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1" r:id="rId2"/>
    <p:sldId id="258" r:id="rId3"/>
    <p:sldId id="332" r:id="rId4"/>
    <p:sldId id="270" r:id="rId5"/>
    <p:sldId id="320" r:id="rId6"/>
    <p:sldId id="323" r:id="rId7"/>
    <p:sldId id="322" r:id="rId8"/>
    <p:sldId id="324" r:id="rId9"/>
    <p:sldId id="268" r:id="rId10"/>
    <p:sldId id="326" r:id="rId11"/>
    <p:sldId id="329" r:id="rId12"/>
    <p:sldId id="331" r:id="rId13"/>
    <p:sldId id="330" r:id="rId14"/>
    <p:sldId id="333" r:id="rId15"/>
    <p:sldId id="335" r:id="rId16"/>
    <p:sldId id="334" r:id="rId17"/>
    <p:sldId id="336" r:id="rId18"/>
    <p:sldId id="311" r:id="rId19"/>
    <p:sldId id="325" r:id="rId20"/>
    <p:sldId id="321" r:id="rId21"/>
    <p:sldId id="328" r:id="rId22"/>
    <p:sldId id="327" r:id="rId23"/>
    <p:sldId id="338" r:id="rId24"/>
    <p:sldId id="340" r:id="rId25"/>
    <p:sldId id="337" r:id="rId26"/>
    <p:sldId id="341" r:id="rId27"/>
    <p:sldId id="339" r:id="rId28"/>
    <p:sldId id="349" r:id="rId29"/>
    <p:sldId id="346" r:id="rId30"/>
    <p:sldId id="350" r:id="rId31"/>
    <p:sldId id="351" r:id="rId32"/>
    <p:sldId id="342" r:id="rId33"/>
    <p:sldId id="343" r:id="rId34"/>
    <p:sldId id="345" r:id="rId35"/>
    <p:sldId id="344" r:id="rId36"/>
    <p:sldId id="348" r:id="rId37"/>
    <p:sldId id="352" r:id="rId38"/>
    <p:sldId id="353" r:id="rId39"/>
    <p:sldId id="28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660066"/>
    <a:srgbClr val="FFCCFF"/>
    <a:srgbClr val="FFCC00"/>
    <a:srgbClr val="FFFF66"/>
    <a:srgbClr val="FF6600"/>
    <a:srgbClr val="FF0066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3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默认的 </a:t>
            </a:r>
            <a:r>
              <a:rPr lang="en-US" altLang="zh-CN" dirty="0" smtClean="0"/>
              <a:t>method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为当前页面的相对路径。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中的表单组件是基于标准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，然后在此基础上增强样式，因此即使浏览器不支持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表单仍可正常使用。需要注意的是，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会把表单元素增强为触摸设备很容易使用的形式，因此对于 </a:t>
            </a:r>
            <a:r>
              <a:rPr lang="en-US" altLang="zh-CN" dirty="0" err="1" smtClean="0"/>
              <a:t>iphone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ipad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表单将会变得非常方便。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 </a:t>
            </a:r>
            <a:r>
              <a:rPr lang="en-US" altLang="zh-CN" sz="1200" dirty="0" err="1" smtClean="0"/>
              <a:t>jQuery</a:t>
            </a:r>
            <a:r>
              <a:rPr lang="en-US" altLang="zh-CN" sz="1200" dirty="0" smtClean="0"/>
              <a:t> Mobile </a:t>
            </a:r>
            <a:r>
              <a:rPr lang="zh-CN" altLang="en-US" sz="1200" dirty="0" smtClean="0"/>
              <a:t>中，单选框组件不但在外观上美化了，还增加了一些图标用于增强视觉反馈。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列表视图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会使标准的无序或有序列表应用更广泛。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94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不同的是在自定义菜单中原生的 </a:t>
            </a:r>
            <a:r>
              <a:rPr lang="en-US" altLang="zh-CN" dirty="0" smtClean="0"/>
              <a:t>option </a:t>
            </a:r>
            <a:r>
              <a:rPr lang="zh-CN" altLang="en-US" dirty="0" smtClean="0"/>
              <a:t>元素将被隐藏，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会生成一个由 </a:t>
            </a:r>
            <a:r>
              <a:rPr lang="en-US" altLang="zh-CN" dirty="0" smtClean="0"/>
              <a:t>CSS3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构成的菜单代替，并且这个菜单是 </a:t>
            </a:r>
            <a:r>
              <a:rPr lang="en-US" altLang="zh-CN" dirty="0" smtClean="0"/>
              <a:t>ARIA </a:t>
            </a:r>
            <a:r>
              <a:rPr lang="zh-CN" altLang="en-US" dirty="0" smtClean="0"/>
              <a:t>的。</a:t>
            </a:r>
            <a:r>
              <a:rPr lang="en-US" altLang="zh-CN" dirty="0" smtClean="0"/>
              <a:t>ARIA</a:t>
            </a:r>
            <a:r>
              <a:rPr lang="zh-CN" altLang="en-US" dirty="0" smtClean="0"/>
              <a:t>， 即 </a:t>
            </a:r>
            <a:r>
              <a:rPr lang="en-US" altLang="zh-CN" dirty="0" smtClean="0"/>
              <a:t>Accessible Rich Internet Application </a:t>
            </a:r>
            <a:r>
              <a:rPr lang="zh-CN" altLang="en-US" dirty="0" smtClean="0"/>
              <a:t>（ 加强无障碍网页应用程序 ），它是 </a:t>
            </a:r>
            <a:r>
              <a:rPr lang="en-US" altLang="zh-CN" dirty="0" smtClean="0"/>
              <a:t>W3C </a:t>
            </a:r>
            <a:r>
              <a:rPr lang="zh-CN" altLang="en-US" dirty="0" smtClean="0"/>
              <a:t>的无障碍网页倡议（</a:t>
            </a:r>
            <a:r>
              <a:rPr lang="en-US" altLang="zh-CN" dirty="0" smtClean="0"/>
              <a:t>WAI</a:t>
            </a:r>
            <a:r>
              <a:rPr lang="zh-CN" altLang="en-US" dirty="0" smtClean="0"/>
              <a:t>）工作小组在倡导大家使用的无障碍网页应用技术。一般是为不方便的人士提供的功能，比如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的放大镜，语音朗读，高对比度主题等。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一个电话簿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如在一个邮箱的邮件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99" y="188640"/>
            <a:ext cx="7646871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8134270" y="5255674"/>
            <a:ext cx="1027149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6732240" y="4725144"/>
            <a:ext cx="1800200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5839919" y="5717339"/>
            <a:ext cx="1241840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504" y="908720"/>
            <a:ext cx="88033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07504" y="1052736"/>
            <a:ext cx="880333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0"/>
            <a:ext cx="9268146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" y="0"/>
            <a:ext cx="9144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0" y="0"/>
            <a:ext cx="2214563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5003800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035175" y="2037539"/>
            <a:ext cx="542843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242620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123684" y="5437726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035165" y="4129752"/>
            <a:ext cx="542843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123682" y="4148834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3987" y="3392744"/>
            <a:ext cx="376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列表和表单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搜索过滤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搜索过滤实现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客户端搜索功能，筛选列表的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选项。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data-filter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=“true”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设置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data-filter-placeholder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属性，可以设置搜索输入框的默认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字符。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933056"/>
            <a:ext cx="3852428" cy="178510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</a:rPr>
              <a:t>ul</a:t>
            </a: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listview</a:t>
            </a:r>
            <a:r>
              <a:rPr lang="en-US" altLang="zh-CN" sz="2600" dirty="0"/>
              <a:t>" </a:t>
            </a:r>
            <a:r>
              <a:rPr lang="en-US" altLang="zh-CN" sz="2600" dirty="0">
                <a:solidFill>
                  <a:srgbClr val="009900"/>
                </a:solidFill>
              </a:rPr>
              <a:t>data-filter</a:t>
            </a:r>
            <a:r>
              <a:rPr lang="en-US" altLang="zh-CN" sz="2600" dirty="0"/>
              <a:t>="true" </a:t>
            </a:r>
            <a:r>
              <a:rPr lang="en-US" altLang="zh-CN" sz="2600" dirty="0">
                <a:solidFill>
                  <a:srgbClr val="009900"/>
                </a:solidFill>
              </a:rPr>
              <a:t>data-filter-placeholder</a:t>
            </a:r>
            <a:r>
              <a:rPr lang="en-US" altLang="zh-CN" sz="2600" dirty="0"/>
              <a:t>="</a:t>
            </a:r>
            <a:r>
              <a:rPr lang="zh-CN" altLang="en-US" sz="2600" dirty="0"/>
              <a:t>搜索姓名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31036"/>
            <a:ext cx="3024905" cy="35269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735051" y="61653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demo5_2.html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2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列表缩略图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8" y="1340768"/>
            <a:ext cx="424847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列表缩略图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链接中添加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大于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16x16px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的图像，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缩放到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80x80px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380125"/>
            <a:ext cx="7848872" cy="34163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listview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  &lt;</a:t>
            </a:r>
            <a:r>
              <a:rPr lang="en-US" altLang="zh-CN" sz="2400" dirty="0">
                <a:solidFill>
                  <a:srgbClr val="0000FF"/>
                </a:solidFill>
              </a:rPr>
              <a:t>li&gt;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 err="1">
                <a:solidFill>
                  <a:srgbClr val="FF0000"/>
                </a:solidFill>
              </a:rPr>
              <a:t>img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src</a:t>
            </a:r>
            <a:r>
              <a:rPr lang="en-US" altLang="zh-CN" sz="2400" dirty="0">
                <a:solidFill>
                  <a:srgbClr val="FF0000"/>
                </a:solidFill>
              </a:rPr>
              <a:t>="chrome.png"&gt;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h2&gt;</a:t>
            </a:r>
            <a:r>
              <a:rPr lang="en-US" altLang="zh-CN" sz="2400" dirty="0"/>
              <a:t>Google Chrome</a:t>
            </a:r>
            <a:r>
              <a:rPr lang="en-US" altLang="zh-CN" sz="24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&lt;</a:t>
            </a:r>
            <a:r>
              <a:rPr lang="en-US" altLang="zh-CN" sz="2400" dirty="0">
                <a:solidFill>
                  <a:srgbClr val="0000FF"/>
                </a:solidFill>
              </a:rPr>
              <a:t>p&gt;</a:t>
            </a:r>
            <a:r>
              <a:rPr lang="en-US" altLang="zh-CN" sz="2400" dirty="0"/>
              <a:t>Google Chrome </a:t>
            </a:r>
            <a:r>
              <a:rPr lang="en-US" altLang="zh-CN" sz="2400" dirty="0" smtClean="0"/>
              <a:t>is a </a:t>
            </a:r>
            <a:r>
              <a:rPr lang="en-US" altLang="zh-CN" sz="2400" dirty="0" err="1" smtClean="0"/>
              <a:t>free,open</a:t>
            </a:r>
            <a:r>
              <a:rPr lang="en-US" altLang="zh-CN" sz="2400" dirty="0" smtClean="0"/>
              <a:t>-source</a:t>
            </a:r>
            <a:r>
              <a:rPr lang="en-US" altLang="zh-CN" sz="2400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</a:rPr>
              <a:t>p&gt;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&lt;/</a:t>
            </a:r>
            <a:r>
              <a:rPr lang="en-US" altLang="zh-CN" sz="2400" dirty="0">
                <a:solidFill>
                  <a:srgbClr val="0000FF"/>
                </a:solidFill>
              </a:rPr>
              <a:t>a&gt;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&lt;/li&gt;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&lt;/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08" y="1340769"/>
            <a:ext cx="3492540" cy="203935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8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列表图标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618" y="1340768"/>
            <a:ext cx="424847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图标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在列表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元素使用 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class=“</a:t>
            </a: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-li-icon”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添加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16x16px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图标。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090" y="1438275"/>
            <a:ext cx="3790950" cy="30861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9745" y="4653136"/>
            <a:ext cx="8039422" cy="193899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it-IT" altLang="zh-CN" sz="2400" dirty="0">
                <a:solidFill>
                  <a:srgbClr val="0000FF"/>
                </a:solidFill>
              </a:rPr>
              <a:t>&lt;li</a:t>
            </a:r>
            <a:r>
              <a:rPr lang="it-IT" altLang="zh-CN" sz="24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it-IT" altLang="zh-CN" sz="2400" dirty="0"/>
              <a:t> </a:t>
            </a:r>
            <a:r>
              <a:rPr lang="it-IT" altLang="zh-CN" sz="2400" dirty="0" smtClean="0"/>
              <a:t>       </a:t>
            </a:r>
            <a:r>
              <a:rPr lang="it-IT" altLang="zh-CN" sz="2400" dirty="0" smtClean="0">
                <a:solidFill>
                  <a:srgbClr val="0000FF"/>
                </a:solidFill>
              </a:rPr>
              <a:t>&lt;</a:t>
            </a:r>
            <a:r>
              <a:rPr lang="it-IT" altLang="zh-CN" sz="2400" dirty="0">
                <a:solidFill>
                  <a:srgbClr val="0000FF"/>
                </a:solidFill>
              </a:rPr>
              <a:t>a</a:t>
            </a:r>
            <a:r>
              <a:rPr lang="it-IT" altLang="zh-CN" sz="2400" dirty="0"/>
              <a:t>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 smtClean="0"/>
              <a:t>="#"</a:t>
            </a:r>
            <a:r>
              <a:rPr lang="it-IT" altLang="zh-CN" sz="24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it-IT" altLang="zh-CN" sz="2400" dirty="0"/>
              <a:t>	</a:t>
            </a:r>
            <a:r>
              <a:rPr lang="it-IT" altLang="zh-CN" sz="2400" dirty="0" smtClean="0">
                <a:solidFill>
                  <a:srgbClr val="0000FF"/>
                </a:solidFill>
              </a:rPr>
              <a:t>&lt;</a:t>
            </a:r>
            <a:r>
              <a:rPr lang="it-IT" altLang="zh-CN" sz="2400" dirty="0">
                <a:solidFill>
                  <a:srgbClr val="0000FF"/>
                </a:solidFill>
              </a:rPr>
              <a:t>img </a:t>
            </a:r>
            <a:r>
              <a:rPr lang="it-IT" altLang="zh-CN" sz="2400" dirty="0">
                <a:solidFill>
                  <a:srgbClr val="009900"/>
                </a:solidFill>
              </a:rPr>
              <a:t>src</a:t>
            </a:r>
            <a:r>
              <a:rPr lang="it-IT" altLang="zh-CN" sz="2400" dirty="0"/>
              <a:t>="us.png" </a:t>
            </a:r>
            <a:r>
              <a:rPr lang="it-IT" altLang="zh-CN" sz="2400" dirty="0">
                <a:solidFill>
                  <a:srgbClr val="009900"/>
                </a:solidFill>
              </a:rPr>
              <a:t>alt</a:t>
            </a:r>
            <a:r>
              <a:rPr lang="it-IT" altLang="zh-CN" sz="2400" dirty="0"/>
              <a:t>="USA" </a:t>
            </a:r>
            <a:r>
              <a:rPr lang="it-IT" altLang="zh-CN" sz="2400" dirty="0">
                <a:solidFill>
                  <a:srgbClr val="FF0000"/>
                </a:solidFill>
              </a:rPr>
              <a:t>class="ui-li-icon"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 smtClean="0"/>
              <a:t>USA</a:t>
            </a:r>
          </a:p>
          <a:p>
            <a:r>
              <a:rPr lang="it-IT" altLang="zh-CN" sz="2400" dirty="0" smtClean="0"/>
              <a:t>        </a:t>
            </a:r>
            <a:r>
              <a:rPr lang="it-IT" altLang="zh-CN" sz="2400" dirty="0" smtClean="0">
                <a:solidFill>
                  <a:srgbClr val="0000FF"/>
                </a:solidFill>
              </a:rPr>
              <a:t>&lt;/</a:t>
            </a:r>
            <a:r>
              <a:rPr lang="it-IT" altLang="zh-CN" sz="2400" dirty="0">
                <a:solidFill>
                  <a:srgbClr val="0000FF"/>
                </a:solidFill>
              </a:rPr>
              <a:t>a</a:t>
            </a:r>
            <a:r>
              <a:rPr lang="it-IT" altLang="zh-CN" sz="24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it-IT" altLang="zh-CN" sz="2400" dirty="0" smtClean="0">
                <a:solidFill>
                  <a:srgbClr val="0000FF"/>
                </a:solidFill>
              </a:rPr>
              <a:t>&lt;/</a:t>
            </a:r>
            <a:r>
              <a:rPr lang="it-IT" altLang="zh-CN" sz="2400" dirty="0">
                <a:solidFill>
                  <a:srgbClr val="0000FF"/>
                </a:solidFill>
              </a:rPr>
              <a:t>li&gt;</a:t>
            </a:r>
          </a:p>
        </p:txBody>
      </p:sp>
    </p:spTree>
    <p:extLst>
      <p:ext uri="{BB962C8B-B14F-4D97-AF65-F5344CB8AC3E}">
        <p14:creationId xmlns:p14="http://schemas.microsoft.com/office/powerpoint/2010/main" val="8641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5-2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3"/>
            <a:ext cx="4450060" cy="439373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4248" y="628808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demo5_3.html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3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拆分按钮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618856" cy="4896544"/>
          </a:xfrm>
        </p:spPr>
        <p:txBody>
          <a:bodyPr/>
          <a:lstStyle/>
          <a:p>
            <a:r>
              <a:rPr lang="zh-CN" altLang="en-US" dirty="0" smtClean="0"/>
              <a:t>拆分按钮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在需要对选项内容做两个不同的操作时，要对选项中的链接进行</a:t>
            </a:r>
            <a:r>
              <a:rPr lang="zh-CN" altLang="en-US" sz="2500" dirty="0">
                <a:solidFill>
                  <a:srgbClr val="FF0000"/>
                </a:solidFill>
              </a:rPr>
              <a:t>分割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在</a:t>
            </a:r>
            <a:r>
              <a:rPr lang="en-US" altLang="zh-CN" sz="2500" dirty="0"/>
              <a:t>&lt;li&gt;</a:t>
            </a:r>
            <a:r>
              <a:rPr lang="zh-CN" altLang="en-US" sz="2500" dirty="0"/>
              <a:t>元素中再增加一个</a:t>
            </a:r>
            <a:r>
              <a:rPr lang="en-US" altLang="zh-CN" sz="2500" dirty="0"/>
              <a:t>&lt;a&gt;</a:t>
            </a:r>
            <a:r>
              <a:rPr lang="zh-CN" altLang="en-US" sz="2500" dirty="0"/>
              <a:t>元素可实现分割效果。</a:t>
            </a:r>
            <a:endParaRPr lang="en-US" altLang="zh-CN" sz="2500" dirty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第二个链接自动为蓝色箭头图标，链接文字将在鼠标悬停时显示。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3888432" cy="273630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1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</a:t>
            </a:r>
            <a:r>
              <a:rPr lang="zh-CN" altLang="en-US" dirty="0"/>
              <a:t>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02578"/>
            <a:ext cx="7488832" cy="575542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rgbClr val="0000FF"/>
                </a:solidFill>
              </a:rPr>
              <a:t>&lt;div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="content"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</a:t>
            </a:r>
            <a:r>
              <a:rPr lang="en-US" altLang="zh-CN" sz="2300" dirty="0" smtClean="0"/>
              <a:t>   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dirty="0">
                <a:solidFill>
                  <a:srgbClr val="0000FF"/>
                </a:solidFill>
              </a:rPr>
              <a:t>h2&gt;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请点击箭头图标！</a:t>
            </a:r>
            <a:r>
              <a:rPr lang="en-US" altLang="zh-CN" sz="23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300" dirty="0"/>
              <a:t>   </a:t>
            </a:r>
            <a:r>
              <a:rPr lang="en-US" altLang="zh-CN" sz="2300" dirty="0" smtClean="0"/>
              <a:t>     </a:t>
            </a:r>
            <a:r>
              <a:rPr lang="en-US" altLang="zh-CN" sz="2300" dirty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ul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</a:t>
            </a:r>
            <a:r>
              <a:rPr lang="en-US" altLang="zh-CN" sz="2300" dirty="0" err="1"/>
              <a:t>listview</a:t>
            </a:r>
            <a:r>
              <a:rPr lang="en-US" altLang="zh-CN" sz="2300" dirty="0"/>
              <a:t>" </a:t>
            </a:r>
            <a:r>
              <a:rPr lang="en-US" altLang="zh-CN" sz="2300" dirty="0">
                <a:solidFill>
                  <a:srgbClr val="009900"/>
                </a:solidFill>
              </a:rPr>
              <a:t>data-inset</a:t>
            </a:r>
            <a:r>
              <a:rPr lang="en-US" altLang="zh-CN" sz="2300" dirty="0"/>
              <a:t>="true"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</a:t>
            </a:r>
            <a:r>
              <a:rPr lang="en-US" altLang="zh-CN" sz="2300" dirty="0" smtClean="0"/>
              <a:t>         </a:t>
            </a:r>
            <a:r>
              <a:rPr lang="en-US" altLang="zh-CN" sz="2300" dirty="0">
                <a:solidFill>
                  <a:srgbClr val="0000FF"/>
                </a:solidFill>
              </a:rPr>
              <a:t>&lt;li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="divider"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en-US" altLang="zh-CN" sz="2300" dirty="0"/>
              <a:t>Browsers</a:t>
            </a:r>
            <a:r>
              <a:rPr lang="en-US" altLang="zh-CN" sz="23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300" dirty="0"/>
              <a:t>     </a:t>
            </a:r>
            <a:r>
              <a:rPr lang="en-US" altLang="zh-CN" sz="2300" dirty="0" smtClean="0"/>
              <a:t>         </a:t>
            </a:r>
            <a:r>
              <a:rPr lang="en-US" altLang="zh-CN" sz="2300" dirty="0">
                <a:solidFill>
                  <a:srgbClr val="0000FF"/>
                </a:solidFill>
              </a:rPr>
              <a:t>&lt;li&gt;</a:t>
            </a:r>
          </a:p>
          <a:p>
            <a:r>
              <a:rPr lang="en-US" altLang="zh-CN" sz="2300" dirty="0"/>
              <a:t>       	</a:t>
            </a:r>
            <a:r>
              <a:rPr lang="en-US" altLang="zh-CN" sz="2300" dirty="0" smtClean="0"/>
              <a:t>       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dirty="0">
                <a:solidFill>
                  <a:srgbClr val="0000FF"/>
                </a:solidFill>
              </a:rPr>
              <a:t>a</a:t>
            </a:r>
            <a:r>
              <a:rPr lang="en-US" altLang="zh-CN" sz="2300" dirty="0"/>
              <a:t>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</a:t>
            </a:r>
            <a:r>
              <a:rPr lang="en-US" altLang="zh-CN" sz="2300" dirty="0" smtClean="0"/>
              <a:t>	            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img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 err="1">
                <a:solidFill>
                  <a:srgbClr val="009900"/>
                </a:solidFill>
              </a:rPr>
              <a:t>src</a:t>
            </a:r>
            <a:r>
              <a:rPr lang="en-US" altLang="zh-CN" sz="2300" dirty="0" smtClean="0"/>
              <a:t>="chrome.png"</a:t>
            </a:r>
            <a:r>
              <a:rPr lang="en-US" altLang="zh-CN" sz="2300" dirty="0">
                <a:solidFill>
                  <a:srgbClr val="0000FF"/>
                </a:solidFill>
              </a:rPr>
              <a:t>/</a:t>
            </a:r>
            <a:r>
              <a:rPr lang="en-US" altLang="zh-CN" sz="2300" dirty="0" smtClean="0">
                <a:solidFill>
                  <a:srgbClr val="0000FF"/>
                </a:solidFill>
              </a:rPr>
              <a:t>&gt;</a:t>
            </a:r>
            <a:endParaRPr lang="en-US" altLang="zh-CN" sz="2300" dirty="0">
              <a:solidFill>
                <a:srgbClr val="0000FF"/>
              </a:solidFill>
            </a:endParaRPr>
          </a:p>
          <a:p>
            <a:r>
              <a:rPr lang="en-US" altLang="zh-CN" sz="2300" dirty="0"/>
              <a:t>        </a:t>
            </a:r>
            <a:r>
              <a:rPr lang="en-US" altLang="zh-CN" sz="2300" dirty="0" smtClean="0"/>
              <a:t>	            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dirty="0">
                <a:solidFill>
                  <a:srgbClr val="0000FF"/>
                </a:solidFill>
              </a:rPr>
              <a:t>h2&gt;</a:t>
            </a:r>
            <a:r>
              <a:rPr lang="en-US" altLang="zh-CN" sz="2300" dirty="0"/>
              <a:t>Google Chrome</a:t>
            </a:r>
            <a:r>
              <a:rPr lang="en-US" altLang="zh-CN" sz="2300" dirty="0">
                <a:solidFill>
                  <a:srgbClr val="0000FF"/>
                </a:solidFill>
              </a:rPr>
              <a:t>&lt;/h2&gt;</a:t>
            </a:r>
          </a:p>
          <a:p>
            <a:pPr marL="720000"/>
            <a:r>
              <a:rPr lang="en-US" altLang="zh-CN" sz="2300" dirty="0"/>
              <a:t>        </a:t>
            </a:r>
            <a:r>
              <a:rPr lang="en-US" altLang="zh-CN" sz="2300" dirty="0" smtClean="0"/>
              <a:t>       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dirty="0">
                <a:solidFill>
                  <a:srgbClr val="0000FF"/>
                </a:solidFill>
              </a:rPr>
              <a:t>p&gt;</a:t>
            </a:r>
            <a:r>
              <a:rPr lang="en-US" altLang="zh-CN" sz="2300" dirty="0"/>
              <a:t>Google Chrome is a free, open-source </a:t>
            </a:r>
            <a:r>
              <a:rPr lang="en-US" altLang="zh-CN" sz="2300" dirty="0" smtClean="0"/>
              <a:t>		         web </a:t>
            </a:r>
            <a:r>
              <a:rPr lang="en-US" altLang="zh-CN" sz="2300" dirty="0"/>
              <a:t>browser.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dirty="0">
                <a:solidFill>
                  <a:srgbClr val="0000FF"/>
                </a:solidFill>
              </a:rPr>
              <a:t>p&gt;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 smtClean="0"/>
              <a:t>	       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dirty="0">
                <a:solidFill>
                  <a:srgbClr val="0000FF"/>
                </a:solidFill>
              </a:rPr>
              <a:t>a&gt;</a:t>
            </a:r>
          </a:p>
          <a:p>
            <a:pPr marL="1080000"/>
            <a:r>
              <a:rPr lang="en-US" altLang="zh-CN" sz="2300" dirty="0"/>
              <a:t>     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dirty="0">
                <a:solidFill>
                  <a:srgbClr val="0000FF"/>
                </a:solidFill>
              </a:rPr>
              <a:t>a</a:t>
            </a:r>
            <a:r>
              <a:rPr lang="en-US" altLang="zh-CN" sz="2300" dirty="0"/>
              <a:t>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="#download" </a:t>
            </a:r>
            <a:r>
              <a:rPr lang="en-US" altLang="zh-CN" sz="2300" dirty="0">
                <a:solidFill>
                  <a:srgbClr val="009900"/>
                </a:solidFill>
              </a:rPr>
              <a:t>data-</a:t>
            </a:r>
            <a:r>
              <a:rPr lang="en-US" altLang="zh-CN" sz="2300" dirty="0" err="1">
                <a:solidFill>
                  <a:srgbClr val="009900"/>
                </a:solidFill>
              </a:rPr>
              <a:t>rel</a:t>
            </a:r>
            <a:r>
              <a:rPr lang="en-US" altLang="zh-CN" sz="2300" dirty="0"/>
              <a:t>="dialog" </a:t>
            </a:r>
            <a:r>
              <a:rPr lang="en-US" altLang="zh-CN" sz="2300" dirty="0" smtClean="0"/>
              <a:t>   	</a:t>
            </a:r>
            <a:r>
              <a:rPr lang="en-US" altLang="zh-CN" sz="2300" dirty="0" smtClean="0">
                <a:solidFill>
                  <a:srgbClr val="009900"/>
                </a:solidFill>
              </a:rPr>
              <a:t>data- transition</a:t>
            </a:r>
            <a:r>
              <a:rPr lang="en-US" altLang="zh-CN" sz="2300" dirty="0"/>
              <a:t>="pop"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下载浏览器</a:t>
            </a:r>
            <a:r>
              <a:rPr lang="en-US" altLang="zh-CN" sz="2300" dirty="0">
                <a:solidFill>
                  <a:srgbClr val="0000FF"/>
                </a:solidFill>
              </a:rPr>
              <a:t>&lt;/a&gt;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   </a:t>
            </a:r>
            <a:r>
              <a:rPr lang="en-US" altLang="zh-CN" sz="2300" dirty="0" smtClean="0">
                <a:solidFill>
                  <a:srgbClr val="0000FF"/>
                </a:solidFill>
              </a:rPr>
              <a:t>       &lt;/</a:t>
            </a:r>
            <a:r>
              <a:rPr lang="en-US" altLang="zh-CN" sz="2300" dirty="0">
                <a:solidFill>
                  <a:srgbClr val="0000FF"/>
                </a:solidFill>
              </a:rPr>
              <a:t>li&gt;</a:t>
            </a:r>
          </a:p>
          <a:p>
            <a:r>
              <a:rPr lang="en-US" altLang="zh-CN" sz="2300" dirty="0" smtClean="0">
                <a:solidFill>
                  <a:srgbClr val="0000FF"/>
                </a:solidFill>
              </a:rPr>
              <a:t>        &lt;/</a:t>
            </a:r>
            <a:r>
              <a:rPr lang="en-US" altLang="zh-CN" sz="2300" dirty="0" err="1">
                <a:solidFill>
                  <a:srgbClr val="0000FF"/>
                </a:solidFill>
              </a:rPr>
              <a:t>ul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8184" y="630932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demo5_4.html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0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</a:t>
            </a:r>
            <a:r>
              <a:rPr lang="zh-CN" altLang="en-US" dirty="0"/>
              <a:t>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3672408" cy="5155138"/>
          </a:xfrm>
        </p:spPr>
        <p:txBody>
          <a:bodyPr/>
          <a:lstStyle/>
          <a:p>
            <a:r>
              <a:rPr lang="zh-CN" altLang="en-US" sz="2800" dirty="0" smtClean="0"/>
              <a:t>气泡数字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气泡数字是用来显示</a:t>
            </a:r>
            <a:r>
              <a:rPr lang="zh-CN" altLang="en-US" sz="2600" dirty="0">
                <a:solidFill>
                  <a:srgbClr val="FF0000"/>
                </a:solidFill>
              </a:rPr>
              <a:t>列表项相关的</a:t>
            </a:r>
            <a:r>
              <a:rPr lang="zh-CN" altLang="en-US" sz="2600" dirty="0" smtClean="0">
                <a:solidFill>
                  <a:srgbClr val="FF0000"/>
                </a:solidFill>
              </a:rPr>
              <a:t>数目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600" dirty="0" smtClean="0"/>
              <a:t>添加</a:t>
            </a:r>
            <a:r>
              <a:rPr lang="zh-CN" altLang="en-US" sz="2600" dirty="0"/>
              <a:t>气泡数字</a:t>
            </a:r>
            <a:r>
              <a:rPr lang="zh-CN" altLang="en-US" sz="2600" dirty="0" smtClean="0"/>
              <a:t>，使用</a:t>
            </a:r>
            <a:r>
              <a:rPr lang="zh-CN" altLang="en-US" sz="2600" dirty="0"/>
              <a:t>行内元素，比如 </a:t>
            </a:r>
            <a:r>
              <a:rPr lang="en-US" altLang="zh-CN" sz="2600" dirty="0"/>
              <a:t>&lt;span&gt;</a:t>
            </a:r>
            <a:r>
              <a:rPr lang="zh-CN" altLang="en-US" sz="2600" dirty="0" smtClean="0"/>
              <a:t>，设置 </a:t>
            </a:r>
            <a:r>
              <a:rPr lang="en-US" altLang="zh-CN" sz="2600" dirty="0" smtClean="0"/>
              <a:t>class=“</a:t>
            </a:r>
            <a:r>
              <a:rPr lang="en-US" altLang="zh-CN" sz="2600" dirty="0" err="1" smtClean="0"/>
              <a:t>ui</a:t>
            </a:r>
            <a:r>
              <a:rPr lang="en-US" altLang="zh-CN" sz="2600" dirty="0" smtClean="0"/>
              <a:t>-li-count</a:t>
            </a:r>
            <a:r>
              <a:rPr lang="en-US" altLang="zh-CN" sz="2600" dirty="0"/>
              <a:t>” </a:t>
            </a:r>
            <a:r>
              <a:rPr lang="zh-CN" altLang="en-US" sz="2600" dirty="0"/>
              <a:t>属性并添加数字。</a:t>
            </a:r>
          </a:p>
          <a:p>
            <a:pPr marL="0" indent="0">
              <a:buNone/>
            </a:pPr>
            <a:endParaRPr lang="zh-CN" alt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3"/>
            <a:ext cx="4176464" cy="259228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2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</a:t>
            </a:r>
            <a:r>
              <a:rPr lang="zh-CN" altLang="en-US" dirty="0"/>
              <a:t>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74777"/>
            <a:ext cx="8496944" cy="526297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&lt;div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="content"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h2&gt;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我的邮箱</a:t>
            </a:r>
            <a:r>
              <a:rPr lang="en-US" altLang="zh-CN" sz="24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listview</a:t>
            </a:r>
            <a:r>
              <a:rPr lang="en-US" altLang="zh-CN" sz="2400" dirty="0"/>
              <a:t>" </a:t>
            </a:r>
            <a:r>
              <a:rPr lang="en-US" altLang="zh-CN" sz="2400" dirty="0">
                <a:solidFill>
                  <a:srgbClr val="009900"/>
                </a:solidFill>
              </a:rPr>
              <a:t>data-inset</a:t>
            </a:r>
            <a:r>
              <a:rPr lang="en-US" altLang="zh-CN" sz="2400" dirty="0"/>
              <a:t>="true"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720000"/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li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</a:p>
          <a:p>
            <a:pPr marL="720000"/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收件箱</a:t>
            </a:r>
            <a:r>
              <a:rPr lang="en-US" altLang="zh-CN" sz="2400" dirty="0">
                <a:solidFill>
                  <a:srgbClr val="0000FF"/>
                </a:solidFill>
              </a:rPr>
              <a:t>&lt;span </a:t>
            </a:r>
            <a:r>
              <a:rPr lang="en-US" altLang="zh-CN" sz="2400" dirty="0">
                <a:solidFill>
                  <a:srgbClr val="009900"/>
                </a:solidFill>
              </a:rPr>
              <a:t>class</a:t>
            </a:r>
            <a:r>
              <a:rPr lang="en-US" altLang="zh-CN" sz="2400" dirty="0"/>
              <a:t>="</a:t>
            </a:r>
            <a:r>
              <a:rPr lang="en-US" altLang="zh-CN" sz="2400" dirty="0" err="1">
                <a:solidFill>
                  <a:srgbClr val="C00000"/>
                </a:solidFill>
              </a:rPr>
              <a:t>ui</a:t>
            </a:r>
            <a:r>
              <a:rPr lang="en-US" altLang="zh-CN" sz="2400" dirty="0">
                <a:solidFill>
                  <a:srgbClr val="C00000"/>
                </a:solidFill>
              </a:rPr>
              <a:t>-li-count</a:t>
            </a:r>
            <a:r>
              <a:rPr lang="en-US" altLang="zh-CN" sz="2400" dirty="0" smtClean="0"/>
              <a:t>"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  <a:r>
              <a:rPr lang="en-US" altLang="zh-CN" sz="2400" dirty="0" smtClean="0"/>
              <a:t>25</a:t>
            </a:r>
            <a:r>
              <a:rPr lang="en-US" altLang="zh-CN" sz="2400" dirty="0">
                <a:solidFill>
                  <a:srgbClr val="0000FF"/>
                </a:solidFill>
              </a:rPr>
              <a:t>&lt;/span</a:t>
            </a:r>
            <a:r>
              <a:rPr lang="en-US" altLang="zh-CN" sz="2400" dirty="0" smtClean="0">
                <a:solidFill>
                  <a:srgbClr val="0000FF"/>
                </a:solidFill>
              </a:rPr>
              <a:t>&gt;&lt;/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 smtClean="0">
                <a:solidFill>
                  <a:srgbClr val="0000FF"/>
                </a:solidFill>
              </a:rPr>
              <a:t>&gt; &lt;/</a:t>
            </a:r>
            <a:r>
              <a:rPr lang="en-US" altLang="zh-CN" sz="2400" dirty="0">
                <a:solidFill>
                  <a:srgbClr val="0000FF"/>
                </a:solidFill>
              </a:rPr>
              <a:t>li&gt;</a:t>
            </a:r>
          </a:p>
          <a:p>
            <a:pPr marL="720000"/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li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</a:p>
          <a:p>
            <a:pPr marL="720000"/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发件箱</a:t>
            </a:r>
            <a:r>
              <a:rPr lang="en-US" altLang="zh-CN" sz="2400" dirty="0">
                <a:solidFill>
                  <a:srgbClr val="0000FF"/>
                </a:solidFill>
              </a:rPr>
              <a:t>&lt;span </a:t>
            </a:r>
            <a:r>
              <a:rPr lang="en-US" altLang="zh-CN" sz="2400" dirty="0">
                <a:solidFill>
                  <a:srgbClr val="009900"/>
                </a:solidFill>
              </a:rPr>
              <a:t>class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-li-count"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en-US" altLang="zh-CN" sz="2400" dirty="0"/>
              <a:t>43</a:t>
            </a:r>
            <a:r>
              <a:rPr lang="en-US" altLang="zh-CN" sz="2400" dirty="0">
                <a:solidFill>
                  <a:srgbClr val="0000FF"/>
                </a:solidFill>
              </a:rPr>
              <a:t>&lt;/span</a:t>
            </a:r>
            <a:r>
              <a:rPr lang="en-US" altLang="zh-CN" sz="2400" dirty="0" smtClean="0">
                <a:solidFill>
                  <a:srgbClr val="0000FF"/>
                </a:solidFill>
              </a:rPr>
              <a:t>&gt;&lt;/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 smtClean="0">
                <a:solidFill>
                  <a:srgbClr val="0000FF"/>
                </a:solidFill>
              </a:rPr>
              <a:t>&gt; &lt;/</a:t>
            </a:r>
            <a:r>
              <a:rPr lang="en-US" altLang="zh-CN" sz="2400" dirty="0">
                <a:solidFill>
                  <a:srgbClr val="0000FF"/>
                </a:solidFill>
              </a:rPr>
              <a:t>li&gt;</a:t>
            </a:r>
          </a:p>
          <a:p>
            <a:pPr marL="720000"/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li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</a:p>
          <a:p>
            <a:pPr marL="720000"/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垃圾箱</a:t>
            </a:r>
            <a:r>
              <a:rPr lang="en-US" altLang="zh-CN" sz="2400" dirty="0">
                <a:solidFill>
                  <a:srgbClr val="0000FF"/>
                </a:solidFill>
              </a:rPr>
              <a:t>&lt;span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class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-li-count"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en-US" altLang="zh-CN" sz="2400" dirty="0"/>
              <a:t>7</a:t>
            </a:r>
            <a:r>
              <a:rPr lang="en-US" altLang="zh-CN" sz="2400" dirty="0">
                <a:solidFill>
                  <a:srgbClr val="0000FF"/>
                </a:solidFill>
              </a:rPr>
              <a:t>&lt;/span</a:t>
            </a:r>
            <a:r>
              <a:rPr lang="en-US" altLang="zh-CN" sz="2400" dirty="0" smtClean="0">
                <a:solidFill>
                  <a:srgbClr val="0000FF"/>
                </a:solidFill>
              </a:rPr>
              <a:t>&gt;&lt;/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 smtClean="0">
                <a:solidFill>
                  <a:srgbClr val="0000FF"/>
                </a:solidFill>
              </a:rPr>
              <a:t>&gt; &lt;/</a:t>
            </a:r>
            <a:r>
              <a:rPr lang="en-US" altLang="zh-CN" sz="2400" dirty="0">
                <a:solidFill>
                  <a:srgbClr val="0000FF"/>
                </a:solidFill>
              </a:rPr>
              <a:t>li&gt;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&lt;/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8184" y="608621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demo5_5.html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1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列表控件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表单元素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/>
              <a:t>表</a:t>
            </a:r>
            <a:r>
              <a:rPr lang="zh-CN" altLang="en-US" dirty="0" smtClean="0"/>
              <a:t>单结构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600" dirty="0" smtClean="0"/>
              <a:t>&lt;</a:t>
            </a:r>
            <a:r>
              <a:rPr lang="en-US" altLang="zh-CN" sz="2600" dirty="0"/>
              <a:t>form&gt; </a:t>
            </a:r>
            <a:r>
              <a:rPr lang="zh-CN" altLang="en-US" sz="2600" dirty="0"/>
              <a:t>元素必须设置 </a:t>
            </a:r>
            <a:r>
              <a:rPr lang="en-US" altLang="zh-CN" sz="2600" dirty="0"/>
              <a:t>method </a:t>
            </a:r>
            <a:r>
              <a:rPr lang="zh-CN" altLang="en-US" sz="2600" dirty="0"/>
              <a:t>和 </a:t>
            </a:r>
            <a:r>
              <a:rPr lang="en-US" altLang="zh-CN" sz="2600" dirty="0"/>
              <a:t>action </a:t>
            </a:r>
            <a:r>
              <a:rPr lang="zh-CN" altLang="en-US" sz="2600" dirty="0" smtClean="0"/>
              <a:t>属性</a:t>
            </a:r>
            <a:r>
              <a:rPr lang="zh-CN" altLang="en-US" sz="2600" dirty="0"/>
              <a:t>。自动采用 </a:t>
            </a:r>
            <a:r>
              <a:rPr lang="en-US" altLang="zh-CN" sz="2600" dirty="0"/>
              <a:t>Ajax </a:t>
            </a:r>
            <a:r>
              <a:rPr lang="zh-CN" altLang="en-US" sz="2600" dirty="0"/>
              <a:t>的方式提交表单。</a:t>
            </a:r>
          </a:p>
          <a:p>
            <a:pPr>
              <a:spcAft>
                <a:spcPts val="600"/>
              </a:spcAft>
            </a:pPr>
            <a:r>
              <a:rPr lang="zh-CN" altLang="en-US" sz="2600" dirty="0"/>
              <a:t>每个表单元素必须设置</a:t>
            </a:r>
            <a:r>
              <a:rPr lang="zh-CN" altLang="en-US" sz="2600" dirty="0">
                <a:solidFill>
                  <a:srgbClr val="FF0000"/>
                </a:solidFill>
              </a:rPr>
              <a:t>唯一</a:t>
            </a:r>
            <a:r>
              <a:rPr lang="zh-CN" altLang="en-US" sz="2600" dirty="0" smtClean="0">
                <a:solidFill>
                  <a:srgbClr val="FF0000"/>
                </a:solidFill>
              </a:rPr>
              <a:t>的</a:t>
            </a:r>
            <a:r>
              <a:rPr lang="en-US" altLang="zh-CN" sz="2600" dirty="0" smtClean="0">
                <a:solidFill>
                  <a:srgbClr val="FF0000"/>
                </a:solidFill>
              </a:rPr>
              <a:t>“id”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</a:t>
            </a:r>
            <a:r>
              <a:rPr lang="zh-CN" altLang="en-US" sz="2600" dirty="0"/>
              <a:t>。该 </a:t>
            </a:r>
            <a:r>
              <a:rPr lang="en-US" altLang="zh-CN" sz="2600" dirty="0"/>
              <a:t>id </a:t>
            </a:r>
            <a:r>
              <a:rPr lang="zh-CN" altLang="en-US" sz="2600" dirty="0"/>
              <a:t>在</a:t>
            </a:r>
            <a:r>
              <a:rPr lang="zh-CN" altLang="en-US" sz="2600" dirty="0" smtClean="0"/>
              <a:t>站点中</a:t>
            </a:r>
            <a:r>
              <a:rPr lang="zh-CN" altLang="en-US" sz="2600" dirty="0"/>
              <a:t>必须是唯一的</a:t>
            </a:r>
            <a:r>
              <a:rPr lang="zh-CN" altLang="en-US" sz="2600" dirty="0" smtClean="0"/>
              <a:t>。因为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Mobile </a:t>
            </a:r>
            <a:r>
              <a:rPr lang="zh-CN" altLang="en-US" sz="2600" dirty="0"/>
              <a:t>的单页面导航</a:t>
            </a:r>
            <a:r>
              <a:rPr lang="zh-CN" altLang="en-US" sz="2600" dirty="0" smtClean="0"/>
              <a:t>模型</a:t>
            </a:r>
            <a:r>
              <a:rPr lang="en-US" altLang="zh-CN" sz="2800" dirty="0"/>
              <a:t> 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Ajax </a:t>
            </a:r>
            <a:r>
              <a:rPr lang="zh-CN" altLang="en-US" sz="2800" dirty="0" smtClean="0"/>
              <a:t>导航）</a:t>
            </a:r>
            <a:r>
              <a:rPr lang="zh-CN" altLang="en-US" sz="2600" dirty="0" smtClean="0"/>
              <a:t>允许多个“页面”</a:t>
            </a:r>
            <a:r>
              <a:rPr lang="zh-CN" altLang="en-US" sz="2600" dirty="0"/>
              <a:t>同时呈现。</a:t>
            </a:r>
          </a:p>
          <a:p>
            <a:pPr>
              <a:spcAft>
                <a:spcPts val="600"/>
              </a:spcAft>
            </a:pPr>
            <a:r>
              <a:rPr lang="zh-CN" altLang="en-US" sz="2600" dirty="0"/>
              <a:t>每个表单元素必须有一个</a:t>
            </a:r>
            <a:r>
              <a:rPr lang="zh-CN" altLang="en-US" sz="2600" dirty="0">
                <a:solidFill>
                  <a:srgbClr val="FF0000"/>
                </a:solidFill>
              </a:rPr>
              <a:t>标记（</a:t>
            </a:r>
            <a:r>
              <a:rPr lang="en-US" altLang="zh-CN" sz="2600" dirty="0">
                <a:solidFill>
                  <a:srgbClr val="FF0000"/>
                </a:solidFill>
              </a:rPr>
              <a:t>label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r>
              <a:rPr lang="zh-CN" altLang="en-US" sz="2600" dirty="0" smtClean="0"/>
              <a:t>。设置 </a:t>
            </a:r>
            <a:r>
              <a:rPr lang="en-US" altLang="zh-CN" sz="2600" dirty="0"/>
              <a:t>label </a:t>
            </a:r>
            <a:r>
              <a:rPr lang="zh-CN" altLang="en-US" sz="2600" dirty="0"/>
              <a:t>的 </a:t>
            </a:r>
            <a:r>
              <a:rPr lang="en-US" altLang="zh-CN" sz="2600" dirty="0"/>
              <a:t>for </a:t>
            </a:r>
            <a:r>
              <a:rPr lang="zh-CN" altLang="en-US" sz="2600" dirty="0"/>
              <a:t>属性来匹配元素的 </a:t>
            </a:r>
            <a:r>
              <a:rPr lang="en-US" altLang="zh-CN" sz="2600" dirty="0"/>
              <a:t>id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5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列表控件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单元素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6" y="4149079"/>
            <a:ext cx="4822846" cy="216567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7266" y="1268760"/>
            <a:ext cx="7776864" cy="249491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 smtClean="0">
                <a:solidFill>
                  <a:srgbClr val="0000FF"/>
                </a:solidFill>
              </a:rPr>
              <a:t>&lt;form </a:t>
            </a:r>
            <a:r>
              <a:rPr lang="en-US" altLang="zh-CN" sz="2500" dirty="0" smtClean="0">
                <a:solidFill>
                  <a:srgbClr val="009900"/>
                </a:solidFill>
              </a:rPr>
              <a:t>method</a:t>
            </a:r>
            <a:r>
              <a:rPr lang="en-US" altLang="zh-CN" sz="2500" dirty="0" smtClean="0"/>
              <a:t>="post" </a:t>
            </a:r>
            <a:r>
              <a:rPr lang="en-US" altLang="zh-CN" sz="2500" dirty="0" smtClean="0">
                <a:solidFill>
                  <a:srgbClr val="009900"/>
                </a:solidFill>
              </a:rPr>
              <a:t>action</a:t>
            </a:r>
            <a:r>
              <a:rPr lang="en-US" altLang="zh-CN" sz="2500" dirty="0" smtClean="0"/>
              <a:t>="demoform.asp"</a:t>
            </a:r>
            <a:r>
              <a:rPr lang="en-US" altLang="zh-CN" sz="2500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 smtClean="0"/>
              <a:t>      </a:t>
            </a:r>
            <a:r>
              <a:rPr lang="en-US" altLang="zh-CN" sz="2500" dirty="0">
                <a:solidFill>
                  <a:srgbClr val="FF0000"/>
                </a:solidFill>
              </a:rPr>
              <a:t>&lt;label for="</a:t>
            </a:r>
            <a:r>
              <a:rPr lang="en-US" altLang="zh-CN" sz="2500" dirty="0" err="1">
                <a:solidFill>
                  <a:srgbClr val="FF0000"/>
                </a:solidFill>
              </a:rPr>
              <a:t>fname</a:t>
            </a:r>
            <a:r>
              <a:rPr lang="en-US" altLang="zh-CN" sz="2500" dirty="0">
                <a:solidFill>
                  <a:srgbClr val="FF0000"/>
                </a:solidFill>
              </a:rPr>
              <a:t>"&gt;</a:t>
            </a:r>
            <a:r>
              <a:rPr lang="zh-CN" altLang="en-US" sz="25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en-US" altLang="zh-CN" sz="2500" dirty="0">
                <a:solidFill>
                  <a:srgbClr val="FF0000"/>
                </a:solidFill>
              </a:rPr>
              <a:t>&lt;/label&gt;</a:t>
            </a: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/>
              <a:t>      </a:t>
            </a:r>
            <a:r>
              <a:rPr lang="en-US" altLang="zh-CN" sz="2500" dirty="0">
                <a:solidFill>
                  <a:srgbClr val="0000FF"/>
                </a:solidFill>
              </a:rPr>
              <a:t>&lt;input </a:t>
            </a:r>
            <a:r>
              <a:rPr lang="en-US" altLang="zh-CN" sz="2500" dirty="0">
                <a:solidFill>
                  <a:srgbClr val="009900"/>
                </a:solidFill>
              </a:rPr>
              <a:t>type</a:t>
            </a:r>
            <a:r>
              <a:rPr lang="en-US" altLang="zh-CN" sz="2500" dirty="0"/>
              <a:t>="text" </a:t>
            </a:r>
            <a:r>
              <a:rPr lang="en-US" altLang="zh-CN" sz="2500" dirty="0">
                <a:solidFill>
                  <a:srgbClr val="009900"/>
                </a:solidFill>
              </a:rPr>
              <a:t>name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fname</a:t>
            </a:r>
            <a:r>
              <a:rPr lang="en-US" altLang="zh-CN" sz="2500" dirty="0"/>
              <a:t>" </a:t>
            </a:r>
            <a:r>
              <a:rPr lang="en-US" altLang="zh-CN" sz="2500" dirty="0">
                <a:solidFill>
                  <a:srgbClr val="009900"/>
                </a:solidFill>
              </a:rPr>
              <a:t>id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fname</a:t>
            </a:r>
            <a:r>
              <a:rPr lang="en-US" altLang="zh-CN" sz="2500" dirty="0"/>
              <a:t>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/>
              <a:t>      </a:t>
            </a:r>
            <a:r>
              <a:rPr lang="en-US" altLang="zh-CN" sz="2500" dirty="0">
                <a:solidFill>
                  <a:srgbClr val="0000FF"/>
                </a:solidFill>
              </a:rPr>
              <a:t>&lt;input </a:t>
            </a:r>
            <a:r>
              <a:rPr lang="en-US" altLang="zh-CN" sz="2500" dirty="0">
                <a:solidFill>
                  <a:srgbClr val="009900"/>
                </a:solidFill>
              </a:rPr>
              <a:t>type</a:t>
            </a:r>
            <a:r>
              <a:rPr lang="en-US" altLang="zh-CN" sz="2500" dirty="0"/>
              <a:t>="submit" </a:t>
            </a:r>
            <a:r>
              <a:rPr lang="en-US" altLang="zh-CN" sz="2500" dirty="0">
                <a:solidFill>
                  <a:srgbClr val="009900"/>
                </a:solidFill>
              </a:rPr>
              <a:t>data-inline</a:t>
            </a:r>
            <a:r>
              <a:rPr lang="en-US" altLang="zh-CN" sz="2500" dirty="0"/>
              <a:t>="true" </a:t>
            </a:r>
            <a:r>
              <a:rPr lang="en-US" altLang="zh-CN" sz="2500" dirty="0">
                <a:solidFill>
                  <a:srgbClr val="009900"/>
                </a:solidFill>
              </a:rPr>
              <a:t>value</a:t>
            </a:r>
            <a:r>
              <a:rPr lang="en-US" altLang="zh-CN" sz="2500" dirty="0"/>
              <a:t>="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2500" dirty="0"/>
              <a:t>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 smtClean="0">
                <a:solidFill>
                  <a:srgbClr val="0000FF"/>
                </a:solidFill>
              </a:rPr>
              <a:t>&lt;/</a:t>
            </a:r>
            <a:r>
              <a:rPr lang="en-US" altLang="zh-CN" sz="2500" dirty="0">
                <a:solidFill>
                  <a:srgbClr val="0000FF"/>
                </a:solidFill>
              </a:rPr>
              <a:t>form</a:t>
            </a:r>
            <a:r>
              <a:rPr lang="en-US" altLang="zh-CN" sz="2500" dirty="0" smtClean="0">
                <a:solidFill>
                  <a:srgbClr val="0000FF"/>
                </a:solidFill>
              </a:rPr>
              <a:t>&gt;</a:t>
            </a:r>
            <a:endParaRPr lang="en-US" altLang="zh-CN" sz="2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093020"/>
            <a:ext cx="5688632" cy="2311707"/>
          </a:xfrm>
        </p:spPr>
        <p:txBody>
          <a:bodyPr/>
          <a:lstStyle/>
          <a:p>
            <a:r>
              <a:rPr lang="zh-CN" altLang="en-US" sz="2800" dirty="0" smtClean="0"/>
              <a:t>隐藏</a:t>
            </a:r>
            <a:r>
              <a:rPr lang="en-US" altLang="zh-CN" sz="2800" dirty="0" err="1" smtClean="0"/>
              <a:t>lable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500" dirty="0" smtClean="0"/>
              <a:t>当</a:t>
            </a:r>
            <a:r>
              <a:rPr lang="zh-CN" altLang="en-US" sz="2500" dirty="0"/>
              <a:t>需要元素的 </a:t>
            </a:r>
            <a:r>
              <a:rPr lang="en-US" altLang="zh-CN" sz="2500" dirty="0"/>
              <a:t>placeholder </a:t>
            </a:r>
            <a:r>
              <a:rPr lang="zh-CN" altLang="en-US" sz="2500" dirty="0"/>
              <a:t>属性充当 </a:t>
            </a:r>
            <a:r>
              <a:rPr lang="en-US" altLang="zh-CN" sz="2500" dirty="0"/>
              <a:t>label </a:t>
            </a:r>
            <a:r>
              <a:rPr lang="zh-CN" altLang="en-US" sz="2500" dirty="0"/>
              <a:t>时</a:t>
            </a:r>
            <a:r>
              <a:rPr lang="zh-CN" altLang="en-US" sz="2500" dirty="0" smtClean="0"/>
              <a:t>，经常</a:t>
            </a:r>
            <a:r>
              <a:rPr lang="zh-CN" altLang="en-US" sz="2500" dirty="0"/>
              <a:t>隐藏 </a:t>
            </a:r>
            <a:r>
              <a:rPr lang="en-US" altLang="zh-CN" sz="2500" dirty="0"/>
              <a:t>label</a:t>
            </a:r>
            <a:r>
              <a:rPr lang="zh-CN" altLang="en-US" sz="2500" dirty="0" smtClean="0"/>
              <a:t>，使用</a:t>
            </a:r>
            <a:r>
              <a:rPr lang="en-US" altLang="zh-CN" sz="2500" dirty="0"/>
              <a:t>class=“</a:t>
            </a:r>
            <a:r>
              <a:rPr lang="zh-CN" altLang="en-US" sz="2500" dirty="0"/>
              <a:t> </a:t>
            </a:r>
            <a:r>
              <a:rPr lang="en-US" altLang="zh-CN" sz="2500" dirty="0" err="1"/>
              <a:t>ui</a:t>
            </a:r>
            <a:r>
              <a:rPr lang="en-US" altLang="zh-CN" sz="2500" dirty="0"/>
              <a:t>-hidden-accessible</a:t>
            </a:r>
            <a:r>
              <a:rPr lang="en-US" altLang="zh-CN" sz="2500" dirty="0" smtClean="0"/>
              <a:t>”</a:t>
            </a:r>
          </a:p>
          <a:p>
            <a:pPr>
              <a:buFont typeface="Arial" pitchFamily="34" charset="0"/>
              <a:buChar char="•"/>
            </a:pPr>
            <a:endParaRPr lang="zh-CN" alt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404727"/>
            <a:ext cx="7983310" cy="318741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&lt;form </a:t>
            </a:r>
            <a:r>
              <a:rPr lang="en-US" altLang="zh-CN" sz="2500" dirty="0">
                <a:solidFill>
                  <a:srgbClr val="009900"/>
                </a:solidFill>
              </a:rPr>
              <a:t>method</a:t>
            </a:r>
            <a:r>
              <a:rPr lang="en-US" altLang="zh-CN" sz="2500" dirty="0"/>
              <a:t>="post" </a:t>
            </a:r>
            <a:r>
              <a:rPr lang="en-US" altLang="zh-CN" sz="2500" dirty="0">
                <a:solidFill>
                  <a:srgbClr val="009900"/>
                </a:solidFill>
              </a:rPr>
              <a:t>action</a:t>
            </a:r>
            <a:r>
              <a:rPr lang="en-US" altLang="zh-CN" sz="2500" dirty="0"/>
              <a:t>="demoform.asp"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        </a:t>
            </a:r>
            <a:r>
              <a:rPr lang="en-US" altLang="zh-CN" sz="2500" dirty="0" smtClean="0">
                <a:solidFill>
                  <a:srgbClr val="0000FF"/>
                </a:solidFill>
              </a:rPr>
              <a:t>&lt;</a:t>
            </a:r>
            <a:r>
              <a:rPr lang="en-US" altLang="zh-CN" sz="2500" dirty="0">
                <a:solidFill>
                  <a:srgbClr val="0000FF"/>
                </a:solidFill>
              </a:rPr>
              <a:t>label </a:t>
            </a:r>
            <a:r>
              <a:rPr lang="en-US" altLang="zh-CN" sz="2500" dirty="0">
                <a:solidFill>
                  <a:srgbClr val="009900"/>
                </a:solidFill>
              </a:rPr>
              <a:t>for</a:t>
            </a:r>
            <a:r>
              <a:rPr lang="en-US" altLang="zh-CN" sz="2500" dirty="0" smtClean="0"/>
              <a:t>=</a:t>
            </a:r>
            <a:r>
              <a:rPr lang="en-US" altLang="zh-CN" sz="2500" dirty="0"/>
              <a:t>"</a:t>
            </a:r>
            <a:r>
              <a:rPr lang="en-US" altLang="zh-CN" sz="2500" dirty="0" err="1" smtClean="0"/>
              <a:t>fname</a:t>
            </a:r>
            <a:r>
              <a:rPr lang="en-US" altLang="zh-CN" sz="2500" dirty="0"/>
              <a:t>"</a:t>
            </a:r>
            <a:r>
              <a:rPr lang="en-US" altLang="zh-CN" sz="2500" dirty="0" smtClean="0"/>
              <a:t> </a:t>
            </a:r>
            <a:r>
              <a:rPr lang="en-US" altLang="zh-CN" sz="2500" dirty="0">
                <a:solidFill>
                  <a:srgbClr val="FF0000"/>
                </a:solidFill>
              </a:rPr>
              <a:t>class</a:t>
            </a:r>
            <a:r>
              <a:rPr lang="en-US" altLang="zh-CN" sz="2500" dirty="0" smtClean="0">
                <a:solidFill>
                  <a:srgbClr val="FF0000"/>
                </a:solidFill>
              </a:rPr>
              <a:t>=</a:t>
            </a:r>
            <a:r>
              <a:rPr lang="en-US" altLang="zh-CN" sz="2500" dirty="0">
                <a:solidFill>
                  <a:srgbClr val="FF0000"/>
                </a:solidFill>
              </a:rPr>
              <a:t>"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ui</a:t>
            </a:r>
            <a:r>
              <a:rPr lang="en-US" altLang="zh-CN" sz="2500" dirty="0" smtClean="0">
                <a:solidFill>
                  <a:srgbClr val="FF0000"/>
                </a:solidFill>
              </a:rPr>
              <a:t>-hidden-accessible"</a:t>
            </a:r>
            <a:r>
              <a:rPr lang="en-US" altLang="zh-CN" sz="2500" dirty="0" smtClean="0"/>
              <a:t>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500" dirty="0" smtClean="0">
                <a:solidFill>
                  <a:srgbClr val="0000FF"/>
                </a:solidFill>
              </a:rPr>
              <a:t> </a:t>
            </a:r>
            <a:r>
              <a:rPr lang="en-US" altLang="zh-CN" sz="2500" dirty="0" smtClean="0">
                <a:solidFill>
                  <a:srgbClr val="0000FF"/>
                </a:solidFill>
              </a:rPr>
              <a:t>&lt;/</a:t>
            </a:r>
            <a:r>
              <a:rPr lang="en-US" altLang="zh-CN" sz="2500" dirty="0">
                <a:solidFill>
                  <a:srgbClr val="0000FF"/>
                </a:solidFill>
              </a:rPr>
              <a:t>label&gt;</a:t>
            </a:r>
          </a:p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        </a:t>
            </a:r>
            <a:r>
              <a:rPr lang="en-US" altLang="zh-CN" sz="2500" dirty="0" smtClean="0">
                <a:solidFill>
                  <a:srgbClr val="0000FF"/>
                </a:solidFill>
              </a:rPr>
              <a:t>&lt;</a:t>
            </a:r>
            <a:r>
              <a:rPr lang="en-US" altLang="zh-CN" sz="2500" dirty="0">
                <a:solidFill>
                  <a:srgbClr val="0000FF"/>
                </a:solidFill>
              </a:rPr>
              <a:t>input </a:t>
            </a:r>
            <a:r>
              <a:rPr lang="en-US" altLang="zh-CN" sz="2500" dirty="0">
                <a:solidFill>
                  <a:srgbClr val="009900"/>
                </a:solidFill>
              </a:rPr>
              <a:t>type</a:t>
            </a:r>
            <a:r>
              <a:rPr lang="en-US" altLang="zh-CN" sz="2500" dirty="0"/>
              <a:t>="text" </a:t>
            </a:r>
            <a:r>
              <a:rPr lang="en-US" altLang="zh-CN" sz="2500" dirty="0">
                <a:solidFill>
                  <a:srgbClr val="009900"/>
                </a:solidFill>
              </a:rPr>
              <a:t>name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fname</a:t>
            </a:r>
            <a:r>
              <a:rPr lang="en-US" altLang="zh-CN" sz="2500" dirty="0"/>
              <a:t>" </a:t>
            </a:r>
            <a:r>
              <a:rPr lang="en-US" altLang="zh-CN" sz="2500" dirty="0">
                <a:solidFill>
                  <a:srgbClr val="009900"/>
                </a:solidFill>
              </a:rPr>
              <a:t>id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fname</a:t>
            </a:r>
            <a:r>
              <a:rPr lang="en-US" altLang="zh-CN" sz="2500" dirty="0"/>
              <a:t>" </a:t>
            </a:r>
            <a:r>
              <a:rPr lang="en-US" altLang="zh-CN" sz="2500" dirty="0">
                <a:solidFill>
                  <a:srgbClr val="009900"/>
                </a:solidFill>
              </a:rPr>
              <a:t>placeholder</a:t>
            </a:r>
            <a:r>
              <a:rPr lang="en-US" altLang="zh-CN" sz="2500" dirty="0"/>
              <a:t>="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...</a:t>
            </a:r>
            <a:r>
              <a:rPr lang="en-US" altLang="zh-CN" sz="2500" dirty="0"/>
              <a:t>"&gt;</a:t>
            </a:r>
          </a:p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        </a:t>
            </a:r>
            <a:r>
              <a:rPr lang="en-US" altLang="zh-CN" sz="2500" dirty="0" smtClean="0">
                <a:solidFill>
                  <a:srgbClr val="0000FF"/>
                </a:solidFill>
              </a:rPr>
              <a:t>&lt;</a:t>
            </a:r>
            <a:r>
              <a:rPr lang="en-US" altLang="zh-CN" sz="2500" dirty="0">
                <a:solidFill>
                  <a:srgbClr val="0000FF"/>
                </a:solidFill>
              </a:rPr>
              <a:t>input </a:t>
            </a:r>
            <a:r>
              <a:rPr lang="en-US" altLang="zh-CN" sz="2500" dirty="0">
                <a:solidFill>
                  <a:srgbClr val="009900"/>
                </a:solidFill>
              </a:rPr>
              <a:t>type</a:t>
            </a:r>
            <a:r>
              <a:rPr lang="en-US" altLang="zh-CN" sz="2500" dirty="0"/>
              <a:t>="submit" </a:t>
            </a:r>
            <a:r>
              <a:rPr lang="en-US" altLang="zh-CN" sz="2500" dirty="0">
                <a:solidFill>
                  <a:srgbClr val="009900"/>
                </a:solidFill>
              </a:rPr>
              <a:t>data-inline</a:t>
            </a:r>
            <a:r>
              <a:rPr lang="en-US" altLang="zh-CN" sz="2500" dirty="0"/>
              <a:t>="true" </a:t>
            </a:r>
            <a:r>
              <a:rPr lang="en-US" altLang="zh-CN" sz="2500" dirty="0">
                <a:solidFill>
                  <a:srgbClr val="009900"/>
                </a:solidFill>
              </a:rPr>
              <a:t>value</a:t>
            </a:r>
            <a:r>
              <a:rPr lang="en-US" altLang="zh-CN" sz="2500" dirty="0"/>
              <a:t>="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2500" dirty="0"/>
              <a:t>"&gt;</a:t>
            </a:r>
          </a:p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 smtClean="0">
                <a:solidFill>
                  <a:srgbClr val="0000FF"/>
                </a:solidFill>
              </a:rPr>
              <a:t>&lt;/</a:t>
            </a:r>
            <a:r>
              <a:rPr lang="en-US" altLang="zh-CN" sz="2500" dirty="0">
                <a:solidFill>
                  <a:srgbClr val="0000FF"/>
                </a:solidFill>
              </a:rPr>
              <a:t>form&gt;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96752"/>
            <a:ext cx="2947332" cy="165618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5973418" y="636130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demo5_6.html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407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232248"/>
          </a:xfrm>
        </p:spPr>
        <p:txBody>
          <a:bodyPr/>
          <a:lstStyle/>
          <a:p>
            <a:r>
              <a:rPr lang="zh-CN" altLang="en-US" sz="2800" dirty="0" smtClean="0"/>
              <a:t>文本输入框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文本输入框和文本输入域都是使用标准 </a:t>
            </a:r>
            <a:r>
              <a:rPr lang="en-US" altLang="zh-CN" sz="2500" dirty="0"/>
              <a:t>HTML </a:t>
            </a:r>
            <a:r>
              <a:rPr lang="zh-CN" altLang="en-US" sz="2500" dirty="0" smtClean="0"/>
              <a:t>标记</a:t>
            </a:r>
            <a:endParaRPr lang="en-US" altLang="zh-CN" sz="25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500" dirty="0" smtClean="0"/>
              <a:t>支持</a:t>
            </a:r>
            <a:r>
              <a:rPr lang="zh-CN" altLang="en-US" sz="2500" dirty="0"/>
              <a:t>一些 </a:t>
            </a:r>
            <a:r>
              <a:rPr lang="en-US" altLang="zh-CN" sz="2500" dirty="0"/>
              <a:t>HTML5 </a:t>
            </a:r>
            <a:r>
              <a:rPr lang="zh-CN" altLang="en-US" sz="2500" dirty="0"/>
              <a:t>的 </a:t>
            </a:r>
            <a:r>
              <a:rPr lang="en-US" altLang="zh-CN" sz="2500" dirty="0"/>
              <a:t>input </a:t>
            </a:r>
            <a:r>
              <a:rPr lang="zh-CN" altLang="en-US" sz="2500" dirty="0"/>
              <a:t>类型，如 </a:t>
            </a:r>
            <a:r>
              <a:rPr lang="en-US" altLang="zh-CN" sz="2500" dirty="0"/>
              <a:t>password, email, </a:t>
            </a:r>
            <a:r>
              <a:rPr lang="en-US" altLang="zh-CN" sz="2500" dirty="0" err="1"/>
              <a:t>tel</a:t>
            </a:r>
            <a:r>
              <a:rPr lang="en-US" altLang="zh-CN" sz="2500" dirty="0"/>
              <a:t>, number, </a:t>
            </a:r>
            <a:r>
              <a:rPr lang="en-US" altLang="zh-CN" sz="2500" dirty="0" smtClean="0"/>
              <a:t>range </a:t>
            </a:r>
            <a:r>
              <a:rPr lang="zh-CN" altLang="en-US" sz="2500" dirty="0"/>
              <a:t>等更多的</a:t>
            </a:r>
            <a:r>
              <a:rPr lang="zh-CN" altLang="en-US" sz="2500" dirty="0" smtClean="0"/>
              <a:t>类型。</a:t>
            </a:r>
            <a:endParaRPr lang="zh-CN" alt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717032"/>
            <a:ext cx="7704856" cy="169277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FF"/>
                </a:solidFill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fieldcontain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FF"/>
                </a:solidFill>
              </a:rPr>
              <a:t>    &lt;label </a:t>
            </a:r>
            <a:r>
              <a:rPr lang="en-US" altLang="zh-CN" sz="2600" dirty="0">
                <a:solidFill>
                  <a:srgbClr val="009900"/>
                </a:solidFill>
              </a:rPr>
              <a:t>for</a:t>
            </a:r>
            <a:r>
              <a:rPr lang="en-US" altLang="zh-CN" sz="2600" dirty="0"/>
              <a:t>="text"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zh-CN" altLang="en-US" sz="2600" dirty="0"/>
              <a:t>文本输入框</a:t>
            </a:r>
            <a:r>
              <a:rPr lang="en-US" altLang="zh-CN" sz="26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0000FF"/>
                </a:solidFill>
              </a:rPr>
              <a:t>&lt;input </a:t>
            </a:r>
            <a:r>
              <a:rPr lang="en-US" altLang="zh-CN" sz="2600" dirty="0">
                <a:solidFill>
                  <a:srgbClr val="009900"/>
                </a:solidFill>
              </a:rPr>
              <a:t>type</a:t>
            </a:r>
            <a:r>
              <a:rPr lang="en-US" altLang="zh-CN" sz="2600" dirty="0"/>
              <a:t>="</a:t>
            </a:r>
            <a:r>
              <a:rPr lang="en-US" altLang="zh-CN" sz="2600" dirty="0">
                <a:solidFill>
                  <a:srgbClr val="FF0000"/>
                </a:solidFill>
              </a:rPr>
              <a:t>text</a:t>
            </a:r>
            <a:r>
              <a:rPr lang="en-US" altLang="zh-CN" sz="2600" dirty="0"/>
              <a:t>" </a:t>
            </a:r>
            <a:r>
              <a:rPr lang="en-US" altLang="zh-CN" sz="2600" dirty="0">
                <a:solidFill>
                  <a:srgbClr val="009900"/>
                </a:solidFill>
              </a:rPr>
              <a:t>name</a:t>
            </a:r>
            <a:r>
              <a:rPr lang="en-US" altLang="zh-CN" sz="2600" dirty="0"/>
              <a:t>="text" </a:t>
            </a:r>
            <a:r>
              <a:rPr lang="en-US" altLang="zh-CN" sz="2600" dirty="0">
                <a:solidFill>
                  <a:srgbClr val="009900"/>
                </a:solidFill>
              </a:rPr>
              <a:t>id</a:t>
            </a:r>
            <a:r>
              <a:rPr lang="en-US" altLang="zh-CN" sz="2600" dirty="0"/>
              <a:t>="text" </a:t>
            </a:r>
            <a:r>
              <a:rPr lang="en-US" altLang="zh-CN" sz="2600" dirty="0">
                <a:solidFill>
                  <a:srgbClr val="009900"/>
                </a:solidFill>
              </a:rPr>
              <a:t>value</a:t>
            </a:r>
            <a:r>
              <a:rPr lang="en-US" altLang="zh-CN" sz="2600" dirty="0"/>
              <a:t>=""  </a:t>
            </a:r>
            <a:r>
              <a:rPr lang="en-US" altLang="zh-CN" sz="26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600" dirty="0">
                <a:solidFill>
                  <a:srgbClr val="0000FF"/>
                </a:solidFill>
              </a:rPr>
              <a:t>&lt;/div&gt;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  <p:pic>
        <p:nvPicPr>
          <p:cNvPr id="7170" name="Picture 2" descr="http://kayosite.com/wp-content/uploads/2012/02/jquery-mobile-html5-3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05264"/>
            <a:ext cx="4190583" cy="576064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文本输入域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204864"/>
            <a:ext cx="7848872" cy="209288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0000FF"/>
                </a:solidFill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 smtClean="0"/>
              <a:t>="</a:t>
            </a:r>
            <a:r>
              <a:rPr lang="en-US" altLang="zh-CN" sz="2600" dirty="0" err="1" smtClean="0"/>
              <a:t>fieldcontain</a:t>
            </a:r>
            <a:r>
              <a:rPr lang="en-US" altLang="zh-CN" sz="2600" dirty="0" smtClean="0"/>
              <a:t>"</a:t>
            </a:r>
            <a:r>
              <a:rPr lang="en-US" altLang="zh-CN" sz="2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600" dirty="0" smtClean="0"/>
              <a:t>    </a:t>
            </a:r>
            <a:r>
              <a:rPr lang="en-US" altLang="zh-CN" sz="2600" dirty="0" smtClean="0">
                <a:solidFill>
                  <a:srgbClr val="0000FF"/>
                </a:solidFill>
              </a:rPr>
              <a:t>&lt;label </a:t>
            </a:r>
            <a:r>
              <a:rPr lang="en-US" altLang="zh-CN" sz="2600" dirty="0">
                <a:solidFill>
                  <a:srgbClr val="009900"/>
                </a:solidFill>
              </a:rPr>
              <a:t>for</a:t>
            </a:r>
            <a:r>
              <a:rPr lang="en-US" altLang="zh-CN" sz="2600" dirty="0" smtClean="0"/>
              <a:t>="</a:t>
            </a:r>
            <a:r>
              <a:rPr lang="en-US" altLang="zh-CN" sz="2600" dirty="0" err="1" smtClean="0"/>
              <a:t>textarea</a:t>
            </a:r>
            <a:r>
              <a:rPr lang="en-US" altLang="zh-CN" sz="2600" dirty="0" smtClean="0"/>
              <a:t>"</a:t>
            </a:r>
            <a:r>
              <a:rPr lang="en-US" altLang="zh-CN" sz="2600" dirty="0" smtClean="0">
                <a:solidFill>
                  <a:srgbClr val="0000FF"/>
                </a:solidFill>
              </a:rPr>
              <a:t>&gt;</a:t>
            </a:r>
            <a:r>
              <a:rPr lang="zh-CN" altLang="en-US" sz="2600" dirty="0" smtClean="0"/>
              <a:t>文本输入域</a:t>
            </a:r>
            <a:r>
              <a:rPr lang="en-US" altLang="zh-CN" sz="2600" dirty="0" smtClean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600" dirty="0" smtClean="0"/>
              <a:t>    </a:t>
            </a:r>
            <a:r>
              <a:rPr lang="en-US" altLang="zh-CN" sz="2600" dirty="0" smtClean="0">
                <a:solidFill>
                  <a:srgbClr val="0000FF"/>
                </a:solidFill>
              </a:rPr>
              <a:t>&lt;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textarea</a:t>
            </a:r>
            <a:r>
              <a:rPr lang="en-US" altLang="zh-CN" sz="2600" dirty="0" smtClean="0">
                <a:solidFill>
                  <a:srgbClr val="0000FF"/>
                </a:solidFill>
              </a:rPr>
              <a:t> </a:t>
            </a:r>
            <a:r>
              <a:rPr lang="en-US" altLang="zh-CN" sz="2600" dirty="0">
                <a:solidFill>
                  <a:srgbClr val="009900"/>
                </a:solidFill>
              </a:rPr>
              <a:t>cols</a:t>
            </a:r>
            <a:r>
              <a:rPr lang="en-US" altLang="zh-CN" sz="2600" dirty="0" smtClean="0"/>
              <a:t>="40" </a:t>
            </a:r>
            <a:r>
              <a:rPr lang="en-US" altLang="zh-CN" sz="2600" dirty="0">
                <a:solidFill>
                  <a:srgbClr val="009900"/>
                </a:solidFill>
              </a:rPr>
              <a:t>rows</a:t>
            </a:r>
            <a:r>
              <a:rPr lang="en-US" altLang="zh-CN" sz="2600" dirty="0" smtClean="0"/>
              <a:t>="8" </a:t>
            </a:r>
            <a:r>
              <a:rPr lang="en-US" altLang="zh-CN" sz="2600" dirty="0">
                <a:solidFill>
                  <a:srgbClr val="009900"/>
                </a:solidFill>
              </a:rPr>
              <a:t>name</a:t>
            </a:r>
            <a:r>
              <a:rPr lang="en-US" altLang="zh-CN" sz="2600" dirty="0" smtClean="0"/>
              <a:t>="</a:t>
            </a:r>
            <a:r>
              <a:rPr lang="en-US" altLang="zh-CN" sz="2600" dirty="0" err="1" smtClean="0"/>
              <a:t>textarea</a:t>
            </a:r>
            <a:r>
              <a:rPr lang="en-US" altLang="zh-CN" sz="2600" dirty="0" smtClean="0"/>
              <a:t>" </a:t>
            </a:r>
            <a:r>
              <a:rPr lang="en-US" altLang="zh-CN" sz="2600" dirty="0">
                <a:solidFill>
                  <a:srgbClr val="009900"/>
                </a:solidFill>
              </a:rPr>
              <a:t>id</a:t>
            </a:r>
            <a:r>
              <a:rPr lang="en-US" altLang="zh-CN" sz="2600" dirty="0" smtClean="0"/>
              <a:t>="</a:t>
            </a:r>
            <a:r>
              <a:rPr lang="en-US" altLang="zh-CN" sz="2600" dirty="0" err="1" smtClean="0"/>
              <a:t>textarea</a:t>
            </a:r>
            <a:r>
              <a:rPr lang="en-US" altLang="zh-CN" sz="2600" dirty="0" smtClean="0"/>
              <a:t>"</a:t>
            </a:r>
            <a:r>
              <a:rPr lang="en-US" altLang="zh-CN" sz="2600" dirty="0" smtClean="0">
                <a:solidFill>
                  <a:srgbClr val="0000FF"/>
                </a:solidFill>
              </a:rPr>
              <a:t>&gt;&lt;/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textarea</a:t>
            </a:r>
            <a:r>
              <a:rPr lang="en-US" altLang="zh-CN" sz="26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600" dirty="0" smtClean="0">
                <a:solidFill>
                  <a:srgbClr val="0000FF"/>
                </a:solidFill>
              </a:rPr>
              <a:t>&lt;/div&gt;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  <p:pic>
        <p:nvPicPr>
          <p:cNvPr id="10242" name="Picture 2" descr="http://kayosite.com/wp-content/uploads/2012/02/jquery-mobile-html5-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5631026" cy="1224136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232248"/>
          </a:xfrm>
        </p:spPr>
        <p:txBody>
          <a:bodyPr/>
          <a:lstStyle/>
          <a:p>
            <a:r>
              <a:rPr lang="zh-CN" altLang="en-US" dirty="0"/>
              <a:t>搜索输入</a:t>
            </a:r>
            <a:r>
              <a:rPr lang="zh-CN" altLang="en-US" dirty="0" smtClean="0"/>
              <a:t>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600" dirty="0"/>
              <a:t>增强后的输入框左边有一个放大镜图标，点击触发搜索，在输入内容后，输入框的</a:t>
            </a:r>
            <a:r>
              <a:rPr lang="zh-CN" altLang="en-US" sz="2600" dirty="0" smtClean="0"/>
              <a:t>右边会</a:t>
            </a:r>
            <a:r>
              <a:rPr lang="zh-CN" altLang="en-US" sz="2600" dirty="0"/>
              <a:t>出现一个叉的图标，点击清除已输入的内容。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772" y="3710528"/>
            <a:ext cx="8676456" cy="163121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00FF"/>
                </a:solidFill>
              </a:rPr>
              <a:t>&lt;div </a:t>
            </a:r>
            <a:r>
              <a:rPr lang="en-US" altLang="zh-CN" sz="2500" dirty="0"/>
              <a:t>data-role="</a:t>
            </a:r>
            <a:r>
              <a:rPr lang="en-US" altLang="zh-CN" sz="2500" dirty="0" err="1"/>
              <a:t>fieldcontain</a:t>
            </a:r>
            <a:r>
              <a:rPr lang="en-US" altLang="zh-CN" sz="2500" dirty="0"/>
              <a:t>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500" dirty="0"/>
              <a:t>    </a:t>
            </a:r>
            <a:r>
              <a:rPr lang="en-US" altLang="zh-CN" sz="2500" dirty="0">
                <a:solidFill>
                  <a:srgbClr val="0000FF"/>
                </a:solidFill>
              </a:rPr>
              <a:t>&lt;label </a:t>
            </a:r>
            <a:r>
              <a:rPr lang="en-US" altLang="zh-CN" sz="2500" dirty="0"/>
              <a:t>for="search"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  <a:r>
              <a:rPr lang="zh-CN" altLang="en-US" sz="2500" dirty="0"/>
              <a:t>搜索输入框</a:t>
            </a:r>
            <a:r>
              <a:rPr lang="en-US" altLang="zh-CN" sz="25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500" dirty="0"/>
              <a:t>    </a:t>
            </a:r>
            <a:r>
              <a:rPr lang="en-US" altLang="zh-CN" sz="2500" dirty="0">
                <a:solidFill>
                  <a:srgbClr val="0000FF"/>
                </a:solidFill>
              </a:rPr>
              <a:t>&lt;input </a:t>
            </a:r>
            <a:r>
              <a:rPr lang="en-US" altLang="zh-CN" sz="2500" dirty="0"/>
              <a:t>type="</a:t>
            </a:r>
            <a:r>
              <a:rPr lang="en-US" altLang="zh-CN" sz="2500" dirty="0">
                <a:solidFill>
                  <a:srgbClr val="FF0000"/>
                </a:solidFill>
              </a:rPr>
              <a:t>search</a:t>
            </a:r>
            <a:r>
              <a:rPr lang="en-US" altLang="zh-CN" sz="2500" dirty="0"/>
              <a:t>" name="search" id="search" value</a:t>
            </a:r>
            <a:r>
              <a:rPr lang="en-US" altLang="zh-CN" sz="2500" dirty="0" smtClean="0"/>
              <a:t>=</a:t>
            </a:r>
            <a:r>
              <a:rPr lang="en-US" altLang="zh-CN" sz="2500" dirty="0"/>
              <a:t> " </a:t>
            </a:r>
            <a:r>
              <a:rPr lang="en-US" altLang="zh-CN" sz="2500" dirty="0" smtClean="0"/>
              <a:t>1" </a:t>
            </a:r>
            <a:r>
              <a:rPr lang="en-US" altLang="zh-CN" sz="25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500" dirty="0">
                <a:solidFill>
                  <a:srgbClr val="0000FF"/>
                </a:solidFill>
              </a:rPr>
              <a:t>&lt;/div&gt;</a:t>
            </a:r>
            <a:endParaRPr lang="zh-CN" altLang="en-US" sz="2500" dirty="0">
              <a:solidFill>
                <a:srgbClr val="0000FF"/>
              </a:solidFill>
            </a:endParaRPr>
          </a:p>
        </p:txBody>
      </p:sp>
      <p:pic>
        <p:nvPicPr>
          <p:cNvPr id="11266" name="Picture 2" descr="http://kayosite.com/wp-content/uploads/2012/02/jquery-mobile-html5-3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61248"/>
            <a:ext cx="4536504" cy="614702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8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2736304"/>
          </a:xfrm>
        </p:spPr>
        <p:txBody>
          <a:bodyPr/>
          <a:lstStyle/>
          <a:p>
            <a:r>
              <a:rPr lang="zh-CN" altLang="en-US" dirty="0" smtClean="0"/>
              <a:t>单选框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500" dirty="0" smtClean="0"/>
              <a:t>type= " </a:t>
            </a:r>
            <a:r>
              <a:rPr lang="en-US" altLang="zh-CN" sz="2500" dirty="0" smtClean="0">
                <a:solidFill>
                  <a:srgbClr val="FF0000"/>
                </a:solidFill>
              </a:rPr>
              <a:t>radio</a:t>
            </a:r>
            <a:r>
              <a:rPr lang="en-US" altLang="zh-CN" sz="2500" dirty="0" smtClean="0"/>
              <a:t>" </a:t>
            </a:r>
            <a:r>
              <a:rPr lang="zh-CN" altLang="en-US" sz="2500" dirty="0" smtClean="0"/>
              <a:t>的 </a:t>
            </a:r>
            <a:r>
              <a:rPr lang="en-US" altLang="zh-CN" sz="2500" dirty="0" smtClean="0"/>
              <a:t>input </a:t>
            </a:r>
            <a:r>
              <a:rPr lang="zh-CN" altLang="en-US" sz="2500" dirty="0" smtClean="0"/>
              <a:t>元素会自动增强为单选框组件。</a:t>
            </a:r>
            <a:endParaRPr lang="en-US" altLang="zh-CN" sz="25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500" dirty="0" smtClean="0"/>
              <a:t>建议使用一个带 </a:t>
            </a:r>
            <a:r>
              <a:rPr lang="en-US" altLang="zh-CN" sz="2500" dirty="0" smtClean="0">
                <a:solidFill>
                  <a:srgbClr val="C00000"/>
                </a:solidFill>
              </a:rPr>
              <a:t>data-role="</a:t>
            </a:r>
            <a:r>
              <a:rPr lang="en-US" altLang="zh-CN" sz="2500" dirty="0" err="1" smtClean="0">
                <a:solidFill>
                  <a:srgbClr val="C00000"/>
                </a:solidFill>
              </a:rPr>
              <a:t>controlgroup</a:t>
            </a:r>
            <a:r>
              <a:rPr lang="en-US" altLang="zh-CN" sz="2500" dirty="0" smtClean="0">
                <a:solidFill>
                  <a:srgbClr val="C00000"/>
                </a:solidFill>
              </a:rPr>
              <a:t>" </a:t>
            </a:r>
            <a:r>
              <a:rPr lang="zh-CN" altLang="en-US" sz="2500" dirty="0" smtClean="0"/>
              <a:t>属性的 </a:t>
            </a:r>
            <a:r>
              <a:rPr lang="en-US" altLang="zh-CN" sz="2500" dirty="0" err="1" smtClean="0"/>
              <a:t>fieldset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标签包括选项，并且在 </a:t>
            </a:r>
            <a:r>
              <a:rPr lang="en-US" altLang="zh-CN" sz="2500" dirty="0" err="1" smtClean="0"/>
              <a:t>fieldset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内增加一个 </a:t>
            </a:r>
            <a:r>
              <a:rPr lang="en-US" altLang="zh-CN" sz="2500" dirty="0" smtClean="0"/>
              <a:t>legend </a:t>
            </a:r>
            <a:r>
              <a:rPr lang="zh-CN" altLang="en-US" sz="2500" dirty="0" smtClean="0"/>
              <a:t>元素，用于表示该单选框的标题。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289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856" y="1124744"/>
            <a:ext cx="8229600" cy="5155138"/>
          </a:xfrm>
        </p:spPr>
        <p:txBody>
          <a:bodyPr/>
          <a:lstStyle/>
          <a:p>
            <a:r>
              <a:rPr lang="zh-CN" altLang="en-US" dirty="0" smtClean="0"/>
              <a:t>单选框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94399"/>
            <a:ext cx="7671750" cy="504753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rgbClr val="0000FF"/>
                </a:solidFill>
              </a:rPr>
              <a:t>&lt;div </a:t>
            </a:r>
            <a:r>
              <a:rPr lang="en-US" altLang="zh-CN" sz="2300" dirty="0"/>
              <a:t>data-role="</a:t>
            </a:r>
            <a:r>
              <a:rPr lang="en-US" altLang="zh-CN" sz="2300" dirty="0" err="1"/>
              <a:t>fieldcontain</a:t>
            </a:r>
            <a:r>
              <a:rPr lang="en-US" altLang="zh-CN" sz="2300" dirty="0"/>
              <a:t>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</a:t>
            </a:r>
            <a:r>
              <a:rPr lang="en-US" altLang="zh-CN" sz="2300" dirty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fieldset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>
                <a:solidFill>
                  <a:srgbClr val="C00000"/>
                </a:solidFill>
              </a:rPr>
              <a:t>data-role="</a:t>
            </a:r>
            <a:r>
              <a:rPr lang="en-US" altLang="zh-CN" sz="2300" dirty="0" err="1">
                <a:solidFill>
                  <a:srgbClr val="C00000"/>
                </a:solidFill>
              </a:rPr>
              <a:t>controlgroup</a:t>
            </a:r>
            <a:r>
              <a:rPr lang="en-US" altLang="zh-CN" sz="2300" dirty="0">
                <a:solidFill>
                  <a:srgbClr val="C00000"/>
                </a:solidFill>
              </a:rPr>
              <a:t>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&lt;legend&gt;</a:t>
            </a:r>
            <a:r>
              <a:rPr lang="zh-CN" altLang="en-US" sz="2300" dirty="0"/>
              <a:t>单选框</a:t>
            </a:r>
            <a:r>
              <a:rPr lang="en-US" altLang="zh-CN" sz="2300" dirty="0"/>
              <a:t>:</a:t>
            </a:r>
            <a:r>
              <a:rPr lang="en-US" altLang="zh-CN" sz="2300" dirty="0">
                <a:solidFill>
                  <a:srgbClr val="0000FF"/>
                </a:solidFill>
              </a:rPr>
              <a:t>&lt;/legend&gt;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&lt;input </a:t>
            </a:r>
            <a:r>
              <a:rPr lang="en-US" altLang="zh-CN" sz="2300" dirty="0"/>
              <a:t>type="</a:t>
            </a:r>
            <a:r>
              <a:rPr lang="en-US" altLang="zh-CN" sz="2300" dirty="0">
                <a:solidFill>
                  <a:srgbClr val="FF0000"/>
                </a:solidFill>
              </a:rPr>
              <a:t>radio</a:t>
            </a:r>
            <a:r>
              <a:rPr lang="en-US" altLang="zh-CN" sz="2300" dirty="0"/>
              <a:t>" name="radio-choice-1" id="radio-choice-1" value="choice-1" </a:t>
            </a:r>
            <a:r>
              <a:rPr lang="en-US" altLang="zh-CN" sz="23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&lt;label </a:t>
            </a:r>
            <a:r>
              <a:rPr lang="en-US" altLang="zh-CN" sz="2300" dirty="0"/>
              <a:t>for="radio-choice-1"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蓝</a:t>
            </a:r>
            <a:r>
              <a:rPr lang="en-US" altLang="zh-CN" sz="23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&lt;input </a:t>
            </a:r>
            <a:r>
              <a:rPr lang="en-US" altLang="zh-CN" sz="2300" dirty="0"/>
              <a:t>type="</a:t>
            </a:r>
            <a:r>
              <a:rPr lang="en-US" altLang="zh-CN" sz="2300" dirty="0">
                <a:solidFill>
                  <a:srgbClr val="FF0000"/>
                </a:solidFill>
              </a:rPr>
              <a:t>radio</a:t>
            </a:r>
            <a:r>
              <a:rPr lang="en-US" altLang="zh-CN" sz="2300" dirty="0"/>
              <a:t>" name="radio-choice-1" id="radio-choice-2" value="choice-2"  </a:t>
            </a:r>
            <a:r>
              <a:rPr lang="en-US" altLang="zh-CN" sz="23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    &lt;label </a:t>
            </a:r>
            <a:r>
              <a:rPr lang="en-US" altLang="zh-CN" sz="2300" dirty="0"/>
              <a:t>for="radio-choice-2"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绿</a:t>
            </a:r>
            <a:r>
              <a:rPr lang="en-US" altLang="zh-CN" sz="23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&lt;input </a:t>
            </a:r>
            <a:r>
              <a:rPr lang="en-US" altLang="zh-CN" sz="2300" dirty="0"/>
              <a:t>type="</a:t>
            </a:r>
            <a:r>
              <a:rPr lang="en-US" altLang="zh-CN" sz="2300" dirty="0">
                <a:solidFill>
                  <a:srgbClr val="FF0000"/>
                </a:solidFill>
              </a:rPr>
              <a:t>radio</a:t>
            </a:r>
            <a:r>
              <a:rPr lang="en-US" altLang="zh-CN" sz="2300" dirty="0"/>
              <a:t>" name="radio-choice-1" id="radio-choice-3" value="choice-3"  </a:t>
            </a:r>
            <a:r>
              <a:rPr lang="en-US" altLang="zh-CN" sz="23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&lt;label </a:t>
            </a:r>
            <a:r>
              <a:rPr lang="en-US" altLang="zh-CN" sz="2300" dirty="0"/>
              <a:t>for="radio-choice-3"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黑</a:t>
            </a:r>
            <a:r>
              <a:rPr lang="en-US" altLang="zh-CN" sz="23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&lt;/</a:t>
            </a:r>
            <a:r>
              <a:rPr lang="en-US" altLang="zh-CN" sz="2300" dirty="0" err="1">
                <a:solidFill>
                  <a:srgbClr val="0000FF"/>
                </a:solidFill>
              </a:rPr>
              <a:t>fieldset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&lt;/div&gt;</a:t>
            </a:r>
            <a:endParaRPr lang="zh-CN" altLang="en-US" sz="2300" dirty="0">
              <a:solidFill>
                <a:srgbClr val="0000FF"/>
              </a:solidFill>
            </a:endParaRPr>
          </a:p>
        </p:txBody>
      </p:sp>
      <p:pic>
        <p:nvPicPr>
          <p:cNvPr id="12290" name="Picture 2" descr="http://kayosite.com/wp-content/uploads/2012/02/jquery-mobile-html5-3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61904"/>
            <a:ext cx="3384376" cy="147500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6552" y="1196752"/>
            <a:ext cx="8229600" cy="3960440"/>
          </a:xfrm>
        </p:spPr>
        <p:txBody>
          <a:bodyPr/>
          <a:lstStyle/>
          <a:p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500" dirty="0"/>
              <a:t>type= "</a:t>
            </a:r>
            <a:r>
              <a:rPr lang="en-US" altLang="zh-CN" sz="2500" dirty="0" smtClean="0">
                <a:solidFill>
                  <a:srgbClr val="FF0000"/>
                </a:solidFill>
              </a:rPr>
              <a:t>checkbox</a:t>
            </a:r>
            <a:r>
              <a:rPr lang="en-US" altLang="zh-CN" sz="2500" dirty="0"/>
              <a:t>"</a:t>
            </a:r>
            <a:r>
              <a:rPr lang="en-US" altLang="zh-CN" sz="2500" dirty="0" smtClean="0"/>
              <a:t> </a:t>
            </a:r>
            <a:r>
              <a:rPr lang="zh-CN" altLang="en-US" sz="2500" dirty="0"/>
              <a:t>的 </a:t>
            </a:r>
            <a:r>
              <a:rPr lang="en-US" altLang="zh-CN" sz="2500" dirty="0"/>
              <a:t>input </a:t>
            </a:r>
            <a:r>
              <a:rPr lang="zh-CN" altLang="en-US" sz="2500" dirty="0"/>
              <a:t>元素会自动增强</a:t>
            </a:r>
            <a:r>
              <a:rPr lang="zh-CN" altLang="en-US" sz="2500" dirty="0" smtClean="0"/>
              <a:t>为</a:t>
            </a:r>
            <a:r>
              <a:rPr lang="zh-CN" altLang="en-US" sz="2500" dirty="0"/>
              <a:t>复</a:t>
            </a:r>
            <a:r>
              <a:rPr lang="zh-CN" altLang="en-US" sz="2500" dirty="0" smtClean="0"/>
              <a:t>选框</a:t>
            </a:r>
            <a:r>
              <a:rPr lang="zh-CN" altLang="en-US" sz="2500" dirty="0"/>
              <a:t>组件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500" dirty="0" smtClean="0"/>
              <a:t>使用</a:t>
            </a:r>
            <a:r>
              <a:rPr lang="zh-CN" altLang="en-US" sz="2500" dirty="0"/>
              <a:t>带 </a:t>
            </a:r>
            <a:r>
              <a:rPr lang="en-US" altLang="zh-CN" sz="2500" dirty="0"/>
              <a:t>data-role="</a:t>
            </a:r>
            <a:r>
              <a:rPr lang="en-US" altLang="zh-CN" sz="2500" dirty="0" err="1"/>
              <a:t>controlgroup</a:t>
            </a:r>
            <a:r>
              <a:rPr lang="en-US" altLang="zh-CN" sz="2500" dirty="0"/>
              <a:t>" </a:t>
            </a:r>
            <a:r>
              <a:rPr lang="zh-CN" altLang="en-US" sz="2500" dirty="0"/>
              <a:t>属性的 </a:t>
            </a:r>
            <a:r>
              <a:rPr lang="en-US" altLang="zh-CN" sz="2500" dirty="0" err="1"/>
              <a:t>fieldset</a:t>
            </a:r>
            <a:r>
              <a:rPr lang="en-US" altLang="zh-CN" sz="2500" dirty="0"/>
              <a:t> </a:t>
            </a:r>
            <a:r>
              <a:rPr lang="zh-CN" altLang="en-US" sz="2500" dirty="0"/>
              <a:t>标签包括选项。在 </a:t>
            </a:r>
            <a:r>
              <a:rPr lang="en-US" altLang="zh-CN" sz="2500" dirty="0" err="1"/>
              <a:t>fieldset</a:t>
            </a:r>
            <a:r>
              <a:rPr lang="en-US" altLang="zh-CN" sz="2500" dirty="0"/>
              <a:t> </a:t>
            </a:r>
            <a:r>
              <a:rPr lang="zh-CN" altLang="en-US" sz="2500" dirty="0"/>
              <a:t>内增加一个 </a:t>
            </a:r>
            <a:r>
              <a:rPr lang="en-US" altLang="zh-CN" sz="2500" dirty="0"/>
              <a:t>legend </a:t>
            </a:r>
            <a:r>
              <a:rPr lang="zh-CN" altLang="en-US" sz="2500" dirty="0"/>
              <a:t>元素，用于表示该复选框的标题。</a:t>
            </a:r>
          </a:p>
        </p:txBody>
      </p:sp>
    </p:spTree>
    <p:extLst>
      <p:ext uri="{BB962C8B-B14F-4D97-AF65-F5344CB8AC3E}">
        <p14:creationId xmlns:p14="http://schemas.microsoft.com/office/powerpoint/2010/main" val="19712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6552" y="1196752"/>
            <a:ext cx="8229600" cy="2232248"/>
          </a:xfrm>
        </p:spPr>
        <p:txBody>
          <a:bodyPr/>
          <a:lstStyle/>
          <a:p>
            <a:r>
              <a:rPr lang="zh-CN" altLang="en-US" dirty="0" smtClean="0"/>
              <a:t>复选框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0892" y="1772816"/>
            <a:ext cx="8280920" cy="526297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&lt;div </a:t>
            </a:r>
            <a:r>
              <a:rPr lang="en-US" altLang="zh-CN" sz="2400" dirty="0"/>
              <a:t>data-role="</a:t>
            </a:r>
            <a:r>
              <a:rPr lang="en-US" altLang="zh-CN" sz="2400" dirty="0" err="1"/>
              <a:t>fieldcontain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fieldset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data-role="</a:t>
            </a:r>
            <a:r>
              <a:rPr lang="en-US" altLang="zh-CN" sz="2400" dirty="0" err="1">
                <a:solidFill>
                  <a:srgbClr val="C00000"/>
                </a:solidFill>
              </a:rPr>
              <a:t>controlgroup</a:t>
            </a:r>
            <a:r>
              <a:rPr lang="en-US" altLang="zh-CN" sz="2400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&lt;legend&gt;</a:t>
            </a:r>
            <a:r>
              <a:rPr lang="zh-CN" altLang="en-US" sz="2400" dirty="0"/>
              <a:t>复选框</a:t>
            </a:r>
            <a:r>
              <a:rPr lang="en-US" altLang="zh-CN" sz="2400" dirty="0">
                <a:solidFill>
                  <a:srgbClr val="0000FF"/>
                </a:solidFill>
              </a:rPr>
              <a:t>&lt;/legend&gt; 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&lt;input </a:t>
            </a:r>
            <a:r>
              <a:rPr lang="en-US" altLang="zh-CN" sz="2400" dirty="0"/>
              <a:t>type="</a:t>
            </a:r>
            <a:r>
              <a:rPr lang="en-US" altLang="zh-CN" sz="2400" dirty="0">
                <a:solidFill>
                  <a:srgbClr val="FF0000"/>
                </a:solidFill>
              </a:rPr>
              <a:t>checkbox</a:t>
            </a:r>
            <a:r>
              <a:rPr lang="en-US" altLang="zh-CN" sz="2400" dirty="0"/>
              <a:t>" name="blue" id="effect1" class="custom" </a:t>
            </a:r>
            <a:r>
              <a:rPr lang="en-US" altLang="zh-CN" sz="2400" dirty="0">
                <a:solidFill>
                  <a:srgbClr val="0000FF"/>
                </a:solidFill>
              </a:rPr>
              <a:t>/&gt;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&lt;label </a:t>
            </a:r>
            <a:r>
              <a:rPr lang="en-US" altLang="zh-CN" sz="2400" dirty="0"/>
              <a:t>for="effect1"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效果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&lt;input </a:t>
            </a:r>
            <a:r>
              <a:rPr lang="en-US" altLang="zh-CN" sz="2400" dirty="0"/>
              <a:t>type="</a:t>
            </a:r>
            <a:r>
              <a:rPr lang="en-US" altLang="zh-CN" sz="2400" dirty="0">
                <a:solidFill>
                  <a:srgbClr val="FF0000"/>
                </a:solidFill>
              </a:rPr>
              <a:t>checkbox</a:t>
            </a:r>
            <a:r>
              <a:rPr lang="en-US" altLang="zh-CN" sz="2400" dirty="0"/>
              <a:t>" name="green" id="effect2" class="custom" </a:t>
            </a:r>
            <a:r>
              <a:rPr lang="en-US" altLang="zh-CN" sz="24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&lt;label </a:t>
            </a:r>
            <a:r>
              <a:rPr lang="en-US" altLang="zh-CN" sz="2400" dirty="0"/>
              <a:t>for="effect2"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效果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&lt;input </a:t>
            </a:r>
            <a:r>
              <a:rPr lang="en-US" altLang="zh-CN" sz="2400" dirty="0"/>
              <a:t>type="</a:t>
            </a:r>
            <a:r>
              <a:rPr lang="en-US" altLang="zh-CN" sz="2400" dirty="0">
                <a:solidFill>
                  <a:srgbClr val="FF0000"/>
                </a:solidFill>
              </a:rPr>
              <a:t>checkbox</a:t>
            </a:r>
            <a:r>
              <a:rPr lang="en-US" altLang="zh-CN" sz="2400" dirty="0"/>
              <a:t>" name="pink" id="effect2" class="custom"  </a:t>
            </a:r>
            <a:r>
              <a:rPr lang="en-US" altLang="zh-CN" sz="24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&lt;label </a:t>
            </a:r>
            <a:r>
              <a:rPr lang="en-US" altLang="zh-CN" sz="2400" dirty="0"/>
              <a:t>for="effect2"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效果</a:t>
            </a:r>
            <a:r>
              <a:rPr lang="en-US" altLang="zh-CN" sz="2400" dirty="0"/>
              <a:t>3</a:t>
            </a:r>
            <a:r>
              <a:rPr lang="en-US" altLang="zh-CN" sz="24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&lt;/</a:t>
            </a:r>
            <a:r>
              <a:rPr lang="en-US" altLang="zh-CN" sz="2400" dirty="0" err="1">
                <a:solidFill>
                  <a:srgbClr val="0000FF"/>
                </a:solidFill>
              </a:rPr>
              <a:t>fieldset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&lt;/div&gt;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13314" name="Picture 2" descr="http://kayosite.com/wp-content/uploads/2012/02/jquery-mobile-html5-3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29878"/>
            <a:ext cx="3383384" cy="15790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4114800" cy="4176464"/>
          </a:xfrm>
        </p:spPr>
        <p:txBody>
          <a:bodyPr/>
          <a:lstStyle/>
          <a:p>
            <a:r>
              <a:rPr lang="zh-CN" altLang="en-US" sz="2800" dirty="0" smtClean="0"/>
              <a:t>滑杆</a:t>
            </a:r>
            <a:endParaRPr lang="en-US" altLang="zh-CN" sz="2800" dirty="0" smtClean="0"/>
          </a:p>
          <a:p>
            <a:pPr>
              <a:lnSpc>
                <a:spcPts val="35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zh-CN" altLang="en-US" sz="2500" dirty="0" smtClean="0"/>
              <a:t>使用滑杆（进度条）控制进度。</a:t>
            </a:r>
            <a:endParaRPr lang="en-US" altLang="zh-CN" sz="2500" dirty="0" smtClean="0"/>
          </a:p>
          <a:p>
            <a:pPr>
              <a:lnSpc>
                <a:spcPts val="35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altLang="zh-CN" sz="2500" dirty="0"/>
              <a:t>type="</a:t>
            </a:r>
            <a:r>
              <a:rPr lang="en-US" altLang="zh-CN" sz="2500" dirty="0" smtClean="0">
                <a:solidFill>
                  <a:srgbClr val="FF0000"/>
                </a:solidFill>
              </a:rPr>
              <a:t>range</a:t>
            </a:r>
            <a:r>
              <a:rPr lang="en-US" altLang="zh-CN" sz="2500" dirty="0" smtClean="0"/>
              <a:t>" </a:t>
            </a:r>
            <a:r>
              <a:rPr lang="en-US" altLang="zh-CN" sz="2500" dirty="0"/>
              <a:t> </a:t>
            </a:r>
            <a:r>
              <a:rPr lang="zh-CN" altLang="en-US" sz="2500" dirty="0" smtClean="0"/>
              <a:t>为滑杆。</a:t>
            </a:r>
            <a:endParaRPr lang="en-US" altLang="zh-CN" sz="2500" dirty="0" smtClean="0"/>
          </a:p>
          <a:p>
            <a:pPr>
              <a:lnSpc>
                <a:spcPts val="35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altLang="zh-CN" sz="2500" dirty="0"/>
              <a:t>value </a:t>
            </a:r>
            <a:r>
              <a:rPr lang="zh-CN" altLang="en-US" sz="2500" dirty="0"/>
              <a:t>设置滑杆的初始值， </a:t>
            </a:r>
            <a:r>
              <a:rPr lang="en-US" altLang="zh-CN" sz="2500" dirty="0"/>
              <a:t>min </a:t>
            </a:r>
            <a:r>
              <a:rPr lang="zh-CN" altLang="en-US" sz="2500" dirty="0"/>
              <a:t>和 </a:t>
            </a:r>
            <a:r>
              <a:rPr lang="en-US" altLang="zh-CN" sz="2500" dirty="0"/>
              <a:t>max </a:t>
            </a:r>
            <a:r>
              <a:rPr lang="zh-CN" altLang="en-US" sz="2500" dirty="0"/>
              <a:t>分别设置滑杆的下限和上限。</a:t>
            </a:r>
            <a:endParaRPr lang="en-US" altLang="zh-CN" sz="25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277459"/>
            <a:ext cx="3009524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列表</a:t>
            </a:r>
          </a:p>
        </p:txBody>
      </p:sp>
      <p:sp>
        <p:nvSpPr>
          <p:cNvPr id="47" name="Freeform 4"/>
          <p:cNvSpPr>
            <a:spLocks noChangeArrowheads="1"/>
          </p:cNvSpPr>
          <p:nvPr/>
        </p:nvSpPr>
        <p:spPr bwMode="auto">
          <a:xfrm>
            <a:off x="4583113" y="1340768"/>
            <a:ext cx="1530350" cy="1143669"/>
          </a:xfrm>
          <a:custGeom>
            <a:avLst/>
            <a:gdLst>
              <a:gd name="T0" fmla="*/ 864 w 864"/>
              <a:gd name="T1" fmla="*/ 357 h 678"/>
              <a:gd name="T2" fmla="*/ 864 w 864"/>
              <a:gd name="T3" fmla="*/ 357 h 678"/>
              <a:gd name="T4" fmla="*/ 817 w 864"/>
              <a:gd name="T5" fmla="*/ 317 h 678"/>
              <a:gd name="T6" fmla="*/ 770 w 864"/>
              <a:gd name="T7" fmla="*/ 277 h 678"/>
              <a:gd name="T8" fmla="*/ 720 w 864"/>
              <a:gd name="T9" fmla="*/ 240 h 678"/>
              <a:gd name="T10" fmla="*/ 670 w 864"/>
              <a:gd name="T11" fmla="*/ 207 h 678"/>
              <a:gd name="T12" fmla="*/ 617 w 864"/>
              <a:gd name="T13" fmla="*/ 177 h 678"/>
              <a:gd name="T14" fmla="*/ 567 w 864"/>
              <a:gd name="T15" fmla="*/ 147 h 678"/>
              <a:gd name="T16" fmla="*/ 510 w 864"/>
              <a:gd name="T17" fmla="*/ 124 h 678"/>
              <a:gd name="T18" fmla="*/ 457 w 864"/>
              <a:gd name="T19" fmla="*/ 97 h 678"/>
              <a:gd name="T20" fmla="*/ 400 w 864"/>
              <a:gd name="T21" fmla="*/ 77 h 678"/>
              <a:gd name="T22" fmla="*/ 347 w 864"/>
              <a:gd name="T23" fmla="*/ 60 h 678"/>
              <a:gd name="T24" fmla="*/ 290 w 864"/>
              <a:gd name="T25" fmla="*/ 43 h 678"/>
              <a:gd name="T26" fmla="*/ 233 w 864"/>
              <a:gd name="T27" fmla="*/ 30 h 678"/>
              <a:gd name="T28" fmla="*/ 173 w 864"/>
              <a:gd name="T29" fmla="*/ 17 h 678"/>
              <a:gd name="T30" fmla="*/ 116 w 864"/>
              <a:gd name="T31" fmla="*/ 10 h 678"/>
              <a:gd name="T32" fmla="*/ 56 w 864"/>
              <a:gd name="T33" fmla="*/ 3 h 678"/>
              <a:gd name="T34" fmla="*/ 0 w 864"/>
              <a:gd name="T35" fmla="*/ 0 h 678"/>
              <a:gd name="T36" fmla="*/ 0 w 864"/>
              <a:gd name="T37" fmla="*/ 454 h 678"/>
              <a:gd name="T38" fmla="*/ 0 w 864"/>
              <a:gd name="T39" fmla="*/ 454 h 678"/>
              <a:gd name="T40" fmla="*/ 73 w 864"/>
              <a:gd name="T41" fmla="*/ 461 h 678"/>
              <a:gd name="T42" fmla="*/ 146 w 864"/>
              <a:gd name="T43" fmla="*/ 474 h 678"/>
              <a:gd name="T44" fmla="*/ 217 w 864"/>
              <a:gd name="T45" fmla="*/ 494 h 678"/>
              <a:gd name="T46" fmla="*/ 287 w 864"/>
              <a:gd name="T47" fmla="*/ 521 h 678"/>
              <a:gd name="T48" fmla="*/ 353 w 864"/>
              <a:gd name="T49" fmla="*/ 551 h 678"/>
              <a:gd name="T50" fmla="*/ 420 w 864"/>
              <a:gd name="T51" fmla="*/ 588 h 678"/>
              <a:gd name="T52" fmla="*/ 483 w 864"/>
              <a:gd name="T53" fmla="*/ 631 h 678"/>
              <a:gd name="T54" fmla="*/ 543 w 864"/>
              <a:gd name="T55" fmla="*/ 678 h 678"/>
              <a:gd name="T56" fmla="*/ 864 w 864"/>
              <a:gd name="T57" fmla="*/ 357 h 67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4"/>
              <a:gd name="T88" fmla="*/ 0 h 678"/>
              <a:gd name="T89" fmla="*/ 864 w 864"/>
              <a:gd name="T90" fmla="*/ 678 h 67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4" h="678">
                <a:moveTo>
                  <a:pt x="864" y="357"/>
                </a:moveTo>
                <a:lnTo>
                  <a:pt x="864" y="357"/>
                </a:lnTo>
                <a:lnTo>
                  <a:pt x="817" y="317"/>
                </a:lnTo>
                <a:lnTo>
                  <a:pt x="770" y="277"/>
                </a:lnTo>
                <a:lnTo>
                  <a:pt x="720" y="240"/>
                </a:lnTo>
                <a:lnTo>
                  <a:pt x="670" y="207"/>
                </a:lnTo>
                <a:lnTo>
                  <a:pt x="617" y="177"/>
                </a:lnTo>
                <a:lnTo>
                  <a:pt x="567" y="147"/>
                </a:lnTo>
                <a:lnTo>
                  <a:pt x="510" y="124"/>
                </a:lnTo>
                <a:lnTo>
                  <a:pt x="457" y="97"/>
                </a:lnTo>
                <a:lnTo>
                  <a:pt x="400" y="77"/>
                </a:lnTo>
                <a:lnTo>
                  <a:pt x="347" y="60"/>
                </a:lnTo>
                <a:lnTo>
                  <a:pt x="290" y="43"/>
                </a:lnTo>
                <a:lnTo>
                  <a:pt x="233" y="30"/>
                </a:lnTo>
                <a:lnTo>
                  <a:pt x="173" y="17"/>
                </a:lnTo>
                <a:lnTo>
                  <a:pt x="116" y="10"/>
                </a:lnTo>
                <a:lnTo>
                  <a:pt x="56" y="3"/>
                </a:lnTo>
                <a:lnTo>
                  <a:pt x="0" y="0"/>
                </a:lnTo>
                <a:lnTo>
                  <a:pt x="0" y="454"/>
                </a:lnTo>
                <a:lnTo>
                  <a:pt x="0" y="454"/>
                </a:lnTo>
                <a:lnTo>
                  <a:pt x="73" y="461"/>
                </a:lnTo>
                <a:lnTo>
                  <a:pt x="146" y="474"/>
                </a:lnTo>
                <a:lnTo>
                  <a:pt x="217" y="494"/>
                </a:lnTo>
                <a:lnTo>
                  <a:pt x="287" y="521"/>
                </a:lnTo>
                <a:lnTo>
                  <a:pt x="353" y="551"/>
                </a:lnTo>
                <a:lnTo>
                  <a:pt x="420" y="588"/>
                </a:lnTo>
                <a:lnTo>
                  <a:pt x="483" y="631"/>
                </a:lnTo>
                <a:lnTo>
                  <a:pt x="543" y="678"/>
                </a:lnTo>
                <a:lnTo>
                  <a:pt x="864" y="357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5573712" y="2101849"/>
            <a:ext cx="1374552" cy="1373188"/>
          </a:xfrm>
          <a:custGeom>
            <a:avLst/>
            <a:gdLst>
              <a:gd name="T0" fmla="*/ 0 w 680"/>
              <a:gd name="T1" fmla="*/ 321 h 865"/>
              <a:gd name="T2" fmla="*/ 0 w 680"/>
              <a:gd name="T3" fmla="*/ 321 h 865"/>
              <a:gd name="T4" fmla="*/ 50 w 680"/>
              <a:gd name="T5" fmla="*/ 384 h 865"/>
              <a:gd name="T6" fmla="*/ 90 w 680"/>
              <a:gd name="T7" fmla="*/ 444 h 865"/>
              <a:gd name="T8" fmla="*/ 130 w 680"/>
              <a:gd name="T9" fmla="*/ 511 h 865"/>
              <a:gd name="T10" fmla="*/ 160 w 680"/>
              <a:gd name="T11" fmla="*/ 581 h 865"/>
              <a:gd name="T12" fmla="*/ 183 w 680"/>
              <a:gd name="T13" fmla="*/ 651 h 865"/>
              <a:gd name="T14" fmla="*/ 203 w 680"/>
              <a:gd name="T15" fmla="*/ 722 h 865"/>
              <a:gd name="T16" fmla="*/ 216 w 680"/>
              <a:gd name="T17" fmla="*/ 795 h 865"/>
              <a:gd name="T18" fmla="*/ 223 w 680"/>
              <a:gd name="T19" fmla="*/ 865 h 865"/>
              <a:gd name="T20" fmla="*/ 680 w 680"/>
              <a:gd name="T21" fmla="*/ 865 h 865"/>
              <a:gd name="T22" fmla="*/ 680 w 680"/>
              <a:gd name="T23" fmla="*/ 865 h 865"/>
              <a:gd name="T24" fmla="*/ 677 w 680"/>
              <a:gd name="T25" fmla="*/ 808 h 865"/>
              <a:gd name="T26" fmla="*/ 670 w 680"/>
              <a:gd name="T27" fmla="*/ 752 h 865"/>
              <a:gd name="T28" fmla="*/ 660 w 680"/>
              <a:gd name="T29" fmla="*/ 691 h 865"/>
              <a:gd name="T30" fmla="*/ 650 w 680"/>
              <a:gd name="T31" fmla="*/ 635 h 865"/>
              <a:gd name="T32" fmla="*/ 637 w 680"/>
              <a:gd name="T33" fmla="*/ 578 h 865"/>
              <a:gd name="T34" fmla="*/ 620 w 680"/>
              <a:gd name="T35" fmla="*/ 521 h 865"/>
              <a:gd name="T36" fmla="*/ 600 w 680"/>
              <a:gd name="T37" fmla="*/ 464 h 865"/>
              <a:gd name="T38" fmla="*/ 580 w 680"/>
              <a:gd name="T39" fmla="*/ 408 h 865"/>
              <a:gd name="T40" fmla="*/ 557 w 680"/>
              <a:gd name="T41" fmla="*/ 354 h 865"/>
              <a:gd name="T42" fmla="*/ 530 w 680"/>
              <a:gd name="T43" fmla="*/ 301 h 865"/>
              <a:gd name="T44" fmla="*/ 500 w 680"/>
              <a:gd name="T45" fmla="*/ 247 h 865"/>
              <a:gd name="T46" fmla="*/ 470 w 680"/>
              <a:gd name="T47" fmla="*/ 197 h 865"/>
              <a:gd name="T48" fmla="*/ 436 w 680"/>
              <a:gd name="T49" fmla="*/ 144 h 865"/>
              <a:gd name="T50" fmla="*/ 400 w 680"/>
              <a:gd name="T51" fmla="*/ 97 h 865"/>
              <a:gd name="T52" fmla="*/ 363 w 680"/>
              <a:gd name="T53" fmla="*/ 47 h 865"/>
              <a:gd name="T54" fmla="*/ 320 w 680"/>
              <a:gd name="T55" fmla="*/ 0 h 865"/>
              <a:gd name="T56" fmla="*/ 0 w 680"/>
              <a:gd name="T57" fmla="*/ 321 h 86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80"/>
              <a:gd name="T88" fmla="*/ 0 h 865"/>
              <a:gd name="T89" fmla="*/ 680 w 680"/>
              <a:gd name="T90" fmla="*/ 865 h 86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80" h="865">
                <a:moveTo>
                  <a:pt x="0" y="321"/>
                </a:moveTo>
                <a:lnTo>
                  <a:pt x="0" y="321"/>
                </a:lnTo>
                <a:lnTo>
                  <a:pt x="50" y="384"/>
                </a:lnTo>
                <a:lnTo>
                  <a:pt x="90" y="444"/>
                </a:lnTo>
                <a:lnTo>
                  <a:pt x="130" y="511"/>
                </a:lnTo>
                <a:lnTo>
                  <a:pt x="160" y="581"/>
                </a:lnTo>
                <a:lnTo>
                  <a:pt x="183" y="651"/>
                </a:lnTo>
                <a:lnTo>
                  <a:pt x="203" y="722"/>
                </a:lnTo>
                <a:lnTo>
                  <a:pt x="216" y="795"/>
                </a:lnTo>
                <a:lnTo>
                  <a:pt x="223" y="865"/>
                </a:lnTo>
                <a:lnTo>
                  <a:pt x="680" y="865"/>
                </a:lnTo>
                <a:lnTo>
                  <a:pt x="680" y="865"/>
                </a:lnTo>
                <a:lnTo>
                  <a:pt x="677" y="808"/>
                </a:lnTo>
                <a:lnTo>
                  <a:pt x="670" y="752"/>
                </a:lnTo>
                <a:lnTo>
                  <a:pt x="660" y="691"/>
                </a:lnTo>
                <a:lnTo>
                  <a:pt x="650" y="635"/>
                </a:lnTo>
                <a:lnTo>
                  <a:pt x="637" y="578"/>
                </a:lnTo>
                <a:lnTo>
                  <a:pt x="620" y="521"/>
                </a:lnTo>
                <a:lnTo>
                  <a:pt x="600" y="464"/>
                </a:lnTo>
                <a:lnTo>
                  <a:pt x="580" y="408"/>
                </a:lnTo>
                <a:lnTo>
                  <a:pt x="557" y="354"/>
                </a:lnTo>
                <a:lnTo>
                  <a:pt x="530" y="301"/>
                </a:lnTo>
                <a:lnTo>
                  <a:pt x="500" y="247"/>
                </a:lnTo>
                <a:lnTo>
                  <a:pt x="470" y="197"/>
                </a:lnTo>
                <a:lnTo>
                  <a:pt x="436" y="144"/>
                </a:lnTo>
                <a:lnTo>
                  <a:pt x="400" y="97"/>
                </a:lnTo>
                <a:lnTo>
                  <a:pt x="363" y="47"/>
                </a:lnTo>
                <a:lnTo>
                  <a:pt x="32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49" name="Freeform 6"/>
          <p:cNvSpPr>
            <a:spLocks noChangeArrowheads="1"/>
          </p:cNvSpPr>
          <p:nvPr/>
        </p:nvSpPr>
        <p:spPr bwMode="auto">
          <a:xfrm>
            <a:off x="5645150" y="3656012"/>
            <a:ext cx="1303114" cy="1377950"/>
          </a:xfrm>
          <a:custGeom>
            <a:avLst/>
            <a:gdLst>
              <a:gd name="T0" fmla="*/ 223 w 680"/>
              <a:gd name="T1" fmla="*/ 0 h 868"/>
              <a:gd name="T2" fmla="*/ 223 w 680"/>
              <a:gd name="T3" fmla="*/ 0 h 868"/>
              <a:gd name="T4" fmla="*/ 216 w 680"/>
              <a:gd name="T5" fmla="*/ 73 h 868"/>
              <a:gd name="T6" fmla="*/ 203 w 680"/>
              <a:gd name="T7" fmla="*/ 146 h 868"/>
              <a:gd name="T8" fmla="*/ 183 w 680"/>
              <a:gd name="T9" fmla="*/ 217 h 868"/>
              <a:gd name="T10" fmla="*/ 160 w 680"/>
              <a:gd name="T11" fmla="*/ 287 h 868"/>
              <a:gd name="T12" fmla="*/ 130 w 680"/>
              <a:gd name="T13" fmla="*/ 357 h 868"/>
              <a:gd name="T14" fmla="*/ 90 w 680"/>
              <a:gd name="T15" fmla="*/ 420 h 868"/>
              <a:gd name="T16" fmla="*/ 50 w 680"/>
              <a:gd name="T17" fmla="*/ 484 h 868"/>
              <a:gd name="T18" fmla="*/ 0 w 680"/>
              <a:gd name="T19" fmla="*/ 544 h 868"/>
              <a:gd name="T20" fmla="*/ 320 w 680"/>
              <a:gd name="T21" fmla="*/ 868 h 868"/>
              <a:gd name="T22" fmla="*/ 320 w 680"/>
              <a:gd name="T23" fmla="*/ 868 h 868"/>
              <a:gd name="T24" fmla="*/ 363 w 680"/>
              <a:gd name="T25" fmla="*/ 821 h 868"/>
              <a:gd name="T26" fmla="*/ 400 w 680"/>
              <a:gd name="T27" fmla="*/ 771 h 868"/>
              <a:gd name="T28" fmla="*/ 436 w 680"/>
              <a:gd name="T29" fmla="*/ 724 h 868"/>
              <a:gd name="T30" fmla="*/ 470 w 680"/>
              <a:gd name="T31" fmla="*/ 671 h 868"/>
              <a:gd name="T32" fmla="*/ 500 w 680"/>
              <a:gd name="T33" fmla="*/ 621 h 868"/>
              <a:gd name="T34" fmla="*/ 530 w 680"/>
              <a:gd name="T35" fmla="*/ 567 h 868"/>
              <a:gd name="T36" fmla="*/ 557 w 680"/>
              <a:gd name="T37" fmla="*/ 514 h 868"/>
              <a:gd name="T38" fmla="*/ 580 w 680"/>
              <a:gd name="T39" fmla="*/ 460 h 868"/>
              <a:gd name="T40" fmla="*/ 600 w 680"/>
              <a:gd name="T41" fmla="*/ 404 h 868"/>
              <a:gd name="T42" fmla="*/ 620 w 680"/>
              <a:gd name="T43" fmla="*/ 347 h 868"/>
              <a:gd name="T44" fmla="*/ 637 w 680"/>
              <a:gd name="T45" fmla="*/ 290 h 868"/>
              <a:gd name="T46" fmla="*/ 650 w 680"/>
              <a:gd name="T47" fmla="*/ 233 h 868"/>
              <a:gd name="T48" fmla="*/ 660 w 680"/>
              <a:gd name="T49" fmla="*/ 177 h 868"/>
              <a:gd name="T50" fmla="*/ 670 w 680"/>
              <a:gd name="T51" fmla="*/ 116 h 868"/>
              <a:gd name="T52" fmla="*/ 677 w 680"/>
              <a:gd name="T53" fmla="*/ 60 h 868"/>
              <a:gd name="T54" fmla="*/ 680 w 680"/>
              <a:gd name="T55" fmla="*/ 0 h 868"/>
              <a:gd name="T56" fmla="*/ 223 w 680"/>
              <a:gd name="T57" fmla="*/ 0 h 86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80"/>
              <a:gd name="T88" fmla="*/ 0 h 868"/>
              <a:gd name="T89" fmla="*/ 680 w 680"/>
              <a:gd name="T90" fmla="*/ 868 h 86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80" h="868">
                <a:moveTo>
                  <a:pt x="223" y="0"/>
                </a:moveTo>
                <a:lnTo>
                  <a:pt x="223" y="0"/>
                </a:lnTo>
                <a:lnTo>
                  <a:pt x="216" y="73"/>
                </a:lnTo>
                <a:lnTo>
                  <a:pt x="203" y="146"/>
                </a:lnTo>
                <a:lnTo>
                  <a:pt x="183" y="217"/>
                </a:lnTo>
                <a:lnTo>
                  <a:pt x="160" y="287"/>
                </a:lnTo>
                <a:lnTo>
                  <a:pt x="130" y="357"/>
                </a:lnTo>
                <a:lnTo>
                  <a:pt x="90" y="420"/>
                </a:lnTo>
                <a:lnTo>
                  <a:pt x="50" y="484"/>
                </a:lnTo>
                <a:lnTo>
                  <a:pt x="0" y="544"/>
                </a:lnTo>
                <a:lnTo>
                  <a:pt x="320" y="868"/>
                </a:lnTo>
                <a:lnTo>
                  <a:pt x="320" y="868"/>
                </a:lnTo>
                <a:lnTo>
                  <a:pt x="363" y="821"/>
                </a:lnTo>
                <a:lnTo>
                  <a:pt x="400" y="771"/>
                </a:lnTo>
                <a:lnTo>
                  <a:pt x="436" y="724"/>
                </a:lnTo>
                <a:lnTo>
                  <a:pt x="470" y="671"/>
                </a:lnTo>
                <a:lnTo>
                  <a:pt x="500" y="621"/>
                </a:lnTo>
                <a:lnTo>
                  <a:pt x="530" y="567"/>
                </a:lnTo>
                <a:lnTo>
                  <a:pt x="557" y="514"/>
                </a:lnTo>
                <a:lnTo>
                  <a:pt x="580" y="460"/>
                </a:lnTo>
                <a:lnTo>
                  <a:pt x="600" y="404"/>
                </a:lnTo>
                <a:lnTo>
                  <a:pt x="620" y="347"/>
                </a:lnTo>
                <a:lnTo>
                  <a:pt x="637" y="290"/>
                </a:lnTo>
                <a:lnTo>
                  <a:pt x="650" y="233"/>
                </a:lnTo>
                <a:lnTo>
                  <a:pt x="660" y="177"/>
                </a:lnTo>
                <a:lnTo>
                  <a:pt x="670" y="116"/>
                </a:lnTo>
                <a:lnTo>
                  <a:pt x="677" y="60"/>
                </a:lnTo>
                <a:lnTo>
                  <a:pt x="680" y="0"/>
                </a:lnTo>
                <a:lnTo>
                  <a:pt x="223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>
            <a:off x="4583113" y="4651374"/>
            <a:ext cx="1530350" cy="1225898"/>
          </a:xfrm>
          <a:custGeom>
            <a:avLst/>
            <a:gdLst>
              <a:gd name="T0" fmla="*/ 543 w 864"/>
              <a:gd name="T1" fmla="*/ 0 h 678"/>
              <a:gd name="T2" fmla="*/ 543 w 864"/>
              <a:gd name="T3" fmla="*/ 0 h 678"/>
              <a:gd name="T4" fmla="*/ 483 w 864"/>
              <a:gd name="T5" fmla="*/ 47 h 678"/>
              <a:gd name="T6" fmla="*/ 420 w 864"/>
              <a:gd name="T7" fmla="*/ 90 h 678"/>
              <a:gd name="T8" fmla="*/ 353 w 864"/>
              <a:gd name="T9" fmla="*/ 127 h 678"/>
              <a:gd name="T10" fmla="*/ 287 w 864"/>
              <a:gd name="T11" fmla="*/ 157 h 678"/>
              <a:gd name="T12" fmla="*/ 217 w 864"/>
              <a:gd name="T13" fmla="*/ 184 h 678"/>
              <a:gd name="T14" fmla="*/ 146 w 864"/>
              <a:gd name="T15" fmla="*/ 204 h 678"/>
              <a:gd name="T16" fmla="*/ 73 w 864"/>
              <a:gd name="T17" fmla="*/ 217 h 678"/>
              <a:gd name="T18" fmla="*/ 0 w 864"/>
              <a:gd name="T19" fmla="*/ 224 h 678"/>
              <a:gd name="T20" fmla="*/ 0 w 864"/>
              <a:gd name="T21" fmla="*/ 678 h 678"/>
              <a:gd name="T22" fmla="*/ 0 w 864"/>
              <a:gd name="T23" fmla="*/ 678 h 678"/>
              <a:gd name="T24" fmla="*/ 56 w 864"/>
              <a:gd name="T25" fmla="*/ 675 h 678"/>
              <a:gd name="T26" fmla="*/ 116 w 864"/>
              <a:gd name="T27" fmla="*/ 668 h 678"/>
              <a:gd name="T28" fmla="*/ 173 w 864"/>
              <a:gd name="T29" fmla="*/ 661 h 678"/>
              <a:gd name="T30" fmla="*/ 233 w 864"/>
              <a:gd name="T31" fmla="*/ 648 h 678"/>
              <a:gd name="T32" fmla="*/ 290 w 864"/>
              <a:gd name="T33" fmla="*/ 635 h 678"/>
              <a:gd name="T34" fmla="*/ 347 w 864"/>
              <a:gd name="T35" fmla="*/ 618 h 678"/>
              <a:gd name="T36" fmla="*/ 400 w 864"/>
              <a:gd name="T37" fmla="*/ 601 h 678"/>
              <a:gd name="T38" fmla="*/ 457 w 864"/>
              <a:gd name="T39" fmla="*/ 581 h 678"/>
              <a:gd name="T40" fmla="*/ 510 w 864"/>
              <a:gd name="T41" fmla="*/ 554 h 678"/>
              <a:gd name="T42" fmla="*/ 567 w 864"/>
              <a:gd name="T43" fmla="*/ 531 h 678"/>
              <a:gd name="T44" fmla="*/ 617 w 864"/>
              <a:gd name="T45" fmla="*/ 501 h 678"/>
              <a:gd name="T46" fmla="*/ 670 w 864"/>
              <a:gd name="T47" fmla="*/ 471 h 678"/>
              <a:gd name="T48" fmla="*/ 720 w 864"/>
              <a:gd name="T49" fmla="*/ 438 h 678"/>
              <a:gd name="T50" fmla="*/ 770 w 864"/>
              <a:gd name="T51" fmla="*/ 401 h 678"/>
              <a:gd name="T52" fmla="*/ 817 w 864"/>
              <a:gd name="T53" fmla="*/ 361 h 678"/>
              <a:gd name="T54" fmla="*/ 864 w 864"/>
              <a:gd name="T55" fmla="*/ 321 h 678"/>
              <a:gd name="T56" fmla="*/ 543 w 864"/>
              <a:gd name="T57" fmla="*/ 0 h 67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4"/>
              <a:gd name="T88" fmla="*/ 0 h 678"/>
              <a:gd name="T89" fmla="*/ 864 w 864"/>
              <a:gd name="T90" fmla="*/ 678 h 67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4" h="678">
                <a:moveTo>
                  <a:pt x="543" y="0"/>
                </a:moveTo>
                <a:lnTo>
                  <a:pt x="543" y="0"/>
                </a:lnTo>
                <a:lnTo>
                  <a:pt x="483" y="47"/>
                </a:lnTo>
                <a:lnTo>
                  <a:pt x="420" y="90"/>
                </a:lnTo>
                <a:lnTo>
                  <a:pt x="353" y="127"/>
                </a:lnTo>
                <a:lnTo>
                  <a:pt x="287" y="157"/>
                </a:lnTo>
                <a:lnTo>
                  <a:pt x="217" y="184"/>
                </a:lnTo>
                <a:lnTo>
                  <a:pt x="146" y="204"/>
                </a:lnTo>
                <a:lnTo>
                  <a:pt x="73" y="217"/>
                </a:lnTo>
                <a:lnTo>
                  <a:pt x="0" y="224"/>
                </a:lnTo>
                <a:lnTo>
                  <a:pt x="0" y="678"/>
                </a:lnTo>
                <a:lnTo>
                  <a:pt x="0" y="678"/>
                </a:lnTo>
                <a:lnTo>
                  <a:pt x="56" y="675"/>
                </a:lnTo>
                <a:lnTo>
                  <a:pt x="116" y="668"/>
                </a:lnTo>
                <a:lnTo>
                  <a:pt x="173" y="661"/>
                </a:lnTo>
                <a:lnTo>
                  <a:pt x="233" y="648"/>
                </a:lnTo>
                <a:lnTo>
                  <a:pt x="290" y="635"/>
                </a:lnTo>
                <a:lnTo>
                  <a:pt x="347" y="618"/>
                </a:lnTo>
                <a:lnTo>
                  <a:pt x="400" y="601"/>
                </a:lnTo>
                <a:lnTo>
                  <a:pt x="457" y="581"/>
                </a:lnTo>
                <a:lnTo>
                  <a:pt x="510" y="554"/>
                </a:lnTo>
                <a:lnTo>
                  <a:pt x="567" y="531"/>
                </a:lnTo>
                <a:lnTo>
                  <a:pt x="617" y="501"/>
                </a:lnTo>
                <a:lnTo>
                  <a:pt x="670" y="471"/>
                </a:lnTo>
                <a:lnTo>
                  <a:pt x="720" y="438"/>
                </a:lnTo>
                <a:lnTo>
                  <a:pt x="770" y="401"/>
                </a:lnTo>
                <a:lnTo>
                  <a:pt x="817" y="361"/>
                </a:lnTo>
                <a:lnTo>
                  <a:pt x="864" y="321"/>
                </a:lnTo>
                <a:lnTo>
                  <a:pt x="543" y="0"/>
                </a:lnTo>
                <a:close/>
              </a:path>
            </a:pathLst>
          </a:custGeom>
          <a:solidFill>
            <a:srgbClr val="ED7D31">
              <a:alpha val="59999"/>
            </a:srgbClr>
          </a:solidFill>
          <a:ln w="19050" cap="rnd" cmpd="sng">
            <a:solidFill>
              <a:srgbClr val="9E9E9E"/>
            </a:solidFill>
            <a:prstDash val="sysDot"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2872581" y="4651374"/>
            <a:ext cx="1529557" cy="1225898"/>
          </a:xfrm>
          <a:custGeom>
            <a:avLst/>
            <a:gdLst>
              <a:gd name="T0" fmla="*/ 0 w 864"/>
              <a:gd name="T1" fmla="*/ 321 h 678"/>
              <a:gd name="T2" fmla="*/ 0 w 864"/>
              <a:gd name="T3" fmla="*/ 321 h 678"/>
              <a:gd name="T4" fmla="*/ 47 w 864"/>
              <a:gd name="T5" fmla="*/ 361 h 678"/>
              <a:gd name="T6" fmla="*/ 94 w 864"/>
              <a:gd name="T7" fmla="*/ 401 h 678"/>
              <a:gd name="T8" fmla="*/ 144 w 864"/>
              <a:gd name="T9" fmla="*/ 438 h 678"/>
              <a:gd name="T10" fmla="*/ 194 w 864"/>
              <a:gd name="T11" fmla="*/ 471 h 678"/>
              <a:gd name="T12" fmla="*/ 244 w 864"/>
              <a:gd name="T13" fmla="*/ 501 h 678"/>
              <a:gd name="T14" fmla="*/ 297 w 864"/>
              <a:gd name="T15" fmla="*/ 531 h 678"/>
              <a:gd name="T16" fmla="*/ 351 w 864"/>
              <a:gd name="T17" fmla="*/ 554 h 678"/>
              <a:gd name="T18" fmla="*/ 407 w 864"/>
              <a:gd name="T19" fmla="*/ 581 h 678"/>
              <a:gd name="T20" fmla="*/ 461 w 864"/>
              <a:gd name="T21" fmla="*/ 601 h 678"/>
              <a:gd name="T22" fmla="*/ 517 w 864"/>
              <a:gd name="T23" fmla="*/ 618 h 678"/>
              <a:gd name="T24" fmla="*/ 574 w 864"/>
              <a:gd name="T25" fmla="*/ 635 h 678"/>
              <a:gd name="T26" fmla="*/ 631 w 864"/>
              <a:gd name="T27" fmla="*/ 648 h 678"/>
              <a:gd name="T28" fmla="*/ 691 w 864"/>
              <a:gd name="T29" fmla="*/ 661 h 678"/>
              <a:gd name="T30" fmla="*/ 748 w 864"/>
              <a:gd name="T31" fmla="*/ 668 h 678"/>
              <a:gd name="T32" fmla="*/ 804 w 864"/>
              <a:gd name="T33" fmla="*/ 675 h 678"/>
              <a:gd name="T34" fmla="*/ 864 w 864"/>
              <a:gd name="T35" fmla="*/ 678 h 678"/>
              <a:gd name="T36" fmla="*/ 864 w 864"/>
              <a:gd name="T37" fmla="*/ 224 h 678"/>
              <a:gd name="T38" fmla="*/ 864 w 864"/>
              <a:gd name="T39" fmla="*/ 224 h 678"/>
              <a:gd name="T40" fmla="*/ 791 w 864"/>
              <a:gd name="T41" fmla="*/ 217 h 678"/>
              <a:gd name="T42" fmla="*/ 718 w 864"/>
              <a:gd name="T43" fmla="*/ 204 h 678"/>
              <a:gd name="T44" fmla="*/ 647 w 864"/>
              <a:gd name="T45" fmla="*/ 184 h 678"/>
              <a:gd name="T46" fmla="*/ 577 w 864"/>
              <a:gd name="T47" fmla="*/ 157 h 678"/>
              <a:gd name="T48" fmla="*/ 511 w 864"/>
              <a:gd name="T49" fmla="*/ 127 h 678"/>
              <a:gd name="T50" fmla="*/ 444 w 864"/>
              <a:gd name="T51" fmla="*/ 90 h 678"/>
              <a:gd name="T52" fmla="*/ 381 w 864"/>
              <a:gd name="T53" fmla="*/ 47 h 678"/>
              <a:gd name="T54" fmla="*/ 321 w 864"/>
              <a:gd name="T55" fmla="*/ 0 h 678"/>
              <a:gd name="T56" fmla="*/ 0 w 864"/>
              <a:gd name="T57" fmla="*/ 321 h 67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4"/>
              <a:gd name="T88" fmla="*/ 0 h 678"/>
              <a:gd name="T89" fmla="*/ 864 w 864"/>
              <a:gd name="T90" fmla="*/ 678 h 67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4" h="678">
                <a:moveTo>
                  <a:pt x="0" y="321"/>
                </a:moveTo>
                <a:lnTo>
                  <a:pt x="0" y="321"/>
                </a:lnTo>
                <a:lnTo>
                  <a:pt x="47" y="361"/>
                </a:lnTo>
                <a:lnTo>
                  <a:pt x="94" y="401"/>
                </a:lnTo>
                <a:lnTo>
                  <a:pt x="144" y="438"/>
                </a:lnTo>
                <a:lnTo>
                  <a:pt x="194" y="471"/>
                </a:lnTo>
                <a:lnTo>
                  <a:pt x="244" y="501"/>
                </a:lnTo>
                <a:lnTo>
                  <a:pt x="297" y="531"/>
                </a:lnTo>
                <a:lnTo>
                  <a:pt x="351" y="554"/>
                </a:lnTo>
                <a:lnTo>
                  <a:pt x="407" y="581"/>
                </a:lnTo>
                <a:lnTo>
                  <a:pt x="461" y="601"/>
                </a:lnTo>
                <a:lnTo>
                  <a:pt x="517" y="618"/>
                </a:lnTo>
                <a:lnTo>
                  <a:pt x="574" y="635"/>
                </a:lnTo>
                <a:lnTo>
                  <a:pt x="631" y="648"/>
                </a:lnTo>
                <a:lnTo>
                  <a:pt x="691" y="661"/>
                </a:lnTo>
                <a:lnTo>
                  <a:pt x="748" y="668"/>
                </a:lnTo>
                <a:lnTo>
                  <a:pt x="804" y="675"/>
                </a:lnTo>
                <a:lnTo>
                  <a:pt x="864" y="678"/>
                </a:lnTo>
                <a:lnTo>
                  <a:pt x="864" y="224"/>
                </a:lnTo>
                <a:lnTo>
                  <a:pt x="864" y="224"/>
                </a:lnTo>
                <a:lnTo>
                  <a:pt x="791" y="217"/>
                </a:lnTo>
                <a:lnTo>
                  <a:pt x="718" y="204"/>
                </a:lnTo>
                <a:lnTo>
                  <a:pt x="647" y="184"/>
                </a:lnTo>
                <a:lnTo>
                  <a:pt x="577" y="157"/>
                </a:lnTo>
                <a:lnTo>
                  <a:pt x="511" y="127"/>
                </a:lnTo>
                <a:lnTo>
                  <a:pt x="444" y="90"/>
                </a:lnTo>
                <a:lnTo>
                  <a:pt x="381" y="47"/>
                </a:lnTo>
                <a:lnTo>
                  <a:pt x="321" y="0"/>
                </a:lnTo>
                <a:lnTo>
                  <a:pt x="0" y="321"/>
                </a:lnTo>
                <a:close/>
              </a:path>
            </a:pathLst>
          </a:custGeom>
          <a:solidFill>
            <a:srgbClr val="ED7D31">
              <a:alpha val="59999"/>
            </a:srgbClr>
          </a:solidFill>
          <a:ln w="19050" cap="rnd" cmpd="sng">
            <a:solidFill>
              <a:srgbClr val="9E9E9E"/>
            </a:solidFill>
            <a:prstDash val="sysDot"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1983986" y="3656012"/>
            <a:ext cx="1361405" cy="1377950"/>
          </a:xfrm>
          <a:custGeom>
            <a:avLst/>
            <a:gdLst>
              <a:gd name="T0" fmla="*/ 454 w 681"/>
              <a:gd name="T1" fmla="*/ 0 h 868"/>
              <a:gd name="T2" fmla="*/ 0 w 681"/>
              <a:gd name="T3" fmla="*/ 0 h 868"/>
              <a:gd name="T4" fmla="*/ 0 w 681"/>
              <a:gd name="T5" fmla="*/ 0 h 868"/>
              <a:gd name="T6" fmla="*/ 3 w 681"/>
              <a:gd name="T7" fmla="*/ 60 h 868"/>
              <a:gd name="T8" fmla="*/ 10 w 681"/>
              <a:gd name="T9" fmla="*/ 116 h 868"/>
              <a:gd name="T10" fmla="*/ 20 w 681"/>
              <a:gd name="T11" fmla="*/ 177 h 868"/>
              <a:gd name="T12" fmla="*/ 30 w 681"/>
              <a:gd name="T13" fmla="*/ 233 h 868"/>
              <a:gd name="T14" fmla="*/ 43 w 681"/>
              <a:gd name="T15" fmla="*/ 290 h 868"/>
              <a:gd name="T16" fmla="*/ 60 w 681"/>
              <a:gd name="T17" fmla="*/ 347 h 868"/>
              <a:gd name="T18" fmla="*/ 80 w 681"/>
              <a:gd name="T19" fmla="*/ 404 h 868"/>
              <a:gd name="T20" fmla="*/ 100 w 681"/>
              <a:gd name="T21" fmla="*/ 460 h 868"/>
              <a:gd name="T22" fmla="*/ 123 w 681"/>
              <a:gd name="T23" fmla="*/ 514 h 868"/>
              <a:gd name="T24" fmla="*/ 150 w 681"/>
              <a:gd name="T25" fmla="*/ 567 h 868"/>
              <a:gd name="T26" fmla="*/ 177 w 681"/>
              <a:gd name="T27" fmla="*/ 621 h 868"/>
              <a:gd name="T28" fmla="*/ 210 w 681"/>
              <a:gd name="T29" fmla="*/ 671 h 868"/>
              <a:gd name="T30" fmla="*/ 244 w 681"/>
              <a:gd name="T31" fmla="*/ 724 h 868"/>
              <a:gd name="T32" fmla="*/ 280 w 681"/>
              <a:gd name="T33" fmla="*/ 771 h 868"/>
              <a:gd name="T34" fmla="*/ 317 w 681"/>
              <a:gd name="T35" fmla="*/ 821 h 868"/>
              <a:gd name="T36" fmla="*/ 360 w 681"/>
              <a:gd name="T37" fmla="*/ 868 h 868"/>
              <a:gd name="T38" fmla="*/ 681 w 681"/>
              <a:gd name="T39" fmla="*/ 544 h 868"/>
              <a:gd name="T40" fmla="*/ 681 w 681"/>
              <a:gd name="T41" fmla="*/ 544 h 868"/>
              <a:gd name="T42" fmla="*/ 630 w 681"/>
              <a:gd name="T43" fmla="*/ 484 h 868"/>
              <a:gd name="T44" fmla="*/ 587 w 681"/>
              <a:gd name="T45" fmla="*/ 420 h 868"/>
              <a:gd name="T46" fmla="*/ 550 w 681"/>
              <a:gd name="T47" fmla="*/ 357 h 868"/>
              <a:gd name="T48" fmla="*/ 520 w 681"/>
              <a:gd name="T49" fmla="*/ 287 h 868"/>
              <a:gd name="T50" fmla="*/ 494 w 681"/>
              <a:gd name="T51" fmla="*/ 217 h 868"/>
              <a:gd name="T52" fmla="*/ 477 w 681"/>
              <a:gd name="T53" fmla="*/ 146 h 868"/>
              <a:gd name="T54" fmla="*/ 464 w 681"/>
              <a:gd name="T55" fmla="*/ 73 h 868"/>
              <a:gd name="T56" fmla="*/ 454 w 681"/>
              <a:gd name="T57" fmla="*/ 0 h 868"/>
              <a:gd name="T58" fmla="*/ 454 w 681"/>
              <a:gd name="T59" fmla="*/ 0 h 86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681"/>
              <a:gd name="T91" fmla="*/ 0 h 868"/>
              <a:gd name="T92" fmla="*/ 681 w 681"/>
              <a:gd name="T93" fmla="*/ 868 h 86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681" h="868">
                <a:moveTo>
                  <a:pt x="454" y="0"/>
                </a:moveTo>
                <a:lnTo>
                  <a:pt x="0" y="0"/>
                </a:lnTo>
                <a:lnTo>
                  <a:pt x="0" y="0"/>
                </a:lnTo>
                <a:lnTo>
                  <a:pt x="3" y="60"/>
                </a:lnTo>
                <a:lnTo>
                  <a:pt x="10" y="116"/>
                </a:lnTo>
                <a:lnTo>
                  <a:pt x="20" y="177"/>
                </a:lnTo>
                <a:lnTo>
                  <a:pt x="30" y="233"/>
                </a:lnTo>
                <a:lnTo>
                  <a:pt x="43" y="290"/>
                </a:lnTo>
                <a:lnTo>
                  <a:pt x="60" y="347"/>
                </a:lnTo>
                <a:lnTo>
                  <a:pt x="80" y="404"/>
                </a:lnTo>
                <a:lnTo>
                  <a:pt x="100" y="460"/>
                </a:lnTo>
                <a:lnTo>
                  <a:pt x="123" y="514"/>
                </a:lnTo>
                <a:lnTo>
                  <a:pt x="150" y="567"/>
                </a:lnTo>
                <a:lnTo>
                  <a:pt x="177" y="621"/>
                </a:lnTo>
                <a:lnTo>
                  <a:pt x="210" y="671"/>
                </a:lnTo>
                <a:lnTo>
                  <a:pt x="244" y="724"/>
                </a:lnTo>
                <a:lnTo>
                  <a:pt x="280" y="771"/>
                </a:lnTo>
                <a:lnTo>
                  <a:pt x="317" y="821"/>
                </a:lnTo>
                <a:lnTo>
                  <a:pt x="360" y="868"/>
                </a:lnTo>
                <a:lnTo>
                  <a:pt x="681" y="544"/>
                </a:lnTo>
                <a:lnTo>
                  <a:pt x="681" y="544"/>
                </a:lnTo>
                <a:lnTo>
                  <a:pt x="630" y="484"/>
                </a:lnTo>
                <a:lnTo>
                  <a:pt x="587" y="420"/>
                </a:lnTo>
                <a:lnTo>
                  <a:pt x="550" y="357"/>
                </a:lnTo>
                <a:lnTo>
                  <a:pt x="520" y="287"/>
                </a:lnTo>
                <a:lnTo>
                  <a:pt x="494" y="217"/>
                </a:lnTo>
                <a:lnTo>
                  <a:pt x="477" y="146"/>
                </a:lnTo>
                <a:lnTo>
                  <a:pt x="464" y="73"/>
                </a:lnTo>
                <a:lnTo>
                  <a:pt x="454" y="0"/>
                </a:lnTo>
                <a:lnTo>
                  <a:pt x="454" y="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 w="19050" cap="rnd" cmpd="sng">
            <a:solidFill>
              <a:srgbClr val="9E9E9E"/>
            </a:solidFill>
            <a:prstDash val="sysDot"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3" name="Freeform 11"/>
          <p:cNvSpPr>
            <a:spLocks/>
          </p:cNvSpPr>
          <p:nvPr/>
        </p:nvSpPr>
        <p:spPr bwMode="auto">
          <a:xfrm>
            <a:off x="2872581" y="1340768"/>
            <a:ext cx="1529557" cy="1143669"/>
          </a:xfrm>
          <a:custGeom>
            <a:avLst/>
            <a:gdLst>
              <a:gd name="T0" fmla="*/ 321 w 864"/>
              <a:gd name="T1" fmla="*/ 678 h 678"/>
              <a:gd name="T2" fmla="*/ 321 w 864"/>
              <a:gd name="T3" fmla="*/ 678 h 678"/>
              <a:gd name="T4" fmla="*/ 381 w 864"/>
              <a:gd name="T5" fmla="*/ 631 h 678"/>
              <a:gd name="T6" fmla="*/ 444 w 864"/>
              <a:gd name="T7" fmla="*/ 588 h 678"/>
              <a:gd name="T8" fmla="*/ 511 w 864"/>
              <a:gd name="T9" fmla="*/ 551 h 678"/>
              <a:gd name="T10" fmla="*/ 577 w 864"/>
              <a:gd name="T11" fmla="*/ 521 h 678"/>
              <a:gd name="T12" fmla="*/ 647 w 864"/>
              <a:gd name="T13" fmla="*/ 494 h 678"/>
              <a:gd name="T14" fmla="*/ 718 w 864"/>
              <a:gd name="T15" fmla="*/ 474 h 678"/>
              <a:gd name="T16" fmla="*/ 791 w 864"/>
              <a:gd name="T17" fmla="*/ 461 h 678"/>
              <a:gd name="T18" fmla="*/ 864 w 864"/>
              <a:gd name="T19" fmla="*/ 454 h 678"/>
              <a:gd name="T20" fmla="*/ 864 w 864"/>
              <a:gd name="T21" fmla="*/ 0 h 678"/>
              <a:gd name="T22" fmla="*/ 864 w 864"/>
              <a:gd name="T23" fmla="*/ 0 h 678"/>
              <a:gd name="T24" fmla="*/ 804 w 864"/>
              <a:gd name="T25" fmla="*/ 3 h 678"/>
              <a:gd name="T26" fmla="*/ 748 w 864"/>
              <a:gd name="T27" fmla="*/ 10 h 678"/>
              <a:gd name="T28" fmla="*/ 691 w 864"/>
              <a:gd name="T29" fmla="*/ 17 h 678"/>
              <a:gd name="T30" fmla="*/ 631 w 864"/>
              <a:gd name="T31" fmla="*/ 30 h 678"/>
              <a:gd name="T32" fmla="*/ 574 w 864"/>
              <a:gd name="T33" fmla="*/ 43 h 678"/>
              <a:gd name="T34" fmla="*/ 517 w 864"/>
              <a:gd name="T35" fmla="*/ 60 h 678"/>
              <a:gd name="T36" fmla="*/ 461 w 864"/>
              <a:gd name="T37" fmla="*/ 77 h 678"/>
              <a:gd name="T38" fmla="*/ 407 w 864"/>
              <a:gd name="T39" fmla="*/ 97 h 678"/>
              <a:gd name="T40" fmla="*/ 351 w 864"/>
              <a:gd name="T41" fmla="*/ 124 h 678"/>
              <a:gd name="T42" fmla="*/ 297 w 864"/>
              <a:gd name="T43" fmla="*/ 147 h 678"/>
              <a:gd name="T44" fmla="*/ 244 w 864"/>
              <a:gd name="T45" fmla="*/ 177 h 678"/>
              <a:gd name="T46" fmla="*/ 194 w 864"/>
              <a:gd name="T47" fmla="*/ 207 h 678"/>
              <a:gd name="T48" fmla="*/ 144 w 864"/>
              <a:gd name="T49" fmla="*/ 240 h 678"/>
              <a:gd name="T50" fmla="*/ 94 w 864"/>
              <a:gd name="T51" fmla="*/ 277 h 678"/>
              <a:gd name="T52" fmla="*/ 47 w 864"/>
              <a:gd name="T53" fmla="*/ 317 h 678"/>
              <a:gd name="T54" fmla="*/ 0 w 864"/>
              <a:gd name="T55" fmla="*/ 357 h 678"/>
              <a:gd name="T56" fmla="*/ 321 w 864"/>
              <a:gd name="T57" fmla="*/ 678 h 67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4"/>
              <a:gd name="T88" fmla="*/ 0 h 678"/>
              <a:gd name="T89" fmla="*/ 864 w 864"/>
              <a:gd name="T90" fmla="*/ 678 h 67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4" h="678">
                <a:moveTo>
                  <a:pt x="321" y="678"/>
                </a:moveTo>
                <a:lnTo>
                  <a:pt x="321" y="678"/>
                </a:lnTo>
                <a:lnTo>
                  <a:pt x="381" y="631"/>
                </a:lnTo>
                <a:lnTo>
                  <a:pt x="444" y="588"/>
                </a:lnTo>
                <a:lnTo>
                  <a:pt x="511" y="551"/>
                </a:lnTo>
                <a:lnTo>
                  <a:pt x="577" y="521"/>
                </a:lnTo>
                <a:lnTo>
                  <a:pt x="647" y="494"/>
                </a:lnTo>
                <a:lnTo>
                  <a:pt x="718" y="474"/>
                </a:lnTo>
                <a:lnTo>
                  <a:pt x="791" y="461"/>
                </a:lnTo>
                <a:lnTo>
                  <a:pt x="864" y="454"/>
                </a:lnTo>
                <a:lnTo>
                  <a:pt x="864" y="0"/>
                </a:lnTo>
                <a:lnTo>
                  <a:pt x="864" y="0"/>
                </a:lnTo>
                <a:lnTo>
                  <a:pt x="804" y="3"/>
                </a:lnTo>
                <a:lnTo>
                  <a:pt x="748" y="10"/>
                </a:lnTo>
                <a:lnTo>
                  <a:pt x="691" y="17"/>
                </a:lnTo>
                <a:lnTo>
                  <a:pt x="631" y="30"/>
                </a:lnTo>
                <a:lnTo>
                  <a:pt x="574" y="43"/>
                </a:lnTo>
                <a:lnTo>
                  <a:pt x="517" y="60"/>
                </a:lnTo>
                <a:lnTo>
                  <a:pt x="461" y="77"/>
                </a:lnTo>
                <a:lnTo>
                  <a:pt x="407" y="97"/>
                </a:lnTo>
                <a:lnTo>
                  <a:pt x="351" y="124"/>
                </a:lnTo>
                <a:lnTo>
                  <a:pt x="297" y="147"/>
                </a:lnTo>
                <a:lnTo>
                  <a:pt x="244" y="177"/>
                </a:lnTo>
                <a:lnTo>
                  <a:pt x="194" y="207"/>
                </a:lnTo>
                <a:lnTo>
                  <a:pt x="144" y="240"/>
                </a:lnTo>
                <a:lnTo>
                  <a:pt x="94" y="277"/>
                </a:lnTo>
                <a:lnTo>
                  <a:pt x="47" y="317"/>
                </a:lnTo>
                <a:lnTo>
                  <a:pt x="0" y="357"/>
                </a:lnTo>
                <a:lnTo>
                  <a:pt x="321" y="678"/>
                </a:lnTo>
                <a:close/>
              </a:path>
            </a:pathLst>
          </a:custGeom>
          <a:solidFill>
            <a:srgbClr val="ED7D31">
              <a:alpha val="59999"/>
            </a:srgbClr>
          </a:solidFill>
          <a:ln w="19050" cap="rnd" cmpd="sng">
            <a:solidFill>
              <a:srgbClr val="9E9E9E"/>
            </a:solidFill>
            <a:prstDash val="sysDot"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3341688" y="2414587"/>
            <a:ext cx="2303462" cy="2305050"/>
          </a:xfrm>
          <a:prstGeom prst="ellipse">
            <a:avLst/>
          </a:prstGeom>
          <a:solidFill>
            <a:srgbClr val="C3DF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5" name="Text Box 19"/>
          <p:cNvSpPr>
            <a:spLocks noChangeArrowheads="1"/>
          </p:cNvSpPr>
          <p:nvPr/>
        </p:nvSpPr>
        <p:spPr bwMode="auto">
          <a:xfrm>
            <a:off x="2219726" y="3888640"/>
            <a:ext cx="8579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气泡数字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23"/>
          <p:cNvSpPr>
            <a:spLocks noChangeArrowheads="1"/>
          </p:cNvSpPr>
          <p:nvPr/>
        </p:nvSpPr>
        <p:spPr bwMode="auto">
          <a:xfrm>
            <a:off x="5819825" y="2492127"/>
            <a:ext cx="9537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Arial Black" pitchFamily="34" charset="0"/>
              </a:rPr>
              <a:t>搜索过滤</a:t>
            </a:r>
            <a:endParaRPr 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Arial Black" pitchFamily="34" charset="0"/>
            </a:endParaRPr>
          </a:p>
        </p:txBody>
      </p:sp>
      <p:sp>
        <p:nvSpPr>
          <p:cNvPr id="57" name="Text Box 24"/>
          <p:cNvSpPr>
            <a:spLocks noChangeArrowheads="1"/>
          </p:cNvSpPr>
          <p:nvPr/>
        </p:nvSpPr>
        <p:spPr bwMode="auto">
          <a:xfrm>
            <a:off x="3077647" y="167449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列表视图</a:t>
            </a:r>
            <a:endParaRPr lang="zh-CN" altLang="en-US" sz="2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00654" y="3277103"/>
            <a:ext cx="985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列表</a:t>
            </a:r>
            <a:endParaRPr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 Box 24"/>
          <p:cNvSpPr>
            <a:spLocks noChangeArrowheads="1"/>
          </p:cNvSpPr>
          <p:nvPr/>
        </p:nvSpPr>
        <p:spPr bwMode="auto">
          <a:xfrm>
            <a:off x="4493419" y="171544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列表分隔</a:t>
            </a:r>
            <a:endParaRPr lang="zh-CN" altLang="en-US" sz="2400" b="1" dirty="0">
              <a:solidFill>
                <a:srgbClr val="FFFF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 Box 23"/>
          <p:cNvSpPr>
            <a:spLocks noChangeArrowheads="1"/>
          </p:cNvSpPr>
          <p:nvPr/>
        </p:nvSpPr>
        <p:spPr bwMode="auto">
          <a:xfrm>
            <a:off x="5909191" y="3916480"/>
            <a:ext cx="9537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  <a:sym typeface="Arial Black" pitchFamily="34" charset="0"/>
              </a:rPr>
              <a:t>缩略图</a:t>
            </a:r>
            <a:endParaRPr lang="en-US" sz="2400" b="1" dirty="0">
              <a:solidFill>
                <a:srgbClr val="FFFF66"/>
              </a:solidFill>
              <a:latin typeface="微软雅黑" pitchFamily="34" charset="-122"/>
              <a:ea typeface="微软雅黑" pitchFamily="34" charset="-122"/>
              <a:sym typeface="Arial Black" pitchFamily="34" charset="0"/>
            </a:endParaRPr>
          </a:p>
        </p:txBody>
      </p:sp>
      <p:sp>
        <p:nvSpPr>
          <p:cNvPr id="60" name="Text Box 24"/>
          <p:cNvSpPr>
            <a:spLocks noChangeArrowheads="1"/>
          </p:cNvSpPr>
          <p:nvPr/>
        </p:nvSpPr>
        <p:spPr bwMode="auto">
          <a:xfrm>
            <a:off x="4584361" y="505848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列表图标</a:t>
            </a:r>
            <a:endParaRPr lang="zh-CN" altLang="en-US" sz="2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 Box 24"/>
          <p:cNvSpPr>
            <a:spLocks noChangeArrowheads="1"/>
          </p:cNvSpPr>
          <p:nvPr/>
        </p:nvSpPr>
        <p:spPr bwMode="auto">
          <a:xfrm>
            <a:off x="3077874" y="507047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分隔按钮</a:t>
            </a:r>
            <a:endParaRPr lang="zh-CN" altLang="en-US" sz="2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1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016224"/>
          </a:xfrm>
        </p:spPr>
        <p:txBody>
          <a:bodyPr/>
          <a:lstStyle/>
          <a:p>
            <a:r>
              <a:rPr lang="zh-CN" altLang="en-US" sz="2800" dirty="0" smtClean="0"/>
              <a:t>滑杆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234791"/>
            <a:ext cx="7922570" cy="224676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&lt;div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fieldcontain</a:t>
            </a:r>
            <a:r>
              <a:rPr lang="en-US" altLang="zh-CN" sz="2800" dirty="0"/>
              <a:t>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  <a:r>
              <a:rPr lang="en-US" altLang="zh-CN" sz="2800" dirty="0"/>
              <a:t>  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&lt;label </a:t>
            </a:r>
            <a:r>
              <a:rPr lang="en-US" altLang="zh-CN" sz="2800" dirty="0">
                <a:solidFill>
                  <a:srgbClr val="009900"/>
                </a:solidFill>
              </a:rPr>
              <a:t>for</a:t>
            </a:r>
            <a:r>
              <a:rPr lang="en-US" altLang="zh-CN" sz="2800" dirty="0"/>
              <a:t>="slider"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  <a:r>
              <a:rPr lang="zh-CN" altLang="en-US" sz="2800" dirty="0"/>
              <a:t>滑杆</a:t>
            </a:r>
            <a:r>
              <a:rPr lang="en-US" altLang="zh-CN" sz="2800" dirty="0">
                <a:solidFill>
                  <a:srgbClr val="0000FF"/>
                </a:solidFill>
              </a:rPr>
              <a:t>&lt;/label&gt;  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&lt;input </a:t>
            </a:r>
            <a:r>
              <a:rPr lang="en-US" altLang="zh-CN" sz="2800" dirty="0">
                <a:solidFill>
                  <a:srgbClr val="FF0000"/>
                </a:solidFill>
              </a:rPr>
              <a:t>type="range" </a:t>
            </a:r>
            <a:r>
              <a:rPr lang="en-US" altLang="zh-CN" sz="2800" dirty="0">
                <a:solidFill>
                  <a:srgbClr val="009900"/>
                </a:solidFill>
              </a:rPr>
              <a:t>name</a:t>
            </a:r>
            <a:r>
              <a:rPr lang="en-US" altLang="zh-CN" sz="2800" dirty="0"/>
              <a:t>="slider</a:t>
            </a:r>
            <a:r>
              <a:rPr lang="en-US" altLang="zh-CN" sz="2800" dirty="0" smtClean="0"/>
              <a:t>" </a:t>
            </a:r>
            <a:r>
              <a:rPr lang="en-US" altLang="zh-CN" sz="2800" dirty="0">
                <a:solidFill>
                  <a:srgbClr val="009900"/>
                </a:solidFill>
              </a:rPr>
              <a:t>id</a:t>
            </a:r>
            <a:r>
              <a:rPr lang="en-US" altLang="zh-CN" sz="2800" dirty="0"/>
              <a:t>="slider" </a:t>
            </a:r>
            <a:r>
              <a:rPr lang="en-US" altLang="zh-CN" sz="2800" dirty="0">
                <a:solidFill>
                  <a:srgbClr val="009900"/>
                </a:solidFill>
              </a:rPr>
              <a:t>value</a:t>
            </a:r>
            <a:r>
              <a:rPr lang="en-US" altLang="zh-CN" sz="2800" dirty="0"/>
              <a:t>="0" </a:t>
            </a:r>
            <a:r>
              <a:rPr lang="en-US" altLang="zh-CN" sz="2800" dirty="0">
                <a:solidFill>
                  <a:srgbClr val="009900"/>
                </a:solidFill>
              </a:rPr>
              <a:t>min</a:t>
            </a:r>
            <a:r>
              <a:rPr lang="en-US" altLang="zh-CN" sz="2800" dirty="0"/>
              <a:t>="0" </a:t>
            </a:r>
            <a:r>
              <a:rPr lang="en-US" altLang="zh-CN" sz="2800" dirty="0">
                <a:solidFill>
                  <a:srgbClr val="009900"/>
                </a:solidFill>
              </a:rPr>
              <a:t>max</a:t>
            </a:r>
            <a:r>
              <a:rPr lang="en-US" altLang="zh-CN" sz="2800" dirty="0"/>
              <a:t>="100" </a:t>
            </a:r>
            <a:r>
              <a:rPr lang="en-US" altLang="zh-CN" sz="2800" dirty="0">
                <a:solidFill>
                  <a:srgbClr val="0000FF"/>
                </a:solidFill>
              </a:rPr>
              <a:t> /&gt;  </a:t>
            </a:r>
          </a:p>
          <a:p>
            <a:r>
              <a:rPr lang="en-US" altLang="zh-CN" sz="2800" dirty="0">
                <a:solidFill>
                  <a:srgbClr val="0000FF"/>
                </a:solidFill>
              </a:rPr>
              <a:t>&lt;/div&gt; 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4098" name="Picture 2" descr="http://kayosite.com/wp-content/uploads/2012/02/jquery-mobile-html5-3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760964"/>
            <a:ext cx="5732961" cy="828275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57200" y="188640"/>
            <a:ext cx="7646871" cy="6340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834166"/>
              </p:ext>
            </p:extLst>
          </p:nvPr>
        </p:nvGraphicFramePr>
        <p:xfrm>
          <a:off x="457200" y="2062681"/>
          <a:ext cx="8229600" cy="4770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2672">
                  <a:extLst>
                    <a:ext uri="{9D8B030D-6E8A-4147-A177-3AD203B41FA5}">
                      <a16:colId xmlns:a16="http://schemas.microsoft.com/office/drawing/2014/main" val="108640839"/>
                    </a:ext>
                  </a:extLst>
                </a:gridCol>
                <a:gridCol w="5266928">
                  <a:extLst>
                    <a:ext uri="{9D8B030D-6E8A-4147-A177-3AD203B41FA5}">
                      <a16:colId xmlns:a16="http://schemas.microsoft.com/office/drawing/2014/main" val="76201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5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type=“number”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默认编辑框中输入内容为数字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4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type=“date”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3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type=“month”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1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type=“week”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默认编辑框中输入内容为周一到周日中的某一天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5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type=“time”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默认编辑框中输入内容为时刻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2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</a:t>
                      </a:r>
                      <a:r>
                        <a:rPr lang="en-US" altLang="zh-CN" sz="23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默认编辑框中输入内容为日期</a:t>
                      </a: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8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</a:t>
                      </a:r>
                      <a:r>
                        <a:rPr lang="en-US" altLang="zh-CN" sz="23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</a:t>
                      </a: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默认编辑框中输入内容为电话号码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5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type=“email”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默认编辑框中输入内容为邮件地址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type=“password”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默认编辑框中输入内容转换为圆点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0397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57200" y="1124744"/>
            <a:ext cx="8147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type=“number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时，在手机中运行该页面，对该编辑框进行输入时，将会自动切换到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数字键盘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51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基于 </a:t>
            </a:r>
            <a:r>
              <a:rPr lang="en-US" altLang="zh-CN" sz="2600" dirty="0"/>
              <a:t>HTML select </a:t>
            </a:r>
            <a:r>
              <a:rPr lang="zh-CN" altLang="en-US" sz="2600" dirty="0"/>
              <a:t>元素</a:t>
            </a:r>
            <a:r>
              <a:rPr lang="zh-CN" altLang="en-US" sz="2600" dirty="0" smtClean="0"/>
              <a:t>的。</a:t>
            </a:r>
            <a:endParaRPr lang="en-US" altLang="zh-CN" sz="2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600" dirty="0" smtClean="0"/>
              <a:t>具有</a:t>
            </a:r>
            <a:r>
              <a:rPr lang="zh-CN" altLang="en-US" sz="2600" dirty="0">
                <a:solidFill>
                  <a:srgbClr val="FF0000"/>
                </a:solidFill>
              </a:rPr>
              <a:t>原生菜单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自定义菜单</a:t>
            </a:r>
            <a:r>
              <a:rPr lang="zh-CN" altLang="en-US" sz="2600" dirty="0"/>
              <a:t>两种</a:t>
            </a:r>
            <a:r>
              <a:rPr lang="zh-CN" altLang="en-US" sz="2600" dirty="0" smtClean="0"/>
              <a:t>形式。</a:t>
            </a:r>
            <a:endParaRPr lang="en-US" altLang="zh-CN" sz="2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600" dirty="0" smtClean="0"/>
              <a:t>自动为</a:t>
            </a:r>
            <a:r>
              <a:rPr lang="zh-CN" altLang="en-US" sz="2600" dirty="0"/>
              <a:t>原生的选择</a:t>
            </a:r>
            <a:r>
              <a:rPr lang="zh-CN" altLang="en-US" sz="2600" dirty="0" smtClean="0"/>
              <a:t>列表，</a:t>
            </a:r>
            <a:r>
              <a:rPr lang="zh-CN" altLang="en-US" sz="2600" dirty="0"/>
              <a:t>若需要</a:t>
            </a:r>
            <a:r>
              <a:rPr lang="zh-CN" altLang="en-US" sz="2600" dirty="0" smtClean="0"/>
              <a:t>自定义，在 </a:t>
            </a:r>
            <a:r>
              <a:rPr lang="en-US" altLang="zh-CN" sz="2600" dirty="0"/>
              <a:t>&lt;</a:t>
            </a:r>
            <a:r>
              <a:rPr lang="en-US" altLang="zh-CN" sz="2600" dirty="0" smtClean="0"/>
              <a:t>select&gt; </a:t>
            </a:r>
            <a:r>
              <a:rPr lang="zh-CN" altLang="en-US" sz="2600" dirty="0"/>
              <a:t>上添加 </a:t>
            </a:r>
            <a:r>
              <a:rPr lang="en-US" altLang="zh-CN" sz="2600" dirty="0"/>
              <a:t>data-native-menu="false" </a:t>
            </a:r>
            <a:r>
              <a:rPr lang="zh-CN" altLang="en-US" sz="2600" dirty="0"/>
              <a:t>属性。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8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3673"/>
            <a:ext cx="4401797" cy="575542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rgbClr val="0000FF"/>
                </a:solidFill>
              </a:rPr>
              <a:t>&lt;div </a:t>
            </a:r>
            <a:r>
              <a:rPr lang="en-US" altLang="zh-CN" sz="2300" dirty="0"/>
              <a:t>data-role="</a:t>
            </a:r>
            <a:r>
              <a:rPr lang="en-US" altLang="zh-CN" sz="2300" dirty="0" err="1"/>
              <a:t>fieldcontain</a:t>
            </a:r>
            <a:r>
              <a:rPr lang="en-US" altLang="zh-CN" sz="2300" dirty="0"/>
              <a:t>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en-US" altLang="zh-CN" sz="2300" dirty="0"/>
              <a:t>  </a:t>
            </a:r>
          </a:p>
          <a:p>
            <a:r>
              <a:rPr lang="en-US" altLang="zh-CN" sz="2300" dirty="0"/>
              <a:t>    </a:t>
            </a:r>
            <a:r>
              <a:rPr lang="en-US" altLang="zh-CN" sz="2300" dirty="0">
                <a:solidFill>
                  <a:srgbClr val="0000FF"/>
                </a:solidFill>
              </a:rPr>
              <a:t>&lt;label </a:t>
            </a:r>
            <a:r>
              <a:rPr lang="en-US" altLang="zh-CN" sz="2300" dirty="0"/>
              <a:t>for="select-choice-1" class="select"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选择列表</a:t>
            </a:r>
            <a:r>
              <a:rPr lang="en-US" altLang="zh-CN" sz="2300" dirty="0">
                <a:solidFill>
                  <a:srgbClr val="0000FF"/>
                </a:solidFill>
              </a:rPr>
              <a:t>&lt;/label&gt;  </a:t>
            </a:r>
          </a:p>
          <a:p>
            <a:r>
              <a:rPr lang="en-US" altLang="zh-CN" sz="2300" dirty="0"/>
              <a:t>    </a:t>
            </a:r>
            <a:r>
              <a:rPr lang="en-US" altLang="zh-CN" sz="2300" dirty="0">
                <a:solidFill>
                  <a:srgbClr val="0000FF"/>
                </a:solidFill>
              </a:rPr>
              <a:t>&lt;select </a:t>
            </a:r>
            <a:r>
              <a:rPr lang="en-US" altLang="zh-CN" sz="2300" dirty="0">
                <a:solidFill>
                  <a:srgbClr val="FF0000"/>
                </a:solidFill>
              </a:rPr>
              <a:t>data-native-menu="false" </a:t>
            </a:r>
            <a:r>
              <a:rPr lang="en-US" altLang="zh-CN" sz="2300" dirty="0"/>
              <a:t>name="select-choice-1" id="select-choice-1"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en-US" altLang="zh-CN" sz="2300" dirty="0"/>
              <a:t>  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&lt;option </a:t>
            </a:r>
            <a:r>
              <a:rPr lang="en-US" altLang="zh-CN" sz="2300" dirty="0"/>
              <a:t>value="12h"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en-US" altLang="zh-CN" sz="2300" dirty="0"/>
              <a:t>12</a:t>
            </a:r>
            <a:r>
              <a:rPr lang="zh-CN" altLang="en-US" sz="2300" dirty="0"/>
              <a:t>小时</a:t>
            </a:r>
            <a:r>
              <a:rPr lang="en-US" altLang="zh-CN" sz="2300" dirty="0">
                <a:solidFill>
                  <a:srgbClr val="0000FF"/>
                </a:solidFill>
              </a:rPr>
              <a:t>&lt;/option&gt;  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&lt;option </a:t>
            </a:r>
            <a:r>
              <a:rPr lang="en-US" altLang="zh-CN" sz="2300" dirty="0"/>
              <a:t>value="1d"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一天</a:t>
            </a:r>
            <a:r>
              <a:rPr lang="en-US" altLang="zh-CN" sz="2300" dirty="0">
                <a:solidFill>
                  <a:srgbClr val="0000FF"/>
                </a:solidFill>
              </a:rPr>
              <a:t>&lt;/option&gt;  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&lt;option </a:t>
            </a:r>
            <a:r>
              <a:rPr lang="en-US" altLang="zh-CN" sz="2300" dirty="0"/>
              <a:t>value="2d"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两天</a:t>
            </a:r>
            <a:r>
              <a:rPr lang="en-US" altLang="zh-CN" sz="2300" dirty="0">
                <a:solidFill>
                  <a:srgbClr val="0000FF"/>
                </a:solidFill>
              </a:rPr>
              <a:t>&lt;/option&gt;  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&lt;option </a:t>
            </a:r>
            <a:r>
              <a:rPr lang="en-US" altLang="zh-CN" sz="2300" dirty="0"/>
              <a:t>value="week"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一周</a:t>
            </a:r>
            <a:r>
              <a:rPr lang="en-US" altLang="zh-CN" sz="2300" dirty="0">
                <a:solidFill>
                  <a:srgbClr val="0000FF"/>
                </a:solidFill>
              </a:rPr>
              <a:t>&lt;/option&gt;  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&lt;/select&gt;  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&lt;/div&gt; </a:t>
            </a:r>
            <a:endParaRPr lang="zh-CN" altLang="en-US" sz="23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http://kayosite.com/wp-content/uploads/2012/02/jquery-mobile-html5-3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3065"/>
            <a:ext cx="4108712" cy="645815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60331" y="118194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选择按钮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0331" y="256490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自定义菜单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http://kayosite.com/wp-content/uploads/2012/02/jquery-mobile-html5-3-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56992"/>
            <a:ext cx="4031373" cy="2232248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自定义的选择</a:t>
            </a:r>
            <a:r>
              <a:rPr lang="zh-CN" altLang="en-US" sz="2600" dirty="0" smtClean="0"/>
              <a:t>菜单，当需要</a:t>
            </a:r>
            <a:r>
              <a:rPr lang="zh-CN" altLang="en-US" sz="2600" dirty="0"/>
              <a:t>多项</a:t>
            </a:r>
            <a:r>
              <a:rPr lang="zh-CN" altLang="en-US" sz="2600" dirty="0" smtClean="0"/>
              <a:t>选择时，可以</a:t>
            </a:r>
            <a:r>
              <a:rPr lang="zh-CN" altLang="en-US" sz="2600" dirty="0"/>
              <a:t>在 </a:t>
            </a:r>
            <a:r>
              <a:rPr lang="en-US" altLang="zh-CN" sz="2600" dirty="0"/>
              <a:t>&lt;</a:t>
            </a:r>
            <a:r>
              <a:rPr lang="en-US" altLang="zh-CN" sz="2600" dirty="0" smtClean="0"/>
              <a:t>select&gt; </a:t>
            </a:r>
            <a:r>
              <a:rPr lang="zh-CN" altLang="en-US" sz="2600" dirty="0"/>
              <a:t>标签上添加 </a:t>
            </a:r>
            <a:r>
              <a:rPr lang="en-US" altLang="zh-CN" sz="2600" dirty="0" smtClean="0"/>
              <a:t>multiple=“multiple” 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600" dirty="0"/>
              <a:t>当用户选择两个或以上选项时选择按钮右侧会出现一个小图标，图标内显示已选择选项的个数。</a:t>
            </a:r>
          </a:p>
        </p:txBody>
      </p:sp>
      <p:pic>
        <p:nvPicPr>
          <p:cNvPr id="2050" name="Picture 2" descr="http://kayosite.com/wp-content/uploads/2012/02/jquery-mobile-html5-3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7543800" cy="2228850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8975" y="987872"/>
            <a:ext cx="8229600" cy="1728192"/>
          </a:xfrm>
        </p:spPr>
        <p:txBody>
          <a:bodyPr/>
          <a:lstStyle/>
          <a:p>
            <a:r>
              <a:rPr lang="zh-CN" altLang="en-US" sz="2400" dirty="0"/>
              <a:t>可以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下拉</a:t>
            </a:r>
            <a:r>
              <a:rPr lang="zh-CN" altLang="en-US" sz="2400" dirty="0" smtClean="0"/>
              <a:t>选项</a:t>
            </a:r>
            <a:r>
              <a:rPr lang="zh-CN" altLang="en-US" sz="2400" dirty="0"/>
              <a:t>进行</a:t>
            </a:r>
            <a:r>
              <a:rPr lang="zh-CN" altLang="en-US" sz="2400" dirty="0" smtClean="0">
                <a:solidFill>
                  <a:srgbClr val="FF0000"/>
                </a:solidFill>
              </a:rPr>
              <a:t>分组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optgroup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标签把</a:t>
            </a:r>
            <a:r>
              <a:rPr lang="zh-CN" altLang="en-US" sz="2400" dirty="0"/>
              <a:t>同一组的选项包裹起来，其中 </a:t>
            </a:r>
            <a:r>
              <a:rPr lang="en-US" altLang="zh-CN" sz="2400" dirty="0"/>
              <a:t>label 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值为该分组的标题。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7" y="2708920"/>
            <a:ext cx="5091991" cy="40934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&lt;div data-role="</a:t>
            </a:r>
            <a:r>
              <a:rPr lang="en-US" altLang="zh-CN" sz="2000" dirty="0" err="1"/>
              <a:t>fieldcontain</a:t>
            </a:r>
            <a:r>
              <a:rPr lang="en-US" altLang="zh-CN" sz="2000" dirty="0"/>
              <a:t>"&gt;  </a:t>
            </a:r>
          </a:p>
          <a:p>
            <a:r>
              <a:rPr lang="en-US" altLang="zh-CN" sz="2000" dirty="0"/>
              <a:t>    &lt;label for="select-choice-3" class="select"&gt;</a:t>
            </a:r>
            <a:r>
              <a:rPr lang="zh-CN" altLang="en-US" sz="2000" dirty="0"/>
              <a:t>分组选择列表</a:t>
            </a:r>
            <a:r>
              <a:rPr lang="en-US" altLang="zh-CN" sz="2000" dirty="0"/>
              <a:t>&lt;/label&gt;  </a:t>
            </a:r>
          </a:p>
          <a:p>
            <a:r>
              <a:rPr lang="en-US" altLang="zh-CN" sz="2000" dirty="0"/>
              <a:t>    &lt;select data-native-menu="false" name="select-choice-3" id="select-choice-3"&gt; 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&lt;</a:t>
            </a:r>
            <a:r>
              <a:rPr lang="en-US" altLang="zh-CN" sz="2000" dirty="0" err="1">
                <a:solidFill>
                  <a:srgbClr val="FF0000"/>
                </a:solidFill>
              </a:rPr>
              <a:t>optgroup</a:t>
            </a:r>
            <a:r>
              <a:rPr lang="en-US" altLang="zh-CN" sz="2000" dirty="0">
                <a:solidFill>
                  <a:srgbClr val="FF0000"/>
                </a:solidFill>
              </a:rPr>
              <a:t> label="Group1"&gt;  </a:t>
            </a:r>
          </a:p>
          <a:p>
            <a:r>
              <a:rPr lang="en-US" altLang="zh-CN" sz="2000" dirty="0"/>
              <a:t>            &lt;option value="12h"&gt;12</a:t>
            </a:r>
            <a:r>
              <a:rPr lang="zh-CN" altLang="en-US" sz="2000" dirty="0"/>
              <a:t>小时</a:t>
            </a:r>
            <a:r>
              <a:rPr lang="en-US" altLang="zh-CN" sz="2000" dirty="0"/>
              <a:t>&lt;/option&gt;  </a:t>
            </a:r>
          </a:p>
          <a:p>
            <a:r>
              <a:rPr lang="en-US" altLang="zh-CN" sz="2000" dirty="0"/>
              <a:t>            &lt;option value="1d"&gt;</a:t>
            </a:r>
            <a:r>
              <a:rPr lang="zh-CN" altLang="en-US" sz="2000" dirty="0"/>
              <a:t>一天</a:t>
            </a:r>
            <a:r>
              <a:rPr lang="en-US" altLang="zh-CN" sz="2000" dirty="0"/>
              <a:t>&lt;/option&gt;  </a:t>
            </a:r>
          </a:p>
          <a:p>
            <a:r>
              <a:rPr lang="en-US" altLang="zh-CN" sz="2000" dirty="0"/>
              <a:t>            &lt;option value="2d"&gt;</a:t>
            </a:r>
            <a:r>
              <a:rPr lang="zh-CN" altLang="en-US" sz="2000" dirty="0"/>
              <a:t>两天</a:t>
            </a:r>
            <a:r>
              <a:rPr lang="en-US" altLang="zh-CN" sz="2000" dirty="0"/>
              <a:t>&lt;/option&gt;  </a:t>
            </a:r>
          </a:p>
          <a:p>
            <a:r>
              <a:rPr lang="en-US" altLang="zh-CN" sz="2000" dirty="0"/>
              <a:t>            &lt;option value="week"&gt;</a:t>
            </a:r>
            <a:r>
              <a:rPr lang="zh-CN" altLang="en-US" sz="2000" dirty="0"/>
              <a:t>一周</a:t>
            </a:r>
            <a:r>
              <a:rPr lang="en-US" altLang="zh-CN" sz="2000" dirty="0"/>
              <a:t>&lt;/option&gt; 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&lt;/</a:t>
            </a:r>
            <a:r>
              <a:rPr lang="en-US" altLang="zh-CN" sz="2000" dirty="0" err="1">
                <a:solidFill>
                  <a:srgbClr val="FF0000"/>
                </a:solidFill>
              </a:rPr>
              <a:t>optgroup</a:t>
            </a:r>
            <a:r>
              <a:rPr lang="en-US" altLang="zh-CN" sz="2000" dirty="0">
                <a:solidFill>
                  <a:srgbClr val="FF0000"/>
                </a:solidFill>
              </a:rPr>
              <a:t>&gt;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……..</a:t>
            </a:r>
            <a:endParaRPr lang="en-US" altLang="zh-CN" sz="2000" dirty="0"/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select&gt;  </a:t>
            </a:r>
          </a:p>
          <a:p>
            <a:r>
              <a:rPr lang="en-US" altLang="zh-CN" sz="2000" dirty="0"/>
              <a:t>&lt;/div&gt; </a:t>
            </a:r>
            <a:endParaRPr lang="zh-CN" altLang="en-US" sz="2000" dirty="0"/>
          </a:p>
        </p:txBody>
      </p:sp>
      <p:pic>
        <p:nvPicPr>
          <p:cNvPr id="3074" name="Picture 2" descr="http://kayosite.com/wp-content/uploads/2012/02/jquery-mobile-html5-3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72" y="2708604"/>
            <a:ext cx="3186387" cy="3411861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052736"/>
            <a:ext cx="8363272" cy="2880320"/>
          </a:xfrm>
        </p:spPr>
        <p:txBody>
          <a:bodyPr/>
          <a:lstStyle/>
          <a:p>
            <a:r>
              <a:rPr lang="zh-CN" altLang="en-US" sz="2800" dirty="0" smtClean="0"/>
              <a:t>开关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具有两个 </a:t>
            </a:r>
            <a:r>
              <a:rPr lang="en-US" altLang="zh-CN" sz="2400" dirty="0"/>
              <a:t>option </a:t>
            </a:r>
            <a:r>
              <a:rPr lang="zh-CN" altLang="en-US" sz="2400" dirty="0"/>
              <a:t>的 </a:t>
            </a:r>
            <a:r>
              <a:rPr lang="en-US" altLang="zh-CN" sz="2400" dirty="0"/>
              <a:t>select </a:t>
            </a:r>
            <a:r>
              <a:rPr lang="zh-CN" altLang="en-US" sz="2400" dirty="0"/>
              <a:t>元素添加 </a:t>
            </a:r>
            <a:r>
              <a:rPr lang="en-US" altLang="zh-CN" sz="2400" dirty="0">
                <a:solidFill>
                  <a:srgbClr val="C00000"/>
                </a:solidFill>
              </a:rPr>
              <a:t>data-role</a:t>
            </a:r>
            <a:r>
              <a:rPr lang="en-US" altLang="zh-CN" sz="2400" dirty="0" smtClean="0">
                <a:solidFill>
                  <a:srgbClr val="C00000"/>
                </a:solidFill>
              </a:rPr>
              <a:t>=“slider” </a:t>
            </a:r>
            <a:r>
              <a:rPr lang="zh-CN" altLang="en-US" sz="2400" dirty="0"/>
              <a:t>属性后会被</a:t>
            </a:r>
            <a:r>
              <a:rPr lang="zh-CN" altLang="en-US" sz="2400" dirty="0" smtClean="0"/>
              <a:t>增强为开关，表示</a:t>
            </a:r>
            <a:r>
              <a:rPr lang="zh-CN" altLang="en-US" sz="2400" dirty="0"/>
              <a:t>布尔</a:t>
            </a:r>
            <a:r>
              <a:rPr lang="zh-CN" altLang="en-US" sz="2400" dirty="0" smtClean="0"/>
              <a:t>型（ </a:t>
            </a:r>
            <a:r>
              <a:rPr lang="en-US" altLang="zh-CN" sz="2400" dirty="0" err="1"/>
              <a:t>ture</a:t>
            </a:r>
            <a:r>
              <a:rPr lang="en-US" altLang="zh-CN" sz="2400" dirty="0"/>
              <a:t> or false 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拖动</a:t>
            </a:r>
            <a:r>
              <a:rPr lang="zh-CN" altLang="en-US" sz="2400" dirty="0"/>
              <a:t>滑动条可以在“开”与“关”之间选择，其中第一个 </a:t>
            </a:r>
            <a:r>
              <a:rPr lang="en-US" altLang="zh-CN" sz="2400" dirty="0"/>
              <a:t>option </a:t>
            </a:r>
            <a:r>
              <a:rPr lang="zh-CN" altLang="en-US" sz="2400" dirty="0"/>
              <a:t>会被渲染成“开”的样式。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9423" y="3861048"/>
            <a:ext cx="5976664" cy="280076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&lt;div data-role="</a:t>
            </a:r>
            <a:r>
              <a:rPr lang="en-US" altLang="zh-CN" sz="2200" dirty="0" err="1"/>
              <a:t>fieldcontain</a:t>
            </a:r>
            <a:r>
              <a:rPr lang="en-US" altLang="zh-CN" sz="2200" dirty="0"/>
              <a:t>"&gt;  </a:t>
            </a:r>
          </a:p>
          <a:p>
            <a:r>
              <a:rPr lang="en-US" altLang="zh-CN" sz="2200" dirty="0"/>
              <a:t>    &lt;label for="slider"&gt;</a:t>
            </a:r>
            <a:r>
              <a:rPr lang="zh-CN" altLang="en-US" sz="2200" dirty="0"/>
              <a:t>开关</a:t>
            </a:r>
            <a:r>
              <a:rPr lang="en-US" altLang="zh-CN" sz="2200" dirty="0"/>
              <a:t>&lt;/label&gt;  </a:t>
            </a:r>
          </a:p>
          <a:p>
            <a:r>
              <a:rPr lang="en-US" altLang="zh-CN" sz="2200" dirty="0"/>
              <a:t>    &lt;select name="slider" id="slider" data-role="slider"&gt;  </a:t>
            </a:r>
          </a:p>
          <a:p>
            <a:r>
              <a:rPr lang="en-US" altLang="zh-CN" sz="2200" dirty="0"/>
              <a:t>        &lt;option value="off"&gt;</a:t>
            </a:r>
            <a:r>
              <a:rPr lang="zh-CN" altLang="en-US" sz="2200" dirty="0"/>
              <a:t>关闭</a:t>
            </a:r>
            <a:r>
              <a:rPr lang="en-US" altLang="zh-CN" sz="2200" dirty="0"/>
              <a:t>&lt;/option&gt;  </a:t>
            </a:r>
          </a:p>
          <a:p>
            <a:r>
              <a:rPr lang="en-US" altLang="zh-CN" sz="2200" dirty="0"/>
              <a:t>        &lt;option value="on"&gt;</a:t>
            </a:r>
            <a:r>
              <a:rPr lang="zh-CN" altLang="en-US" sz="2200" dirty="0"/>
              <a:t>开启</a:t>
            </a:r>
            <a:r>
              <a:rPr lang="en-US" altLang="zh-CN" sz="2200" dirty="0"/>
              <a:t>&lt;/option&gt;  </a:t>
            </a:r>
          </a:p>
          <a:p>
            <a:r>
              <a:rPr lang="en-US" altLang="zh-CN" sz="2200" dirty="0"/>
              <a:t>    &lt;/select&gt;  </a:t>
            </a:r>
          </a:p>
          <a:p>
            <a:r>
              <a:rPr lang="en-US" altLang="zh-CN" sz="2200" dirty="0"/>
              <a:t>&lt;/div&gt; </a:t>
            </a:r>
            <a:endParaRPr lang="zh-CN" altLang="en-US" sz="2200" dirty="0"/>
          </a:p>
        </p:txBody>
      </p:sp>
      <p:pic>
        <p:nvPicPr>
          <p:cNvPr id="5122" name="Picture 2" descr="http://kayosite.com/wp-content/uploads/2012/02/jquery-mobile-html5-3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6042804"/>
            <a:ext cx="5012518" cy="76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2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68760"/>
            <a:ext cx="4295238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：夜间模式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340768"/>
            <a:ext cx="4005995" cy="5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27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2717654" y="2492896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1590" y="1340768"/>
            <a:ext cx="8208912" cy="334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列表是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标准的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有序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(&lt;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&gt;)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 无序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(&lt;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&gt;)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列表视图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中功能强大的一个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特性。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data-role=“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属性。在每个项目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(&lt;li&gt;)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中添加链接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，可以点击。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618" y="4788654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默认情况下，列表项的链接会自动变成一个按钮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不需要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data-role="button")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02578"/>
            <a:ext cx="4465394" cy="575542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rgbClr val="0000FF"/>
                </a:solidFill>
              </a:rPr>
              <a:t>&lt;div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="content"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&lt;h2&gt;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有序列表：</a:t>
            </a:r>
            <a:r>
              <a:rPr lang="en-US" altLang="zh-CN" sz="23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ol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</a:t>
            </a:r>
            <a:r>
              <a:rPr lang="en-US" altLang="zh-CN" sz="2300" dirty="0" err="1"/>
              <a:t>listview</a:t>
            </a:r>
            <a:r>
              <a:rPr lang="en-US" altLang="zh-CN" sz="2300" dirty="0"/>
              <a:t>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pPr marL="360000" algn="just"/>
            <a:r>
              <a:rPr lang="en-US" altLang="zh-CN" sz="2300" dirty="0"/>
              <a:t>       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dirty="0">
                <a:solidFill>
                  <a:srgbClr val="0000FF"/>
                </a:solidFill>
              </a:rPr>
              <a:t>li&gt;&lt;a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列表项</a:t>
            </a:r>
            <a:r>
              <a:rPr lang="en-US" altLang="zh-CN" sz="2300" dirty="0">
                <a:solidFill>
                  <a:srgbClr val="0000FF"/>
                </a:solidFill>
              </a:rPr>
              <a:t>&lt;/a</a:t>
            </a:r>
            <a:r>
              <a:rPr lang="en-US" altLang="zh-CN" sz="2300" dirty="0" smtClean="0">
                <a:solidFill>
                  <a:srgbClr val="0000FF"/>
                </a:solidFill>
              </a:rPr>
              <a:t>&gt;           	&lt;/</a:t>
            </a:r>
            <a:r>
              <a:rPr lang="en-US" altLang="zh-CN" sz="2300" dirty="0">
                <a:solidFill>
                  <a:srgbClr val="0000FF"/>
                </a:solidFill>
              </a:rPr>
              <a:t>li&gt;</a:t>
            </a:r>
          </a:p>
          <a:p>
            <a:r>
              <a:rPr lang="en-US" altLang="zh-CN" sz="2300" dirty="0"/>
              <a:t>          </a:t>
            </a:r>
            <a:r>
              <a:rPr lang="en-US" altLang="zh-CN" sz="2300" dirty="0" smtClean="0"/>
              <a:t>   </a:t>
            </a:r>
            <a:r>
              <a:rPr lang="en-US" altLang="zh-CN" sz="2300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dirty="0">
                <a:solidFill>
                  <a:srgbClr val="0000FF"/>
                </a:solidFill>
              </a:rPr>
              <a:t>li&gt;&lt;a</a:t>
            </a:r>
            <a:r>
              <a:rPr lang="en-US" altLang="zh-CN" sz="2300" dirty="0"/>
              <a:t>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列表项</a:t>
            </a:r>
            <a:r>
              <a:rPr lang="en-US" altLang="zh-CN" sz="2300" dirty="0">
                <a:solidFill>
                  <a:srgbClr val="0000FF"/>
                </a:solidFill>
              </a:rPr>
              <a:t>&lt;/a</a:t>
            </a:r>
            <a:r>
              <a:rPr lang="en-US" altLang="zh-CN" sz="2300" dirty="0" smtClean="0">
                <a:solidFill>
                  <a:srgbClr val="0000FF"/>
                </a:solidFill>
              </a:rPr>
              <a:t>&gt; 	&lt;/</a:t>
            </a:r>
            <a:r>
              <a:rPr lang="en-US" altLang="zh-CN" sz="2300" dirty="0">
                <a:solidFill>
                  <a:srgbClr val="0000FF"/>
                </a:solidFill>
              </a:rPr>
              <a:t>li&gt;</a:t>
            </a:r>
          </a:p>
          <a:p>
            <a:r>
              <a:rPr lang="en-US" altLang="zh-CN" sz="2300" dirty="0" smtClean="0">
                <a:solidFill>
                  <a:srgbClr val="0000FF"/>
                </a:solidFill>
              </a:rPr>
              <a:t>        &lt;/</a:t>
            </a:r>
            <a:r>
              <a:rPr lang="en-US" altLang="zh-CN" sz="2300" dirty="0" err="1">
                <a:solidFill>
                  <a:srgbClr val="0000FF"/>
                </a:solidFill>
              </a:rPr>
              <a:t>ol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&lt;h2&gt;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无序列表：</a:t>
            </a:r>
            <a:r>
              <a:rPr lang="en-US" altLang="zh-CN" sz="23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ul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</a:t>
            </a:r>
            <a:r>
              <a:rPr lang="en-US" altLang="zh-CN" sz="2300" dirty="0" err="1"/>
              <a:t>listview</a:t>
            </a:r>
            <a:r>
              <a:rPr lang="en-US" altLang="zh-CN" sz="2300" dirty="0"/>
              <a:t>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  </a:t>
            </a:r>
            <a:r>
              <a:rPr lang="en-US" altLang="zh-CN" sz="2300" dirty="0">
                <a:solidFill>
                  <a:srgbClr val="0000FF"/>
                </a:solidFill>
              </a:rPr>
              <a:t>&lt;li&gt;&lt;a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列表项</a:t>
            </a:r>
            <a:r>
              <a:rPr lang="en-US" altLang="zh-CN" sz="2300" dirty="0">
                <a:solidFill>
                  <a:srgbClr val="0000FF"/>
                </a:solidFill>
              </a:rPr>
              <a:t>&lt;/a</a:t>
            </a:r>
            <a:r>
              <a:rPr lang="en-US" altLang="zh-CN" sz="2300" dirty="0" smtClean="0">
                <a:solidFill>
                  <a:srgbClr val="0000FF"/>
                </a:solidFill>
              </a:rPr>
              <a:t>&gt;</a:t>
            </a:r>
            <a:r>
              <a:rPr lang="en-US" altLang="zh-CN" sz="2300" dirty="0" smtClean="0"/>
              <a:t> 	</a:t>
            </a:r>
            <a:r>
              <a:rPr lang="en-US" altLang="zh-CN" sz="2300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dirty="0">
                <a:solidFill>
                  <a:srgbClr val="0000FF"/>
                </a:solidFill>
              </a:rPr>
              <a:t>li&gt;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      &lt;li&gt;&lt;a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列表项</a:t>
            </a:r>
            <a:r>
              <a:rPr lang="en-US" altLang="zh-CN" sz="2300" dirty="0">
                <a:solidFill>
                  <a:srgbClr val="0000FF"/>
                </a:solidFill>
              </a:rPr>
              <a:t>&lt;/a</a:t>
            </a:r>
            <a:r>
              <a:rPr lang="en-US" altLang="zh-CN" sz="2300" dirty="0" smtClean="0">
                <a:solidFill>
                  <a:srgbClr val="0000FF"/>
                </a:solidFill>
              </a:rPr>
              <a:t>&gt; </a:t>
            </a:r>
            <a:r>
              <a:rPr lang="en-US" altLang="zh-CN" sz="2300" dirty="0" smtClean="0"/>
              <a:t>	</a:t>
            </a:r>
            <a:r>
              <a:rPr lang="en-US" altLang="zh-CN" sz="2300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dirty="0">
                <a:solidFill>
                  <a:srgbClr val="0000FF"/>
                </a:solidFill>
              </a:rPr>
              <a:t>li&gt;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 smtClean="0">
                <a:solidFill>
                  <a:srgbClr val="0000FF"/>
                </a:solidFill>
              </a:rPr>
              <a:t>     &lt;/</a:t>
            </a:r>
            <a:r>
              <a:rPr lang="en-US" altLang="zh-CN" sz="2300" dirty="0" err="1">
                <a:solidFill>
                  <a:srgbClr val="0000FF"/>
                </a:solidFill>
              </a:rPr>
              <a:t>ul</a:t>
            </a:r>
            <a:r>
              <a:rPr lang="en-US" altLang="zh-CN" sz="23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dirty="0">
                <a:solidFill>
                  <a:srgbClr val="0000FF"/>
                </a:solidFill>
              </a:rPr>
              <a:t>div&gt;</a:t>
            </a:r>
            <a:endParaRPr lang="zh-CN" altLang="en-US" sz="2300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3" y="1102578"/>
            <a:ext cx="3864097" cy="273630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6156176" y="573325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demo5_1.html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8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样式的圆角和边缘，使用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data-inset=“true”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57" y="3279988"/>
            <a:ext cx="4014317" cy="354939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2420888"/>
            <a:ext cx="7344816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</a:rPr>
              <a:t>ul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listview</a:t>
            </a:r>
            <a:r>
              <a:rPr lang="en-US" altLang="zh-CN" sz="2800" dirty="0"/>
              <a:t>"</a:t>
            </a:r>
            <a:r>
              <a:rPr lang="en-US" altLang="zh-CN" sz="2800" dirty="0">
                <a:solidFill>
                  <a:srgbClr val="009900"/>
                </a:solidFill>
              </a:rPr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data-inset="true"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02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列表</a:t>
            </a:r>
            <a:r>
              <a:rPr lang="zh-CN" altLang="en-US" dirty="0"/>
              <a:t>分隔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列表分隔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分割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项用来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组织列表，使列表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列表项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&lt;li&gt;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元素添加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data-role=“list-divider”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属性。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4" y="2827968"/>
            <a:ext cx="4899175" cy="381642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&lt;</a:t>
            </a:r>
            <a:r>
              <a:rPr lang="en-US" altLang="zh-CN" sz="2200" dirty="0" err="1">
                <a:solidFill>
                  <a:srgbClr val="0000FF"/>
                </a:solidFill>
              </a:rPr>
              <a:t>ul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altLang="zh-CN" sz="2200" dirty="0">
                <a:solidFill>
                  <a:srgbClr val="009900"/>
                </a:solidFill>
              </a:rPr>
              <a:t>data-role</a:t>
            </a:r>
            <a:r>
              <a:rPr lang="en-US" altLang="zh-CN" sz="2200" dirty="0"/>
              <a:t>="</a:t>
            </a:r>
            <a:r>
              <a:rPr lang="en-US" altLang="zh-CN" sz="2200" dirty="0" err="1"/>
              <a:t>listview</a:t>
            </a:r>
            <a:r>
              <a:rPr lang="en-US" altLang="zh-CN" sz="2200" dirty="0"/>
              <a:t>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0000FF"/>
                </a:solidFill>
              </a:rPr>
              <a:t>&lt;li </a:t>
            </a:r>
            <a:r>
              <a:rPr lang="en-US" altLang="zh-CN" sz="2200" dirty="0">
                <a:solidFill>
                  <a:srgbClr val="FF0000"/>
                </a:solidFill>
              </a:rPr>
              <a:t>data-role="list-divider"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欧洲</a:t>
            </a:r>
            <a:r>
              <a:rPr lang="en-US" altLang="zh-CN" sz="22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&lt;li&gt;&lt;a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德国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0000FF"/>
                </a:solidFill>
              </a:rPr>
              <a:t>&lt;li&gt;&lt;a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 </a:t>
            </a:r>
            <a:r>
              <a:rPr lang="en-US" altLang="zh-CN" sz="2200" dirty="0">
                <a:solidFill>
                  <a:srgbClr val="FF0000"/>
                </a:solidFill>
              </a:rPr>
              <a:t>data-role="list-divider"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亚洲</a:t>
            </a:r>
            <a:r>
              <a:rPr lang="en-US" altLang="zh-CN" sz="22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&lt;li&gt;&lt;a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&lt;li&gt;&lt;a</a:t>
            </a:r>
            <a:r>
              <a:rPr lang="en-US" altLang="zh-CN" sz="2200" dirty="0"/>
              <a:t>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印度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0000FF"/>
                </a:solidFill>
              </a:rPr>
              <a:t>&lt;li </a:t>
            </a:r>
            <a:r>
              <a:rPr lang="en-US" altLang="zh-CN" sz="2200" dirty="0">
                <a:solidFill>
                  <a:srgbClr val="FF0000"/>
                </a:solidFill>
              </a:rPr>
              <a:t>data-role="list-divider"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非洲</a:t>
            </a:r>
            <a:r>
              <a:rPr lang="en-US" altLang="zh-CN" sz="22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&lt;li&gt;&lt;a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埃及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0000FF"/>
                </a:solidFill>
              </a:rPr>
              <a:t>&lt;li&gt;&lt;a</a:t>
            </a:r>
            <a:r>
              <a:rPr lang="en-US" altLang="zh-CN" sz="2200" dirty="0"/>
              <a:t>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南非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 smtClean="0">
                <a:solidFill>
                  <a:srgbClr val="0000FF"/>
                </a:solidFill>
              </a:rPr>
              <a:t>&lt;/</a:t>
            </a:r>
            <a:r>
              <a:rPr lang="en-US" altLang="zh-CN" sz="2200" dirty="0" err="1">
                <a:solidFill>
                  <a:srgbClr val="0000FF"/>
                </a:solidFill>
              </a:rPr>
              <a:t>ul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4435"/>
            <a:ext cx="3467100" cy="378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144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字母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顺序排列的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列表，通过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autodividers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=“true”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属性设置可以配置为自动生成的项目的分隔。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596" y="3186076"/>
            <a:ext cx="7560840" cy="230832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it-IT" altLang="zh-CN" sz="2400" dirty="0">
                <a:solidFill>
                  <a:srgbClr val="0000FF"/>
                </a:solidFill>
              </a:rPr>
              <a:t>&lt;ul </a:t>
            </a:r>
            <a:r>
              <a:rPr lang="it-IT" altLang="zh-CN" sz="2400" dirty="0">
                <a:solidFill>
                  <a:srgbClr val="009900"/>
                </a:solidFill>
              </a:rPr>
              <a:t>data-role</a:t>
            </a:r>
            <a:r>
              <a:rPr lang="it-IT" altLang="zh-CN" sz="2400" dirty="0"/>
              <a:t>="listview" </a:t>
            </a:r>
            <a:r>
              <a:rPr lang="it-IT" altLang="zh-CN" sz="2400" dirty="0">
                <a:solidFill>
                  <a:srgbClr val="FF0000"/>
                </a:solidFill>
              </a:rPr>
              <a:t>data-autodividers="true"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/>
            </a:r>
            <a:br>
              <a:rPr lang="it-IT" altLang="zh-CN" sz="2400" dirty="0"/>
            </a:br>
            <a:r>
              <a:rPr lang="it-IT" altLang="zh-CN" sz="2400" dirty="0"/>
              <a:t> </a:t>
            </a:r>
            <a:r>
              <a:rPr lang="it-IT" altLang="zh-CN" sz="2400" dirty="0">
                <a:solidFill>
                  <a:srgbClr val="0000FF"/>
                </a:solidFill>
              </a:rPr>
              <a:t> </a:t>
            </a:r>
            <a:r>
              <a:rPr lang="it-IT" altLang="zh-CN" sz="2400" dirty="0" smtClean="0">
                <a:solidFill>
                  <a:srgbClr val="0000FF"/>
                </a:solidFill>
              </a:rPr>
              <a:t>  &lt;</a:t>
            </a:r>
            <a:r>
              <a:rPr lang="it-IT" altLang="zh-CN" sz="2400" dirty="0">
                <a:solidFill>
                  <a:srgbClr val="0000FF"/>
                </a:solidFill>
              </a:rPr>
              <a:t>li&gt;&lt;a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/>
              <a:t>="#"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>Adele</a:t>
            </a:r>
            <a:r>
              <a:rPr lang="it-IT" altLang="zh-CN" sz="2400" dirty="0">
                <a:solidFill>
                  <a:srgbClr val="0000FF"/>
                </a:solidFill>
              </a:rPr>
              <a:t>&lt;/a&gt;&lt;/li&gt;</a:t>
            </a:r>
            <a:br>
              <a:rPr lang="it-IT" altLang="zh-CN" sz="2400" dirty="0">
                <a:solidFill>
                  <a:srgbClr val="0000FF"/>
                </a:solidFill>
              </a:rPr>
            </a:br>
            <a:r>
              <a:rPr lang="it-IT" altLang="zh-CN" sz="2400" dirty="0"/>
              <a:t>  </a:t>
            </a:r>
            <a:r>
              <a:rPr lang="it-IT" altLang="zh-CN" sz="2400" dirty="0" smtClean="0"/>
              <a:t>  </a:t>
            </a:r>
            <a:r>
              <a:rPr lang="it-IT" altLang="zh-CN" sz="2400" dirty="0" smtClean="0">
                <a:solidFill>
                  <a:srgbClr val="0000FF"/>
                </a:solidFill>
              </a:rPr>
              <a:t>&lt;</a:t>
            </a:r>
            <a:r>
              <a:rPr lang="it-IT" altLang="zh-CN" sz="2400" dirty="0">
                <a:solidFill>
                  <a:srgbClr val="0000FF"/>
                </a:solidFill>
              </a:rPr>
              <a:t>li&gt;&lt;a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/>
              <a:t>="#"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>Agnes</a:t>
            </a:r>
            <a:r>
              <a:rPr lang="it-IT" altLang="zh-CN" sz="2400" dirty="0">
                <a:solidFill>
                  <a:srgbClr val="0000FF"/>
                </a:solidFill>
              </a:rPr>
              <a:t>&lt;/a&gt;&lt;/li&gt;</a:t>
            </a:r>
            <a:r>
              <a:rPr lang="it-IT" altLang="zh-CN" sz="2400" dirty="0"/>
              <a:t/>
            </a:r>
            <a:br>
              <a:rPr lang="it-IT" altLang="zh-CN" sz="2400" dirty="0"/>
            </a:br>
            <a:r>
              <a:rPr lang="it-IT" altLang="zh-CN" sz="2400" dirty="0"/>
              <a:t> </a:t>
            </a:r>
            <a:r>
              <a:rPr lang="it-IT" altLang="zh-CN" sz="2400" dirty="0">
                <a:solidFill>
                  <a:srgbClr val="0000FF"/>
                </a:solidFill>
              </a:rPr>
              <a:t> </a:t>
            </a:r>
            <a:r>
              <a:rPr lang="it-IT" altLang="zh-CN" sz="2400" dirty="0" smtClean="0">
                <a:solidFill>
                  <a:srgbClr val="0000FF"/>
                </a:solidFill>
              </a:rPr>
              <a:t>  &lt;</a:t>
            </a:r>
            <a:r>
              <a:rPr lang="it-IT" altLang="zh-CN" sz="2400" dirty="0">
                <a:solidFill>
                  <a:srgbClr val="0000FF"/>
                </a:solidFill>
              </a:rPr>
              <a:t>li&gt;&lt;a</a:t>
            </a:r>
            <a:r>
              <a:rPr lang="it-IT" altLang="zh-CN" sz="2400" dirty="0"/>
              <a:t>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/>
              <a:t>="#"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>Billy</a:t>
            </a:r>
            <a:r>
              <a:rPr lang="it-IT" altLang="zh-CN" sz="2400" dirty="0">
                <a:solidFill>
                  <a:srgbClr val="0000FF"/>
                </a:solidFill>
              </a:rPr>
              <a:t>&lt;/a&gt;&lt;/li&gt;</a:t>
            </a:r>
            <a:r>
              <a:rPr lang="it-IT" altLang="zh-CN" sz="2400" dirty="0"/>
              <a:t/>
            </a:r>
            <a:br>
              <a:rPr lang="it-IT" altLang="zh-CN" sz="2400" dirty="0"/>
            </a:br>
            <a:r>
              <a:rPr lang="it-IT" altLang="zh-CN" sz="2400" dirty="0"/>
              <a:t> </a:t>
            </a:r>
            <a:r>
              <a:rPr lang="it-IT" altLang="zh-CN" sz="2400" dirty="0">
                <a:solidFill>
                  <a:srgbClr val="0000FF"/>
                </a:solidFill>
              </a:rPr>
              <a:t> </a:t>
            </a:r>
            <a:r>
              <a:rPr lang="it-IT" altLang="zh-CN" sz="2400" dirty="0" smtClean="0">
                <a:solidFill>
                  <a:srgbClr val="0000FF"/>
                </a:solidFill>
              </a:rPr>
              <a:t>  &lt;</a:t>
            </a:r>
            <a:r>
              <a:rPr lang="it-IT" altLang="zh-CN" sz="2400" dirty="0">
                <a:solidFill>
                  <a:srgbClr val="0000FF"/>
                </a:solidFill>
              </a:rPr>
              <a:t>li&gt;&lt;a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/>
              <a:t>="#"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>Calvin</a:t>
            </a:r>
            <a:r>
              <a:rPr lang="it-IT" altLang="zh-CN" sz="2400" dirty="0">
                <a:solidFill>
                  <a:srgbClr val="0000FF"/>
                </a:solidFill>
              </a:rPr>
              <a:t>&lt;/a&gt;&lt;/li</a:t>
            </a:r>
            <a:r>
              <a:rPr lang="it-IT" altLang="zh-CN" sz="2400" dirty="0" smtClean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/>
            </a:r>
            <a:br>
              <a:rPr lang="it-IT" altLang="zh-CN" sz="2400" dirty="0"/>
            </a:br>
            <a:r>
              <a:rPr lang="it-IT" altLang="zh-CN" sz="2400" dirty="0">
                <a:solidFill>
                  <a:srgbClr val="0000FF"/>
                </a:solidFill>
              </a:rPr>
              <a:t>&lt;/ul&gt;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94928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默认情况下，创建的分隔文本是列表项文本的第一个大写字母。</a:t>
            </a:r>
          </a:p>
        </p:txBody>
      </p:sp>
    </p:spTree>
    <p:extLst>
      <p:ext uri="{BB962C8B-B14F-4D97-AF65-F5344CB8AC3E}">
        <p14:creationId xmlns:p14="http://schemas.microsoft.com/office/powerpoint/2010/main" val="8329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5-1</a:t>
            </a:r>
          </a:p>
          <a:p>
            <a:endParaRPr lang="zh-CN" altLang="en-US" dirty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739078" cy="437125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4248" y="628808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dirty="0" smtClean="0"/>
              <a:t>emo5_1.html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2607</Words>
  <Application>Microsoft Office PowerPoint</Application>
  <PresentationFormat>全屏显示(4:3)</PresentationFormat>
  <Paragraphs>319</Paragraphs>
  <Slides>39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宋体</vt:lpstr>
      <vt:lpstr>微软雅黑</vt:lpstr>
      <vt:lpstr>Arial</vt:lpstr>
      <vt:lpstr>Arial Black</vt:lpstr>
      <vt:lpstr>Calibri</vt:lpstr>
      <vt:lpstr>Wingdings</vt:lpstr>
      <vt:lpstr>Office 主题</vt:lpstr>
      <vt:lpstr>PowerPoint 演示文稿</vt:lpstr>
      <vt:lpstr>PowerPoint 演示文稿</vt:lpstr>
      <vt:lpstr>jQuery Mobile列表</vt:lpstr>
      <vt:lpstr>jQuery Mobile列表控件 </vt:lpstr>
      <vt:lpstr>jQuery Mobile列表控件 </vt:lpstr>
      <vt:lpstr>jQuery Mobile列表控件 </vt:lpstr>
      <vt:lpstr>jQuery Mobile列表分隔 </vt:lpstr>
      <vt:lpstr>jQuery Mobile列表控件 </vt:lpstr>
      <vt:lpstr>jQuery Mobile列表控件 </vt:lpstr>
      <vt:lpstr>jQuery Mobile列表控件 </vt:lpstr>
      <vt:lpstr>jQuery Mobile列表缩略图</vt:lpstr>
      <vt:lpstr>jQuery Mobile列表图标</vt:lpstr>
      <vt:lpstr>jQuery Mobile列表图标 </vt:lpstr>
      <vt:lpstr>jQuery Mobile拆分按钮</vt:lpstr>
      <vt:lpstr>jQuery Mobile列表内容 </vt:lpstr>
      <vt:lpstr>jQuery Mobile列表内容 </vt:lpstr>
      <vt:lpstr>jQuery Mobile列表内容 </vt:lpstr>
      <vt:lpstr>PowerPoint 演示文稿</vt:lpstr>
      <vt:lpstr>jQuery Mobile表单结构 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PowerPoint 演示文稿</vt:lpstr>
      <vt:lpstr>jQuery Mobile表单</vt:lpstr>
      <vt:lpstr>jQuery Mobile表单</vt:lpstr>
      <vt:lpstr>jQuery Mobile表单</vt:lpstr>
      <vt:lpstr>jQuery Mobile表单</vt:lpstr>
      <vt:lpstr>jQuery Mobile表单</vt:lpstr>
      <vt:lpstr>综合实例1：QQ登录界面</vt:lpstr>
      <vt:lpstr>综合实例2：夜间模式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326</cp:revision>
  <dcterms:created xsi:type="dcterms:W3CDTF">2016-04-12T06:35:46Z</dcterms:created>
  <dcterms:modified xsi:type="dcterms:W3CDTF">2017-07-04T02:39:38Z</dcterms:modified>
</cp:coreProperties>
</file>