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58" r:id="rId3"/>
    <p:sldId id="270" r:id="rId4"/>
    <p:sldId id="297" r:id="rId5"/>
    <p:sldId id="307" r:id="rId6"/>
    <p:sldId id="320" r:id="rId7"/>
    <p:sldId id="321" r:id="rId8"/>
    <p:sldId id="311" r:id="rId9"/>
    <p:sldId id="268" r:id="rId10"/>
    <p:sldId id="330" r:id="rId11"/>
    <p:sldId id="329" r:id="rId12"/>
    <p:sldId id="327" r:id="rId13"/>
    <p:sldId id="328" r:id="rId14"/>
    <p:sldId id="312" r:id="rId15"/>
    <p:sldId id="313" r:id="rId16"/>
    <p:sldId id="322" r:id="rId17"/>
    <p:sldId id="324" r:id="rId18"/>
    <p:sldId id="323" r:id="rId19"/>
    <p:sldId id="331" r:id="rId20"/>
    <p:sldId id="28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660066"/>
    <a:srgbClr val="FFCCFF"/>
    <a:srgbClr val="FF6600"/>
    <a:srgbClr val="FF0066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也可以使用行内样式，但不推荐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3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这里最重要的是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外面的所谓包裹层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或称为容器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的宽度是固定不变的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所以不论访问者的浏览器是什么分辨率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他们看到的网页宽度都彼此相同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这里最重要的是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外面的所谓包裹层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或称为容器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的宽度是固定不变的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所以不论访问者的浏览器是什么分辨率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他们看到的网页宽度都彼此相同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8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9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99" y="188640"/>
            <a:ext cx="7646871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8134270" y="5255674"/>
            <a:ext cx="1027149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6732240" y="4725144"/>
            <a:ext cx="1800200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5839919" y="5717339"/>
            <a:ext cx="1241840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504" y="908720"/>
            <a:ext cx="88033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07504" y="1052736"/>
            <a:ext cx="880333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0"/>
            <a:ext cx="9268146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" y="0"/>
            <a:ext cx="9144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0" y="0"/>
            <a:ext cx="2214563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5003800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035175" y="2037539"/>
            <a:ext cx="542843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242620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123684" y="5437726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035165" y="4129752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123682" y="4148834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492" y="3392745"/>
            <a:ext cx="588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的布局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常见布局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87399" y="1196752"/>
            <a:ext cx="8229600" cy="2664296"/>
          </a:xfrm>
        </p:spPr>
        <p:txBody>
          <a:bodyPr/>
          <a:lstStyle/>
          <a:p>
            <a:r>
              <a:rPr lang="zh-CN" altLang="en-US" sz="2800" dirty="0"/>
              <a:t>流式布局</a:t>
            </a:r>
            <a:r>
              <a:rPr lang="en-US" altLang="zh-CN" sz="2800" dirty="0"/>
              <a:t>(Fluid Layout</a:t>
            </a:r>
            <a:r>
              <a:rPr lang="en-US" altLang="zh-CN" sz="2800" dirty="0" smtClean="0"/>
              <a:t>)</a:t>
            </a: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500" dirty="0"/>
              <a:t>使用</a:t>
            </a:r>
            <a:r>
              <a:rPr lang="zh-CN" altLang="en-US" sz="2500" dirty="0" smtClean="0">
                <a:solidFill>
                  <a:srgbClr val="FF0000"/>
                </a:solidFill>
              </a:rPr>
              <a:t>百分比</a:t>
            </a:r>
            <a:r>
              <a:rPr lang="zh-CN" altLang="en-US" sz="2500" dirty="0" smtClean="0"/>
              <a:t>设置</a:t>
            </a:r>
            <a:r>
              <a:rPr lang="zh-CN" altLang="en-US" sz="2500" dirty="0"/>
              <a:t>各个部分的宽度</a:t>
            </a:r>
            <a:r>
              <a:rPr lang="en-US" altLang="zh-CN" sz="2500" dirty="0"/>
              <a:t>, </a:t>
            </a:r>
            <a:r>
              <a:rPr lang="zh-CN" altLang="en-US" sz="2500" dirty="0" smtClean="0"/>
              <a:t>用来</a:t>
            </a:r>
            <a:r>
              <a:rPr lang="zh-CN" altLang="en-US" sz="2500" dirty="0"/>
              <a:t>适应不同的</a:t>
            </a:r>
            <a:r>
              <a:rPr lang="zh-CN" altLang="en-US" sz="2500" dirty="0" smtClean="0"/>
              <a:t>分辨率。（对于</a:t>
            </a:r>
            <a:r>
              <a:rPr lang="zh-CN" altLang="en-US" sz="2500" dirty="0"/>
              <a:t>网页中的某一部分</a:t>
            </a:r>
            <a:r>
              <a:rPr lang="zh-CN" altLang="en-US" sz="2500" dirty="0" smtClean="0"/>
              <a:t>元素，比如</a:t>
            </a:r>
            <a:r>
              <a:rPr lang="zh-CN" altLang="en-US" sz="2500" dirty="0"/>
              <a:t>边界</a:t>
            </a:r>
            <a:r>
              <a:rPr lang="zh-CN" altLang="en-US" sz="2500" dirty="0" smtClean="0"/>
              <a:t>值、</a:t>
            </a:r>
            <a:r>
              <a:rPr lang="en-US" altLang="zh-CN" sz="2500" dirty="0" smtClean="0"/>
              <a:t> </a:t>
            </a:r>
            <a:r>
              <a:rPr lang="zh-CN" altLang="en-US" sz="2500" dirty="0"/>
              <a:t>侧边</a:t>
            </a:r>
            <a:r>
              <a:rPr lang="zh-CN" altLang="en-US" sz="2500" dirty="0" smtClean="0"/>
              <a:t>栏</a:t>
            </a:r>
            <a:r>
              <a:rPr lang="zh-CN" altLang="en-US" sz="2500" dirty="0"/>
              <a:t>，</a:t>
            </a:r>
            <a:r>
              <a:rPr lang="zh-CN" altLang="en-US" sz="2500" dirty="0" smtClean="0"/>
              <a:t>可以</a:t>
            </a:r>
            <a:r>
              <a:rPr lang="zh-CN" altLang="en-US" sz="2500" dirty="0"/>
              <a:t>使用固定</a:t>
            </a:r>
            <a:r>
              <a:rPr lang="zh-CN" altLang="en-US" sz="2500" dirty="0" smtClean="0"/>
              <a:t>宽度）</a:t>
            </a:r>
            <a:endParaRPr lang="zh-CN" altLang="en-US"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501008"/>
            <a:ext cx="6296920" cy="32447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6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1642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600" dirty="0" smtClean="0"/>
              <a:t>jQuery </a:t>
            </a:r>
            <a:r>
              <a:rPr lang="en-US" altLang="zh-CN" sz="2600" dirty="0"/>
              <a:t>Mobile </a:t>
            </a:r>
            <a:r>
              <a:rPr lang="zh-CN" altLang="en-US" sz="2600" dirty="0"/>
              <a:t>提供了一套</a:t>
            </a:r>
            <a:r>
              <a:rPr lang="zh-CN" altLang="en-US" sz="2600" dirty="0" smtClean="0">
                <a:solidFill>
                  <a:srgbClr val="FF0000"/>
                </a:solidFill>
              </a:rPr>
              <a:t>基于流式的布局网格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spcAft>
                <a:spcPts val="600"/>
              </a:spcAft>
            </a:pPr>
            <a:r>
              <a:rPr lang="zh-CN" altLang="en-US" sz="2600" dirty="0" smtClean="0"/>
              <a:t>网格</a:t>
            </a:r>
            <a:r>
              <a:rPr lang="zh-CN" altLang="en-US" sz="2600" dirty="0"/>
              <a:t>中的列是等宽的（合计是 </a:t>
            </a:r>
            <a:r>
              <a:rPr lang="en-US" altLang="zh-CN" sz="2600" dirty="0"/>
              <a:t>100%</a:t>
            </a:r>
            <a:r>
              <a:rPr lang="zh-CN" altLang="en-US" sz="2600" dirty="0"/>
              <a:t>），没有边框、背景、</a:t>
            </a:r>
            <a:r>
              <a:rPr lang="en-US" altLang="zh-CN" sz="2600" dirty="0"/>
              <a:t>margin </a:t>
            </a:r>
            <a:r>
              <a:rPr lang="zh-CN" altLang="en-US" sz="2600" dirty="0"/>
              <a:t>或 </a:t>
            </a:r>
            <a:r>
              <a:rPr lang="en-US" altLang="zh-CN" sz="2600" dirty="0"/>
              <a:t>padding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spcAft>
                <a:spcPts val="600"/>
              </a:spcAft>
            </a:pPr>
            <a:r>
              <a:rPr lang="zh-CN" altLang="en-US" sz="2600" dirty="0"/>
              <a:t>移动设备的屏幕宽度狭窄，一般不建议使用分栏分列</a:t>
            </a:r>
            <a:r>
              <a:rPr lang="zh-CN" altLang="en-US" sz="2600" dirty="0" smtClean="0"/>
              <a:t>布局。当需要</a:t>
            </a:r>
            <a:r>
              <a:rPr lang="zh-CN" altLang="en-US" sz="2600" dirty="0"/>
              <a:t>将较小的元素（如按钮或导航标签）并排地排列在一起，这时推荐使用分列布局。</a:t>
            </a:r>
          </a:p>
          <a:p>
            <a:pPr>
              <a:spcAft>
                <a:spcPts val="600"/>
              </a:spcAft>
            </a:pPr>
            <a:endParaRPr lang="zh-CN" altLang="en-US" sz="2600" dirty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039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网格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3" y="1196752"/>
            <a:ext cx="8229600" cy="51551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 smtClean="0"/>
              <a:t>创建两</a:t>
            </a:r>
            <a:r>
              <a:rPr lang="zh-CN" altLang="en-US" sz="2800" dirty="0"/>
              <a:t>栏布局</a:t>
            </a:r>
            <a:endParaRPr lang="en-US" altLang="zh-CN" sz="2800" dirty="0"/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600" dirty="0"/>
              <a:t>给父元素添加 </a:t>
            </a:r>
            <a:r>
              <a:rPr lang="en-US" altLang="zh-CN" sz="2600" dirty="0" err="1">
                <a:solidFill>
                  <a:srgbClr val="FF0000"/>
                </a:solidFill>
              </a:rPr>
              <a:t>ui</a:t>
            </a:r>
            <a:r>
              <a:rPr lang="en-US" altLang="zh-CN" sz="2600" dirty="0">
                <a:solidFill>
                  <a:srgbClr val="FF0000"/>
                </a:solidFill>
              </a:rPr>
              <a:t>-grid-a</a:t>
            </a:r>
            <a:r>
              <a:rPr lang="en-US" altLang="zh-CN" sz="2600" dirty="0"/>
              <a:t> </a:t>
            </a:r>
            <a:r>
              <a:rPr lang="zh-CN" altLang="en-US" sz="2600" dirty="0"/>
              <a:t>的 </a:t>
            </a:r>
            <a:r>
              <a:rPr lang="en-US" altLang="zh-CN" sz="2600" dirty="0"/>
              <a:t>class 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600" dirty="0"/>
              <a:t>然后分别为第一个子元素添加 </a:t>
            </a:r>
            <a:r>
              <a:rPr lang="en-US" altLang="zh-CN" sz="2600" dirty="0" err="1">
                <a:solidFill>
                  <a:srgbClr val="FF0000"/>
                </a:solidFill>
              </a:rPr>
              <a:t>ui</a:t>
            </a:r>
            <a:r>
              <a:rPr lang="en-US" altLang="zh-CN" sz="2600" dirty="0">
                <a:solidFill>
                  <a:srgbClr val="FF0000"/>
                </a:solidFill>
              </a:rPr>
              <a:t>-block-a</a:t>
            </a:r>
            <a:r>
              <a:rPr lang="en-US" altLang="zh-CN" sz="2600" dirty="0"/>
              <a:t> </a:t>
            </a:r>
            <a:r>
              <a:rPr lang="zh-CN" altLang="en-US" sz="2600" dirty="0"/>
              <a:t>的 </a:t>
            </a:r>
            <a:r>
              <a:rPr lang="en-US" altLang="zh-CN" sz="2600" dirty="0"/>
              <a:t>class </a:t>
            </a:r>
            <a:r>
              <a:rPr lang="zh-CN" altLang="en-US" sz="2600" dirty="0"/>
              <a:t>， 第二个子元素添加 </a:t>
            </a:r>
            <a:r>
              <a:rPr lang="en-US" altLang="zh-CN" sz="2600" dirty="0" err="1">
                <a:solidFill>
                  <a:srgbClr val="FF0000"/>
                </a:solidFill>
              </a:rPr>
              <a:t>ui</a:t>
            </a:r>
            <a:r>
              <a:rPr lang="en-US" altLang="zh-CN" sz="2600" dirty="0">
                <a:solidFill>
                  <a:srgbClr val="FF0000"/>
                </a:solidFill>
              </a:rPr>
              <a:t>-block-b</a:t>
            </a:r>
            <a:r>
              <a:rPr lang="en-US" altLang="zh-CN" sz="2600" dirty="0"/>
              <a:t> </a:t>
            </a:r>
            <a:r>
              <a:rPr lang="zh-CN" altLang="en-US" sz="2600" dirty="0"/>
              <a:t>的 </a:t>
            </a:r>
            <a:r>
              <a:rPr lang="en-US" altLang="zh-CN" sz="2600" dirty="0" smtClean="0"/>
              <a:t>class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858" y="3573016"/>
            <a:ext cx="7560840" cy="163121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00FF"/>
                </a:solidFill>
              </a:rPr>
              <a:t>&lt;div </a:t>
            </a:r>
            <a:r>
              <a:rPr lang="en-US" altLang="zh-CN" sz="2500" dirty="0">
                <a:solidFill>
                  <a:srgbClr val="009900"/>
                </a:solidFill>
              </a:rPr>
              <a:t>class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-grid-a"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500" dirty="0">
                <a:solidFill>
                  <a:srgbClr val="0000FF"/>
                </a:solidFill>
              </a:rPr>
              <a:t>    &lt;div </a:t>
            </a:r>
            <a:r>
              <a:rPr lang="en-US" altLang="zh-CN" sz="2500" dirty="0">
                <a:solidFill>
                  <a:srgbClr val="009900"/>
                </a:solidFill>
              </a:rPr>
              <a:t>class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-block-a"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  <a:r>
              <a:rPr lang="zh-CN" altLang="en-US" sz="2500" dirty="0"/>
              <a:t>第一个子元素 </a:t>
            </a:r>
            <a:r>
              <a:rPr lang="en-US" altLang="zh-CN" sz="2500" dirty="0"/>
              <a:t>Block A</a:t>
            </a:r>
            <a:r>
              <a:rPr lang="en-US" altLang="zh-CN" sz="2500" dirty="0">
                <a:solidFill>
                  <a:srgbClr val="0000FF"/>
                </a:solidFill>
              </a:rPr>
              <a:t>&lt;/div&gt;</a:t>
            </a:r>
          </a:p>
          <a:p>
            <a:r>
              <a:rPr lang="en-US" altLang="zh-CN" sz="2500" dirty="0"/>
              <a:t>    </a:t>
            </a:r>
            <a:r>
              <a:rPr lang="en-US" altLang="zh-CN" sz="2500" dirty="0">
                <a:solidFill>
                  <a:srgbClr val="0000FF"/>
                </a:solidFill>
              </a:rPr>
              <a:t>&lt;div </a:t>
            </a:r>
            <a:r>
              <a:rPr lang="en-US" altLang="zh-CN" sz="2500" dirty="0">
                <a:solidFill>
                  <a:srgbClr val="009900"/>
                </a:solidFill>
              </a:rPr>
              <a:t>class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-block-b"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  <a:r>
              <a:rPr lang="zh-CN" altLang="en-US" sz="2500" dirty="0"/>
              <a:t>第二个子元素</a:t>
            </a:r>
            <a:r>
              <a:rPr lang="en-US" altLang="zh-CN" sz="2500" dirty="0"/>
              <a:t>Block B</a:t>
            </a:r>
            <a:r>
              <a:rPr lang="en-US" altLang="zh-CN" sz="2500" dirty="0">
                <a:solidFill>
                  <a:srgbClr val="0000FF"/>
                </a:solidFill>
              </a:rPr>
              <a:t>&lt;/div&gt;</a:t>
            </a:r>
          </a:p>
          <a:p>
            <a:r>
              <a:rPr lang="en-US" altLang="zh-CN" sz="2500" dirty="0">
                <a:solidFill>
                  <a:srgbClr val="0000FF"/>
                </a:solidFill>
              </a:rPr>
              <a:t>&lt;/div&gt;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kayosite.com/wp-content/uploads/2012/05/jquery-mobile-html5-4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8" y="5373216"/>
            <a:ext cx="5311254" cy="1237282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网格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3" y="1171267"/>
            <a:ext cx="8229600" cy="51551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两栏布局</a:t>
            </a:r>
            <a:endParaRPr lang="en-US" altLang="zh-CN" sz="2800" dirty="0"/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600" dirty="0"/>
              <a:t>网格布局也可用于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Mobile </a:t>
            </a:r>
            <a:r>
              <a:rPr lang="zh-CN" altLang="en-US" sz="2600" dirty="0"/>
              <a:t>组件中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327" y="2511517"/>
            <a:ext cx="7811625" cy="40934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</a:rPr>
              <a:t>fieldset</a:t>
            </a: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9900"/>
                </a:solidFill>
              </a:rPr>
              <a:t>class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-grid-a"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/>
              <a:t>    </a:t>
            </a:r>
            <a:r>
              <a:rPr lang="en-US" altLang="zh-CN" sz="2600" dirty="0">
                <a:solidFill>
                  <a:srgbClr val="0000FF"/>
                </a:solidFill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</a:rPr>
              <a:t>class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-block-a</a:t>
            </a:r>
            <a:r>
              <a:rPr lang="en-US" altLang="zh-CN" sz="2600" dirty="0" smtClean="0"/>
              <a:t>"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	</a:t>
            </a:r>
            <a:r>
              <a:rPr lang="en-US" altLang="zh-CN" sz="2600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</a:rPr>
              <a:t>button </a:t>
            </a:r>
            <a:r>
              <a:rPr lang="en-US" altLang="zh-CN" sz="2600" dirty="0">
                <a:solidFill>
                  <a:srgbClr val="009900"/>
                </a:solidFill>
              </a:rPr>
              <a:t>type</a:t>
            </a:r>
            <a:r>
              <a:rPr lang="en-US" altLang="zh-CN" sz="2600" dirty="0"/>
              <a:t>="submit" </a:t>
            </a:r>
            <a:r>
              <a:rPr lang="en-US" altLang="zh-CN" sz="2600" dirty="0">
                <a:solidFill>
                  <a:srgbClr val="009900"/>
                </a:solidFill>
              </a:rPr>
              <a:t>data-theme</a:t>
            </a:r>
            <a:r>
              <a:rPr lang="en-US" altLang="zh-CN" sz="2600" dirty="0"/>
              <a:t>="e</a:t>
            </a:r>
            <a:r>
              <a:rPr lang="en-US" altLang="zh-CN" sz="2600" dirty="0" smtClean="0"/>
              <a:t>"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  <a:r>
              <a:rPr lang="en-US" altLang="zh-CN" sz="2600" dirty="0" smtClean="0"/>
              <a:t> 	Cancel</a:t>
            </a:r>
            <a:r>
              <a:rPr lang="en-US" altLang="zh-CN" sz="2600" dirty="0">
                <a:solidFill>
                  <a:srgbClr val="0000FF"/>
                </a:solidFill>
              </a:rPr>
              <a:t>&lt;/button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 smtClean="0">
                <a:solidFill>
                  <a:srgbClr val="0000FF"/>
                </a:solidFill>
              </a:rPr>
              <a:t>    &lt;/</a:t>
            </a:r>
            <a:r>
              <a:rPr lang="en-US" altLang="zh-CN" sz="2600" dirty="0">
                <a:solidFill>
                  <a:srgbClr val="0000FF"/>
                </a:solidFill>
              </a:rPr>
              <a:t>div&gt;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    &lt;div </a:t>
            </a:r>
            <a:r>
              <a:rPr lang="en-US" altLang="zh-CN" sz="2600" dirty="0">
                <a:solidFill>
                  <a:srgbClr val="009900"/>
                </a:solidFill>
              </a:rPr>
              <a:t>class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-block-b</a:t>
            </a:r>
            <a:r>
              <a:rPr lang="en-US" altLang="zh-CN" sz="2600" dirty="0" smtClean="0"/>
              <a:t>"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/>
              <a:t>	</a:t>
            </a:r>
            <a:r>
              <a:rPr lang="en-US" altLang="zh-CN" sz="2600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</a:rPr>
              <a:t>button </a:t>
            </a:r>
            <a:r>
              <a:rPr lang="en-US" altLang="zh-CN" sz="2600" dirty="0">
                <a:solidFill>
                  <a:srgbClr val="009900"/>
                </a:solidFill>
              </a:rPr>
              <a:t>type</a:t>
            </a:r>
            <a:r>
              <a:rPr lang="en-US" altLang="zh-CN" sz="2600" dirty="0"/>
              <a:t>="submit" </a:t>
            </a:r>
            <a:r>
              <a:rPr lang="en-US" altLang="zh-CN" sz="2600" dirty="0">
                <a:solidFill>
                  <a:srgbClr val="009900"/>
                </a:solidFill>
              </a:rPr>
              <a:t>data-theme</a:t>
            </a:r>
            <a:r>
              <a:rPr lang="en-US" altLang="zh-CN" sz="2600" dirty="0"/>
              <a:t>="b</a:t>
            </a:r>
            <a:r>
              <a:rPr lang="en-US" altLang="zh-CN" sz="2600" dirty="0" smtClean="0"/>
              <a:t>"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  <a:r>
              <a:rPr lang="en-US" altLang="zh-CN" sz="2600" dirty="0" smtClean="0"/>
              <a:t> 	Submit</a:t>
            </a:r>
            <a:r>
              <a:rPr lang="en-US" altLang="zh-CN" sz="2600" dirty="0">
                <a:solidFill>
                  <a:srgbClr val="0000FF"/>
                </a:solidFill>
              </a:rPr>
              <a:t>&lt;/button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</a:rPr>
              <a:t>   &lt;/</a:t>
            </a:r>
            <a:r>
              <a:rPr lang="en-US" altLang="zh-CN" sz="2600" dirty="0">
                <a:solidFill>
                  <a:srgbClr val="0000FF"/>
                </a:solidFill>
              </a:rPr>
              <a:t>div&gt;     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&lt;/</a:t>
            </a:r>
            <a:r>
              <a:rPr lang="en-US" altLang="zh-CN" sz="2600" dirty="0" err="1">
                <a:solidFill>
                  <a:srgbClr val="0000FF"/>
                </a:solidFill>
              </a:rPr>
              <a:t>fieldset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2050" name="Picture 2" descr="http://kayosite.com/wp-content/uploads/2012/05/jquery-mobile-html5-4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01" y="5437631"/>
            <a:ext cx="4191252" cy="1420369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3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340768"/>
            <a:ext cx="856932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种布局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网格：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84345"/>
              </p:ext>
            </p:extLst>
          </p:nvPr>
        </p:nvGraphicFramePr>
        <p:xfrm>
          <a:off x="467544" y="2132856"/>
          <a:ext cx="8136904" cy="2602230"/>
        </p:xfrm>
        <a:graphic>
          <a:graphicData uri="http://schemas.openxmlformats.org/drawingml/2006/table">
            <a:tbl>
              <a:tblPr/>
              <a:tblGrid>
                <a:gridCol w="14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网格类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列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列宽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对应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-grid-a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2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50% / 50%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-grid-b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3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33% / 33% / 33%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ui-block-a|b|c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ui-grid-c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4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25% / 25% / 25% / 25%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ui-block-a|b|c|d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/>
                        <a:ea typeface="宋体" pitchFamily="2" charset="-122"/>
                      </a:endParaRP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-grid-d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5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20% / 20% / 20% / 20% / 20%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ui-block-a|b|c|d|e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/>
                        <a:ea typeface="宋体" pitchFamily="2" charset="-122"/>
                      </a:endParaRP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039665"/>
            <a:ext cx="81369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在列容器内，子元素拥有的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500" dirty="0" err="1">
                <a:latin typeface="微软雅黑" pitchFamily="34" charset="-122"/>
                <a:ea typeface="微软雅黑" pitchFamily="34" charset="-122"/>
              </a:rPr>
              <a:t>ui-block-a|b|c|d|e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取决于列数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。列会浮动并排。 </a:t>
            </a:r>
          </a:p>
        </p:txBody>
      </p:sp>
    </p:spTree>
    <p:extLst>
      <p:ext uri="{BB962C8B-B14F-4D97-AF65-F5344CB8AC3E}">
        <p14:creationId xmlns:p14="http://schemas.microsoft.com/office/powerpoint/2010/main" val="5413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286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294331"/>
            <a:ext cx="8722651" cy="482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2969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464496" cy="569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/>
          <p:nvPr/>
        </p:nvSpPr>
        <p:spPr>
          <a:xfrm>
            <a:off x="7164288" y="635789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test</a:t>
            </a:r>
            <a:r>
              <a:rPr lang="en-US" altLang="zh-CN" sz="2400" dirty="0" smtClean="0"/>
              <a:t>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自定义网格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通过使用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，可以定制网格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99592" y="1890345"/>
            <a:ext cx="7710916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002060"/>
                </a:solidFill>
              </a:rPr>
              <a:t>&lt;</a:t>
            </a:r>
            <a:r>
              <a:rPr lang="en-US" altLang="zh-CN" sz="2600" dirty="0">
                <a:solidFill>
                  <a:srgbClr val="002060"/>
                </a:solidFill>
              </a:rPr>
              <a:t>style&gt;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>
                <a:solidFill>
                  <a:srgbClr val="0000FF"/>
                </a:solidFill>
              </a:rPr>
              <a:t>.</a:t>
            </a:r>
            <a:r>
              <a:rPr lang="en-US" altLang="zh-CN" sz="2600" dirty="0" err="1">
                <a:solidFill>
                  <a:srgbClr val="0000FF"/>
                </a:solidFill>
              </a:rPr>
              <a:t>ui</a:t>
            </a:r>
            <a:r>
              <a:rPr lang="en-US" altLang="zh-CN" sz="2600" dirty="0">
                <a:solidFill>
                  <a:srgbClr val="0000FF"/>
                </a:solidFill>
              </a:rPr>
              <a:t>-block-a, </a:t>
            </a:r>
            <a:r>
              <a:rPr lang="en-US" altLang="zh-CN" sz="2600" dirty="0" smtClean="0">
                <a:solidFill>
                  <a:srgbClr val="0000FF"/>
                </a:solidFill>
              </a:rPr>
              <a:t>.</a:t>
            </a:r>
            <a:r>
              <a:rPr lang="en-US" altLang="zh-CN" sz="2600" dirty="0" err="1">
                <a:solidFill>
                  <a:srgbClr val="0000FF"/>
                </a:solidFill>
              </a:rPr>
              <a:t>ui</a:t>
            </a:r>
            <a:r>
              <a:rPr lang="en-US" altLang="zh-CN" sz="2600" dirty="0">
                <a:solidFill>
                  <a:srgbClr val="0000FF"/>
                </a:solidFill>
              </a:rPr>
              <a:t>-block-b, </a:t>
            </a:r>
            <a:r>
              <a:rPr lang="en-US" altLang="zh-CN" sz="2600" dirty="0" smtClean="0">
                <a:solidFill>
                  <a:srgbClr val="0000FF"/>
                </a:solidFill>
              </a:rPr>
              <a:t>.</a:t>
            </a:r>
            <a:r>
              <a:rPr lang="en-US" altLang="zh-CN" sz="2600" dirty="0" err="1">
                <a:solidFill>
                  <a:srgbClr val="0000FF"/>
                </a:solidFill>
              </a:rPr>
              <a:t>ui</a:t>
            </a:r>
            <a:r>
              <a:rPr lang="en-US" altLang="zh-CN" sz="2600" dirty="0">
                <a:solidFill>
                  <a:srgbClr val="0000FF"/>
                </a:solidFill>
              </a:rPr>
              <a:t>-block-c</a:t>
            </a:r>
            <a:r>
              <a:rPr lang="en-US" altLang="zh-CN" sz="2600" dirty="0"/>
              <a:t> </a:t>
            </a:r>
            <a:br>
              <a:rPr lang="en-US" altLang="zh-CN" sz="2600" dirty="0"/>
            </a:b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</a:rPr>
              <a:t>   {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9900"/>
                </a:solidFill>
              </a:rPr>
              <a:t>background-color</a:t>
            </a:r>
            <a:r>
              <a:rPr lang="en-US" altLang="zh-CN" sz="2600" dirty="0" smtClean="0"/>
              <a:t>: </a:t>
            </a:r>
            <a:r>
              <a:rPr lang="en-US" altLang="zh-CN" sz="2600" dirty="0" err="1" smtClean="0"/>
              <a:t>lightgray</a:t>
            </a:r>
            <a:r>
              <a:rPr lang="en-US" altLang="zh-CN" sz="2600" dirty="0" smtClean="0"/>
              <a:t>;</a:t>
            </a:r>
            <a:br>
              <a:rPr lang="en-US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9900"/>
                </a:solidFill>
              </a:rPr>
              <a:t>border</a:t>
            </a:r>
            <a:r>
              <a:rPr lang="en-US" altLang="zh-CN" sz="2600" dirty="0" smtClean="0"/>
              <a:t>: 1px solid black;</a:t>
            </a:r>
            <a:br>
              <a:rPr lang="en-US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9900"/>
                </a:solidFill>
              </a:rPr>
              <a:t>height</a:t>
            </a:r>
            <a:r>
              <a:rPr lang="en-US" altLang="zh-CN" sz="2600" dirty="0" smtClean="0"/>
              <a:t>: 100px;</a:t>
            </a:r>
            <a:br>
              <a:rPr lang="en-US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9900"/>
                </a:solidFill>
              </a:rPr>
              <a:t>font-weight</a:t>
            </a:r>
            <a:r>
              <a:rPr lang="en-US" altLang="zh-CN" sz="2600" dirty="0" smtClean="0"/>
              <a:t>: bold;</a:t>
            </a:r>
            <a:br>
              <a:rPr lang="en-US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9900"/>
                </a:solidFill>
              </a:rPr>
              <a:t>text-align</a:t>
            </a:r>
            <a:r>
              <a:rPr lang="en-US" altLang="zh-CN" sz="2600" dirty="0" smtClean="0"/>
              <a:t>: center;</a:t>
            </a:r>
            <a:br>
              <a:rPr lang="en-US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9900"/>
                </a:solidFill>
              </a:rPr>
              <a:t>padding</a:t>
            </a:r>
            <a:r>
              <a:rPr lang="en-US" altLang="zh-CN" sz="2600" dirty="0" smtClean="0"/>
              <a:t>: 30px;</a:t>
            </a:r>
            <a:br>
              <a:rPr lang="en-US" altLang="zh-CN" sz="2600" dirty="0" smtClean="0"/>
            </a:br>
            <a:r>
              <a:rPr lang="en-US" altLang="zh-CN" sz="2600" dirty="0" smtClean="0"/>
              <a:t>   </a:t>
            </a:r>
            <a:r>
              <a:rPr lang="en-US" altLang="zh-CN" sz="2600" dirty="0" smtClean="0">
                <a:solidFill>
                  <a:srgbClr val="0000FF"/>
                </a:solidFill>
              </a:rPr>
              <a:t> }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>
                <a:solidFill>
                  <a:srgbClr val="002060"/>
                </a:solidFill>
              </a:rPr>
              <a:t>&lt;/</a:t>
            </a:r>
            <a:r>
              <a:rPr lang="en-US" altLang="zh-CN" sz="2600" dirty="0">
                <a:solidFill>
                  <a:srgbClr val="002060"/>
                </a:solidFill>
              </a:rPr>
              <a:t>style&gt;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70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55138"/>
          </a:xfrm>
        </p:spPr>
        <p:txBody>
          <a:bodyPr/>
          <a:lstStyle/>
          <a:p>
            <a:r>
              <a:rPr lang="zh-CN" altLang="en-US" sz="2600" dirty="0" smtClean="0"/>
              <a:t>实例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，代码实现</a:t>
            </a:r>
            <a:endParaRPr lang="zh-CN" altLang="en-US" sz="2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758202"/>
            <a:ext cx="3641193" cy="4823702"/>
          </a:xfrm>
          <a:prstGeom prst="rect">
            <a:avLst/>
          </a:prstGeo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7" name="TextBox 8"/>
          <p:cNvSpPr txBox="1"/>
          <p:nvPr/>
        </p:nvSpPr>
        <p:spPr>
          <a:xfrm>
            <a:off x="6300192" y="627689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demo6_3.html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55138"/>
          </a:xfrm>
        </p:spPr>
        <p:txBody>
          <a:bodyPr/>
          <a:lstStyle/>
          <a:p>
            <a:r>
              <a:rPr lang="zh-CN" altLang="en-US" sz="2600" dirty="0" smtClean="0"/>
              <a:t>实例</a:t>
            </a:r>
            <a:r>
              <a:rPr lang="en-US" altLang="zh-CN" sz="2600" dirty="0"/>
              <a:t>3</a:t>
            </a:r>
            <a:r>
              <a:rPr lang="zh-CN" altLang="en-US" sz="2600" dirty="0" smtClean="0"/>
              <a:t>，实现九宫格</a:t>
            </a: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98" y="1765292"/>
            <a:ext cx="3062072" cy="478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6300192" y="627689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demo6_4.html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1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可折叠块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网格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2717654" y="2492896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可折叠块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52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折叠块允许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隐藏或显示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内容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524" y="1926716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创建一个可折叠的内容块，需要为容器添加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data-role=“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collapsible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996952"/>
            <a:ext cx="8320840" cy="178510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="collapsible"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h1&gt;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点击我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我可以折叠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我是可折叠的内容。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0" y="4848999"/>
            <a:ext cx="3650476" cy="18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81" y="4360135"/>
            <a:ext cx="3505960" cy="243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可折叠块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448" y="1268760"/>
            <a:ext cx="8424936" cy="15542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默认情况下，内容是被折叠起来的。如需在页面加载时展开内容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data-collapsed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=“false”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可折叠的内容块是可以彼此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48" y="2987652"/>
            <a:ext cx="8424936" cy="345139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5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=“collapsible"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点击我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我可以折叠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我是被展开的内容。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5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="collapsible"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点击我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我是嵌套的可折叠块！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b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我是嵌套的可折叠块中被展开的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5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&lt;/div&gt;</a:t>
            </a:r>
            <a:b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44" y="639633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demo6_1.html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7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可折叠集合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448" y="1268760"/>
            <a:ext cx="8424936" cy="21954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可折叠集合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是将可折叠块组合在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一起。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当一个新的块被展开时，所有其他的块都会被折叠起来。</a:t>
            </a:r>
          </a:p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创建若干个可折叠的内容块，然后把可折叠内容块用带有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collapsible-set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的容器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包围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起来。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可折叠集合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812" y="1196752"/>
            <a:ext cx="77755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：代码实现如下效果图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效果图如下，</a:t>
            </a:r>
            <a:endParaRPr lang="en-US" altLang="zh-CN" sz="2400" dirty="0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7" y="2221765"/>
            <a:ext cx="4055813" cy="329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70" y="2221764"/>
            <a:ext cx="3764266" cy="36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6900" y="633015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demo6_2.html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可折叠块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448" y="1268760"/>
            <a:ext cx="8424936" cy="106695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data-collapsed-icon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data-expanded-icon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图标。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626" y="2492896"/>
            <a:ext cx="8673048" cy="217572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="collapsible" 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data-collapsed-icon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="arrow-d"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data-expanded-icon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="arrow-u"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&lt;h1&gt;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data-collapsed-icon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规定按钮的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图标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h1&gt;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data-expanded-icon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被展开时按钮的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图标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p&gt;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div&gt;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2984416" cy="185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09120"/>
            <a:ext cx="2657475" cy="22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40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可折叠块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网格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常见布局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87399" y="1196752"/>
            <a:ext cx="8229600" cy="1872208"/>
          </a:xfrm>
        </p:spPr>
        <p:txBody>
          <a:bodyPr/>
          <a:lstStyle/>
          <a:p>
            <a:r>
              <a:rPr lang="zh-CN" altLang="en-US" sz="2800" dirty="0" smtClean="0"/>
              <a:t>固定</a:t>
            </a:r>
            <a:r>
              <a:rPr lang="zh-CN" altLang="en-US" sz="2800" dirty="0"/>
              <a:t>布局</a:t>
            </a:r>
            <a:r>
              <a:rPr lang="en-US" altLang="zh-CN" sz="2800" dirty="0"/>
              <a:t>(Fixed Layout)</a:t>
            </a: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500" dirty="0"/>
              <a:t>使用</a:t>
            </a:r>
            <a:r>
              <a:rPr lang="zh-CN" altLang="en-US" sz="2500" dirty="0">
                <a:solidFill>
                  <a:srgbClr val="FF0000"/>
                </a:solidFill>
              </a:rPr>
              <a:t>固定宽度</a:t>
            </a:r>
            <a:r>
              <a:rPr lang="zh-CN" altLang="en-US" sz="2500" dirty="0"/>
              <a:t>的包裹层</a:t>
            </a:r>
            <a:r>
              <a:rPr lang="en-US" altLang="zh-CN" sz="2500" dirty="0"/>
              <a:t>(Wrapper), </a:t>
            </a:r>
            <a:r>
              <a:rPr lang="zh-CN" altLang="en-US" sz="2500" dirty="0"/>
              <a:t>内部的各个部分可以使用百分比或者固定的宽度来</a:t>
            </a:r>
            <a:r>
              <a:rPr lang="zh-CN" altLang="en-US" sz="2500" dirty="0" smtClean="0"/>
              <a:t>表示。</a:t>
            </a:r>
            <a:endParaRPr lang="zh-CN" altLang="en-US" sz="2500" dirty="0"/>
          </a:p>
          <a:p>
            <a:endParaRPr lang="zh-CN" altLang="en-US" sz="2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38" y="2780928"/>
            <a:ext cx="532859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659</Words>
  <Application>Microsoft Office PowerPoint</Application>
  <PresentationFormat>全屏显示(4:3)</PresentationFormat>
  <Paragraphs>132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Mobile可折叠块 </vt:lpstr>
      <vt:lpstr>jQuery Mobile可折叠块</vt:lpstr>
      <vt:lpstr>jQuery Mobile可折叠集合 </vt:lpstr>
      <vt:lpstr>jQuery Mobile可折叠集合 </vt:lpstr>
      <vt:lpstr>jQuery Mobile可折叠块 </vt:lpstr>
      <vt:lpstr>PowerPoint 演示文稿</vt:lpstr>
      <vt:lpstr>常见布局 </vt:lpstr>
      <vt:lpstr>常见布局 </vt:lpstr>
      <vt:lpstr>jQuery Mobile网格 </vt:lpstr>
      <vt:lpstr>jQuery Mobile网格 </vt:lpstr>
      <vt:lpstr>jQuery Mobile网格 </vt:lpstr>
      <vt:lpstr>jQuery Mobile布局网格 </vt:lpstr>
      <vt:lpstr>jQuery Mobile布局网格 </vt:lpstr>
      <vt:lpstr>jQuery Mobile布局网格 </vt:lpstr>
      <vt:lpstr>jQuery Mobile自定义网格 </vt:lpstr>
      <vt:lpstr>jQuery Mobile布局网格 </vt:lpstr>
      <vt:lpstr>jQuery Mobile布局网格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278</cp:revision>
  <dcterms:created xsi:type="dcterms:W3CDTF">2016-04-12T06:35:46Z</dcterms:created>
  <dcterms:modified xsi:type="dcterms:W3CDTF">2017-07-04T02:38:22Z</dcterms:modified>
</cp:coreProperties>
</file>