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1" r:id="rId2"/>
    <p:sldId id="258" r:id="rId3"/>
    <p:sldId id="307" r:id="rId4"/>
    <p:sldId id="344" r:id="rId5"/>
    <p:sldId id="345" r:id="rId6"/>
    <p:sldId id="320" r:id="rId7"/>
    <p:sldId id="346" r:id="rId8"/>
    <p:sldId id="329" r:id="rId9"/>
    <p:sldId id="332" r:id="rId10"/>
    <p:sldId id="348" r:id="rId11"/>
    <p:sldId id="333" r:id="rId12"/>
    <p:sldId id="331" r:id="rId13"/>
    <p:sldId id="334" r:id="rId14"/>
    <p:sldId id="335" r:id="rId15"/>
    <p:sldId id="336" r:id="rId16"/>
    <p:sldId id="337" r:id="rId17"/>
    <p:sldId id="323" r:id="rId18"/>
    <p:sldId id="338" r:id="rId19"/>
    <p:sldId id="339" r:id="rId20"/>
    <p:sldId id="340" r:id="rId21"/>
    <p:sldId id="341" r:id="rId22"/>
    <p:sldId id="342" r:id="rId23"/>
    <p:sldId id="343" r:id="rId24"/>
    <p:sldId id="349" r:id="rId25"/>
    <p:sldId id="347" r:id="rId26"/>
    <p:sldId id="28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99"/>
    <a:srgbClr val="660066"/>
    <a:srgbClr val="FFCCFF"/>
    <a:srgbClr val="009900"/>
    <a:srgbClr val="FF6600"/>
    <a:srgbClr val="FF0066"/>
    <a:srgbClr val="CC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2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 </a:t>
            </a:r>
            <a:r>
              <a:rPr lang="en-US" altLang="zh-CN" dirty="0" err="1" smtClean="0"/>
              <a:t>orientationchange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事件绑定的对象，可以是在设备方向变化时出现较大影响的其中一个元素，但考虑到大多数元素都无法准确预测它的变化是否足以触发 </a:t>
            </a:r>
            <a:r>
              <a:rPr lang="en-US" altLang="zh-CN" dirty="0" err="1" smtClean="0"/>
              <a:t>orientationchange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事件，因此建议把 </a:t>
            </a:r>
            <a:r>
              <a:rPr lang="en-US" altLang="zh-CN" dirty="0" err="1" smtClean="0"/>
              <a:t>orientationchange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事件绑定到 </a:t>
            </a:r>
            <a:r>
              <a:rPr lang="en-US" altLang="zh-CN" dirty="0" smtClean="0"/>
              <a:t>window </a:t>
            </a:r>
            <a:r>
              <a:rPr lang="zh-CN" altLang="en-US" dirty="0" smtClean="0"/>
              <a:t>对象中，这样的绑定最为稳定有效。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0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5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提供若干种为移动浏览定制的事件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提供若干种为移动浏览定制的事件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在页面元素加载完成之后触发。在</a:t>
            </a:r>
            <a:r>
              <a:rPr lang="en-US" altLang="zh-CN" dirty="0" smtClean="0"/>
              <a:t>JQM</a:t>
            </a:r>
            <a:r>
              <a:rPr lang="zh-CN" altLang="en-US" dirty="0" smtClean="0"/>
              <a:t>中每一页的内容都是通过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来加载的，这样在进行页面转换的时候是无法再次触发</a:t>
            </a:r>
            <a:r>
              <a:rPr lang="en-US" altLang="zh-CN" dirty="0" smtClean="0"/>
              <a:t>$(document).ready()</a:t>
            </a:r>
            <a:r>
              <a:rPr lang="zh-CN" altLang="en-US" dirty="0" smtClean="0"/>
              <a:t>方法的，因此我们需要绑定</a:t>
            </a:r>
            <a:r>
              <a:rPr lang="en-US" altLang="zh-CN" dirty="0" err="1" smtClean="0"/>
              <a:t>pageCreate</a:t>
            </a:r>
            <a:r>
              <a:rPr lang="zh-CN" altLang="en-US" dirty="0" smtClean="0"/>
              <a:t>事件来处理页面转换时需要执行的脚本。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8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元素上触发 </a:t>
            </a:r>
            <a:r>
              <a:rPr lang="en-US" altLang="zh-CN" dirty="0" smtClean="0"/>
              <a:t>tap </a:t>
            </a:r>
            <a:r>
              <a:rPr lang="zh-CN" altLang="en-US" dirty="0" smtClean="0"/>
              <a:t>事件时，隐藏当前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元素上触发 </a:t>
            </a:r>
            <a:r>
              <a:rPr lang="en-US" altLang="zh-CN" dirty="0" smtClean="0"/>
              <a:t>tap </a:t>
            </a:r>
            <a:r>
              <a:rPr lang="zh-CN" altLang="en-US" dirty="0" smtClean="0"/>
              <a:t>事件时，隐藏当前 </a:t>
            </a:r>
            <a:r>
              <a:rPr lang="en-US" altLang="zh-CN" dirty="0" smtClean="0"/>
              <a:t>&lt;p&gt; </a:t>
            </a:r>
            <a:r>
              <a:rPr lang="zh-CN" altLang="en-US" dirty="0" smtClean="0"/>
              <a:t>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7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99" y="188640"/>
            <a:ext cx="7646871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8134270" y="5255674"/>
            <a:ext cx="1027149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6732240" y="4725144"/>
            <a:ext cx="1800200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5839919" y="5717339"/>
            <a:ext cx="1241840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504" y="908720"/>
            <a:ext cx="88033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07504" y="1052736"/>
            <a:ext cx="880333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0"/>
            <a:ext cx="9268146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" y="0"/>
            <a:ext cx="9144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0" y="0"/>
            <a:ext cx="2214563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5003800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035175" y="922621"/>
            <a:ext cx="542843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242620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123684" y="5437726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035165" y="2276872"/>
            <a:ext cx="542843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123682" y="2295954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椭圆 23"/>
          <p:cNvSpPr>
            <a:spLocks noChangeArrowheads="1"/>
          </p:cNvSpPr>
          <p:nvPr userDrawn="1"/>
        </p:nvSpPr>
        <p:spPr bwMode="auto">
          <a:xfrm>
            <a:off x="2035162" y="3741540"/>
            <a:ext cx="542843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TextBox 52"/>
          <p:cNvSpPr>
            <a:spLocks noChangeArrowheads="1"/>
          </p:cNvSpPr>
          <p:nvPr userDrawn="1"/>
        </p:nvSpPr>
        <p:spPr bwMode="auto">
          <a:xfrm>
            <a:off x="2123679" y="3760622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椭圆 23"/>
          <p:cNvSpPr>
            <a:spLocks noChangeArrowheads="1"/>
          </p:cNvSpPr>
          <p:nvPr userDrawn="1"/>
        </p:nvSpPr>
        <p:spPr bwMode="auto">
          <a:xfrm>
            <a:off x="2035176" y="5170766"/>
            <a:ext cx="542843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TextBox 52"/>
          <p:cNvSpPr>
            <a:spLocks noChangeArrowheads="1"/>
          </p:cNvSpPr>
          <p:nvPr userDrawn="1"/>
        </p:nvSpPr>
        <p:spPr bwMode="auto">
          <a:xfrm>
            <a:off x="2123693" y="5189848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pi.jquerymobile.com/category/events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9492" y="3392745"/>
            <a:ext cx="5889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九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1812" y="1196752"/>
            <a:ext cx="777557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swipe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事件相关联的属性：</a:t>
            </a:r>
            <a:r>
              <a:rPr lang="en-US" altLang="zh-CN" sz="25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scrollSupressionThreshold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10px</a:t>
            </a: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水平方向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拖拽大于这个值，将不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触发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5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durationThreshold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1000ms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滑动时间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超过这个数值就不会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产 生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滑动事件。</a:t>
            </a:r>
            <a:endParaRPr lang="en-US" altLang="zh-CN" sz="25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5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horizontalDistanceThreshold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30px</a:t>
            </a: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    水平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划动距离超过这个数值才会产生滑动事件</a:t>
            </a:r>
            <a:endParaRPr lang="en-US" altLang="zh-CN" sz="25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5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verticalDistanceThreshold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75px</a:t>
            </a:r>
          </a:p>
          <a:p>
            <a:pPr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    竖直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划动距离小于这个数值才会产生滑动事件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508104" y="61157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0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1251" y="9087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触控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1251" y="234888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滚动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1251" y="378904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方向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1251" y="515719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页面事件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滚动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1812" y="1196752"/>
            <a:ext cx="77755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Char char="v"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提供两种滚动事件：在滚动开始和当滚动结束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scrollstart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用户开始滚动页面时被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触发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Char char="v"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 marL="342900" indent="-342900">
              <a:lnSpc>
                <a:spcPts val="3600"/>
              </a:lnSpc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scrollstop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用户停止滚动页面时被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触发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35223" y="3212976"/>
            <a:ext cx="6768752" cy="101566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$(document).on(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scrollstart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,function</a:t>
            </a:r>
            <a:r>
              <a:rPr lang="en-US" altLang="zh-CN" sz="2800" dirty="0" smtClean="0"/>
              <a:t>(){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</a:t>
            </a:r>
            <a:r>
              <a:rPr lang="en-US" altLang="zh-CN" sz="2800" dirty="0"/>
              <a:t>alert("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开始滚动！</a:t>
            </a:r>
            <a:r>
              <a:rPr lang="en-US" altLang="zh-CN" sz="2800" dirty="0"/>
              <a:t>"); }); </a:t>
            </a:r>
            <a:endParaRPr lang="en-US" altLang="zh-CN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035223" y="5517232"/>
            <a:ext cx="676875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设备会在滚动事件发生时冻结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因此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用户滚动时无法改变任何事物。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508104" y="61157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demo7_4.html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63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1251" y="9087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触控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1251" y="234888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滚动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1251" y="378904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1251" y="515719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页面事件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2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/>
              <a:t>方向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orientationchange</a:t>
            </a:r>
            <a:r>
              <a:rPr lang="en-US" altLang="zh-CN" sz="2800" dirty="0"/>
              <a:t> </a:t>
            </a:r>
            <a:r>
              <a:rPr lang="zh-CN" altLang="en-US" sz="2800" dirty="0"/>
              <a:t>事件在用户垂直或水平旋转移动设备时被</a:t>
            </a:r>
            <a:r>
              <a:rPr lang="zh-CN" altLang="en-US" sz="2800" dirty="0" smtClean="0"/>
              <a:t>触发。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564904"/>
            <a:ext cx="7128792" cy="14773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600" dirty="0"/>
              <a:t>$(</a:t>
            </a:r>
            <a:r>
              <a:rPr lang="en-US" altLang="zh-CN" sz="2600" dirty="0">
                <a:solidFill>
                  <a:srgbClr val="FF0000"/>
                </a:solidFill>
              </a:rPr>
              <a:t>window</a:t>
            </a:r>
            <a:r>
              <a:rPr lang="en-US" altLang="zh-CN" sz="2600" dirty="0"/>
              <a:t>).on(</a:t>
            </a:r>
            <a:r>
              <a:rPr lang="en-US" altLang="zh-CN" sz="2600" dirty="0">
                <a:solidFill>
                  <a:srgbClr val="FF0000"/>
                </a:solidFill>
              </a:rPr>
              <a:t>"</a:t>
            </a:r>
            <a:r>
              <a:rPr lang="en-US" altLang="zh-CN" sz="2600" dirty="0" err="1">
                <a:solidFill>
                  <a:srgbClr val="FF0000"/>
                </a:solidFill>
              </a:rPr>
              <a:t>orientationchange</a:t>
            </a:r>
            <a:r>
              <a:rPr lang="en-US" altLang="zh-CN" sz="2600" dirty="0">
                <a:solidFill>
                  <a:srgbClr val="FF0000"/>
                </a:solidFill>
              </a:rPr>
              <a:t>"</a:t>
            </a:r>
            <a:r>
              <a:rPr lang="en-US" altLang="zh-CN" sz="2600" dirty="0"/>
              <a:t>,</a:t>
            </a:r>
            <a:r>
              <a:rPr lang="en-US" altLang="zh-CN" sz="2600" dirty="0" smtClean="0"/>
              <a:t>function(e){ </a:t>
            </a:r>
          </a:p>
          <a:p>
            <a:pPr>
              <a:lnSpc>
                <a:spcPts val="3600"/>
              </a:lnSpc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alert</a:t>
            </a:r>
            <a:r>
              <a:rPr lang="en-US" altLang="zh-CN" sz="2600" dirty="0"/>
              <a:t>("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方向是：</a:t>
            </a:r>
            <a:r>
              <a:rPr lang="en-US" altLang="zh-CN" sz="2600" dirty="0"/>
              <a:t>" + </a:t>
            </a:r>
            <a:r>
              <a:rPr lang="en-US" altLang="zh-CN" sz="2600" dirty="0" err="1" smtClean="0"/>
              <a:t>e.orientation</a:t>
            </a:r>
            <a:r>
              <a:rPr lang="en-US" altLang="zh-CN" sz="2600" dirty="0" smtClean="0"/>
              <a:t>);</a:t>
            </a:r>
          </a:p>
          <a:p>
            <a:pPr>
              <a:lnSpc>
                <a:spcPts val="3600"/>
              </a:lnSpc>
            </a:pPr>
            <a:r>
              <a:rPr lang="en-US" altLang="zh-CN" sz="2600" dirty="0" smtClean="0"/>
              <a:t> </a:t>
            </a:r>
            <a:r>
              <a:rPr lang="en-US" altLang="zh-CN" sz="2600" dirty="0"/>
              <a:t>});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17032"/>
            <a:ext cx="1872208" cy="302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0507" y="4243766"/>
            <a:ext cx="5256584" cy="140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400" dirty="0" smtClean="0"/>
              <a:t>portrait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（设备被握持的方向是垂直的）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300"/>
              </a:lnSpc>
              <a:spcAft>
                <a:spcPts val="600"/>
              </a:spcAft>
            </a:pPr>
            <a:r>
              <a:rPr lang="en-US" altLang="zh-CN" sz="2400" dirty="0" smtClean="0"/>
              <a:t>landscape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（设备被握持的方向是水平的）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3888" y="59103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demo7_5.html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6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7931224" cy="5155138"/>
          </a:xfrm>
        </p:spPr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1</a:t>
            </a:r>
          </a:p>
          <a:p>
            <a:r>
              <a:rPr lang="zh-CN" altLang="en-US" sz="2400" dirty="0" smtClean="0"/>
              <a:t>使用方向事件实现：设备</a:t>
            </a:r>
            <a:r>
              <a:rPr lang="zh-CN" altLang="en-US" sz="2400" dirty="0"/>
              <a:t>被握持的方向是</a:t>
            </a:r>
            <a:r>
              <a:rPr lang="zh-CN" altLang="en-US" sz="2400" dirty="0" smtClean="0"/>
              <a:t>垂直时页面正文文字为黄色背景，字号</a:t>
            </a:r>
            <a:r>
              <a:rPr lang="en-US" altLang="zh-CN" sz="2400" dirty="0" smtClean="0"/>
              <a:t>300%</a:t>
            </a:r>
            <a:r>
              <a:rPr lang="zh-CN" altLang="en-US" sz="2400" dirty="0" smtClean="0"/>
              <a:t>；水平方向时</a:t>
            </a:r>
            <a:r>
              <a:rPr lang="zh-CN" altLang="en-US" sz="2400" dirty="0"/>
              <a:t>页面正文文字为黄色背景，</a:t>
            </a:r>
            <a:r>
              <a:rPr lang="zh-CN" altLang="en-US" sz="2400" dirty="0" smtClean="0"/>
              <a:t>字号</a:t>
            </a:r>
            <a:r>
              <a:rPr lang="en-US" altLang="zh-CN" sz="2400" dirty="0" smtClean="0"/>
              <a:t>150</a:t>
            </a:r>
            <a:r>
              <a:rPr lang="en-US" altLang="zh-CN" sz="2400" dirty="0"/>
              <a:t>%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578272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demo7_6.html</a:t>
            </a:r>
            <a:endParaRPr lang="zh-CN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01008"/>
            <a:ext cx="1872208" cy="302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83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1251" y="9087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触控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1251" y="234888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滚动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1251" y="378904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方向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1251" y="515719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页面事件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4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808312"/>
          </a:xfrm>
        </p:spPr>
        <p:txBody>
          <a:bodyPr/>
          <a:lstStyle/>
          <a:p>
            <a:r>
              <a:rPr lang="en-US" altLang="zh-CN" sz="2600" dirty="0"/>
              <a:t>Page Initialization </a:t>
            </a:r>
            <a:r>
              <a:rPr lang="zh-CN" altLang="en-US" sz="2600" dirty="0" smtClean="0">
                <a:solidFill>
                  <a:srgbClr val="C00000"/>
                </a:solidFill>
              </a:rPr>
              <a:t>页面初始化事件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页面进行初始化时</a:t>
            </a:r>
            <a:r>
              <a:rPr lang="zh-CN" altLang="en-US" dirty="0" smtClean="0"/>
              <a:t>，经历的三</a:t>
            </a:r>
            <a:r>
              <a:rPr lang="zh-CN" altLang="en-US" dirty="0"/>
              <a:t>个阶段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/>
              <a:t>在页面创建前 </a:t>
            </a:r>
            <a:r>
              <a:rPr lang="zh-CN" altLang="en-US" dirty="0" smtClean="0"/>
              <a:t>、页面创建 </a:t>
            </a:r>
            <a:r>
              <a:rPr lang="zh-CN" altLang="en-US" dirty="0"/>
              <a:t>、</a:t>
            </a:r>
            <a:r>
              <a:rPr lang="zh-CN" altLang="en-US" dirty="0" smtClean="0"/>
              <a:t>页面初始化 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en-US" altLang="zh-CN" sz="2000" dirty="0" smtClean="0"/>
          </a:p>
          <a:p>
            <a:endParaRPr lang="zh-CN" altLang="en-US" sz="2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77689"/>
              </p:ext>
            </p:extLst>
          </p:nvPr>
        </p:nvGraphicFramePr>
        <p:xfrm>
          <a:off x="652736" y="2924944"/>
          <a:ext cx="7859216" cy="380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pagebeforecreate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当页面即将初始化，并且在 </a:t>
                      </a:r>
                      <a:r>
                        <a:rPr lang="en-US" altLang="zh-CN" sz="2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jQuery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 Mobile 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已开始增强页面之前触发。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pagecreate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当页面已创建，但增强完成之前，触发该事件。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pageinit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当页面已初始化，并且在 </a:t>
                      </a:r>
                      <a:r>
                        <a:rPr lang="en-US" altLang="zh-CN" sz="2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jQuery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 Mobile 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已完成页面增强之后，触发该事件。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6331855" y="639633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demo7_7.html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55138"/>
          </a:xfrm>
        </p:spPr>
        <p:txBody>
          <a:bodyPr/>
          <a:lstStyle/>
          <a:p>
            <a:r>
              <a:rPr lang="en-US" altLang="zh-CN" sz="2600" dirty="0"/>
              <a:t>Page Load/Unload </a:t>
            </a:r>
            <a:r>
              <a:rPr lang="zh-CN" altLang="en-US" sz="2600" dirty="0" smtClean="0">
                <a:solidFill>
                  <a:srgbClr val="C00000"/>
                </a:solidFill>
              </a:rPr>
              <a:t>页面加载事件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页面预加载、页面卸载时</a:t>
            </a:r>
            <a:r>
              <a:rPr lang="zh-CN" altLang="en-US" dirty="0"/>
              <a:t>、</a:t>
            </a:r>
            <a:r>
              <a:rPr lang="zh-CN" altLang="en-US" dirty="0" smtClean="0"/>
              <a:t>页面加载失败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2527"/>
              </p:ext>
            </p:extLst>
          </p:nvPr>
        </p:nvGraphicFramePr>
        <p:xfrm>
          <a:off x="693912" y="2708920"/>
          <a:ext cx="777686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pagebeforeload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页面预加载。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pageload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>
                          <a:latin typeface="微软雅黑" pitchFamily="34" charset="-122"/>
                          <a:ea typeface="微软雅黑" pitchFamily="34" charset="-122"/>
                        </a:rPr>
                        <a:t>在页面已成功加载并插入 </a:t>
                      </a:r>
                      <a:r>
                        <a:rPr lang="en-US" altLang="zh-CN" sz="2400">
                          <a:latin typeface="微软雅黑" pitchFamily="34" charset="-122"/>
                          <a:ea typeface="微软雅黑" pitchFamily="34" charset="-122"/>
                        </a:rPr>
                        <a:t>DOM </a:t>
                      </a:r>
                      <a:r>
                        <a:rPr lang="zh-CN" altLang="en-US" sz="2400">
                          <a:latin typeface="微软雅黑" pitchFamily="34" charset="-122"/>
                          <a:ea typeface="微软雅黑" pitchFamily="34" charset="-122"/>
                        </a:rPr>
                        <a:t>后触发。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pageloadfailed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页面加载失败，则触发该事件。默认地，将显示 </a:t>
                      </a: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"Error Loading Page" </a:t>
                      </a: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消息。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399" y="1556792"/>
            <a:ext cx="8424936" cy="3384376"/>
          </a:xfrm>
          <a:solidFill>
            <a:srgbClr val="FFCCFF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$(document).on("</a:t>
            </a:r>
            <a:r>
              <a:rPr lang="en-US" altLang="zh-CN" sz="2400" dirty="0" err="1"/>
              <a:t>pageload</a:t>
            </a:r>
            <a:r>
              <a:rPr lang="en-US" altLang="zh-CN" sz="2400" dirty="0"/>
              <a:t>",</a:t>
            </a:r>
            <a:r>
              <a:rPr lang="en-US" altLang="zh-CN" sz="2400" dirty="0" smtClean="0"/>
              <a:t>function(</a:t>
            </a:r>
            <a:r>
              <a:rPr lang="en-US" altLang="zh-CN" sz="2400" dirty="0" err="1" smtClean="0"/>
              <a:t>event,data</a:t>
            </a:r>
            <a:r>
              <a:rPr lang="en-US" altLang="zh-CN" sz="2400" dirty="0" smtClean="0"/>
              <a:t>){ </a:t>
            </a:r>
          </a:p>
          <a:p>
            <a:pPr marL="432000" indent="0">
              <a:buNone/>
            </a:pPr>
            <a:r>
              <a:rPr lang="en-US" altLang="zh-CN" sz="2400" dirty="0" smtClean="0"/>
              <a:t>    alert</a:t>
            </a:r>
            <a:r>
              <a:rPr lang="en-US" altLang="zh-CN" sz="2400" dirty="0"/>
              <a:t>("</a:t>
            </a:r>
            <a:r>
              <a:rPr lang="zh-CN" altLang="en-US" sz="2400" dirty="0"/>
              <a:t>触发 </a:t>
            </a:r>
            <a:r>
              <a:rPr lang="en-US" altLang="zh-CN" sz="2400" dirty="0" err="1"/>
              <a:t>pageload</a:t>
            </a:r>
            <a:r>
              <a:rPr lang="en-US" altLang="zh-CN" sz="2400" dirty="0"/>
              <a:t> </a:t>
            </a:r>
            <a:r>
              <a:rPr lang="zh-CN" altLang="en-US" sz="2400" dirty="0"/>
              <a:t>事件！</a:t>
            </a:r>
            <a:r>
              <a:rPr lang="en-US" altLang="zh-CN" sz="2400" dirty="0"/>
              <a:t>\</a:t>
            </a:r>
            <a:r>
              <a:rPr lang="en-US" altLang="zh-CN" sz="2400" dirty="0" err="1"/>
              <a:t>nURL</a:t>
            </a:r>
            <a:r>
              <a:rPr lang="en-US" altLang="zh-CN" sz="2400" dirty="0"/>
              <a:t>: " + </a:t>
            </a:r>
            <a:r>
              <a:rPr lang="en-US" altLang="zh-CN" sz="2400" dirty="0" smtClean="0"/>
              <a:t>data.url</a:t>
            </a:r>
            <a:r>
              <a:rPr lang="en-US" altLang="zh-CN" sz="2400" dirty="0"/>
              <a:t>);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});   $(</a:t>
            </a:r>
            <a:r>
              <a:rPr lang="en-US" altLang="zh-CN" sz="2400" dirty="0"/>
              <a:t>document).on("</a:t>
            </a:r>
            <a:r>
              <a:rPr lang="en-US" altLang="zh-CN" sz="2400" dirty="0" err="1"/>
              <a:t>pageloadfailed</a:t>
            </a:r>
            <a:r>
              <a:rPr lang="en-US" altLang="zh-CN" sz="2400" dirty="0"/>
              <a:t>",function(</a:t>
            </a:r>
            <a:r>
              <a:rPr lang="en-US" altLang="zh-CN" sz="2400" dirty="0" err="1"/>
              <a:t>event,data</a:t>
            </a:r>
            <a:r>
              <a:rPr lang="en-US" altLang="zh-CN" sz="2400" dirty="0" smtClean="0"/>
              <a:t>){</a:t>
            </a:r>
          </a:p>
          <a:p>
            <a:pPr marL="43200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alert("</a:t>
            </a:r>
            <a:r>
              <a:rPr lang="zh-CN" altLang="en-US" sz="2400" dirty="0"/>
              <a:t>抱歉，被请求页面不存在。</a:t>
            </a:r>
            <a:r>
              <a:rPr lang="en-US" altLang="zh-CN" sz="2400" dirty="0" smtClean="0"/>
              <a:t>");</a:t>
            </a:r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});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568390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demo7_8.html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10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1251" y="9087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触控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1251" y="234888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滚动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1251" y="378904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方向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1251" y="515719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页面事件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55138"/>
          </a:xfrm>
        </p:spPr>
        <p:txBody>
          <a:bodyPr/>
          <a:lstStyle/>
          <a:p>
            <a:r>
              <a:rPr lang="en-US" altLang="zh-CN" sz="2600" dirty="0"/>
              <a:t>Page Transition </a:t>
            </a:r>
            <a:r>
              <a:rPr lang="zh-CN" altLang="en-US" sz="2600" dirty="0" smtClean="0">
                <a:solidFill>
                  <a:srgbClr val="C00000"/>
                </a:solidFill>
              </a:rPr>
              <a:t>页面过渡（页面转换）事件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页面过渡之前</a:t>
            </a:r>
            <a:r>
              <a:rPr lang="zh-CN" altLang="en-US" dirty="0"/>
              <a:t>、</a:t>
            </a:r>
            <a:r>
              <a:rPr lang="zh-CN" altLang="en-US" dirty="0" smtClean="0"/>
              <a:t>页面过渡之后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/>
          </a:p>
          <a:p>
            <a:endParaRPr lang="zh-CN" altLang="en-US" sz="2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49759"/>
              </p:ext>
            </p:extLst>
          </p:nvPr>
        </p:nvGraphicFramePr>
        <p:xfrm>
          <a:off x="560031" y="2492896"/>
          <a:ext cx="804462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pagebeforeshow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在当前页面触发，在过渡动画开始前。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pageshow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在当前页面</a:t>
                      </a: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触发，在过渡动画完成后。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pagebeforehide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在新页面</a:t>
                      </a:r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触发，在过渡动画开始前。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pagehide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在新页面触发，在过渡动画完成后。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55138"/>
          </a:xfrm>
        </p:spPr>
        <p:txBody>
          <a:bodyPr/>
          <a:lstStyle/>
          <a:p>
            <a:r>
              <a:rPr lang="zh-CN" altLang="en-US" sz="2600" dirty="0" smtClean="0"/>
              <a:t>实例</a:t>
            </a:r>
            <a:r>
              <a:rPr lang="en-US" altLang="zh-CN" sz="2600" dirty="0" smtClean="0"/>
              <a:t>2</a:t>
            </a:r>
            <a:endParaRPr lang="en-US" altLang="zh-CN" sz="2600" dirty="0"/>
          </a:p>
          <a:p>
            <a:r>
              <a:rPr lang="zh-CN" altLang="en-US" sz="2400" dirty="0" smtClean="0"/>
              <a:t>在如下页面中添加</a:t>
            </a:r>
            <a:r>
              <a:rPr lang="en-US" altLang="zh-CN" sz="2400" dirty="0" smtClean="0"/>
              <a:t>4</a:t>
            </a:r>
            <a:r>
              <a:rPr lang="zh-CN" altLang="en-US" sz="2400" dirty="0"/>
              <a:t>个过渡页面事件，即当页面一和页面二之间互相跳转时分别提示“触发 </a:t>
            </a:r>
            <a:r>
              <a:rPr lang="en-US" altLang="zh-CN" sz="2400" dirty="0" err="1"/>
              <a:t>pagebeforeshow</a:t>
            </a:r>
            <a:r>
              <a:rPr lang="en-US" altLang="zh-CN" sz="2400" dirty="0"/>
              <a:t> </a:t>
            </a:r>
            <a:r>
              <a:rPr lang="zh-CN" altLang="en-US" sz="2400" dirty="0"/>
              <a:t>事件 </a:t>
            </a:r>
            <a:r>
              <a:rPr lang="en-US" altLang="zh-CN" sz="2400" dirty="0"/>
              <a:t>- </a:t>
            </a:r>
            <a:r>
              <a:rPr lang="zh-CN" altLang="en-US" sz="2400" dirty="0"/>
              <a:t>页面二即将显示”、“触发 </a:t>
            </a:r>
            <a:r>
              <a:rPr lang="en-US" altLang="zh-CN" sz="2400" dirty="0" err="1"/>
              <a:t>pageshow</a:t>
            </a:r>
            <a:r>
              <a:rPr lang="en-US" altLang="zh-CN" sz="2400" dirty="0"/>
              <a:t> </a:t>
            </a:r>
            <a:r>
              <a:rPr lang="zh-CN" altLang="en-US" sz="2400" dirty="0"/>
              <a:t>事件 </a:t>
            </a:r>
            <a:r>
              <a:rPr lang="en-US" altLang="zh-CN" sz="2400" dirty="0"/>
              <a:t>- </a:t>
            </a:r>
            <a:r>
              <a:rPr lang="zh-CN" altLang="en-US" sz="2400" dirty="0"/>
              <a:t>现在显示页面二”、“触发 </a:t>
            </a:r>
            <a:r>
              <a:rPr lang="en-US" altLang="zh-CN" sz="2400" dirty="0" err="1"/>
              <a:t>pagebeforehide</a:t>
            </a:r>
            <a:r>
              <a:rPr lang="en-US" altLang="zh-CN" sz="2400" dirty="0"/>
              <a:t> </a:t>
            </a:r>
            <a:r>
              <a:rPr lang="zh-CN" altLang="en-US" sz="2400" dirty="0"/>
              <a:t>事件 </a:t>
            </a:r>
            <a:r>
              <a:rPr lang="en-US" altLang="zh-CN" sz="2400" dirty="0"/>
              <a:t>- </a:t>
            </a:r>
            <a:r>
              <a:rPr lang="zh-CN" altLang="en-US" sz="2400" dirty="0"/>
              <a:t>页面二即将隐藏”、“触发 </a:t>
            </a:r>
            <a:r>
              <a:rPr lang="en-US" altLang="zh-CN" sz="2400" dirty="0" err="1"/>
              <a:t>pagehide</a:t>
            </a:r>
            <a:r>
              <a:rPr lang="en-US" altLang="zh-CN" sz="2400" dirty="0"/>
              <a:t> </a:t>
            </a:r>
            <a:r>
              <a:rPr lang="zh-CN" altLang="en-US" sz="2400" dirty="0"/>
              <a:t>事件 </a:t>
            </a:r>
            <a:r>
              <a:rPr lang="en-US" altLang="zh-CN" sz="2400" dirty="0"/>
              <a:t>- </a:t>
            </a:r>
            <a:r>
              <a:rPr lang="zh-CN" altLang="en-US" sz="2400" dirty="0"/>
              <a:t>现在隐藏页面二”</a:t>
            </a:r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365104"/>
            <a:ext cx="4824561" cy="233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8184" y="626982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demo7_9.html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61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58318"/>
              </p:ext>
            </p:extLst>
          </p:nvPr>
        </p:nvGraphicFramePr>
        <p:xfrm>
          <a:off x="467544" y="1268760"/>
          <a:ext cx="8229600" cy="5044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触摸事件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tap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快速点击屏幕触发该事件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taphold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按住屏幕不放触发该事件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swipe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手指在屏幕上水平滑动触发该事件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swipeleft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手指在屏幕上向左滑动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swiperight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手指在屏幕上向右滑动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方向改变事件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orientationchange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设备方向改变（中立感应）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滚动事件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scrollstart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滚动开始时触发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scrollstop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滚动结束时触发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266600"/>
              </p:ext>
            </p:extLst>
          </p:nvPr>
        </p:nvGraphicFramePr>
        <p:xfrm>
          <a:off x="467544" y="1268760"/>
          <a:ext cx="8229600" cy="4140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页面显示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隐藏事件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pagebeforeshow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页面正在显示，但动画效果还没开始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pagebeforehide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页面正要被隐藏，但动画效果还没开始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pageshow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页面显示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pagehide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页面隐藏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页面初始化事件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pagebeforecreate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页面创建之前的准备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pagecreate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创建页面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pageinit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初始化页面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3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页面事件总结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17507"/>
              </p:ext>
            </p:extLst>
          </p:nvPr>
        </p:nvGraphicFramePr>
        <p:xfrm>
          <a:off x="467544" y="1268760"/>
          <a:ext cx="8229600" cy="34945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页面改变事件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pagebeforechange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页面改变之前对页面进行检查和更新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pagechange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页面改变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pagechangefailed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页面改变失败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页面载入事件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说明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pagebeforeload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页面预加载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pageload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页面加载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pageloadfailed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smtClean="0">
                          <a:latin typeface="微软雅黑" pitchFamily="34" charset="-122"/>
                          <a:ea typeface="微软雅黑" pitchFamily="34" charset="-122"/>
                        </a:rPr>
                        <a:t>页面加载失败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3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hlinkClick r:id="rId2"/>
              </a:rPr>
              <a:t>http</a:t>
            </a:r>
            <a:r>
              <a:rPr lang="en-US" altLang="zh-CN" sz="3200" dirty="0">
                <a:hlinkClick r:id="rId2"/>
              </a:rPr>
              <a:t>://api.jquerymobile.com/category/events</a:t>
            </a:r>
            <a:r>
              <a:rPr lang="en-US" altLang="zh-CN" sz="3200" dirty="0" smtClean="0">
                <a:hlinkClick r:id="rId2"/>
              </a:rPr>
              <a:t>/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50" y="2708920"/>
            <a:ext cx="7352900" cy="33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39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2717654" y="2492896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事件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8000" y="1412776"/>
            <a:ext cx="8280920" cy="178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事件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网页能够响应的所有不同访客的动作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jQuery Mobile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任何标准的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424" y="3429000"/>
            <a:ext cx="7632412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触摸事件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当用户触摸屏幕时触发（敲击和滑动） </a:t>
            </a:r>
          </a:p>
          <a:p>
            <a:pPr marL="342900" lvl="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滚动事件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当上下滚动时触发 </a:t>
            </a:r>
          </a:p>
          <a:p>
            <a:pPr marL="342900" lvl="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方向事件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当设备垂直或水平旋转时触发 </a:t>
            </a:r>
          </a:p>
          <a:p>
            <a:pPr marL="342900" lvl="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页面事件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当页面被显示、隐藏、创建、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加载或卸载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时触发 </a:t>
            </a:r>
          </a:p>
        </p:txBody>
      </p:sp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smtClean="0"/>
              <a:t>jQuery Mobile</a:t>
            </a:r>
            <a:r>
              <a:rPr lang="zh-CN" altLang="en-US" dirty="0" smtClean="0"/>
              <a:t>事件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8000" y="1412776"/>
            <a:ext cx="8280920" cy="56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jQuery document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1043608" y="2348880"/>
            <a:ext cx="6768752" cy="329654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&lt;script&gt;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$(document).ready(function(){</a:t>
            </a:r>
          </a:p>
          <a:p>
            <a:pPr>
              <a:lnSpc>
                <a:spcPts val="3600"/>
              </a:lnSpc>
            </a:pP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   // </a:t>
            </a:r>
            <a:r>
              <a:rPr lang="zh-CN" altLang="en-US" sz="2800" dirty="0"/>
              <a:t>此处是 </a:t>
            </a:r>
            <a:r>
              <a:rPr lang="en-US" altLang="zh-CN" sz="2800" dirty="0"/>
              <a:t>jQuery </a:t>
            </a:r>
            <a:r>
              <a:rPr lang="zh-CN" altLang="en-US" sz="2800" dirty="0"/>
              <a:t>事件</a:t>
            </a:r>
            <a:r>
              <a:rPr lang="en-US" altLang="zh-CN" sz="2800" dirty="0"/>
              <a:t>...</a:t>
            </a:r>
          </a:p>
          <a:p>
            <a:pPr>
              <a:lnSpc>
                <a:spcPts val="3600"/>
              </a:lnSpc>
            </a:pP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});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&lt;/script&gt;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5597404" y="612499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demo7_0.html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76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smtClean="0"/>
              <a:t>jQuery Mobile</a:t>
            </a:r>
            <a:r>
              <a:rPr lang="zh-CN" altLang="en-US" dirty="0" smtClean="0"/>
              <a:t>事件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8000" y="1412776"/>
            <a:ext cx="8280920" cy="178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jQuery Mobile 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pageinit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jQuery on() 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方法用于添加事件处理程序。</a:t>
            </a:r>
          </a:p>
          <a:p>
            <a:pPr marL="457200" indent="-457200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Font typeface="Wingdings" pitchFamily="2" charset="2"/>
              <a:buChar char="v"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6458" y="2852936"/>
            <a:ext cx="7207812" cy="332398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&lt;script&gt;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$(document).on("</a:t>
            </a:r>
            <a:r>
              <a:rPr lang="en-US" altLang="zh-CN" sz="2800" dirty="0" err="1"/>
              <a:t>pageinit</a:t>
            </a:r>
            <a:r>
              <a:rPr lang="en-US" altLang="zh-CN" sz="2800" dirty="0"/>
              <a:t>","#</a:t>
            </a:r>
            <a:r>
              <a:rPr lang="en-US" altLang="zh-CN" sz="2800" dirty="0" err="1"/>
              <a:t>pageone</a:t>
            </a:r>
            <a:r>
              <a:rPr lang="en-US" altLang="zh-CN" sz="2800" dirty="0"/>
              <a:t>",function</a:t>
            </a:r>
            <a:r>
              <a:rPr lang="en-US" altLang="zh-CN" sz="2800" dirty="0" smtClean="0"/>
              <a:t>(){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   // </a:t>
            </a:r>
            <a:r>
              <a:rPr lang="zh-CN" altLang="en-US" sz="2800" dirty="0"/>
              <a:t>此处是 </a:t>
            </a:r>
            <a:r>
              <a:rPr lang="en-US" altLang="zh-CN" sz="2800" dirty="0"/>
              <a:t>jQuery </a:t>
            </a:r>
            <a:r>
              <a:rPr lang="zh-CN" altLang="en-US" sz="2800" dirty="0"/>
              <a:t>事件</a:t>
            </a:r>
            <a:r>
              <a:rPr lang="en-US" altLang="zh-CN" sz="2800" dirty="0"/>
              <a:t>...</a:t>
            </a:r>
          </a:p>
          <a:p>
            <a:pPr>
              <a:lnSpc>
                <a:spcPts val="3600"/>
              </a:lnSpc>
            </a:pP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});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207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1812" y="1196752"/>
            <a:ext cx="777557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ts val="4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控事件：用户触摸屏幕（页面）时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触发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9277"/>
              </p:ext>
            </p:extLst>
          </p:nvPr>
        </p:nvGraphicFramePr>
        <p:xfrm>
          <a:off x="395536" y="2276872"/>
          <a:ext cx="8568952" cy="35554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30399634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3456491856"/>
                    </a:ext>
                  </a:extLst>
                </a:gridCol>
              </a:tblGrid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2566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tap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当用户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点击屏幕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9643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taphold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 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当用户点屏幕且保持触摸超过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秒时触发（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长按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68156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swipe  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当页面被垂直或者水平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拖动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时触发（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滑动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30832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swipeleft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当页面被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拖动到左边方向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14520"/>
                  </a:ext>
                </a:extLst>
              </a:tr>
              <a:tr h="478852"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swiperight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 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当页面被</a:t>
                      </a:r>
                      <a:r>
                        <a:rPr lang="zh-CN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拖动到右边方向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时触发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0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1812" y="1196752"/>
            <a:ext cx="777557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ts val="3600"/>
              </a:lnSpc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用户点击某个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元素时触发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 smtClean="0"/>
          </a:p>
          <a:p>
            <a:pPr marL="342900" indent="-342900">
              <a:lnSpc>
                <a:spcPts val="3600"/>
              </a:lnSpc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taphold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用户点击某个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元素并保持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一秒以上时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被触发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31123" y="623731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demo7_1.html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35223" y="1812293"/>
            <a:ext cx="6768752" cy="14773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tap"</a:t>
            </a:r>
            <a:r>
              <a:rPr lang="en-US" altLang="zh-CN" sz="2800" dirty="0" err="1"/>
              <a:t>,function</a:t>
            </a:r>
            <a:r>
              <a:rPr lang="en-US" altLang="zh-CN" sz="2800" dirty="0"/>
              <a:t>(){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$(</a:t>
            </a:r>
            <a:r>
              <a:rPr lang="en-US" altLang="zh-CN" sz="2800" dirty="0"/>
              <a:t>this).hide();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223" y="4759984"/>
            <a:ext cx="6768752" cy="14773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taphold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,function(){ </a:t>
            </a:r>
            <a:endParaRPr lang="en-US" altLang="zh-CN" sz="28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      $(</a:t>
            </a:r>
            <a:r>
              <a:rPr lang="en-US" altLang="zh-CN" sz="2800" dirty="0"/>
              <a:t>this).hide(); </a:t>
            </a:r>
            <a:endParaRPr lang="en-US" altLang="zh-CN" sz="28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}); 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5855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1812" y="1196752"/>
            <a:ext cx="77755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swipe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事件：在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用户在某个元素上水平滑动超过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30px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时被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触发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223" y="2564904"/>
            <a:ext cx="6768752" cy="14773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swipe"</a:t>
            </a:r>
            <a:r>
              <a:rPr lang="en-US" altLang="zh-CN" sz="2800" dirty="0" err="1"/>
              <a:t>,function</a:t>
            </a:r>
            <a:r>
              <a:rPr lang="en-US" altLang="zh-CN" sz="2800" dirty="0"/>
              <a:t>(){ </a:t>
            </a:r>
            <a:endParaRPr lang="en-US" altLang="zh-CN" sz="28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      $(this).hide(); 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}); </a:t>
            </a:r>
            <a:endParaRPr lang="en-US" altLang="zh-CN" sz="2600" dirty="0"/>
          </a:p>
        </p:txBody>
      </p:sp>
      <p:sp>
        <p:nvSpPr>
          <p:cNvPr id="8" name="TextBox 8"/>
          <p:cNvSpPr txBox="1"/>
          <p:nvPr/>
        </p:nvSpPr>
        <p:spPr>
          <a:xfrm>
            <a:off x="5456340" y="443231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demo7_2.html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01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Mobile</a:t>
            </a:r>
            <a:r>
              <a:rPr lang="zh-CN" altLang="en-US" dirty="0" smtClean="0"/>
              <a:t>触控事件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1812" y="1196752"/>
            <a:ext cx="777557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swipeleft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事件：用户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在某个元素上从左滑动超过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30px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时被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触发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16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Char char="•"/>
            </a:pP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swiperight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事件：用户在某个元素上从右滑动超过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30px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时被触发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823" y="2348880"/>
            <a:ext cx="6768752" cy="101566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swipeleft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,function(){ </a:t>
            </a:r>
            <a:endParaRPr lang="en-US" altLang="zh-CN" sz="28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      alert</a:t>
            </a:r>
            <a:r>
              <a:rPr lang="en-US" altLang="zh-CN" sz="2800" dirty="0"/>
              <a:t>("You swiped left!"); }); </a:t>
            </a:r>
            <a:endParaRPr lang="en-US" altLang="zh-CN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1063823" y="4869160"/>
            <a:ext cx="6768752" cy="101566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$("p").on(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 err="1">
                <a:solidFill>
                  <a:srgbClr val="FF0000"/>
                </a:solidFill>
              </a:rPr>
              <a:t>swiperight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,function(){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      alert</a:t>
            </a:r>
            <a:r>
              <a:rPr lang="en-US" altLang="zh-CN" sz="2800" dirty="0"/>
              <a:t>("You swiped right</a:t>
            </a:r>
            <a:r>
              <a:rPr lang="en-US" altLang="zh-CN" sz="2800" dirty="0" smtClean="0"/>
              <a:t>!");});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12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1388</Words>
  <Application>Microsoft Office PowerPoint</Application>
  <PresentationFormat>全屏显示(4:3)</PresentationFormat>
  <Paragraphs>266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jQuery Mobile事件 </vt:lpstr>
      <vt:lpstr>初始化jQuery Mobile事件 </vt:lpstr>
      <vt:lpstr>初始化jQuery Mobile事件 </vt:lpstr>
      <vt:lpstr>jQuery Mobile触控事件</vt:lpstr>
      <vt:lpstr>jQuery Mobile触控事件</vt:lpstr>
      <vt:lpstr>jQuery Mobile触控事件</vt:lpstr>
      <vt:lpstr>jQuery Mobile触控事件</vt:lpstr>
      <vt:lpstr>jQuery Mobile触控事件</vt:lpstr>
      <vt:lpstr>PowerPoint 演示文稿</vt:lpstr>
      <vt:lpstr>jQuery Mobile滚动</vt:lpstr>
      <vt:lpstr>PowerPoint 演示文稿</vt:lpstr>
      <vt:lpstr>jQuery Mobile方向</vt:lpstr>
      <vt:lpstr>jQuery Mobile方向</vt:lpstr>
      <vt:lpstr>PowerPoint 演示文稿</vt:lpstr>
      <vt:lpstr>jQuery Mobile页面事件</vt:lpstr>
      <vt:lpstr>jQuery Mobile页面事件</vt:lpstr>
      <vt:lpstr>jQuery Mobile页面事件</vt:lpstr>
      <vt:lpstr>jQuery Mobile页面事件</vt:lpstr>
      <vt:lpstr>jQuery Mobile页面事件</vt:lpstr>
      <vt:lpstr>jQuery Mobile页面事件总结</vt:lpstr>
      <vt:lpstr>jQuery Mobile页面事件总结</vt:lpstr>
      <vt:lpstr>jQuery Mobile页面事件总结</vt:lpstr>
      <vt:lpstr>更多事件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348</cp:revision>
  <dcterms:created xsi:type="dcterms:W3CDTF">2016-04-12T06:35:46Z</dcterms:created>
  <dcterms:modified xsi:type="dcterms:W3CDTF">2017-07-04T02:38:01Z</dcterms:modified>
</cp:coreProperties>
</file>