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1238" r:id="rId3"/>
    <p:sldId id="1236" r:id="rId4"/>
    <p:sldId id="1251" r:id="rId5"/>
    <p:sldId id="1252" r:id="rId6"/>
    <p:sldId id="1253" r:id="rId7"/>
    <p:sldId id="1254" r:id="rId8"/>
    <p:sldId id="1255" r:id="rId9"/>
    <p:sldId id="1257" r:id="rId10"/>
    <p:sldId id="1259" r:id="rId11"/>
    <p:sldId id="1242" r:id="rId12"/>
    <p:sldId id="1260" r:id="rId13"/>
    <p:sldId id="1258" r:id="rId14"/>
    <p:sldId id="1240" r:id="rId15"/>
    <p:sldId id="1261" r:id="rId16"/>
    <p:sldId id="1262" r:id="rId17"/>
    <p:sldId id="1263" r:id="rId18"/>
    <p:sldId id="1273" r:id="rId19"/>
    <p:sldId id="1264" r:id="rId20"/>
    <p:sldId id="1265" r:id="rId21"/>
    <p:sldId id="1244" r:id="rId22"/>
    <p:sldId id="1266" r:id="rId23"/>
    <p:sldId id="1267" r:id="rId24"/>
    <p:sldId id="1245" r:id="rId25"/>
    <p:sldId id="1268" r:id="rId26"/>
    <p:sldId id="1269" r:id="rId27"/>
    <p:sldId id="1246" r:id="rId28"/>
    <p:sldId id="1270" r:id="rId29"/>
    <p:sldId id="1271" r:id="rId30"/>
    <p:sldId id="1272" r:id="rId31"/>
    <p:sldId id="1243" r:id="rId32"/>
    <p:sldId id="1274" r:id="rId33"/>
    <p:sldId id="1275" r:id="rId34"/>
    <p:sldId id="1276" r:id="rId35"/>
    <p:sldId id="1277" r:id="rId36"/>
    <p:sldId id="1278" r:id="rId37"/>
    <p:sldId id="1279" r:id="rId38"/>
    <p:sldId id="1280" r:id="rId39"/>
    <p:sldId id="1281" r:id="rId40"/>
    <p:sldId id="1282" r:id="rId41"/>
    <p:sldId id="1283" r:id="rId42"/>
    <p:sldId id="1247" r:id="rId43"/>
    <p:sldId id="1285" r:id="rId44"/>
    <p:sldId id="1286" r:id="rId45"/>
    <p:sldId id="1287" r:id="rId46"/>
    <p:sldId id="1288" r:id="rId47"/>
    <p:sldId id="1292" r:id="rId48"/>
    <p:sldId id="1289" r:id="rId49"/>
    <p:sldId id="1290" r:id="rId50"/>
    <p:sldId id="1291" r:id="rId51"/>
    <p:sldId id="1167" r:id="rId52"/>
    <p:sldId id="10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50"/>
    <p:restoredTop sz="94592"/>
  </p:normalViewPr>
  <p:slideViewPr>
    <p:cSldViewPr snapToGrid="0" snapToObjects="1">
      <p:cViewPr varScale="1">
        <p:scale>
          <a:sx n="172" d="100"/>
          <a:sy n="172"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9F468-201B-B445-B776-83FE951BBA7F}" type="datetimeFigureOut">
              <a:rPr lang="en-US" smtClean="0"/>
              <a:t>8/28/23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86730-0B10-7542-AE1B-9B7B03E34946}" type="slidenum">
              <a:rPr lang="en-US" smtClean="0"/>
              <a:t>‹#›</a:t>
            </a:fld>
            <a:endParaRPr lang="en-US"/>
          </a:p>
        </p:txBody>
      </p:sp>
    </p:spTree>
    <p:extLst>
      <p:ext uri="{BB962C8B-B14F-4D97-AF65-F5344CB8AC3E}">
        <p14:creationId xmlns:p14="http://schemas.microsoft.com/office/powerpoint/2010/main" val="3343061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38934EE8-1DD6-4929-B7B8-30F750D483F0}" type="slidenum">
              <a:rPr lang="en-US" smtClean="0"/>
              <a:t>52</a:t>
            </a:fld>
            <a:endParaRPr lang="en-US"/>
          </a:p>
        </p:txBody>
      </p:sp>
    </p:spTree>
    <p:extLst>
      <p:ext uri="{BB962C8B-B14F-4D97-AF65-F5344CB8AC3E}">
        <p14:creationId xmlns:p14="http://schemas.microsoft.com/office/powerpoint/2010/main" val="261753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8A6B-F0B2-6545-AF17-E1E1DA228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DB6801-159D-9446-A106-F81E7FD38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E87B00-4D1C-F14C-8FEE-A8B1327A4414}"/>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30F86602-6BE2-D742-BD66-4911350D9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5B5D9-F2B1-C447-8288-5DD44406A5FB}"/>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54619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25C4-D33D-AC48-BBF8-936DF83AF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A2D2B8-B593-464B-BA1F-2C544F8E1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EDF46-D86F-A049-8C8D-ED9F4987C353}"/>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F862B7D0-3C41-3347-B654-3B9A80E89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E3318-7569-8246-833C-91B7D01886E5}"/>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79887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72FB-5565-694E-8BD6-28825FEC61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CCD26-5E07-1347-B25A-5439454E73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D93A7-F438-D34C-AF55-35C0742EFCB1}"/>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C9C82347-35FA-7F40-B802-332B000BE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67F67-1041-4C42-B078-5FF700AB78EA}"/>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675511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80057C3-E1B6-4280-AFCA-CC8AA7FC4FD8}"/>
              </a:ext>
            </a:extLst>
          </p:cNvPr>
          <p:cNvSpPr>
            <a:spLocks noGrp="1"/>
          </p:cNvSpPr>
          <p:nvPr>
            <p:ph type="title"/>
          </p:nvPr>
        </p:nvSpPr>
        <p:spPr>
          <a:xfrm>
            <a:off x="695326" y="115888"/>
            <a:ext cx="7956547" cy="973137"/>
          </a:xfrm>
          <a:prstGeom prst="rect">
            <a:avLst/>
          </a:prstGeo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9" name="Text Placeholder 8">
            <a:extLst>
              <a:ext uri="{FF2B5EF4-FFF2-40B4-BE49-F238E27FC236}">
                <a16:creationId xmlns:a16="http://schemas.microsoft.com/office/drawing/2014/main" id="{3D9047DF-64CB-4B9C-95ED-E6ECC29134DE}"/>
              </a:ext>
            </a:extLst>
          </p:cNvPr>
          <p:cNvSpPr>
            <a:spLocks noGrp="1"/>
          </p:cNvSpPr>
          <p:nvPr>
            <p:ph type="body" sz="quarter" idx="13"/>
          </p:nvPr>
        </p:nvSpPr>
        <p:spPr>
          <a:xfrm>
            <a:off x="695324" y="1592264"/>
            <a:ext cx="7956550" cy="4537074"/>
          </a:xfrm>
          <a:prstGeom prst="rect">
            <a:avLst/>
          </a:prstGeom>
        </p:spPr>
        <p:txBody>
          <a:bodyPr/>
          <a:lstStyle>
            <a:lvl1pPr defTabSz="284400">
              <a:buClr>
                <a:srgbClr val="427BF5"/>
              </a:buClr>
              <a:defRPr/>
            </a:lvl1pPr>
            <a:lvl2pPr>
              <a:buClr>
                <a:srgbClr val="427BF5"/>
              </a:buClr>
              <a:defRPr/>
            </a:lvl2pPr>
            <a:lvl3pPr>
              <a:buClr>
                <a:srgbClr val="427BF5"/>
              </a:buClr>
              <a:defRPr/>
            </a:lvl3pPr>
            <a:lvl4pPr>
              <a:buClr>
                <a:srgbClr val="427BF5"/>
              </a:buClr>
              <a:defRPr/>
            </a:lvl4pPr>
            <a:lvl5pPr>
              <a:buClr>
                <a:srgbClr val="427BF5"/>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8">
            <a:extLst>
              <a:ext uri="{FF2B5EF4-FFF2-40B4-BE49-F238E27FC236}">
                <a16:creationId xmlns:a16="http://schemas.microsoft.com/office/drawing/2014/main" id="{932D37C9-8C47-46F1-90DE-4D249E5D2F91}"/>
              </a:ext>
            </a:extLst>
          </p:cNvPr>
          <p:cNvSpPr>
            <a:spLocks noGrp="1"/>
          </p:cNvSpPr>
          <p:nvPr>
            <p:ph type="body" sz="quarter" idx="15" hasCustomPrompt="1"/>
          </p:nvPr>
        </p:nvSpPr>
        <p:spPr>
          <a:xfrm>
            <a:off x="695326" y="1089025"/>
            <a:ext cx="7956548" cy="503239"/>
          </a:xfrm>
          <a:prstGeom prst="rect">
            <a:avLst/>
          </a:prstGeom>
        </p:spPr>
        <p:txBody>
          <a:bodyPr lIns="0" tIns="36000" rIns="0" bIns="0">
            <a:noAutofit/>
          </a:bodyPr>
          <a:lstStyle>
            <a:lvl1pPr marL="0" indent="0">
              <a:buNone/>
              <a:defRPr sz="2000" b="1" i="0">
                <a:solidFill>
                  <a:srgbClr val="3183FF"/>
                </a:solidFill>
                <a:latin typeface="+mj-lt"/>
              </a:defRPr>
            </a:lvl1pPr>
            <a:lvl2pPr marL="457178" indent="0">
              <a:buNone/>
              <a:defRPr sz="1400" b="0" i="0">
                <a:solidFill>
                  <a:srgbClr val="00B0F0"/>
                </a:solidFill>
                <a:latin typeface="HelveticaNeueLT Std Med" panose="020B0604020202020204" pitchFamily="34" charset="0"/>
              </a:defRPr>
            </a:lvl2pPr>
            <a:lvl3pPr marL="914354" indent="0">
              <a:buNone/>
              <a:defRPr sz="1200" b="0" i="0">
                <a:solidFill>
                  <a:srgbClr val="00B0F0"/>
                </a:solidFill>
                <a:latin typeface="HelveticaNeueLT Std Med" panose="020B0604020202020204" pitchFamily="34" charset="0"/>
              </a:defRPr>
            </a:lvl3pPr>
            <a:lvl4pPr marL="1371532" indent="0">
              <a:buNone/>
              <a:defRPr sz="1100" b="0" i="0">
                <a:solidFill>
                  <a:srgbClr val="00B0F0"/>
                </a:solidFill>
                <a:latin typeface="HelveticaNeueLT Std Med" panose="020B0604020202020204" pitchFamily="34" charset="0"/>
              </a:defRPr>
            </a:lvl4pPr>
            <a:lvl5pPr marL="1828709" indent="0">
              <a:buNone/>
              <a:defRPr sz="1100" b="0" i="0">
                <a:solidFill>
                  <a:srgbClr val="00B0F0"/>
                </a:solidFill>
                <a:latin typeface="HelveticaNeueLT Std Med" panose="020B0604020202020204" pitchFamily="34" charset="0"/>
              </a:defRPr>
            </a:lvl5pPr>
          </a:lstStyle>
          <a:p>
            <a:pPr lvl="0"/>
            <a:r>
              <a:rPr lang="en-US" dirty="0"/>
              <a:t>Click to edit Master subtitle style</a:t>
            </a:r>
          </a:p>
        </p:txBody>
      </p:sp>
      <p:sp>
        <p:nvSpPr>
          <p:cNvPr id="11" name="Textplatzhalter 33">
            <a:extLst>
              <a:ext uri="{FF2B5EF4-FFF2-40B4-BE49-F238E27FC236}">
                <a16:creationId xmlns:a16="http://schemas.microsoft.com/office/drawing/2014/main" id="{1CC2D235-C613-4A23-9CE8-CC0F66C7F019}"/>
              </a:ext>
            </a:extLst>
          </p:cNvPr>
          <p:cNvSpPr>
            <a:spLocks noGrp="1"/>
          </p:cNvSpPr>
          <p:nvPr>
            <p:ph type="body" sz="quarter" idx="21"/>
          </p:nvPr>
        </p:nvSpPr>
        <p:spPr>
          <a:xfrm>
            <a:off x="695325" y="6356350"/>
            <a:ext cx="6991350" cy="365125"/>
          </a:xfrm>
        </p:spPr>
        <p:txBody>
          <a:bodyPr lIns="0" tIns="0" rIns="0" bIns="0" anchor="ctr">
            <a:normAutofit/>
          </a:bodyPr>
          <a:lstStyle>
            <a:lvl1pPr marL="0" indent="0" algn="l">
              <a:spcBef>
                <a:spcPts val="0"/>
              </a:spcBef>
              <a:spcAft>
                <a:spcPts val="0"/>
              </a:spcAft>
              <a:buNone/>
              <a:defRPr sz="1600" b="0" baseline="0">
                <a:solidFill>
                  <a:schemeClr val="bg1"/>
                </a:solidFill>
              </a:defRPr>
            </a:lvl1pPr>
            <a:lvl2pPr marL="357188" indent="0">
              <a:buNone/>
              <a:defRPr b="1">
                <a:solidFill>
                  <a:schemeClr val="bg1"/>
                </a:solidFill>
              </a:defRPr>
            </a:lvl2pPr>
            <a:lvl3pPr marL="627063" indent="0">
              <a:buNone/>
              <a:defRPr b="1">
                <a:solidFill>
                  <a:schemeClr val="bg1"/>
                </a:solidFill>
              </a:defRPr>
            </a:lvl3pPr>
            <a:lvl4pPr marL="895350" indent="0">
              <a:buNone/>
              <a:defRPr b="1">
                <a:solidFill>
                  <a:schemeClr val="bg1"/>
                </a:solidFill>
              </a:defRPr>
            </a:lvl4pPr>
            <a:lvl5pPr marL="1165225" indent="0">
              <a:buNone/>
              <a:defRPr b="1">
                <a:solidFill>
                  <a:schemeClr val="bg1"/>
                </a:solidFill>
              </a:defRPr>
            </a:lvl5pPr>
          </a:lstStyle>
          <a:p>
            <a:pPr lvl="0"/>
            <a:endParaRPr lang="de-DE" dirty="0"/>
          </a:p>
        </p:txBody>
      </p:sp>
      <p:sp>
        <p:nvSpPr>
          <p:cNvPr id="6" name="Fußzeilenplatzhalter 5">
            <a:extLst>
              <a:ext uri="{FF2B5EF4-FFF2-40B4-BE49-F238E27FC236}">
                <a16:creationId xmlns:a16="http://schemas.microsoft.com/office/drawing/2014/main" id="{49B7E09D-1A2C-4AFD-A321-1D82FF3C9B34}"/>
              </a:ext>
            </a:extLst>
          </p:cNvPr>
          <p:cNvSpPr>
            <a:spLocks noGrp="1"/>
          </p:cNvSpPr>
          <p:nvPr>
            <p:ph type="ftr" sz="quarter" idx="23"/>
          </p:nvPr>
        </p:nvSpPr>
        <p:spPr/>
        <p:txBody>
          <a:bodyPr/>
          <a:lstStyle/>
          <a:p>
            <a:r>
              <a:rPr lang="de-DE" dirty="0"/>
              <a:t>Sven Mayer</a:t>
            </a:r>
          </a:p>
        </p:txBody>
      </p:sp>
      <p:sp>
        <p:nvSpPr>
          <p:cNvPr id="8" name="Foliennummernplatzhalter 7">
            <a:extLst>
              <a:ext uri="{FF2B5EF4-FFF2-40B4-BE49-F238E27FC236}">
                <a16:creationId xmlns:a16="http://schemas.microsoft.com/office/drawing/2014/main" id="{5605FDB6-1F62-4B0D-821E-1DDA79D24034}"/>
              </a:ext>
            </a:extLst>
          </p:cNvPr>
          <p:cNvSpPr>
            <a:spLocks noGrp="1"/>
          </p:cNvSpPr>
          <p:nvPr>
            <p:ph type="sldNum" sz="quarter" idx="24"/>
          </p:nvPr>
        </p:nvSpPr>
        <p:spPr/>
        <p:txBody>
          <a:bodyPr/>
          <a:lstStyle/>
          <a:p>
            <a:fld id="{C564DEAC-083F-4EA1-9D67-84BB3A537A3E}" type="slidenum">
              <a:rPr lang="de-DE" smtClean="0"/>
              <a:pPr/>
              <a:t>‹#›</a:t>
            </a:fld>
            <a:endParaRPr lang="de-DE" dirty="0"/>
          </a:p>
        </p:txBody>
      </p:sp>
    </p:spTree>
    <p:extLst>
      <p:ext uri="{BB962C8B-B14F-4D97-AF65-F5344CB8AC3E}">
        <p14:creationId xmlns:p14="http://schemas.microsoft.com/office/powerpoint/2010/main" val="200446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2F34-C26C-AA4B-9D3A-ED2A5B593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702A4-C778-9B45-AD2C-72872D10EB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1C823-F808-3145-BF43-CB801D610723}"/>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8B283E8A-B6E0-394F-8F40-F78657CA6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B005E-1B87-FC40-935F-12B6DD9F0B84}"/>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28537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C23C-79EE-0C41-8DF5-017AD4F395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723BF-CF55-8349-8F6D-E82EF08C46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9B03AF-C740-3E44-B4F5-F36E40C2DD73}"/>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B4ADF137-3597-134D-AF4D-511200687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DC7FC-7214-944A-A18C-BE6BB72A3048}"/>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76720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C30F-2EB9-7840-90F7-5302C344D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EF4F6-0CBD-9542-B92D-F070434355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939F7E-E5F5-F745-BA59-DCA501AFE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7E0642-00C1-9B40-B4BF-48A472730097}"/>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6" name="Footer Placeholder 5">
            <a:extLst>
              <a:ext uri="{FF2B5EF4-FFF2-40B4-BE49-F238E27FC236}">
                <a16:creationId xmlns:a16="http://schemas.microsoft.com/office/drawing/2014/main" id="{8EC9C9D1-F247-0245-A5F0-145C89EE4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E8D30-7A24-EC4A-B209-C9EE3A776553}"/>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2007649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8034-F8B5-2944-96B9-6801EEF9D3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E13AF6-F089-8B47-90C2-8FCD3C731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CF17F-4375-CE4C-8CB3-4D171A17E8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0671B0-2F26-2748-A23C-6E7A7B06C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29DC7B-1B58-B049-BAB8-6E0BCA3A5D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E6C7D-62A0-9D4E-B2EF-0D0914818A0D}"/>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8" name="Footer Placeholder 7">
            <a:extLst>
              <a:ext uri="{FF2B5EF4-FFF2-40B4-BE49-F238E27FC236}">
                <a16:creationId xmlns:a16="http://schemas.microsoft.com/office/drawing/2014/main" id="{BBBF0244-8332-DF48-ACD4-5E25E181C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2D1D8-B172-0D4E-93AE-881C84F1735D}"/>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300668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23C7-FC07-ED4B-99FE-C42095679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5AC29D-0A8C-F44B-944E-9F31DE77A77B}"/>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4" name="Footer Placeholder 3">
            <a:extLst>
              <a:ext uri="{FF2B5EF4-FFF2-40B4-BE49-F238E27FC236}">
                <a16:creationId xmlns:a16="http://schemas.microsoft.com/office/drawing/2014/main" id="{98C7E2FA-AF62-7544-BF7B-0E69A3314F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323D7-8FCF-5144-9FE9-D50A00C696B5}"/>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013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FE212-1AB0-034B-B296-145329625AE1}"/>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3" name="Footer Placeholder 2">
            <a:extLst>
              <a:ext uri="{FF2B5EF4-FFF2-40B4-BE49-F238E27FC236}">
                <a16:creationId xmlns:a16="http://schemas.microsoft.com/office/drawing/2014/main" id="{CF68A759-B2E2-4A42-82A4-D03F41AEE4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DE17B-6A39-AB44-949A-D961AB2B98E7}"/>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48211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9C93-761C-254F-936B-353696F33A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05D773-E192-0B45-A3C5-6BDA619A7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A5964D-121E-7147-868E-55D10791B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601DB2-BB4A-9F41-A4C6-4E60B85A0E17}"/>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6" name="Footer Placeholder 5">
            <a:extLst>
              <a:ext uri="{FF2B5EF4-FFF2-40B4-BE49-F238E27FC236}">
                <a16:creationId xmlns:a16="http://schemas.microsoft.com/office/drawing/2014/main" id="{EDF9ABB1-5AEF-D64B-A608-63C9BE436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62ED07-98FA-5248-89D2-958BA04BEDE9}"/>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424560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1378-CCA3-144C-8382-9C535E5DD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C5782E-2CBF-E549-9AF5-94B92182B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FEB845-CCC4-5C41-952A-A7BF633A5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E2747-DC24-6244-93CC-1E5833063B30}"/>
              </a:ext>
            </a:extLst>
          </p:cNvPr>
          <p:cNvSpPr>
            <a:spLocks noGrp="1"/>
          </p:cNvSpPr>
          <p:nvPr>
            <p:ph type="dt" sz="half" idx="10"/>
          </p:nvPr>
        </p:nvSpPr>
        <p:spPr/>
        <p:txBody>
          <a:bodyPr/>
          <a:lstStyle/>
          <a:p>
            <a:fld id="{9C25A935-63E5-3E48-80D9-4C5F6F4CE8F3}" type="datetimeFigureOut">
              <a:rPr lang="en-US" smtClean="0"/>
              <a:t>8/28/23</a:t>
            </a:fld>
            <a:endParaRPr lang="en-US"/>
          </a:p>
        </p:txBody>
      </p:sp>
      <p:sp>
        <p:nvSpPr>
          <p:cNvPr id="6" name="Footer Placeholder 5">
            <a:extLst>
              <a:ext uri="{FF2B5EF4-FFF2-40B4-BE49-F238E27FC236}">
                <a16:creationId xmlns:a16="http://schemas.microsoft.com/office/drawing/2014/main" id="{CA1CF927-A3A4-3841-9A01-2329E170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0B232-43CD-2144-A8C8-153297030450}"/>
              </a:ext>
            </a:extLst>
          </p:cNvPr>
          <p:cNvSpPr>
            <a:spLocks noGrp="1"/>
          </p:cNvSpPr>
          <p:nvPr>
            <p:ph type="sldNum" sz="quarter" idx="12"/>
          </p:nvPr>
        </p:nvSpPr>
        <p:spPr/>
        <p:txBody>
          <a:bodyPr/>
          <a:lstStyle/>
          <a:p>
            <a:fld id="{BAB5635B-9885-374A-A8B1-5983E086D64C}" type="slidenum">
              <a:rPr lang="en-US" smtClean="0"/>
              <a:t>‹#›</a:t>
            </a:fld>
            <a:endParaRPr lang="en-US"/>
          </a:p>
        </p:txBody>
      </p:sp>
    </p:spTree>
    <p:extLst>
      <p:ext uri="{BB962C8B-B14F-4D97-AF65-F5344CB8AC3E}">
        <p14:creationId xmlns:p14="http://schemas.microsoft.com/office/powerpoint/2010/main" val="13260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12268-3E58-D24E-BAD8-6D9D8706B3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CB6924-2B5B-2045-B712-80AD1657A6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1F57B-CDED-EB45-BEC8-4BFE798817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5A935-63E5-3E48-80D9-4C5F6F4CE8F3}" type="datetimeFigureOut">
              <a:rPr lang="en-US" smtClean="0"/>
              <a:t>8/28/23</a:t>
            </a:fld>
            <a:endParaRPr lang="en-US"/>
          </a:p>
        </p:txBody>
      </p:sp>
      <p:sp>
        <p:nvSpPr>
          <p:cNvPr id="5" name="Footer Placeholder 4">
            <a:extLst>
              <a:ext uri="{FF2B5EF4-FFF2-40B4-BE49-F238E27FC236}">
                <a16:creationId xmlns:a16="http://schemas.microsoft.com/office/drawing/2014/main" id="{55E21671-7B5A-D54D-B9BF-13A07DFD18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2190C4-6A89-9241-9F43-FA617E9452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5635B-9885-374A-A8B1-5983E086D64C}" type="slidenum">
              <a:rPr lang="en-US" smtClean="0"/>
              <a:t>‹#›</a:t>
            </a:fld>
            <a:endParaRPr lang="en-US"/>
          </a:p>
        </p:txBody>
      </p:sp>
    </p:spTree>
    <p:extLst>
      <p:ext uri="{BB962C8B-B14F-4D97-AF65-F5344CB8AC3E}">
        <p14:creationId xmlns:p14="http://schemas.microsoft.com/office/powerpoint/2010/main" val="517233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notebooks/markdown_guide.ipynb#scrollTo=Lhfnlq1Surtk"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ocs.github.com/en/get-started/writing-on-github/getting-started-with-writing-and-formatting-on-github/basic-writing-and-formatting-syntax"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honeybadger.io/blog/memory-management-in-python/" TargetMode="External"/><Relationship Id="rId2" Type="http://schemas.openxmlformats.org/officeDocument/2006/relationships/hyperlink" Target="https://docs.python.org/3/c-api/memory.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74A1-7CC3-F84E-9EB7-76B7F65C2993}"/>
              </a:ext>
            </a:extLst>
          </p:cNvPr>
          <p:cNvSpPr>
            <a:spLocks noGrp="1"/>
          </p:cNvSpPr>
          <p:nvPr>
            <p:ph type="ctrTitle"/>
          </p:nvPr>
        </p:nvSpPr>
        <p:spPr>
          <a:xfrm>
            <a:off x="0" y="638332"/>
            <a:ext cx="12192000" cy="1361292"/>
          </a:xfrm>
        </p:spPr>
        <p:txBody>
          <a:bodyPr>
            <a:normAutofit fontScale="90000"/>
          </a:bodyPr>
          <a:lstStyle/>
          <a:p>
            <a:r>
              <a:rPr lang="en-US" dirty="0"/>
              <a:t>DSCI 222: Python Code Collaboration, List Comprehension and Memory Management</a:t>
            </a:r>
          </a:p>
        </p:txBody>
      </p:sp>
      <p:sp>
        <p:nvSpPr>
          <p:cNvPr id="3" name="Subtitle 2">
            <a:extLst>
              <a:ext uri="{FF2B5EF4-FFF2-40B4-BE49-F238E27FC236}">
                <a16:creationId xmlns:a16="http://schemas.microsoft.com/office/drawing/2014/main" id="{00997DED-089A-8644-B35F-687A84ADB9AE}"/>
              </a:ext>
            </a:extLst>
          </p:cNvPr>
          <p:cNvSpPr>
            <a:spLocks noGrp="1"/>
          </p:cNvSpPr>
          <p:nvPr>
            <p:ph type="subTitle" idx="1"/>
          </p:nvPr>
        </p:nvSpPr>
        <p:spPr>
          <a:xfrm>
            <a:off x="1524000" y="2160395"/>
            <a:ext cx="9144000" cy="2907993"/>
          </a:xfrm>
        </p:spPr>
        <p:txBody>
          <a:bodyPr>
            <a:normAutofit fontScale="85000" lnSpcReduction="20000"/>
          </a:bodyPr>
          <a:lstStyle/>
          <a:p>
            <a:endParaRPr lang="en-US" sz="4000" dirty="0"/>
          </a:p>
          <a:p>
            <a:r>
              <a:rPr lang="en-US" sz="4800" dirty="0"/>
              <a:t>Ignacio Segovia-Dominguez</a:t>
            </a:r>
          </a:p>
          <a:p>
            <a:endParaRPr lang="en-US" sz="4000" dirty="0"/>
          </a:p>
          <a:p>
            <a:r>
              <a:rPr lang="en-US" sz="3200" dirty="0"/>
              <a:t>West Virginia University</a:t>
            </a:r>
          </a:p>
          <a:p>
            <a:endParaRPr lang="en-US" sz="3200" dirty="0"/>
          </a:p>
          <a:p>
            <a:r>
              <a:rPr lang="en-US" sz="3200" dirty="0" err="1">
                <a:solidFill>
                  <a:srgbClr val="0070C0"/>
                </a:solidFill>
              </a:rPr>
              <a:t>www.IgnacioSD.com</a:t>
            </a:r>
            <a:endParaRPr lang="en-US" sz="3200" dirty="0">
              <a:solidFill>
                <a:srgbClr val="0070C0"/>
              </a:solidFill>
            </a:endParaRPr>
          </a:p>
          <a:p>
            <a:endParaRPr lang="en-US" sz="3200" dirty="0"/>
          </a:p>
        </p:txBody>
      </p:sp>
      <p:sp>
        <p:nvSpPr>
          <p:cNvPr id="5" name="TextBox 4">
            <a:extLst>
              <a:ext uri="{FF2B5EF4-FFF2-40B4-BE49-F238E27FC236}">
                <a16:creationId xmlns:a16="http://schemas.microsoft.com/office/drawing/2014/main" id="{02035F71-68E2-2A40-9874-95F2A444D2D6}"/>
              </a:ext>
            </a:extLst>
          </p:cNvPr>
          <p:cNvSpPr txBox="1"/>
          <p:nvPr/>
        </p:nvSpPr>
        <p:spPr>
          <a:xfrm>
            <a:off x="212034" y="5777946"/>
            <a:ext cx="11847443" cy="923330"/>
          </a:xfrm>
          <a:prstGeom prst="rect">
            <a:avLst/>
          </a:prstGeom>
          <a:noFill/>
        </p:spPr>
        <p:txBody>
          <a:bodyPr wrap="square" rtlCol="0">
            <a:spAutoFit/>
          </a:bodyPr>
          <a:lstStyle/>
          <a:p>
            <a:r>
              <a:rPr lang="en-US" dirty="0"/>
              <a:t>*Disclaimer. Slides may contain a mix of material from multiple authors: Ignacio Segovia-Dominguez (WVU), AWS, Anaconda, Google </a:t>
            </a:r>
            <a:r>
              <a:rPr lang="en-US" dirty="0" err="1"/>
              <a:t>Colab</a:t>
            </a:r>
            <a:r>
              <a:rPr lang="en-US" dirty="0"/>
              <a:t>, Microsoft, </a:t>
            </a:r>
            <a:r>
              <a:rPr lang="en-US" dirty="0" err="1"/>
              <a:t>Medium.com</a:t>
            </a:r>
            <a:r>
              <a:rPr lang="en-US" dirty="0"/>
              <a:t>, </a:t>
            </a:r>
            <a:r>
              <a:rPr lang="en-US" dirty="0" err="1"/>
              <a:t>GeeksForGeeks.org</a:t>
            </a:r>
            <a:r>
              <a:rPr lang="en-US" dirty="0"/>
              <a:t>, </a:t>
            </a:r>
            <a:r>
              <a:rPr lang="en-US" dirty="0" err="1"/>
              <a:t>RealPython.com</a:t>
            </a:r>
            <a:r>
              <a:rPr lang="en-US" dirty="0"/>
              <a:t>, </a:t>
            </a:r>
            <a:r>
              <a:rPr lang="en-US" dirty="0" err="1"/>
              <a:t>Simplilearn.com</a:t>
            </a:r>
            <a:r>
              <a:rPr lang="en-US" dirty="0"/>
              <a:t>, </a:t>
            </a:r>
            <a:r>
              <a:rPr lang="en-US" dirty="0" err="1"/>
              <a:t>SaturnCloud</a:t>
            </a:r>
            <a:r>
              <a:rPr lang="en-US" dirty="0"/>
              <a:t>, </a:t>
            </a:r>
            <a:r>
              <a:rPr lang="en-US" dirty="0" err="1"/>
              <a:t>DigitalOcean</a:t>
            </a:r>
            <a:r>
              <a:rPr lang="en-US" dirty="0"/>
              <a:t>, Python Docs. </a:t>
            </a:r>
          </a:p>
        </p:txBody>
      </p:sp>
    </p:spTree>
    <p:extLst>
      <p:ext uri="{BB962C8B-B14F-4D97-AF65-F5344CB8AC3E}">
        <p14:creationId xmlns:p14="http://schemas.microsoft.com/office/powerpoint/2010/main" val="107705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754830" y="2032698"/>
            <a:ext cx="6356745" cy="640800"/>
          </a:xfrm>
        </p:spPr>
        <p:txBody>
          <a:bodyPr>
            <a:normAutofit/>
          </a:bodyPr>
          <a:lstStyle/>
          <a:p>
            <a:r>
              <a:rPr lang="en-US" sz="3500" b="0" dirty="0">
                <a:latin typeface="Calibri" panose="020F0502020204030204" pitchFamily="34" charset="0"/>
                <a:cs typeface="Calibri" panose="020F0502020204030204" pitchFamily="34" charset="0"/>
              </a:rPr>
              <a:t>Any ideas to solve this problem?</a:t>
            </a:r>
            <a:endParaRPr lang="en-US" sz="3500"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119677" y="3088599"/>
            <a:ext cx="9652085" cy="954107"/>
          </a:xfrm>
          <a:prstGeom prst="rect">
            <a:avLst/>
          </a:prstGeom>
          <a:noFill/>
        </p:spPr>
        <p:txBody>
          <a:bodyPr wrap="square">
            <a:spAutoFit/>
          </a:bodyPr>
          <a:lstStyle/>
          <a:p>
            <a:r>
              <a:rPr lang="en-US" sz="2800" dirty="0"/>
              <a:t>Create a </a:t>
            </a:r>
            <a:r>
              <a:rPr lang="en-US" sz="2800" b="1" dirty="0"/>
              <a:t>list</a:t>
            </a:r>
            <a:r>
              <a:rPr lang="en-US" sz="2800" dirty="0"/>
              <a:t> of 10 numbers and compute their square value:</a:t>
            </a:r>
          </a:p>
          <a:p>
            <a:r>
              <a:rPr lang="en-US" sz="2800" dirty="0"/>
              <a:t>1, 2, 3, 4, 5, 6, 7, 8, 9, 10</a:t>
            </a:r>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Let’s move to another subject… </a:t>
            </a:r>
            <a:endParaRPr lang="en-US" dirty="0"/>
          </a:p>
        </p:txBody>
      </p:sp>
    </p:spTree>
    <p:extLst>
      <p:ext uri="{BB962C8B-B14F-4D97-AF65-F5344CB8AC3E}">
        <p14:creationId xmlns:p14="http://schemas.microsoft.com/office/powerpoint/2010/main" val="44150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 y="97277"/>
            <a:ext cx="12140119" cy="5235143"/>
          </a:xfrm>
          <a:prstGeom prst="rect">
            <a:avLst/>
          </a:prstGeom>
        </p:spPr>
      </p:pic>
      <p:sp>
        <p:nvSpPr>
          <p:cNvPr id="2" name="TextBox 1">
            <a:extLst>
              <a:ext uri="{FF2B5EF4-FFF2-40B4-BE49-F238E27FC236}">
                <a16:creationId xmlns:a16="http://schemas.microsoft.com/office/drawing/2014/main" id="{4EC7E435-674C-375C-D286-223004BC722D}"/>
              </a:ext>
            </a:extLst>
          </p:cNvPr>
          <p:cNvSpPr txBox="1"/>
          <p:nvPr/>
        </p:nvSpPr>
        <p:spPr>
          <a:xfrm>
            <a:off x="1686126" y="5400131"/>
            <a:ext cx="9241278" cy="369332"/>
          </a:xfrm>
          <a:prstGeom prst="rect">
            <a:avLst/>
          </a:prstGeom>
          <a:noFill/>
        </p:spPr>
        <p:txBody>
          <a:bodyPr wrap="square" rtlCol="0">
            <a:spAutoFit/>
          </a:bodyPr>
          <a:lstStyle/>
          <a:p>
            <a:r>
              <a:rPr lang="en-US" dirty="0"/>
              <a:t>Note that Google </a:t>
            </a:r>
            <a:r>
              <a:rPr lang="en-US" dirty="0" err="1"/>
              <a:t>Colab</a:t>
            </a:r>
            <a:r>
              <a:rPr lang="en-US" dirty="0"/>
              <a:t>, GitHub and other platforms uses Markdown code for texts formatting. </a:t>
            </a:r>
          </a:p>
        </p:txBody>
      </p:sp>
      <p:sp>
        <p:nvSpPr>
          <p:cNvPr id="3" name="TextBox 2">
            <a:extLst>
              <a:ext uri="{FF2B5EF4-FFF2-40B4-BE49-F238E27FC236}">
                <a16:creationId xmlns:a16="http://schemas.microsoft.com/office/drawing/2014/main" id="{FAC0626A-FD35-B97B-4224-6F48F7DC60C4}"/>
              </a:ext>
            </a:extLst>
          </p:cNvPr>
          <p:cNvSpPr txBox="1"/>
          <p:nvPr/>
        </p:nvSpPr>
        <p:spPr>
          <a:xfrm>
            <a:off x="1952015" y="6031727"/>
            <a:ext cx="7464608" cy="323165"/>
          </a:xfrm>
          <a:prstGeom prst="rect">
            <a:avLst/>
          </a:prstGeom>
          <a:noFill/>
        </p:spPr>
        <p:txBody>
          <a:bodyPr wrap="none" rtlCol="0">
            <a:spAutoFit/>
          </a:bodyPr>
          <a:lstStyle/>
          <a:p>
            <a:r>
              <a:rPr lang="en-US" sz="1500" dirty="0">
                <a:hlinkClick r:id="rId3"/>
              </a:rPr>
              <a:t>https://colab.research.google.com/notebooks/markdown_guide.ipynb#scrollTo=Lhfnlq1Surtk</a:t>
            </a:r>
            <a:endParaRPr lang="en-US" sz="1500" dirty="0"/>
          </a:p>
        </p:txBody>
      </p:sp>
      <p:sp>
        <p:nvSpPr>
          <p:cNvPr id="5" name="TextBox 4">
            <a:extLst>
              <a:ext uri="{FF2B5EF4-FFF2-40B4-BE49-F238E27FC236}">
                <a16:creationId xmlns:a16="http://schemas.microsoft.com/office/drawing/2014/main" id="{4499E1F7-939D-F04B-FD9F-B1EBC9E7D10C}"/>
              </a:ext>
            </a:extLst>
          </p:cNvPr>
          <p:cNvSpPr txBox="1"/>
          <p:nvPr/>
        </p:nvSpPr>
        <p:spPr>
          <a:xfrm>
            <a:off x="181583" y="6339068"/>
            <a:ext cx="11886844" cy="323165"/>
          </a:xfrm>
          <a:prstGeom prst="rect">
            <a:avLst/>
          </a:prstGeom>
          <a:noFill/>
        </p:spPr>
        <p:txBody>
          <a:bodyPr wrap="none" rtlCol="0">
            <a:spAutoFit/>
          </a:bodyPr>
          <a:lstStyle/>
          <a:p>
            <a:r>
              <a:rPr lang="en-US" sz="1500" dirty="0">
                <a:hlinkClick r:id="rId4"/>
              </a:rPr>
              <a:t>https://docs.github.com/en/get-started/writing-on-github/getting-started-with-writing-and-formatting-on-github/basic-writing-and-formatting-syntax</a:t>
            </a:r>
            <a:endParaRPr lang="en-US" sz="1500" dirty="0"/>
          </a:p>
        </p:txBody>
      </p:sp>
    </p:spTree>
    <p:extLst>
      <p:ext uri="{BB962C8B-B14F-4D97-AF65-F5344CB8AC3E}">
        <p14:creationId xmlns:p14="http://schemas.microsoft.com/office/powerpoint/2010/main" val="265491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225683" y="-1893"/>
            <a:ext cx="9478609" cy="6859893"/>
          </a:xfrm>
          <a:prstGeom prst="rect">
            <a:avLst/>
          </a:prstGeom>
        </p:spPr>
      </p:pic>
    </p:spTree>
    <p:extLst>
      <p:ext uri="{BB962C8B-B14F-4D97-AF65-F5344CB8AC3E}">
        <p14:creationId xmlns:p14="http://schemas.microsoft.com/office/powerpoint/2010/main" val="91454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List Comprehension </a:t>
            </a:r>
            <a:endParaRPr lang="en-US"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51200" y="740694"/>
            <a:ext cx="11816644" cy="5693866"/>
          </a:xfrm>
          <a:prstGeom prst="rect">
            <a:avLst/>
          </a:prstGeom>
          <a:noFill/>
        </p:spPr>
        <p:txBody>
          <a:bodyPr wrap="square">
            <a:spAutoFit/>
          </a:bodyPr>
          <a:lstStyle/>
          <a:p>
            <a:r>
              <a:rPr lang="en-US" sz="2800" dirty="0"/>
              <a:t>List comprehensions offer a succinct way to </a:t>
            </a:r>
            <a:r>
              <a:rPr lang="en-US" sz="2800" i="1" dirty="0"/>
              <a:t>create lists</a:t>
            </a:r>
            <a:r>
              <a:rPr lang="en-US" sz="2800" dirty="0"/>
              <a:t> based on existing lists. When using list comprehensions, lists can be built by leveraging </a:t>
            </a:r>
            <a:r>
              <a:rPr lang="en-US" sz="2800" i="1" dirty="0"/>
              <a:t>any </a:t>
            </a:r>
            <a:r>
              <a:rPr lang="en-US" sz="2800" i="1" dirty="0" err="1"/>
              <a:t>iterable</a:t>
            </a:r>
            <a:r>
              <a:rPr lang="en-US" sz="2800" dirty="0"/>
              <a:t>, including strings and tuples.</a:t>
            </a:r>
          </a:p>
          <a:p>
            <a:endParaRPr lang="en-US" sz="2800" dirty="0"/>
          </a:p>
          <a:p>
            <a:r>
              <a:rPr lang="en-US" sz="2800" dirty="0"/>
              <a:t>Syntactically, list comprehensions consist of an </a:t>
            </a:r>
            <a:r>
              <a:rPr lang="en-US" sz="2800" dirty="0" err="1"/>
              <a:t>iterable</a:t>
            </a:r>
            <a:r>
              <a:rPr lang="en-US" sz="2800" dirty="0"/>
              <a:t> containing an </a:t>
            </a:r>
            <a:r>
              <a:rPr lang="en-US" sz="2800" b="1" u="sng" dirty="0"/>
              <a:t>expression</a:t>
            </a:r>
            <a:r>
              <a:rPr lang="en-US" sz="2800" dirty="0"/>
              <a:t> followed by a </a:t>
            </a:r>
            <a:r>
              <a:rPr lang="en-US" sz="2800" b="1" u="sng" dirty="0"/>
              <a:t>for</a:t>
            </a:r>
            <a:r>
              <a:rPr lang="en-US" sz="2800" dirty="0"/>
              <a:t> clause. This can be followed by </a:t>
            </a:r>
            <a:r>
              <a:rPr lang="en-US" sz="2800" i="1" dirty="0"/>
              <a:t>additional</a:t>
            </a:r>
            <a:r>
              <a:rPr lang="en-US" sz="2800" dirty="0"/>
              <a:t> </a:t>
            </a:r>
            <a:r>
              <a:rPr lang="en-US" sz="2800" b="1" u="sng" dirty="0"/>
              <a:t>for</a:t>
            </a:r>
            <a:r>
              <a:rPr lang="en-US" sz="2800" dirty="0"/>
              <a:t> or </a:t>
            </a:r>
            <a:r>
              <a:rPr lang="en-US" sz="2800" b="1" u="sng" dirty="0"/>
              <a:t>if</a:t>
            </a:r>
            <a:r>
              <a:rPr lang="en-US" sz="2800" dirty="0"/>
              <a:t> clauses, so familiarity with for loops and conditional statements will help you understand list comprehensions better.</a:t>
            </a:r>
          </a:p>
          <a:p>
            <a:endParaRPr lang="en-US" sz="2800" dirty="0"/>
          </a:p>
          <a:p>
            <a:r>
              <a:rPr lang="en-US" sz="2800" dirty="0"/>
              <a:t>List comprehensions provide an alternative syntax to creating lists and other sequential data types. While other methods of iteration, such as for loops, can also be used to create lists, list comprehensions may be preferred because they can limit the number of lines used in your program.</a:t>
            </a:r>
          </a:p>
        </p:txBody>
      </p:sp>
      <p:sp>
        <p:nvSpPr>
          <p:cNvPr id="9" name="TextBox 8">
            <a:extLst>
              <a:ext uri="{FF2B5EF4-FFF2-40B4-BE49-F238E27FC236}">
                <a16:creationId xmlns:a16="http://schemas.microsoft.com/office/drawing/2014/main" id="{7E2ADB9F-772C-C11E-C42C-2F9605E8058A}"/>
              </a:ext>
            </a:extLst>
          </p:cNvPr>
          <p:cNvSpPr txBox="1"/>
          <p:nvPr/>
        </p:nvSpPr>
        <p:spPr>
          <a:xfrm>
            <a:off x="10416714" y="6284332"/>
            <a:ext cx="1403910" cy="369332"/>
          </a:xfrm>
          <a:prstGeom prst="rect">
            <a:avLst/>
          </a:prstGeom>
          <a:noFill/>
        </p:spPr>
        <p:txBody>
          <a:bodyPr wrap="none" rtlCol="0">
            <a:spAutoFit/>
          </a:bodyPr>
          <a:lstStyle/>
          <a:p>
            <a:r>
              <a:rPr lang="en-US" b="1" dirty="0" err="1"/>
              <a:t>DigitalOcean</a:t>
            </a:r>
            <a:endParaRPr lang="en-US" b="1" dirty="0"/>
          </a:p>
        </p:txBody>
      </p:sp>
    </p:spTree>
    <p:extLst>
      <p:ext uri="{BB962C8B-B14F-4D97-AF65-F5344CB8AC3E}">
        <p14:creationId xmlns:p14="http://schemas.microsoft.com/office/powerpoint/2010/main" val="195024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List Comprehension </a:t>
            </a:r>
            <a:endParaRPr lang="en-US"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08000" y="792260"/>
            <a:ext cx="11816644" cy="954107"/>
          </a:xfrm>
          <a:prstGeom prst="rect">
            <a:avLst/>
          </a:prstGeom>
          <a:noFill/>
        </p:spPr>
        <p:txBody>
          <a:bodyPr wrap="square">
            <a:spAutoFit/>
          </a:bodyPr>
          <a:lstStyle/>
          <a:p>
            <a:r>
              <a:rPr lang="en-US" sz="2800" dirty="0"/>
              <a:t>Python List comprehension provides a much more short syntax for creating a new list based on the values of an existing list.</a:t>
            </a:r>
          </a:p>
        </p:txBody>
      </p:sp>
      <p:pic>
        <p:nvPicPr>
          <p:cNvPr id="5" name="Picture 4" descr="A black and white text on a black background&#10;&#10;Description automatically generated">
            <a:extLst>
              <a:ext uri="{FF2B5EF4-FFF2-40B4-BE49-F238E27FC236}">
                <a16:creationId xmlns:a16="http://schemas.microsoft.com/office/drawing/2014/main" id="{ADC2743E-D561-F3E9-E164-2E858DBC2F9A}"/>
              </a:ext>
            </a:extLst>
          </p:cNvPr>
          <p:cNvPicPr>
            <a:picLocks noChangeAspect="1"/>
          </p:cNvPicPr>
          <p:nvPr/>
        </p:nvPicPr>
        <p:blipFill>
          <a:blip r:embed="rId2"/>
          <a:stretch>
            <a:fillRect/>
          </a:stretch>
        </p:blipFill>
        <p:spPr>
          <a:xfrm>
            <a:off x="1317601" y="1737200"/>
            <a:ext cx="9457758" cy="4816826"/>
          </a:xfrm>
          <a:prstGeom prst="rect">
            <a:avLst/>
          </a:prstGeom>
        </p:spPr>
      </p:pic>
    </p:spTree>
    <p:extLst>
      <p:ext uri="{BB962C8B-B14F-4D97-AF65-F5344CB8AC3E}">
        <p14:creationId xmlns:p14="http://schemas.microsoft.com/office/powerpoint/2010/main" val="41191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239611" y="-1893"/>
            <a:ext cx="9450753" cy="6859893"/>
          </a:xfrm>
          <a:prstGeom prst="rect">
            <a:avLst/>
          </a:prstGeom>
        </p:spPr>
      </p:pic>
    </p:spTree>
    <p:extLst>
      <p:ext uri="{BB962C8B-B14F-4D97-AF65-F5344CB8AC3E}">
        <p14:creationId xmlns:p14="http://schemas.microsoft.com/office/powerpoint/2010/main" val="1861078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List Comprehension  </a:t>
            </a:r>
            <a:endParaRPr lang="en-US" dirty="0"/>
          </a:p>
        </p:txBody>
      </p:sp>
      <p:sp>
        <p:nvSpPr>
          <p:cNvPr id="3" name="TextBox 2">
            <a:extLst>
              <a:ext uri="{FF2B5EF4-FFF2-40B4-BE49-F238E27FC236}">
                <a16:creationId xmlns:a16="http://schemas.microsoft.com/office/drawing/2014/main" id="{92C39F48-7C69-F9CC-C2E1-52DF3E97569E}"/>
              </a:ext>
            </a:extLst>
          </p:cNvPr>
          <p:cNvSpPr txBox="1"/>
          <p:nvPr/>
        </p:nvSpPr>
        <p:spPr>
          <a:xfrm>
            <a:off x="3677056" y="2896204"/>
            <a:ext cx="4584970" cy="1569660"/>
          </a:xfrm>
          <a:prstGeom prst="rect">
            <a:avLst/>
          </a:prstGeom>
          <a:noFill/>
        </p:spPr>
        <p:txBody>
          <a:bodyPr wrap="square" rtlCol="0">
            <a:spAutoFit/>
          </a:bodyPr>
          <a:lstStyle/>
          <a:p>
            <a:r>
              <a:rPr lang="en-US" sz="3200" b="1" dirty="0">
                <a:solidFill>
                  <a:schemeClr val="accent5">
                    <a:lumMod val="50000"/>
                  </a:schemeClr>
                </a:solidFill>
              </a:rPr>
              <a:t>Let’s explore more sophisticated constructions…</a:t>
            </a:r>
          </a:p>
        </p:txBody>
      </p:sp>
    </p:spTree>
    <p:extLst>
      <p:ext uri="{BB962C8B-B14F-4D97-AF65-F5344CB8AC3E}">
        <p14:creationId xmlns:p14="http://schemas.microsoft.com/office/powerpoint/2010/main" val="25383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40142"/>
          <a:stretch/>
        </p:blipFill>
        <p:spPr>
          <a:xfrm>
            <a:off x="425074" y="1"/>
            <a:ext cx="11459120" cy="4105072"/>
          </a:xfrm>
          <a:prstGeom prst="rect">
            <a:avLst/>
          </a:prstGeom>
        </p:spPr>
      </p:pic>
    </p:spTree>
    <p:extLst>
      <p:ext uri="{BB962C8B-B14F-4D97-AF65-F5344CB8AC3E}">
        <p14:creationId xmlns:p14="http://schemas.microsoft.com/office/powerpoint/2010/main" val="363074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40142"/>
          <a:stretch/>
        </p:blipFill>
        <p:spPr>
          <a:xfrm>
            <a:off x="460917" y="1"/>
            <a:ext cx="11200253" cy="4012336"/>
          </a:xfrm>
          <a:prstGeom prst="rect">
            <a:avLst/>
          </a:prstGeom>
        </p:spPr>
      </p:pic>
      <p:pic>
        <p:nvPicPr>
          <p:cNvPr id="3" name="Picture 2" descr="A collage of men in black&#10;&#10;Description automatically generated">
            <a:extLst>
              <a:ext uri="{FF2B5EF4-FFF2-40B4-BE49-F238E27FC236}">
                <a16:creationId xmlns:a16="http://schemas.microsoft.com/office/drawing/2014/main" id="{F4ED4A5B-FABD-7A9F-9726-F42096CA63C3}"/>
              </a:ext>
            </a:extLst>
          </p:cNvPr>
          <p:cNvPicPr>
            <a:picLocks noChangeAspect="1"/>
          </p:cNvPicPr>
          <p:nvPr/>
        </p:nvPicPr>
        <p:blipFill>
          <a:blip r:embed="rId3"/>
          <a:stretch>
            <a:fillRect/>
          </a:stretch>
        </p:blipFill>
        <p:spPr>
          <a:xfrm>
            <a:off x="4339694" y="3932974"/>
            <a:ext cx="2507165" cy="2925026"/>
          </a:xfrm>
          <a:prstGeom prst="rect">
            <a:avLst/>
          </a:prstGeom>
        </p:spPr>
      </p:pic>
    </p:spTree>
    <p:extLst>
      <p:ext uri="{BB962C8B-B14F-4D97-AF65-F5344CB8AC3E}">
        <p14:creationId xmlns:p14="http://schemas.microsoft.com/office/powerpoint/2010/main" val="357247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16217"/>
          <a:stretch/>
        </p:blipFill>
        <p:spPr>
          <a:xfrm>
            <a:off x="425074" y="0"/>
            <a:ext cx="11459120" cy="5745803"/>
          </a:xfrm>
          <a:prstGeom prst="rect">
            <a:avLst/>
          </a:prstGeom>
        </p:spPr>
      </p:pic>
    </p:spTree>
    <p:extLst>
      <p:ext uri="{BB962C8B-B14F-4D97-AF65-F5344CB8AC3E}">
        <p14:creationId xmlns:p14="http://schemas.microsoft.com/office/powerpoint/2010/main" val="272962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Collaboration while writing Python code </a:t>
            </a:r>
            <a:endParaRPr lang="en-US"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51200" y="1317860"/>
            <a:ext cx="11816644" cy="3108543"/>
          </a:xfrm>
          <a:prstGeom prst="rect">
            <a:avLst/>
          </a:prstGeom>
          <a:noFill/>
        </p:spPr>
        <p:txBody>
          <a:bodyPr wrap="square">
            <a:spAutoFit/>
          </a:bodyPr>
          <a:lstStyle/>
          <a:p>
            <a:r>
              <a:rPr lang="en-US" sz="2800" dirty="0"/>
              <a:t>One of the most important features of Google </a:t>
            </a:r>
            <a:r>
              <a:rPr lang="en-US" sz="2800" dirty="0" err="1"/>
              <a:t>Colab</a:t>
            </a:r>
            <a:r>
              <a:rPr lang="en-US" sz="2800" dirty="0"/>
              <a:t> is the ability to share your work with others in real-time. You can collaborate with your team members, colleagues, or friends by sharing your Google </a:t>
            </a:r>
            <a:r>
              <a:rPr lang="en-US" sz="2800" dirty="0" err="1"/>
              <a:t>Colab</a:t>
            </a:r>
            <a:r>
              <a:rPr lang="en-US" sz="2800" dirty="0"/>
              <a:t> notebook with them. </a:t>
            </a:r>
          </a:p>
          <a:p>
            <a:endParaRPr lang="en-US" sz="2800" dirty="0"/>
          </a:p>
          <a:p>
            <a:r>
              <a:rPr lang="en-US" sz="2800" dirty="0"/>
              <a:t>Sometimes you may need to share a Google Drive with all the members of Google </a:t>
            </a:r>
            <a:r>
              <a:rPr lang="en-US" sz="2800" dirty="0" err="1"/>
              <a:t>Colab</a:t>
            </a:r>
            <a:r>
              <a:rPr lang="en-US" sz="2800" dirty="0"/>
              <a:t>, especially if you are working on a group project where data needs to be shared among team members.</a:t>
            </a:r>
          </a:p>
        </p:txBody>
      </p:sp>
      <p:sp>
        <p:nvSpPr>
          <p:cNvPr id="9" name="TextBox 8">
            <a:extLst>
              <a:ext uri="{FF2B5EF4-FFF2-40B4-BE49-F238E27FC236}">
                <a16:creationId xmlns:a16="http://schemas.microsoft.com/office/drawing/2014/main" id="{7E2ADB9F-772C-C11E-C42C-2F9605E8058A}"/>
              </a:ext>
            </a:extLst>
          </p:cNvPr>
          <p:cNvSpPr txBox="1"/>
          <p:nvPr/>
        </p:nvSpPr>
        <p:spPr>
          <a:xfrm>
            <a:off x="10416714" y="4487958"/>
            <a:ext cx="1362361" cy="369332"/>
          </a:xfrm>
          <a:prstGeom prst="rect">
            <a:avLst/>
          </a:prstGeom>
          <a:noFill/>
        </p:spPr>
        <p:txBody>
          <a:bodyPr wrap="none" rtlCol="0">
            <a:spAutoFit/>
          </a:bodyPr>
          <a:lstStyle/>
          <a:p>
            <a:r>
              <a:rPr lang="en-US" b="1" dirty="0" err="1"/>
              <a:t>SaturnCloud</a:t>
            </a:r>
            <a:endParaRPr lang="en-US" b="1" dirty="0"/>
          </a:p>
        </p:txBody>
      </p:sp>
      <p:sp>
        <p:nvSpPr>
          <p:cNvPr id="3" name="TextBox 2">
            <a:extLst>
              <a:ext uri="{FF2B5EF4-FFF2-40B4-BE49-F238E27FC236}">
                <a16:creationId xmlns:a16="http://schemas.microsoft.com/office/drawing/2014/main" id="{92C39F48-7C69-F9CC-C2E1-52DF3E97569E}"/>
              </a:ext>
            </a:extLst>
          </p:cNvPr>
          <p:cNvSpPr txBox="1"/>
          <p:nvPr/>
        </p:nvSpPr>
        <p:spPr>
          <a:xfrm>
            <a:off x="1944956" y="5785370"/>
            <a:ext cx="8740213" cy="861774"/>
          </a:xfrm>
          <a:prstGeom prst="rect">
            <a:avLst/>
          </a:prstGeom>
          <a:noFill/>
        </p:spPr>
        <p:txBody>
          <a:bodyPr wrap="none" rtlCol="0">
            <a:spAutoFit/>
          </a:bodyPr>
          <a:lstStyle/>
          <a:p>
            <a:r>
              <a:rPr lang="en-US" sz="2500" b="1" dirty="0">
                <a:solidFill>
                  <a:schemeClr val="accent5">
                    <a:lumMod val="50000"/>
                  </a:schemeClr>
                </a:solidFill>
              </a:rPr>
              <a:t>Other tools: Visual Studio Live Share, Code With Me (JetBrains), </a:t>
            </a:r>
          </a:p>
          <a:p>
            <a:r>
              <a:rPr lang="en-US" sz="2500" b="1" dirty="0" err="1">
                <a:solidFill>
                  <a:schemeClr val="accent5">
                    <a:lumMod val="50000"/>
                  </a:schemeClr>
                </a:solidFill>
              </a:rPr>
              <a:t>CodeTogether</a:t>
            </a:r>
            <a:r>
              <a:rPr lang="en-US" sz="2500" b="1" dirty="0">
                <a:solidFill>
                  <a:schemeClr val="accent5">
                    <a:lumMod val="50000"/>
                  </a:schemeClr>
                </a:solidFill>
              </a:rPr>
              <a:t>, </a:t>
            </a:r>
            <a:r>
              <a:rPr lang="en-US" sz="2500" b="1" dirty="0" err="1">
                <a:solidFill>
                  <a:schemeClr val="accent5">
                    <a:lumMod val="50000"/>
                  </a:schemeClr>
                </a:solidFill>
              </a:rPr>
              <a:t>GitLive</a:t>
            </a:r>
            <a:r>
              <a:rPr lang="en-US" sz="2500" b="1" dirty="0">
                <a:solidFill>
                  <a:schemeClr val="accent5">
                    <a:lumMod val="50000"/>
                  </a:schemeClr>
                </a:solidFill>
              </a:rPr>
              <a:t>, </a:t>
            </a:r>
            <a:r>
              <a:rPr lang="en-US" sz="2500" b="1" dirty="0" err="1">
                <a:solidFill>
                  <a:schemeClr val="accent5">
                    <a:lumMod val="50000"/>
                  </a:schemeClr>
                </a:solidFill>
              </a:rPr>
              <a:t>Github</a:t>
            </a:r>
            <a:r>
              <a:rPr lang="en-US" sz="2500" b="1" dirty="0">
                <a:solidFill>
                  <a:schemeClr val="accent5">
                    <a:lumMod val="50000"/>
                  </a:schemeClr>
                </a:solidFill>
              </a:rPr>
              <a:t> (Code versions), and much more…</a:t>
            </a:r>
          </a:p>
        </p:txBody>
      </p:sp>
    </p:spTree>
    <p:extLst>
      <p:ext uri="{BB962C8B-B14F-4D97-AF65-F5344CB8AC3E}">
        <p14:creationId xmlns:p14="http://schemas.microsoft.com/office/powerpoint/2010/main" val="248941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t="-1" b="-1"/>
          <a:stretch/>
        </p:blipFill>
        <p:spPr>
          <a:xfrm>
            <a:off x="425074" y="0"/>
            <a:ext cx="11459120" cy="6858000"/>
          </a:xfrm>
          <a:prstGeom prst="rect">
            <a:avLst/>
          </a:prstGeom>
        </p:spPr>
      </p:pic>
    </p:spTree>
    <p:extLst>
      <p:ext uri="{BB962C8B-B14F-4D97-AF65-F5344CB8AC3E}">
        <p14:creationId xmlns:p14="http://schemas.microsoft.com/office/powerpoint/2010/main" val="47701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41618"/>
          <a:stretch/>
        </p:blipFill>
        <p:spPr>
          <a:xfrm>
            <a:off x="43478" y="0"/>
            <a:ext cx="12103125" cy="3981855"/>
          </a:xfrm>
          <a:prstGeom prst="rect">
            <a:avLst/>
          </a:prstGeom>
        </p:spPr>
      </p:pic>
    </p:spTree>
    <p:extLst>
      <p:ext uri="{BB962C8B-B14F-4D97-AF65-F5344CB8AC3E}">
        <p14:creationId xmlns:p14="http://schemas.microsoft.com/office/powerpoint/2010/main" val="88702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17467"/>
          <a:stretch/>
        </p:blipFill>
        <p:spPr>
          <a:xfrm>
            <a:off x="43478" y="0"/>
            <a:ext cx="12103125" cy="5629072"/>
          </a:xfrm>
          <a:prstGeom prst="rect">
            <a:avLst/>
          </a:prstGeom>
        </p:spPr>
      </p:pic>
    </p:spTree>
    <p:extLst>
      <p:ext uri="{BB962C8B-B14F-4D97-AF65-F5344CB8AC3E}">
        <p14:creationId xmlns:p14="http://schemas.microsoft.com/office/powerpoint/2010/main" val="166138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551"/>
          <a:stretch/>
        </p:blipFill>
        <p:spPr>
          <a:xfrm>
            <a:off x="43478" y="0"/>
            <a:ext cx="12103125" cy="6858000"/>
          </a:xfrm>
          <a:prstGeom prst="rect">
            <a:avLst/>
          </a:prstGeom>
        </p:spPr>
      </p:pic>
    </p:spTree>
    <p:extLst>
      <p:ext uri="{BB962C8B-B14F-4D97-AF65-F5344CB8AC3E}">
        <p14:creationId xmlns:p14="http://schemas.microsoft.com/office/powerpoint/2010/main" val="349256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56973"/>
          <a:stretch/>
        </p:blipFill>
        <p:spPr>
          <a:xfrm>
            <a:off x="672682" y="45396"/>
            <a:ext cx="10919395" cy="2931268"/>
          </a:xfrm>
          <a:prstGeom prst="rect">
            <a:avLst/>
          </a:prstGeom>
        </p:spPr>
      </p:pic>
    </p:spTree>
    <p:extLst>
      <p:ext uri="{BB962C8B-B14F-4D97-AF65-F5344CB8AC3E}">
        <p14:creationId xmlns:p14="http://schemas.microsoft.com/office/powerpoint/2010/main" val="417304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24608"/>
          <a:stretch/>
        </p:blipFill>
        <p:spPr>
          <a:xfrm>
            <a:off x="672682" y="45396"/>
            <a:ext cx="10919395" cy="5136204"/>
          </a:xfrm>
          <a:prstGeom prst="rect">
            <a:avLst/>
          </a:prstGeom>
        </p:spPr>
      </p:pic>
    </p:spTree>
    <p:extLst>
      <p:ext uri="{BB962C8B-B14F-4D97-AF65-F5344CB8AC3E}">
        <p14:creationId xmlns:p14="http://schemas.microsoft.com/office/powerpoint/2010/main" val="3531413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a:stretch/>
        </p:blipFill>
        <p:spPr>
          <a:xfrm>
            <a:off x="672682" y="45396"/>
            <a:ext cx="10919395" cy="6812604"/>
          </a:xfrm>
          <a:prstGeom prst="rect">
            <a:avLst/>
          </a:prstGeom>
        </p:spPr>
      </p:pic>
    </p:spTree>
    <p:extLst>
      <p:ext uri="{BB962C8B-B14F-4D97-AF65-F5344CB8AC3E}">
        <p14:creationId xmlns:p14="http://schemas.microsoft.com/office/powerpoint/2010/main" val="2018174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59054"/>
          <a:stretch/>
        </p:blipFill>
        <p:spPr>
          <a:xfrm>
            <a:off x="1768927" y="0"/>
            <a:ext cx="8654141" cy="2808051"/>
          </a:xfrm>
          <a:prstGeom prst="rect">
            <a:avLst/>
          </a:prstGeom>
        </p:spPr>
      </p:pic>
    </p:spTree>
    <p:extLst>
      <p:ext uri="{BB962C8B-B14F-4D97-AF65-F5344CB8AC3E}">
        <p14:creationId xmlns:p14="http://schemas.microsoft.com/office/powerpoint/2010/main" val="649810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20850"/>
          <a:stretch/>
        </p:blipFill>
        <p:spPr>
          <a:xfrm>
            <a:off x="1768927" y="0"/>
            <a:ext cx="8654141" cy="5428034"/>
          </a:xfrm>
          <a:prstGeom prst="rect">
            <a:avLst/>
          </a:prstGeom>
        </p:spPr>
      </p:pic>
    </p:spTree>
    <p:extLst>
      <p:ext uri="{BB962C8B-B14F-4D97-AF65-F5344CB8AC3E}">
        <p14:creationId xmlns:p14="http://schemas.microsoft.com/office/powerpoint/2010/main" val="1057804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2"/>
          <a:stretch/>
        </p:blipFill>
        <p:spPr>
          <a:xfrm>
            <a:off x="1768927" y="0"/>
            <a:ext cx="8654141" cy="6858000"/>
          </a:xfrm>
          <a:prstGeom prst="rect">
            <a:avLst/>
          </a:prstGeom>
        </p:spPr>
      </p:pic>
    </p:spTree>
    <p:extLst>
      <p:ext uri="{BB962C8B-B14F-4D97-AF65-F5344CB8AC3E}">
        <p14:creationId xmlns:p14="http://schemas.microsoft.com/office/powerpoint/2010/main" val="192997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828881" y="0"/>
            <a:ext cx="10534233" cy="6858000"/>
          </a:xfrm>
          <a:prstGeom prst="rect">
            <a:avLst/>
          </a:prstGeom>
        </p:spPr>
      </p:pic>
    </p:spTree>
    <p:extLst>
      <p:ext uri="{BB962C8B-B14F-4D97-AF65-F5344CB8AC3E}">
        <p14:creationId xmlns:p14="http://schemas.microsoft.com/office/powerpoint/2010/main" val="2233869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List Comprehension  </a:t>
            </a:r>
            <a:endParaRPr lang="en-US" dirty="0"/>
          </a:p>
        </p:txBody>
      </p:sp>
      <p:sp>
        <p:nvSpPr>
          <p:cNvPr id="3" name="TextBox 2">
            <a:extLst>
              <a:ext uri="{FF2B5EF4-FFF2-40B4-BE49-F238E27FC236}">
                <a16:creationId xmlns:a16="http://schemas.microsoft.com/office/drawing/2014/main" id="{92C39F48-7C69-F9CC-C2E1-52DF3E97569E}"/>
              </a:ext>
            </a:extLst>
          </p:cNvPr>
          <p:cNvSpPr txBox="1"/>
          <p:nvPr/>
        </p:nvSpPr>
        <p:spPr>
          <a:xfrm>
            <a:off x="1968230" y="1164680"/>
            <a:ext cx="8255539" cy="1569660"/>
          </a:xfrm>
          <a:prstGeom prst="rect">
            <a:avLst/>
          </a:prstGeom>
          <a:noFill/>
        </p:spPr>
        <p:txBody>
          <a:bodyPr wrap="square" rtlCol="0">
            <a:spAutoFit/>
          </a:bodyPr>
          <a:lstStyle/>
          <a:p>
            <a:r>
              <a:rPr lang="en-US" sz="3200" b="1" dirty="0">
                <a:solidFill>
                  <a:schemeClr val="accent5">
                    <a:lumMod val="50000"/>
                  </a:schemeClr>
                </a:solidFill>
              </a:rPr>
              <a:t>Why do we care about writing code via List Comprehension if at the end we got the same answer? right? </a:t>
            </a:r>
          </a:p>
        </p:txBody>
      </p:sp>
      <p:pic>
        <p:nvPicPr>
          <p:cNvPr id="5" name="Picture 4">
            <a:extLst>
              <a:ext uri="{FF2B5EF4-FFF2-40B4-BE49-F238E27FC236}">
                <a16:creationId xmlns:a16="http://schemas.microsoft.com/office/drawing/2014/main" id="{AEB885A0-3ED2-402C-B894-F1F6E9B4BCD6}"/>
              </a:ext>
            </a:extLst>
          </p:cNvPr>
          <p:cNvPicPr>
            <a:picLocks noChangeAspect="1"/>
          </p:cNvPicPr>
          <p:nvPr/>
        </p:nvPicPr>
        <p:blipFill>
          <a:blip r:embed="rId2"/>
          <a:srcRect/>
          <a:stretch/>
        </p:blipFill>
        <p:spPr>
          <a:xfrm>
            <a:off x="3398670" y="3456189"/>
            <a:ext cx="5146598" cy="2894961"/>
          </a:xfrm>
          <a:prstGeom prst="rect">
            <a:avLst/>
          </a:prstGeom>
        </p:spPr>
      </p:pic>
    </p:spTree>
    <p:extLst>
      <p:ext uri="{BB962C8B-B14F-4D97-AF65-F5344CB8AC3E}">
        <p14:creationId xmlns:p14="http://schemas.microsoft.com/office/powerpoint/2010/main" val="1778457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73008"/>
          <a:stretch/>
        </p:blipFill>
        <p:spPr>
          <a:xfrm>
            <a:off x="2930163" y="1"/>
            <a:ext cx="6331669" cy="1851102"/>
          </a:xfrm>
          <a:prstGeom prst="rect">
            <a:avLst/>
          </a:prstGeom>
        </p:spPr>
      </p:pic>
      <p:sp>
        <p:nvSpPr>
          <p:cNvPr id="2" name="TextBox 1">
            <a:extLst>
              <a:ext uri="{FF2B5EF4-FFF2-40B4-BE49-F238E27FC236}">
                <a16:creationId xmlns:a16="http://schemas.microsoft.com/office/drawing/2014/main" id="{080C2AF4-232A-0425-330B-98A6B7370744}"/>
              </a:ext>
            </a:extLst>
          </p:cNvPr>
          <p:cNvSpPr txBox="1"/>
          <p:nvPr/>
        </p:nvSpPr>
        <p:spPr>
          <a:xfrm>
            <a:off x="9325582" y="1452664"/>
            <a:ext cx="2648033" cy="923330"/>
          </a:xfrm>
          <a:prstGeom prst="rect">
            <a:avLst/>
          </a:prstGeom>
          <a:noFill/>
        </p:spPr>
        <p:txBody>
          <a:bodyPr wrap="none" rtlCol="0">
            <a:spAutoFit/>
          </a:bodyPr>
          <a:lstStyle/>
          <a:p>
            <a:r>
              <a:rPr lang="en-US" b="0" i="0" u="none" strike="noStrike" dirty="0">
                <a:effectLst/>
                <a:latin typeface="euclid_circular_a"/>
              </a:rPr>
              <a:t>For the Unix system, </a:t>
            </a:r>
          </a:p>
          <a:p>
            <a:r>
              <a:rPr lang="en-US" dirty="0"/>
              <a:t>January 1, 1970, 00:00:00</a:t>
            </a:r>
            <a:r>
              <a:rPr lang="en-US" b="0" i="0" u="none" strike="noStrike" dirty="0">
                <a:effectLst/>
                <a:latin typeface="euclid_circular_a"/>
              </a:rPr>
              <a:t> </a:t>
            </a:r>
          </a:p>
          <a:p>
            <a:r>
              <a:rPr lang="en-US" b="0" i="0" u="none" strike="noStrike" dirty="0">
                <a:effectLst/>
                <a:latin typeface="euclid_circular_a"/>
              </a:rPr>
              <a:t>at </a:t>
            </a:r>
            <a:r>
              <a:rPr lang="en-US" b="1" i="0" u="none" strike="noStrike" dirty="0">
                <a:effectLst/>
                <a:latin typeface="euclid_circular_a"/>
              </a:rPr>
              <a:t>UTC</a:t>
            </a:r>
            <a:r>
              <a:rPr lang="en-US" b="0" i="0" u="none" strike="noStrike" dirty="0">
                <a:effectLst/>
                <a:latin typeface="euclid_circular_a"/>
              </a:rPr>
              <a:t> is epoch.</a:t>
            </a:r>
            <a:endParaRPr lang="en-US" dirty="0"/>
          </a:p>
        </p:txBody>
      </p:sp>
    </p:spTree>
    <p:extLst>
      <p:ext uri="{BB962C8B-B14F-4D97-AF65-F5344CB8AC3E}">
        <p14:creationId xmlns:p14="http://schemas.microsoft.com/office/powerpoint/2010/main" val="3249720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44607"/>
          <a:stretch/>
        </p:blipFill>
        <p:spPr>
          <a:xfrm>
            <a:off x="2930163" y="0"/>
            <a:ext cx="6331669" cy="3798849"/>
          </a:xfrm>
          <a:prstGeom prst="rect">
            <a:avLst/>
          </a:prstGeom>
        </p:spPr>
      </p:pic>
    </p:spTree>
    <p:extLst>
      <p:ext uri="{BB962C8B-B14F-4D97-AF65-F5344CB8AC3E}">
        <p14:creationId xmlns:p14="http://schemas.microsoft.com/office/powerpoint/2010/main" val="3343397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t="1" b="7859"/>
          <a:stretch/>
        </p:blipFill>
        <p:spPr>
          <a:xfrm>
            <a:off x="2930163" y="0"/>
            <a:ext cx="6331669" cy="6319024"/>
          </a:xfrm>
          <a:prstGeom prst="rect">
            <a:avLst/>
          </a:prstGeom>
        </p:spPr>
      </p:pic>
    </p:spTree>
    <p:extLst>
      <p:ext uri="{BB962C8B-B14F-4D97-AF65-F5344CB8AC3E}">
        <p14:creationId xmlns:p14="http://schemas.microsoft.com/office/powerpoint/2010/main" val="2357178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t="2" b="-1"/>
          <a:stretch/>
        </p:blipFill>
        <p:spPr>
          <a:xfrm>
            <a:off x="2930163" y="0"/>
            <a:ext cx="6331669" cy="6858000"/>
          </a:xfrm>
          <a:prstGeom prst="rect">
            <a:avLst/>
          </a:prstGeom>
        </p:spPr>
      </p:pic>
    </p:spTree>
    <p:extLst>
      <p:ext uri="{BB962C8B-B14F-4D97-AF65-F5344CB8AC3E}">
        <p14:creationId xmlns:p14="http://schemas.microsoft.com/office/powerpoint/2010/main" val="3111869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List Comprehension  </a:t>
            </a:r>
            <a:endParaRPr lang="en-US" dirty="0"/>
          </a:p>
        </p:txBody>
      </p:sp>
      <p:sp>
        <p:nvSpPr>
          <p:cNvPr id="3" name="TextBox 2">
            <a:extLst>
              <a:ext uri="{FF2B5EF4-FFF2-40B4-BE49-F238E27FC236}">
                <a16:creationId xmlns:a16="http://schemas.microsoft.com/office/drawing/2014/main" id="{92C39F48-7C69-F9CC-C2E1-52DF3E97569E}"/>
              </a:ext>
            </a:extLst>
          </p:cNvPr>
          <p:cNvSpPr txBox="1"/>
          <p:nvPr/>
        </p:nvSpPr>
        <p:spPr>
          <a:xfrm>
            <a:off x="1968230" y="1164680"/>
            <a:ext cx="8255539" cy="1569660"/>
          </a:xfrm>
          <a:prstGeom prst="rect">
            <a:avLst/>
          </a:prstGeom>
          <a:noFill/>
        </p:spPr>
        <p:txBody>
          <a:bodyPr wrap="square" rtlCol="0">
            <a:spAutoFit/>
          </a:bodyPr>
          <a:lstStyle/>
          <a:p>
            <a:r>
              <a:rPr lang="en-US" sz="3200" b="1" dirty="0">
                <a:solidFill>
                  <a:schemeClr val="accent5">
                    <a:lumMod val="50000"/>
                  </a:schemeClr>
                </a:solidFill>
              </a:rPr>
              <a:t>Why do we care about writing code via List Comprehension if at the end we got the same answer? right? </a:t>
            </a:r>
          </a:p>
        </p:txBody>
      </p:sp>
      <p:pic>
        <p:nvPicPr>
          <p:cNvPr id="5" name="Picture 4">
            <a:extLst>
              <a:ext uri="{FF2B5EF4-FFF2-40B4-BE49-F238E27FC236}">
                <a16:creationId xmlns:a16="http://schemas.microsoft.com/office/drawing/2014/main" id="{AEB885A0-3ED2-402C-B894-F1F6E9B4BCD6}"/>
              </a:ext>
            </a:extLst>
          </p:cNvPr>
          <p:cNvPicPr>
            <a:picLocks noChangeAspect="1"/>
          </p:cNvPicPr>
          <p:nvPr/>
        </p:nvPicPr>
        <p:blipFill>
          <a:blip r:embed="rId2"/>
          <a:srcRect/>
          <a:stretch/>
        </p:blipFill>
        <p:spPr>
          <a:xfrm>
            <a:off x="220969" y="3705501"/>
            <a:ext cx="3825738" cy="2151977"/>
          </a:xfrm>
          <a:prstGeom prst="rect">
            <a:avLst/>
          </a:prstGeom>
        </p:spPr>
      </p:pic>
      <p:sp>
        <p:nvSpPr>
          <p:cNvPr id="4" name="TextBox 3">
            <a:extLst>
              <a:ext uri="{FF2B5EF4-FFF2-40B4-BE49-F238E27FC236}">
                <a16:creationId xmlns:a16="http://schemas.microsoft.com/office/drawing/2014/main" id="{9872A0DC-2B28-9619-FBC1-3595996CC361}"/>
              </a:ext>
            </a:extLst>
          </p:cNvPr>
          <p:cNvSpPr txBox="1"/>
          <p:nvPr/>
        </p:nvSpPr>
        <p:spPr>
          <a:xfrm>
            <a:off x="4811475" y="3704271"/>
            <a:ext cx="7159556" cy="1323439"/>
          </a:xfrm>
          <a:prstGeom prst="rect">
            <a:avLst/>
          </a:prstGeom>
          <a:noFill/>
        </p:spPr>
        <p:txBody>
          <a:bodyPr wrap="square" rtlCol="0">
            <a:spAutoFit/>
          </a:bodyPr>
          <a:lstStyle/>
          <a:p>
            <a:r>
              <a:rPr lang="en-US" sz="4000" b="1" dirty="0">
                <a:solidFill>
                  <a:srgbClr val="C00000"/>
                </a:solidFill>
              </a:rPr>
              <a:t>In general, list comprehensions are faster than for-loops. </a:t>
            </a:r>
          </a:p>
        </p:txBody>
      </p:sp>
    </p:spTree>
    <p:extLst>
      <p:ext uri="{BB962C8B-B14F-4D97-AF65-F5344CB8AC3E}">
        <p14:creationId xmlns:p14="http://schemas.microsoft.com/office/powerpoint/2010/main" val="4174668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1156920" y="1727901"/>
            <a:ext cx="9971521" cy="640800"/>
          </a:xfrm>
        </p:spPr>
        <p:txBody>
          <a:bodyPr>
            <a:normAutofit fontScale="90000"/>
          </a:bodyPr>
          <a:lstStyle/>
          <a:p>
            <a:r>
              <a:rPr lang="en-US" sz="3500" b="0" dirty="0">
                <a:latin typeface="Calibri" panose="020F0502020204030204" pitchFamily="34" charset="0"/>
                <a:cs typeface="Calibri" panose="020F0502020204030204" pitchFamily="34" charset="0"/>
              </a:rPr>
              <a:t>How data-storage is managed while working on Python?</a:t>
            </a:r>
            <a:endParaRPr lang="en-US" sz="3500"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119677" y="3464734"/>
            <a:ext cx="9652085" cy="2677656"/>
          </a:xfrm>
          <a:prstGeom prst="rect">
            <a:avLst/>
          </a:prstGeom>
          <a:noFill/>
        </p:spPr>
        <p:txBody>
          <a:bodyPr wrap="square">
            <a:spAutoFit/>
          </a:bodyPr>
          <a:lstStyle/>
          <a:p>
            <a:r>
              <a:rPr lang="en-US" sz="2800" dirty="0"/>
              <a:t>As Data Scientist, we care about writing efficient code that runs fast.</a:t>
            </a:r>
          </a:p>
          <a:p>
            <a:endParaRPr lang="en-US" sz="2800" dirty="0"/>
          </a:p>
          <a:p>
            <a:r>
              <a:rPr lang="en-US" sz="2800" dirty="0"/>
              <a:t>But also…</a:t>
            </a:r>
          </a:p>
          <a:p>
            <a:endParaRPr lang="en-US" sz="2800" dirty="0"/>
          </a:p>
          <a:p>
            <a:r>
              <a:rPr lang="en-US" sz="2800" dirty="0"/>
              <a:t>writing efficient code means writing a </a:t>
            </a:r>
            <a:r>
              <a:rPr lang="en-US" sz="2800" b="1" i="1" dirty="0"/>
              <a:t>memory-efficient</a:t>
            </a:r>
            <a:r>
              <a:rPr lang="en-US" sz="2800" dirty="0"/>
              <a:t> code</a:t>
            </a:r>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Let’s move to another subject… </a:t>
            </a:r>
            <a:endParaRPr lang="en-US" dirty="0"/>
          </a:p>
        </p:txBody>
      </p:sp>
    </p:spTree>
    <p:extLst>
      <p:ext uri="{BB962C8B-B14F-4D97-AF65-F5344CB8AC3E}">
        <p14:creationId xmlns:p14="http://schemas.microsoft.com/office/powerpoint/2010/main" val="3281276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1634B7-CBE8-55A0-38DF-7077D3EB11CA}"/>
              </a:ext>
            </a:extLst>
          </p:cNvPr>
          <p:cNvSpPr txBox="1"/>
          <p:nvPr/>
        </p:nvSpPr>
        <p:spPr>
          <a:xfrm>
            <a:off x="259404" y="883662"/>
            <a:ext cx="11699132" cy="4616648"/>
          </a:xfrm>
          <a:prstGeom prst="rect">
            <a:avLst/>
          </a:prstGeom>
          <a:noFill/>
        </p:spPr>
        <p:txBody>
          <a:bodyPr wrap="square">
            <a:spAutoFit/>
          </a:bodyPr>
          <a:lstStyle/>
          <a:p>
            <a:r>
              <a:rPr lang="en-US" sz="2800" dirty="0"/>
              <a:t>Memory management in Python involves a private heap containing all Python objects and data structures. The management of this private heap is ensured internally by the Python memory manager. The Python memory manager has different components which deal with various dynamic storage management aspects, like sharing, segmentation, </a:t>
            </a:r>
            <a:r>
              <a:rPr lang="en-US" sz="2800" dirty="0" err="1"/>
              <a:t>preallocation</a:t>
            </a:r>
            <a:r>
              <a:rPr lang="en-US" sz="2800" dirty="0"/>
              <a:t> or caching.</a:t>
            </a:r>
          </a:p>
          <a:p>
            <a:endParaRPr lang="en-US" sz="2800" dirty="0"/>
          </a:p>
          <a:p>
            <a:r>
              <a:rPr lang="en-US" dirty="0"/>
              <a:t>At the lowest level, a raw memory allocator ensures that there is enough room in the private heap for storing all Python-related data by interacting with the memory manager of the operating system. On top of the raw memory allocator, several object-specific allocators operate on the same heap and implement distinct memory management policies adapted to the peculiarities of every object type. For example, integer objects are managed differently within the heap than strings, tuples or dictionaries because integers imply different storage requirements and speed/space tradeoffs. The Python memory manager thus delegates some of the work to the object-specific allocators, but ensures that the latter operate within the bounds of the private heap.</a:t>
            </a:r>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Memory Management in Python </a:t>
            </a:r>
            <a:endParaRPr lang="en-US" dirty="0"/>
          </a:p>
        </p:txBody>
      </p:sp>
      <p:sp>
        <p:nvSpPr>
          <p:cNvPr id="7" name="TextBox 6">
            <a:extLst>
              <a:ext uri="{FF2B5EF4-FFF2-40B4-BE49-F238E27FC236}">
                <a16:creationId xmlns:a16="http://schemas.microsoft.com/office/drawing/2014/main" id="{7338AB29-C37D-3611-5621-37677B9F8F57}"/>
              </a:ext>
            </a:extLst>
          </p:cNvPr>
          <p:cNvSpPr txBox="1"/>
          <p:nvPr/>
        </p:nvSpPr>
        <p:spPr>
          <a:xfrm>
            <a:off x="10689820" y="5377305"/>
            <a:ext cx="1242776" cy="369332"/>
          </a:xfrm>
          <a:prstGeom prst="rect">
            <a:avLst/>
          </a:prstGeom>
          <a:noFill/>
        </p:spPr>
        <p:txBody>
          <a:bodyPr wrap="none" rtlCol="0">
            <a:spAutoFit/>
          </a:bodyPr>
          <a:lstStyle/>
          <a:p>
            <a:r>
              <a:rPr lang="en-US" b="1" dirty="0" err="1"/>
              <a:t>Python.org</a:t>
            </a:r>
            <a:endParaRPr lang="en-US" b="1" dirty="0"/>
          </a:p>
        </p:txBody>
      </p:sp>
    </p:spTree>
    <p:extLst>
      <p:ext uri="{BB962C8B-B14F-4D97-AF65-F5344CB8AC3E}">
        <p14:creationId xmlns:p14="http://schemas.microsoft.com/office/powerpoint/2010/main" val="4100987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1634B7-CBE8-55A0-38DF-7077D3EB11CA}"/>
              </a:ext>
            </a:extLst>
          </p:cNvPr>
          <p:cNvSpPr txBox="1"/>
          <p:nvPr/>
        </p:nvSpPr>
        <p:spPr>
          <a:xfrm>
            <a:off x="259404" y="883662"/>
            <a:ext cx="11699132" cy="4616648"/>
          </a:xfrm>
          <a:prstGeom prst="rect">
            <a:avLst/>
          </a:prstGeom>
          <a:noFill/>
        </p:spPr>
        <p:txBody>
          <a:bodyPr wrap="square">
            <a:spAutoFit/>
          </a:bodyPr>
          <a:lstStyle/>
          <a:p>
            <a:r>
              <a:rPr lang="en-US" sz="2800" dirty="0"/>
              <a:t>Memory management in Python involves a private heap containing all Python objects and data structures. The management of this private heap is ensured internally by the Python memory manager. The Python memory manager has different components which deal with various dynamic storage management aspects, like sharing, segmentation, </a:t>
            </a:r>
            <a:r>
              <a:rPr lang="en-US" sz="2800" dirty="0" err="1"/>
              <a:t>preallocation</a:t>
            </a:r>
            <a:r>
              <a:rPr lang="en-US" sz="2800" dirty="0"/>
              <a:t> or caching.</a:t>
            </a:r>
          </a:p>
          <a:p>
            <a:endParaRPr lang="en-US" sz="2800" dirty="0"/>
          </a:p>
          <a:p>
            <a:r>
              <a:rPr lang="en-US" dirty="0"/>
              <a:t>At the lowest level, a raw memory allocator ensures that there is enough room in the private heap for storing all Python-related data by interacting with the memory manager of the operating system. On top of the raw memory allocator, several object-specific allocators operate on the same heap and implement distinct memory management policies adapted to the peculiarities of every object type. For example, integer objects are managed differently within the heap than strings, tuples or dictionaries because integers imply different storage requirements and speed/space tradeoffs. The Python memory manager thus delegates some of the work to the object-specific allocators, but ensures that the latter operate within the bounds of the private heap.</a:t>
            </a:r>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Memory Management in Python </a:t>
            </a:r>
            <a:endParaRPr lang="en-US" dirty="0"/>
          </a:p>
        </p:txBody>
      </p:sp>
      <p:sp>
        <p:nvSpPr>
          <p:cNvPr id="6" name="TextBox 5">
            <a:extLst>
              <a:ext uri="{FF2B5EF4-FFF2-40B4-BE49-F238E27FC236}">
                <a16:creationId xmlns:a16="http://schemas.microsoft.com/office/drawing/2014/main" id="{589873C3-A017-DF57-3733-9C9CCE5D954A}"/>
              </a:ext>
            </a:extLst>
          </p:cNvPr>
          <p:cNvSpPr txBox="1"/>
          <p:nvPr/>
        </p:nvSpPr>
        <p:spPr>
          <a:xfrm>
            <a:off x="371550" y="5652374"/>
            <a:ext cx="5289945" cy="584775"/>
          </a:xfrm>
          <a:prstGeom prst="rect">
            <a:avLst/>
          </a:prstGeom>
          <a:noFill/>
        </p:spPr>
        <p:txBody>
          <a:bodyPr wrap="square" rtlCol="0">
            <a:spAutoFit/>
          </a:bodyPr>
          <a:lstStyle/>
          <a:p>
            <a:r>
              <a:rPr lang="en-US" sz="3200" b="1" dirty="0">
                <a:solidFill>
                  <a:schemeClr val="accent5">
                    <a:lumMod val="50000"/>
                  </a:schemeClr>
                </a:solidFill>
              </a:rPr>
              <a:t>This topic is very technical… </a:t>
            </a:r>
          </a:p>
        </p:txBody>
      </p:sp>
      <p:sp>
        <p:nvSpPr>
          <p:cNvPr id="7" name="TextBox 6">
            <a:extLst>
              <a:ext uri="{FF2B5EF4-FFF2-40B4-BE49-F238E27FC236}">
                <a16:creationId xmlns:a16="http://schemas.microsoft.com/office/drawing/2014/main" id="{7338AB29-C37D-3611-5621-37677B9F8F57}"/>
              </a:ext>
            </a:extLst>
          </p:cNvPr>
          <p:cNvSpPr txBox="1"/>
          <p:nvPr/>
        </p:nvSpPr>
        <p:spPr>
          <a:xfrm>
            <a:off x="10689820" y="5377305"/>
            <a:ext cx="1242776" cy="369332"/>
          </a:xfrm>
          <a:prstGeom prst="rect">
            <a:avLst/>
          </a:prstGeom>
          <a:noFill/>
        </p:spPr>
        <p:txBody>
          <a:bodyPr wrap="none" rtlCol="0">
            <a:spAutoFit/>
          </a:bodyPr>
          <a:lstStyle/>
          <a:p>
            <a:r>
              <a:rPr lang="en-US" b="1" dirty="0" err="1"/>
              <a:t>Python.org</a:t>
            </a:r>
            <a:endParaRPr lang="en-US" b="1" dirty="0"/>
          </a:p>
        </p:txBody>
      </p:sp>
      <p:pic>
        <p:nvPicPr>
          <p:cNvPr id="4" name="Picture 3" descr="A child with glasses and a pen in his hand&#10;&#10;Description automatically generated">
            <a:extLst>
              <a:ext uri="{FF2B5EF4-FFF2-40B4-BE49-F238E27FC236}">
                <a16:creationId xmlns:a16="http://schemas.microsoft.com/office/drawing/2014/main" id="{F229594E-5D72-8B55-9DBB-C83283DC39A5}"/>
              </a:ext>
            </a:extLst>
          </p:cNvPr>
          <p:cNvPicPr>
            <a:picLocks noChangeAspect="1"/>
          </p:cNvPicPr>
          <p:nvPr/>
        </p:nvPicPr>
        <p:blipFill>
          <a:blip r:embed="rId2"/>
          <a:stretch>
            <a:fillRect/>
          </a:stretch>
        </p:blipFill>
        <p:spPr>
          <a:xfrm>
            <a:off x="6609762" y="5189830"/>
            <a:ext cx="2793639" cy="1571422"/>
          </a:xfrm>
          <a:prstGeom prst="rect">
            <a:avLst/>
          </a:prstGeom>
        </p:spPr>
      </p:pic>
    </p:spTree>
    <p:extLst>
      <p:ext uri="{BB962C8B-B14F-4D97-AF65-F5344CB8AC3E}">
        <p14:creationId xmlns:p14="http://schemas.microsoft.com/office/powerpoint/2010/main" val="41997190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1634B7-CBE8-55A0-38DF-7077D3EB11CA}"/>
              </a:ext>
            </a:extLst>
          </p:cNvPr>
          <p:cNvSpPr txBox="1"/>
          <p:nvPr/>
        </p:nvSpPr>
        <p:spPr>
          <a:xfrm>
            <a:off x="259404" y="883662"/>
            <a:ext cx="11699132" cy="5262979"/>
          </a:xfrm>
          <a:prstGeom prst="rect">
            <a:avLst/>
          </a:prstGeom>
          <a:noFill/>
        </p:spPr>
        <p:txBody>
          <a:bodyPr wrap="square">
            <a:spAutoFit/>
          </a:bodyPr>
          <a:lstStyle/>
          <a:p>
            <a:r>
              <a:rPr lang="en-US" sz="2800" dirty="0"/>
              <a:t>Key points:</a:t>
            </a:r>
          </a:p>
          <a:p>
            <a:pPr marL="457200" indent="-457200">
              <a:buFont typeface="Arial" panose="020B0604020202020204" pitchFamily="34" charset="0"/>
              <a:buChar char="•"/>
            </a:pPr>
            <a:r>
              <a:rPr lang="en-US" sz="2800" dirty="0"/>
              <a:t>Garbage collection is a process in which the interpreter frees up the memory when not in use to make it available for other objects.</a:t>
            </a:r>
          </a:p>
          <a:p>
            <a:pPr marL="457200" indent="-457200">
              <a:buFont typeface="Arial" panose="020B0604020202020204" pitchFamily="34" charset="0"/>
              <a:buChar char="•"/>
            </a:pPr>
            <a:r>
              <a:rPr lang="en-US" sz="2800" dirty="0"/>
              <a:t>Reference counting works by counting the number of times an object is referenced by other objects in the system. When references to an object are removed, the reference count for an object is decremented. When the reference count becomes zero, the object is deallocated.</a:t>
            </a:r>
          </a:p>
          <a:p>
            <a:pPr marL="457200" indent="-457200">
              <a:buFont typeface="Arial" panose="020B0604020202020204" pitchFamily="34" charset="0"/>
              <a:buChar char="•"/>
            </a:pPr>
            <a:r>
              <a:rPr lang="en-US" sz="2800" b="0" i="0" u="none" strike="noStrike" dirty="0" err="1">
                <a:solidFill>
                  <a:srgbClr val="1F1F1F"/>
                </a:solidFill>
                <a:effectLst/>
                <a:latin typeface="Lato" panose="020F0502020204030204" pitchFamily="34" charset="0"/>
              </a:rPr>
              <a:t>CPython</a:t>
            </a:r>
            <a:r>
              <a:rPr lang="en-US" sz="2800" b="0" i="0" u="none" strike="noStrike" dirty="0">
                <a:solidFill>
                  <a:srgbClr val="1F1F1F"/>
                </a:solidFill>
                <a:effectLst/>
                <a:latin typeface="Lato" panose="020F0502020204030204" pitchFamily="34" charset="0"/>
              </a:rPr>
              <a:t> is the default and most widely used implementation of the Python language. </a:t>
            </a:r>
            <a:r>
              <a:rPr lang="en-US" sz="2800" b="0" i="0" u="none" strike="noStrike" dirty="0">
                <a:solidFill>
                  <a:srgbClr val="1F1F1F"/>
                </a:solidFill>
                <a:effectLst/>
                <a:latin typeface="Lato" panose="020F0502020204030203" pitchFamily="34" charset="0"/>
              </a:rPr>
              <a:t>Since </a:t>
            </a:r>
            <a:r>
              <a:rPr lang="en-US" sz="2800" b="0" i="0" u="none" strike="noStrike" dirty="0" err="1">
                <a:solidFill>
                  <a:srgbClr val="1F1F1F"/>
                </a:solidFill>
                <a:effectLst/>
                <a:latin typeface="Lato" panose="020F0502020204030203" pitchFamily="34" charset="0"/>
              </a:rPr>
              <a:t>CPython</a:t>
            </a:r>
            <a:r>
              <a:rPr lang="en-US" sz="2800" b="0" i="0" u="none" strike="noStrike" dirty="0">
                <a:solidFill>
                  <a:srgbClr val="1F1F1F"/>
                </a:solidFill>
                <a:effectLst/>
                <a:latin typeface="Lato" panose="020F0502020204030203" pitchFamily="34" charset="0"/>
              </a:rPr>
              <a:t> is the reference implementation, all new rules and specifications of the Python language are first implemented by </a:t>
            </a:r>
            <a:r>
              <a:rPr lang="en-US" sz="2800" b="0" i="0" u="none" strike="noStrike" dirty="0" err="1">
                <a:solidFill>
                  <a:srgbClr val="1F1F1F"/>
                </a:solidFill>
                <a:effectLst/>
                <a:latin typeface="Lato" panose="020F0502020204030203" pitchFamily="34" charset="0"/>
              </a:rPr>
              <a:t>CPython</a:t>
            </a:r>
            <a:r>
              <a:rPr lang="en-US" sz="2800" b="0" i="0" u="none" strike="noStrike" dirty="0">
                <a:solidFill>
                  <a:srgbClr val="1F1F1F"/>
                </a:solidFill>
                <a:effectLst/>
                <a:latin typeface="Lato" panose="020F0502020204030203" pitchFamily="34" charset="0"/>
              </a:rPr>
              <a:t>.</a:t>
            </a:r>
            <a:endParaRPr lang="en-US" sz="2800" dirty="0"/>
          </a:p>
          <a:p>
            <a:endParaRPr lang="en-US" sz="2800" dirty="0"/>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Memory Management in Python </a:t>
            </a:r>
            <a:endParaRPr lang="en-US" dirty="0"/>
          </a:p>
        </p:txBody>
      </p:sp>
    </p:spTree>
    <p:extLst>
      <p:ext uri="{BB962C8B-B14F-4D97-AF65-F5344CB8AC3E}">
        <p14:creationId xmlns:p14="http://schemas.microsoft.com/office/powerpoint/2010/main" val="57601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828882" y="0"/>
            <a:ext cx="10534231" cy="6858000"/>
          </a:xfrm>
          <a:prstGeom prst="rect">
            <a:avLst/>
          </a:prstGeom>
        </p:spPr>
      </p:pic>
    </p:spTree>
    <p:extLst>
      <p:ext uri="{BB962C8B-B14F-4D97-AF65-F5344CB8AC3E}">
        <p14:creationId xmlns:p14="http://schemas.microsoft.com/office/powerpoint/2010/main" val="4002754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1634B7-CBE8-55A0-38DF-7077D3EB11CA}"/>
              </a:ext>
            </a:extLst>
          </p:cNvPr>
          <p:cNvSpPr txBox="1"/>
          <p:nvPr/>
        </p:nvSpPr>
        <p:spPr>
          <a:xfrm>
            <a:off x="259404" y="766932"/>
            <a:ext cx="11699132" cy="5262979"/>
          </a:xfrm>
          <a:prstGeom prst="rect">
            <a:avLst/>
          </a:prstGeom>
          <a:noFill/>
        </p:spPr>
        <p:txBody>
          <a:bodyPr wrap="square">
            <a:spAutoFit/>
          </a:bodyPr>
          <a:lstStyle/>
          <a:p>
            <a:r>
              <a:rPr lang="en-US" sz="2800" dirty="0"/>
              <a:t>Key points:</a:t>
            </a:r>
          </a:p>
          <a:p>
            <a:pPr marL="457200" indent="-457200">
              <a:buFont typeface="Arial" panose="020B0604020202020204" pitchFamily="34" charset="0"/>
              <a:buChar char="•"/>
            </a:pPr>
            <a:r>
              <a:rPr lang="en-US" sz="2800" dirty="0"/>
              <a:t>It’s important to note that there are implementations other than </a:t>
            </a:r>
            <a:r>
              <a:rPr lang="en-US" sz="2800" dirty="0" err="1"/>
              <a:t>CPython</a:t>
            </a:r>
            <a:r>
              <a:rPr lang="en-US" sz="2800" dirty="0"/>
              <a:t>. </a:t>
            </a:r>
            <a:r>
              <a:rPr lang="en-US" sz="2800" dirty="0" err="1"/>
              <a:t>IronPython</a:t>
            </a:r>
            <a:r>
              <a:rPr lang="en-US" sz="2800" dirty="0"/>
              <a:t> compiles down to run on Microsoft’s Common Language Runtime. </a:t>
            </a:r>
            <a:r>
              <a:rPr lang="en-US" sz="2800" dirty="0" err="1"/>
              <a:t>Jython</a:t>
            </a:r>
            <a:r>
              <a:rPr lang="en-US" sz="2800" dirty="0"/>
              <a:t> compiles down to Java bytecode to run on the Java Virtual Machine. </a:t>
            </a:r>
            <a:r>
              <a:rPr lang="en-US" sz="2800" dirty="0" err="1"/>
              <a:t>PyPy</a:t>
            </a:r>
            <a:r>
              <a:rPr lang="en-US" sz="2800" dirty="0"/>
              <a:t> claims to run faster for particular applications.</a:t>
            </a:r>
          </a:p>
          <a:p>
            <a:pPr marL="457200" indent="-457200">
              <a:buFont typeface="Arial" panose="020B0604020202020204" pitchFamily="34" charset="0"/>
              <a:buChar char="•"/>
            </a:pPr>
            <a:r>
              <a:rPr lang="en-US" sz="2800" dirty="0"/>
              <a:t>Each object has its own object-specific memory allocator that knows how to get the memory to store that object. Each object also has an object-specific memory deallocator that “frees” the memory once it’s no longer needed.</a:t>
            </a:r>
          </a:p>
          <a:p>
            <a:pPr marL="457200" indent="-457200">
              <a:buFont typeface="Arial" panose="020B0604020202020204" pitchFamily="34" charset="0"/>
              <a:buChar char="•"/>
            </a:pPr>
            <a:r>
              <a:rPr lang="en-US" sz="2800" dirty="0"/>
              <a:t>The Global Interpreter Lock (GIL) performs a single global lock on the interpreter when a thread is interacting with shared resources. In other words, only one thread can write at a time.</a:t>
            </a:r>
          </a:p>
          <a:p>
            <a:endParaRPr lang="en-US" sz="2800" dirty="0"/>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Memory Management in Python </a:t>
            </a:r>
            <a:endParaRPr lang="en-US" dirty="0"/>
          </a:p>
        </p:txBody>
      </p:sp>
      <p:sp>
        <p:nvSpPr>
          <p:cNvPr id="2" name="TextBox 1">
            <a:extLst>
              <a:ext uri="{FF2B5EF4-FFF2-40B4-BE49-F238E27FC236}">
                <a16:creationId xmlns:a16="http://schemas.microsoft.com/office/drawing/2014/main" id="{C6F0FE3B-0C97-0502-88BF-B435706A6A2C}"/>
              </a:ext>
            </a:extLst>
          </p:cNvPr>
          <p:cNvSpPr txBox="1"/>
          <p:nvPr/>
        </p:nvSpPr>
        <p:spPr>
          <a:xfrm>
            <a:off x="259404" y="5513097"/>
            <a:ext cx="11699132" cy="1292662"/>
          </a:xfrm>
          <a:prstGeom prst="rect">
            <a:avLst/>
          </a:prstGeom>
          <a:noFill/>
        </p:spPr>
        <p:txBody>
          <a:bodyPr wrap="square">
            <a:spAutoFit/>
          </a:bodyPr>
          <a:lstStyle/>
          <a:p>
            <a:r>
              <a:rPr lang="en-US" sz="2800" dirty="0">
                <a:solidFill>
                  <a:srgbClr val="C00000"/>
                </a:solidFill>
              </a:rPr>
              <a:t>If you want to get deep into memory management in Python:</a:t>
            </a:r>
          </a:p>
          <a:p>
            <a:r>
              <a:rPr lang="en-US" sz="2500" dirty="0">
                <a:hlinkClick r:id="rId2"/>
              </a:rPr>
              <a:t>https://docs.python.org/3/c-api/memory.html</a:t>
            </a:r>
            <a:endParaRPr lang="en-US" sz="2500" dirty="0"/>
          </a:p>
          <a:p>
            <a:r>
              <a:rPr lang="en-US" sz="2500" dirty="0">
                <a:hlinkClick r:id="rId3"/>
              </a:rPr>
              <a:t>https://www.honeybadger.io/blog/memory-management-in-python/</a:t>
            </a:r>
            <a:endParaRPr lang="en-US" sz="2500" dirty="0"/>
          </a:p>
        </p:txBody>
      </p:sp>
    </p:spTree>
    <p:extLst>
      <p:ext uri="{BB962C8B-B14F-4D97-AF65-F5344CB8AC3E}">
        <p14:creationId xmlns:p14="http://schemas.microsoft.com/office/powerpoint/2010/main" val="2695387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1634B7-CBE8-55A0-38DF-7077D3EB11CA}"/>
              </a:ext>
            </a:extLst>
          </p:cNvPr>
          <p:cNvSpPr txBox="1"/>
          <p:nvPr/>
        </p:nvSpPr>
        <p:spPr>
          <a:xfrm>
            <a:off x="1005192" y="1888852"/>
            <a:ext cx="10051915" cy="3970318"/>
          </a:xfrm>
          <a:prstGeom prst="rect">
            <a:avLst/>
          </a:prstGeom>
          <a:noFill/>
        </p:spPr>
        <p:txBody>
          <a:bodyPr wrap="square">
            <a:spAutoFit/>
          </a:bodyPr>
          <a:lstStyle/>
          <a:p>
            <a:r>
              <a:rPr lang="en-US" sz="2800" dirty="0"/>
              <a:t>Let’s remember the Phyton function </a:t>
            </a:r>
            <a:r>
              <a:rPr lang="en-US" sz="2800" b="1" dirty="0">
                <a:solidFill>
                  <a:schemeClr val="accent1">
                    <a:lumMod val="75000"/>
                  </a:schemeClr>
                </a:solidFill>
              </a:rPr>
              <a:t>id()</a:t>
            </a:r>
          </a:p>
          <a:p>
            <a:endParaRPr lang="en-US" sz="2800" dirty="0"/>
          </a:p>
          <a:p>
            <a:r>
              <a:rPr lang="en-US" sz="2800" dirty="0"/>
              <a:t>Python id() function returns the “identity” of the object. The identity of an object is an integer, which is guaranteed to be unique and constant for this object during its lifetime. Two objects with non-overlapping lifetimes may have the same id() value. </a:t>
            </a:r>
          </a:p>
          <a:p>
            <a:endParaRPr lang="en-US" sz="2800" dirty="0"/>
          </a:p>
          <a:p>
            <a:r>
              <a:rPr lang="en-US" sz="2800" dirty="0"/>
              <a:t>In </a:t>
            </a:r>
            <a:r>
              <a:rPr lang="en-US" sz="2800" dirty="0" err="1"/>
              <a:t>CPython</a:t>
            </a:r>
            <a:r>
              <a:rPr lang="en-US" sz="2800" dirty="0"/>
              <a:t> implementation, this is the address of the object in memory.</a:t>
            </a:r>
          </a:p>
        </p:txBody>
      </p:sp>
      <p:sp>
        <p:nvSpPr>
          <p:cNvPr id="3" name="Title 1">
            <a:extLst>
              <a:ext uri="{FF2B5EF4-FFF2-40B4-BE49-F238E27FC236}">
                <a16:creationId xmlns:a16="http://schemas.microsoft.com/office/drawing/2014/main" id="{1B50ADAB-0904-6299-33F2-EE8834B7545C}"/>
              </a:ext>
            </a:extLst>
          </p:cNvPr>
          <p:cNvSpPr txBox="1">
            <a:spLocks/>
          </p:cNvSpPr>
          <p:nvPr/>
        </p:nvSpPr>
        <p:spPr>
          <a:xfrm>
            <a:off x="177000" y="181201"/>
            <a:ext cx="10515600" cy="640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Calibri" panose="020F0502020204030204" pitchFamily="34" charset="0"/>
                <a:cs typeface="Calibri" panose="020F0502020204030204" pitchFamily="34" charset="0"/>
              </a:rPr>
              <a:t>Memory Management in Python </a:t>
            </a:r>
            <a:endParaRPr lang="en-US" dirty="0"/>
          </a:p>
        </p:txBody>
      </p:sp>
      <p:sp>
        <p:nvSpPr>
          <p:cNvPr id="4" name="TextBox 3">
            <a:extLst>
              <a:ext uri="{FF2B5EF4-FFF2-40B4-BE49-F238E27FC236}">
                <a16:creationId xmlns:a16="http://schemas.microsoft.com/office/drawing/2014/main" id="{6F2837F5-7FE1-388F-25BF-04BD05D4D071}"/>
              </a:ext>
            </a:extLst>
          </p:cNvPr>
          <p:cNvSpPr txBox="1"/>
          <p:nvPr/>
        </p:nvSpPr>
        <p:spPr>
          <a:xfrm>
            <a:off x="177001" y="1036061"/>
            <a:ext cx="8195272" cy="523220"/>
          </a:xfrm>
          <a:prstGeom prst="rect">
            <a:avLst/>
          </a:prstGeom>
          <a:noFill/>
        </p:spPr>
        <p:txBody>
          <a:bodyPr wrap="square">
            <a:spAutoFit/>
          </a:bodyPr>
          <a:lstStyle/>
          <a:p>
            <a:r>
              <a:rPr lang="en-US" sz="2800" dirty="0"/>
              <a:t>How Python make efficient use of memory allocation?</a:t>
            </a:r>
          </a:p>
        </p:txBody>
      </p:sp>
      <p:sp>
        <p:nvSpPr>
          <p:cNvPr id="5" name="TextBox 4">
            <a:extLst>
              <a:ext uri="{FF2B5EF4-FFF2-40B4-BE49-F238E27FC236}">
                <a16:creationId xmlns:a16="http://schemas.microsoft.com/office/drawing/2014/main" id="{EAF1FBF7-639C-2170-755E-B28D0536843F}"/>
              </a:ext>
            </a:extLst>
          </p:cNvPr>
          <p:cNvSpPr txBox="1"/>
          <p:nvPr/>
        </p:nvSpPr>
        <p:spPr>
          <a:xfrm>
            <a:off x="10676850" y="5610766"/>
            <a:ext cx="1403910" cy="369332"/>
          </a:xfrm>
          <a:prstGeom prst="rect">
            <a:avLst/>
          </a:prstGeom>
          <a:noFill/>
        </p:spPr>
        <p:txBody>
          <a:bodyPr wrap="none" rtlCol="0">
            <a:spAutoFit/>
          </a:bodyPr>
          <a:lstStyle/>
          <a:p>
            <a:r>
              <a:rPr lang="en-US" b="1" dirty="0" err="1"/>
              <a:t>DigitalOcean</a:t>
            </a:r>
            <a:endParaRPr lang="en-US" b="1" dirty="0"/>
          </a:p>
        </p:txBody>
      </p:sp>
    </p:spTree>
    <p:extLst>
      <p:ext uri="{BB962C8B-B14F-4D97-AF65-F5344CB8AC3E}">
        <p14:creationId xmlns:p14="http://schemas.microsoft.com/office/powerpoint/2010/main" val="1343994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16031"/>
          <a:stretch/>
        </p:blipFill>
        <p:spPr>
          <a:xfrm>
            <a:off x="823609" y="1292"/>
            <a:ext cx="10546769" cy="5757482"/>
          </a:xfrm>
          <a:prstGeom prst="rect">
            <a:avLst/>
          </a:prstGeom>
        </p:spPr>
      </p:pic>
    </p:spTree>
    <p:extLst>
      <p:ext uri="{BB962C8B-B14F-4D97-AF65-F5344CB8AC3E}">
        <p14:creationId xmlns:p14="http://schemas.microsoft.com/office/powerpoint/2010/main" val="3790464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a:stretch/>
        </p:blipFill>
        <p:spPr>
          <a:xfrm>
            <a:off x="823609" y="1292"/>
            <a:ext cx="10546769" cy="6856708"/>
          </a:xfrm>
          <a:prstGeom prst="rect">
            <a:avLst/>
          </a:prstGeom>
        </p:spPr>
      </p:pic>
    </p:spTree>
    <p:extLst>
      <p:ext uri="{BB962C8B-B14F-4D97-AF65-F5344CB8AC3E}">
        <p14:creationId xmlns:p14="http://schemas.microsoft.com/office/powerpoint/2010/main" val="25426031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45824"/>
          <a:stretch/>
        </p:blipFill>
        <p:spPr>
          <a:xfrm>
            <a:off x="1460662" y="1292"/>
            <a:ext cx="9272662" cy="3714674"/>
          </a:xfrm>
          <a:prstGeom prst="rect">
            <a:avLst/>
          </a:prstGeom>
        </p:spPr>
      </p:pic>
    </p:spTree>
    <p:extLst>
      <p:ext uri="{BB962C8B-B14F-4D97-AF65-F5344CB8AC3E}">
        <p14:creationId xmlns:p14="http://schemas.microsoft.com/office/powerpoint/2010/main" val="1507719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37785"/>
          <a:stretch/>
        </p:blipFill>
        <p:spPr>
          <a:xfrm>
            <a:off x="1460662" y="1292"/>
            <a:ext cx="9272662" cy="4265908"/>
          </a:xfrm>
          <a:prstGeom prst="rect">
            <a:avLst/>
          </a:prstGeom>
        </p:spPr>
      </p:pic>
    </p:spTree>
    <p:extLst>
      <p:ext uri="{BB962C8B-B14F-4D97-AF65-F5344CB8AC3E}">
        <p14:creationId xmlns:p14="http://schemas.microsoft.com/office/powerpoint/2010/main" val="14671534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6006"/>
          <a:stretch/>
        </p:blipFill>
        <p:spPr>
          <a:xfrm>
            <a:off x="1460662" y="1292"/>
            <a:ext cx="9272662" cy="6444904"/>
          </a:xfrm>
          <a:prstGeom prst="rect">
            <a:avLst/>
          </a:prstGeom>
        </p:spPr>
      </p:pic>
    </p:spTree>
    <p:extLst>
      <p:ext uri="{BB962C8B-B14F-4D97-AF65-F5344CB8AC3E}">
        <p14:creationId xmlns:p14="http://schemas.microsoft.com/office/powerpoint/2010/main" val="2497615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a:stretch/>
        </p:blipFill>
        <p:spPr>
          <a:xfrm>
            <a:off x="1460662" y="1292"/>
            <a:ext cx="9272662" cy="6856708"/>
          </a:xfrm>
          <a:prstGeom prst="rect">
            <a:avLst/>
          </a:prstGeom>
        </p:spPr>
      </p:pic>
    </p:spTree>
    <p:extLst>
      <p:ext uri="{BB962C8B-B14F-4D97-AF65-F5344CB8AC3E}">
        <p14:creationId xmlns:p14="http://schemas.microsoft.com/office/powerpoint/2010/main" val="3253973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l="8027" t="27599" r="32387" b="39960"/>
          <a:stretch/>
        </p:blipFill>
        <p:spPr>
          <a:xfrm>
            <a:off x="655941" y="620831"/>
            <a:ext cx="5525311" cy="2224392"/>
          </a:xfrm>
          <a:prstGeom prst="rect">
            <a:avLst/>
          </a:prstGeom>
        </p:spPr>
      </p:pic>
      <p:pic>
        <p:nvPicPr>
          <p:cNvPr id="2" name="Picture 1">
            <a:extLst>
              <a:ext uri="{FF2B5EF4-FFF2-40B4-BE49-F238E27FC236}">
                <a16:creationId xmlns:a16="http://schemas.microsoft.com/office/drawing/2014/main" id="{0CBD5DC5-74F8-D2A4-27B0-2F7ABF394D53}"/>
              </a:ext>
            </a:extLst>
          </p:cNvPr>
          <p:cNvPicPr>
            <a:picLocks noChangeAspect="1"/>
          </p:cNvPicPr>
          <p:nvPr/>
        </p:nvPicPr>
        <p:blipFill rotWithShape="1">
          <a:blip r:embed="rId2"/>
          <a:srcRect l="8027" t="62052" r="32387" b="-131"/>
          <a:stretch/>
        </p:blipFill>
        <p:spPr>
          <a:xfrm>
            <a:off x="684864" y="3789829"/>
            <a:ext cx="5525311" cy="2610969"/>
          </a:xfrm>
          <a:prstGeom prst="rect">
            <a:avLst/>
          </a:prstGeom>
        </p:spPr>
      </p:pic>
      <p:pic>
        <p:nvPicPr>
          <p:cNvPr id="5" name="Picture 4" descr="A diagram of a graph&#10;&#10;Description automatically generated">
            <a:extLst>
              <a:ext uri="{FF2B5EF4-FFF2-40B4-BE49-F238E27FC236}">
                <a16:creationId xmlns:a16="http://schemas.microsoft.com/office/drawing/2014/main" id="{00F596CC-553C-1AB9-09B6-2A31DB54319C}"/>
              </a:ext>
            </a:extLst>
          </p:cNvPr>
          <p:cNvPicPr>
            <a:picLocks noChangeAspect="1"/>
          </p:cNvPicPr>
          <p:nvPr/>
        </p:nvPicPr>
        <p:blipFill>
          <a:blip r:embed="rId3"/>
          <a:stretch>
            <a:fillRect/>
          </a:stretch>
        </p:blipFill>
        <p:spPr>
          <a:xfrm>
            <a:off x="6777975" y="3789829"/>
            <a:ext cx="4729161" cy="2909205"/>
          </a:xfrm>
          <a:prstGeom prst="rect">
            <a:avLst/>
          </a:prstGeom>
        </p:spPr>
      </p:pic>
      <p:pic>
        <p:nvPicPr>
          <p:cNvPr id="7" name="Picture 6" descr="A diagram of a graph&#10;&#10;Description automatically generated">
            <a:extLst>
              <a:ext uri="{FF2B5EF4-FFF2-40B4-BE49-F238E27FC236}">
                <a16:creationId xmlns:a16="http://schemas.microsoft.com/office/drawing/2014/main" id="{C65C9733-D35C-FB0E-9145-EFB8B59B0FA2}"/>
              </a:ext>
            </a:extLst>
          </p:cNvPr>
          <p:cNvPicPr>
            <a:picLocks noChangeAspect="1"/>
          </p:cNvPicPr>
          <p:nvPr/>
        </p:nvPicPr>
        <p:blipFill>
          <a:blip r:embed="rId4"/>
          <a:stretch>
            <a:fillRect/>
          </a:stretch>
        </p:blipFill>
        <p:spPr>
          <a:xfrm>
            <a:off x="6777974" y="219387"/>
            <a:ext cx="4729162" cy="2909206"/>
          </a:xfrm>
          <a:prstGeom prst="rect">
            <a:avLst/>
          </a:prstGeom>
        </p:spPr>
      </p:pic>
    </p:spTree>
    <p:extLst>
      <p:ext uri="{BB962C8B-B14F-4D97-AF65-F5344CB8AC3E}">
        <p14:creationId xmlns:p14="http://schemas.microsoft.com/office/powerpoint/2010/main" val="2835079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21688"/>
          <a:stretch/>
        </p:blipFill>
        <p:spPr>
          <a:xfrm>
            <a:off x="101016" y="0"/>
            <a:ext cx="7154065" cy="5369668"/>
          </a:xfrm>
          <a:prstGeom prst="rect">
            <a:avLst/>
          </a:prstGeom>
        </p:spPr>
      </p:pic>
    </p:spTree>
    <p:extLst>
      <p:ext uri="{BB962C8B-B14F-4D97-AF65-F5344CB8AC3E}">
        <p14:creationId xmlns:p14="http://schemas.microsoft.com/office/powerpoint/2010/main" val="178072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828882" y="0"/>
            <a:ext cx="10534231" cy="6858000"/>
          </a:xfrm>
          <a:prstGeom prst="rect">
            <a:avLst/>
          </a:prstGeom>
        </p:spPr>
      </p:pic>
      <p:sp>
        <p:nvSpPr>
          <p:cNvPr id="2" name="Rectangle 1">
            <a:extLst>
              <a:ext uri="{FF2B5EF4-FFF2-40B4-BE49-F238E27FC236}">
                <a16:creationId xmlns:a16="http://schemas.microsoft.com/office/drawing/2014/main" id="{03E14BEB-F714-FC8F-2700-BEEC223A417C}"/>
              </a:ext>
            </a:extLst>
          </p:cNvPr>
          <p:cNvSpPr/>
          <p:nvPr/>
        </p:nvSpPr>
        <p:spPr>
          <a:xfrm>
            <a:off x="4256602" y="2174250"/>
            <a:ext cx="1560538" cy="24469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218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rotWithShape="1">
          <a:blip r:embed="rId2"/>
          <a:srcRect b="-18"/>
          <a:stretch/>
        </p:blipFill>
        <p:spPr>
          <a:xfrm>
            <a:off x="101016" y="0"/>
            <a:ext cx="7154065" cy="6858000"/>
          </a:xfrm>
          <a:prstGeom prst="rect">
            <a:avLst/>
          </a:prstGeom>
        </p:spPr>
      </p:pic>
    </p:spTree>
    <p:extLst>
      <p:ext uri="{BB962C8B-B14F-4D97-AF65-F5344CB8AC3E}">
        <p14:creationId xmlns:p14="http://schemas.microsoft.com/office/powerpoint/2010/main" val="2711938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p:txBody>
          <a:bodyPr/>
          <a:lstStyle/>
          <a:p>
            <a:r>
              <a:rPr lang="en-US" sz="4400" b="0" dirty="0">
                <a:latin typeface="Calibri" panose="020F0502020204030204" pitchFamily="34" charset="0"/>
                <a:cs typeface="Calibri" panose="020F0502020204030204" pitchFamily="34" charset="0"/>
              </a:rPr>
              <a:t>Summary</a:t>
            </a:r>
            <a:endParaRPr lang="en-US" dirty="0"/>
          </a:p>
        </p:txBody>
      </p:sp>
      <p:sp>
        <p:nvSpPr>
          <p:cNvPr id="3" name="Content Placeholder 2">
            <a:extLst>
              <a:ext uri="{FF2B5EF4-FFF2-40B4-BE49-F238E27FC236}">
                <a16:creationId xmlns:a16="http://schemas.microsoft.com/office/drawing/2014/main" id="{9452ADBB-CCDB-2D30-3587-B926DC108EFA}"/>
              </a:ext>
            </a:extLst>
          </p:cNvPr>
          <p:cNvSpPr>
            <a:spLocks noGrp="1"/>
          </p:cNvSpPr>
          <p:nvPr>
            <p:ph idx="1"/>
          </p:nvPr>
        </p:nvSpPr>
        <p:spPr/>
        <p:txBody>
          <a:bodyPr>
            <a:normAutofit/>
          </a:bodyPr>
          <a:lstStyle/>
          <a:p>
            <a:r>
              <a:rPr lang="en-US" sz="3200" dirty="0"/>
              <a:t>Code collaboration in real-time among data scientists is crucial to speed-up results and to be part of an efficient teamwork.</a:t>
            </a:r>
          </a:p>
          <a:p>
            <a:r>
              <a:rPr lang="en-US" sz="3200" dirty="0"/>
              <a:t>Techniques, such as list comprehension, help us to write faster code.</a:t>
            </a:r>
          </a:p>
          <a:p>
            <a:r>
              <a:rPr lang="en-US" sz="3200" dirty="0"/>
              <a:t>Understanding memory allocation and management help us to write efficient code.</a:t>
            </a:r>
          </a:p>
          <a:p>
            <a:endParaRPr lang="en-US" sz="3200" dirty="0"/>
          </a:p>
          <a:p>
            <a:endParaRPr lang="en-US" sz="3200" dirty="0"/>
          </a:p>
        </p:txBody>
      </p:sp>
    </p:spTree>
    <p:extLst>
      <p:ext uri="{BB962C8B-B14F-4D97-AF65-F5344CB8AC3E}">
        <p14:creationId xmlns:p14="http://schemas.microsoft.com/office/powerpoint/2010/main" val="3748060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24"/>
          </p:nvPr>
        </p:nvSpPr>
        <p:spPr/>
        <p:txBody>
          <a:bodyPr/>
          <a:lstStyle/>
          <a:p>
            <a:fld id="{29AD3987-26BA-49DC-BA24-72731371DC9F}" type="slidenum">
              <a:rPr lang="de-DE" smtClean="0"/>
              <a:t>52</a:t>
            </a:fld>
            <a:endParaRPr lang="de-DE" dirty="0"/>
          </a:p>
        </p:txBody>
      </p:sp>
      <p:sp>
        <p:nvSpPr>
          <p:cNvPr id="2" name="Rectangle 1">
            <a:extLst>
              <a:ext uri="{FF2B5EF4-FFF2-40B4-BE49-F238E27FC236}">
                <a16:creationId xmlns:a16="http://schemas.microsoft.com/office/drawing/2014/main" id="{13304EB9-3F23-0B4A-B77B-41230CE6917B}"/>
              </a:ext>
            </a:extLst>
          </p:cNvPr>
          <p:cNvSpPr/>
          <p:nvPr/>
        </p:nvSpPr>
        <p:spPr>
          <a:xfrm>
            <a:off x="176283" y="61615"/>
            <a:ext cx="11770390" cy="3915656"/>
          </a:xfrm>
          <a:prstGeom prst="rect">
            <a:avLst/>
          </a:prstGeom>
          <a:noFill/>
        </p:spPr>
        <p:txBody>
          <a:bodyPr wrap="square" lIns="91440" tIns="45720" rIns="91440" bIns="45720">
            <a:spAutoFit/>
          </a:bodyPr>
          <a:lstStyle/>
          <a:p>
            <a:pPr algn="ctr"/>
            <a:r>
              <a:rPr lang="en-US" sz="1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Stay Safe &amp; Healthy</a:t>
            </a:r>
          </a:p>
        </p:txBody>
      </p:sp>
      <p:pic>
        <p:nvPicPr>
          <p:cNvPr id="5" name="Picture 4" descr="A kitten sitting on a white surface&#10;&#10;Description automatically generated">
            <a:extLst>
              <a:ext uri="{FF2B5EF4-FFF2-40B4-BE49-F238E27FC236}">
                <a16:creationId xmlns:a16="http://schemas.microsoft.com/office/drawing/2014/main" id="{140CF590-860D-AB97-8A60-0B72943C63A7}"/>
              </a:ext>
            </a:extLst>
          </p:cNvPr>
          <p:cNvPicPr>
            <a:picLocks noChangeAspect="1"/>
          </p:cNvPicPr>
          <p:nvPr/>
        </p:nvPicPr>
        <p:blipFill rotWithShape="1">
          <a:blip r:embed="rId3"/>
          <a:srcRect l="14201" r="32531"/>
          <a:stretch/>
        </p:blipFill>
        <p:spPr>
          <a:xfrm>
            <a:off x="5233638" y="3939527"/>
            <a:ext cx="2222811" cy="2781948"/>
          </a:xfrm>
          <a:prstGeom prst="rect">
            <a:avLst/>
          </a:prstGeom>
        </p:spPr>
      </p:pic>
    </p:spTree>
    <p:extLst>
      <p:ext uri="{BB962C8B-B14F-4D97-AF65-F5344CB8AC3E}">
        <p14:creationId xmlns:p14="http://schemas.microsoft.com/office/powerpoint/2010/main" val="16816383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041359" y="0"/>
            <a:ext cx="10109277" cy="6858000"/>
          </a:xfrm>
          <a:prstGeom prst="rect">
            <a:avLst/>
          </a:prstGeom>
        </p:spPr>
      </p:pic>
    </p:spTree>
    <p:extLst>
      <p:ext uri="{BB962C8B-B14F-4D97-AF65-F5344CB8AC3E}">
        <p14:creationId xmlns:p14="http://schemas.microsoft.com/office/powerpoint/2010/main" val="127506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041359" y="0"/>
            <a:ext cx="10109277" cy="6858000"/>
          </a:xfrm>
          <a:prstGeom prst="rect">
            <a:avLst/>
          </a:prstGeom>
        </p:spPr>
      </p:pic>
    </p:spTree>
    <p:extLst>
      <p:ext uri="{BB962C8B-B14F-4D97-AF65-F5344CB8AC3E}">
        <p14:creationId xmlns:p14="http://schemas.microsoft.com/office/powerpoint/2010/main" val="3892109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1BCA98-AD92-9D2A-568D-171D3FF959AF}"/>
              </a:ext>
            </a:extLst>
          </p:cNvPr>
          <p:cNvPicPr>
            <a:picLocks noChangeAspect="1"/>
          </p:cNvPicPr>
          <p:nvPr/>
        </p:nvPicPr>
        <p:blipFill>
          <a:blip r:embed="rId2"/>
          <a:srcRect/>
          <a:stretch/>
        </p:blipFill>
        <p:spPr>
          <a:xfrm>
            <a:off x="1041359" y="0"/>
            <a:ext cx="10109277" cy="6858000"/>
          </a:xfrm>
          <a:prstGeom prst="rect">
            <a:avLst/>
          </a:prstGeom>
        </p:spPr>
      </p:pic>
    </p:spTree>
    <p:extLst>
      <p:ext uri="{BB962C8B-B14F-4D97-AF65-F5344CB8AC3E}">
        <p14:creationId xmlns:p14="http://schemas.microsoft.com/office/powerpoint/2010/main" val="45665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3A47-1C19-D1CC-5472-4A0CD9C9C17B}"/>
              </a:ext>
            </a:extLst>
          </p:cNvPr>
          <p:cNvSpPr>
            <a:spLocks noGrp="1"/>
          </p:cNvSpPr>
          <p:nvPr>
            <p:ph type="title"/>
          </p:nvPr>
        </p:nvSpPr>
        <p:spPr>
          <a:xfrm>
            <a:off x="24600" y="28801"/>
            <a:ext cx="10515600" cy="640800"/>
          </a:xfrm>
        </p:spPr>
        <p:txBody>
          <a:bodyPr>
            <a:normAutofit fontScale="90000"/>
          </a:bodyPr>
          <a:lstStyle/>
          <a:p>
            <a:r>
              <a:rPr lang="en-US" sz="4400" b="0" dirty="0">
                <a:latin typeface="Calibri" panose="020F0502020204030204" pitchFamily="34" charset="0"/>
                <a:cs typeface="Calibri" panose="020F0502020204030204" pitchFamily="34" charset="0"/>
              </a:rPr>
              <a:t>Collaboration while writing Python code </a:t>
            </a:r>
            <a:endParaRPr lang="en-US" dirty="0"/>
          </a:p>
        </p:txBody>
      </p:sp>
      <p:sp>
        <p:nvSpPr>
          <p:cNvPr id="8" name="TextBox 7">
            <a:extLst>
              <a:ext uri="{FF2B5EF4-FFF2-40B4-BE49-F238E27FC236}">
                <a16:creationId xmlns:a16="http://schemas.microsoft.com/office/drawing/2014/main" id="{921634B7-CBE8-55A0-38DF-7077D3EB11CA}"/>
              </a:ext>
            </a:extLst>
          </p:cNvPr>
          <p:cNvSpPr txBox="1"/>
          <p:nvPr/>
        </p:nvSpPr>
        <p:spPr>
          <a:xfrm>
            <a:off x="151200" y="1317860"/>
            <a:ext cx="11816644" cy="3108543"/>
          </a:xfrm>
          <a:prstGeom prst="rect">
            <a:avLst/>
          </a:prstGeom>
          <a:noFill/>
        </p:spPr>
        <p:txBody>
          <a:bodyPr wrap="square">
            <a:spAutoFit/>
          </a:bodyPr>
          <a:lstStyle/>
          <a:p>
            <a:r>
              <a:rPr lang="en-US" sz="2800" dirty="0"/>
              <a:t>One of the most important features of Google </a:t>
            </a:r>
            <a:r>
              <a:rPr lang="en-US" sz="2800" dirty="0" err="1"/>
              <a:t>Colab</a:t>
            </a:r>
            <a:r>
              <a:rPr lang="en-US" sz="2800" dirty="0"/>
              <a:t> is the ability to share your work with others in real-time. You can collaborate with your team members, colleagues, or friends by sharing your Google </a:t>
            </a:r>
            <a:r>
              <a:rPr lang="en-US" sz="2800" dirty="0" err="1"/>
              <a:t>Colab</a:t>
            </a:r>
            <a:r>
              <a:rPr lang="en-US" sz="2800" dirty="0"/>
              <a:t> notebook with them. </a:t>
            </a:r>
          </a:p>
          <a:p>
            <a:endParaRPr lang="en-US" sz="2800" dirty="0"/>
          </a:p>
          <a:p>
            <a:r>
              <a:rPr lang="en-US" sz="2800" dirty="0"/>
              <a:t>Sometimes you may need to share a Google Drive with all the members of Google </a:t>
            </a:r>
            <a:r>
              <a:rPr lang="en-US" sz="2800" dirty="0" err="1"/>
              <a:t>Colab</a:t>
            </a:r>
            <a:r>
              <a:rPr lang="en-US" sz="2800" dirty="0"/>
              <a:t>, especially if you are working on a group project where data needs to be shared among team members.</a:t>
            </a:r>
          </a:p>
        </p:txBody>
      </p:sp>
      <p:sp>
        <p:nvSpPr>
          <p:cNvPr id="9" name="TextBox 8">
            <a:extLst>
              <a:ext uri="{FF2B5EF4-FFF2-40B4-BE49-F238E27FC236}">
                <a16:creationId xmlns:a16="http://schemas.microsoft.com/office/drawing/2014/main" id="{7E2ADB9F-772C-C11E-C42C-2F9605E8058A}"/>
              </a:ext>
            </a:extLst>
          </p:cNvPr>
          <p:cNvSpPr txBox="1"/>
          <p:nvPr/>
        </p:nvSpPr>
        <p:spPr>
          <a:xfrm>
            <a:off x="10416714" y="4487958"/>
            <a:ext cx="1362361" cy="369332"/>
          </a:xfrm>
          <a:prstGeom prst="rect">
            <a:avLst/>
          </a:prstGeom>
          <a:noFill/>
        </p:spPr>
        <p:txBody>
          <a:bodyPr wrap="none" rtlCol="0">
            <a:spAutoFit/>
          </a:bodyPr>
          <a:lstStyle/>
          <a:p>
            <a:r>
              <a:rPr lang="en-US" b="1" dirty="0" err="1"/>
              <a:t>SaturnCloud</a:t>
            </a:r>
            <a:endParaRPr lang="en-US" b="1" dirty="0"/>
          </a:p>
        </p:txBody>
      </p:sp>
      <p:sp>
        <p:nvSpPr>
          <p:cNvPr id="3" name="TextBox 2">
            <a:extLst>
              <a:ext uri="{FF2B5EF4-FFF2-40B4-BE49-F238E27FC236}">
                <a16:creationId xmlns:a16="http://schemas.microsoft.com/office/drawing/2014/main" id="{92C39F48-7C69-F9CC-C2E1-52DF3E97569E}"/>
              </a:ext>
            </a:extLst>
          </p:cNvPr>
          <p:cNvSpPr txBox="1"/>
          <p:nvPr/>
        </p:nvSpPr>
        <p:spPr>
          <a:xfrm>
            <a:off x="528706" y="5318442"/>
            <a:ext cx="11134587" cy="1077218"/>
          </a:xfrm>
          <a:prstGeom prst="rect">
            <a:avLst/>
          </a:prstGeom>
          <a:noFill/>
        </p:spPr>
        <p:txBody>
          <a:bodyPr wrap="none" rtlCol="0">
            <a:spAutoFit/>
          </a:bodyPr>
          <a:lstStyle/>
          <a:p>
            <a:r>
              <a:rPr lang="en-US" sz="3200" b="1" dirty="0">
                <a:solidFill>
                  <a:schemeClr val="accent5">
                    <a:lumMod val="50000"/>
                  </a:schemeClr>
                </a:solidFill>
              </a:rPr>
              <a:t>Other tools: Visual Studio Live Share, Code With Me (JetBrains), </a:t>
            </a:r>
          </a:p>
          <a:p>
            <a:r>
              <a:rPr lang="en-US" sz="3200" b="1" dirty="0" err="1">
                <a:solidFill>
                  <a:schemeClr val="accent5">
                    <a:lumMod val="50000"/>
                  </a:schemeClr>
                </a:solidFill>
              </a:rPr>
              <a:t>CodeTogether</a:t>
            </a:r>
            <a:r>
              <a:rPr lang="en-US" sz="3200" b="1" dirty="0">
                <a:solidFill>
                  <a:schemeClr val="accent5">
                    <a:lumMod val="50000"/>
                  </a:schemeClr>
                </a:solidFill>
              </a:rPr>
              <a:t>, </a:t>
            </a:r>
            <a:r>
              <a:rPr lang="en-US" sz="3200" b="1" dirty="0" err="1">
                <a:solidFill>
                  <a:schemeClr val="accent5">
                    <a:lumMod val="50000"/>
                  </a:schemeClr>
                </a:solidFill>
              </a:rPr>
              <a:t>GitLive</a:t>
            </a:r>
            <a:r>
              <a:rPr lang="en-US" sz="3200" b="1" dirty="0">
                <a:solidFill>
                  <a:schemeClr val="accent5">
                    <a:lumMod val="50000"/>
                  </a:schemeClr>
                </a:solidFill>
              </a:rPr>
              <a:t>, </a:t>
            </a:r>
            <a:r>
              <a:rPr lang="en-US" sz="3200" b="1" dirty="0" err="1">
                <a:solidFill>
                  <a:schemeClr val="accent5">
                    <a:lumMod val="50000"/>
                  </a:schemeClr>
                </a:solidFill>
              </a:rPr>
              <a:t>Github</a:t>
            </a:r>
            <a:r>
              <a:rPr lang="en-US" sz="3200" b="1" dirty="0">
                <a:solidFill>
                  <a:schemeClr val="accent5">
                    <a:lumMod val="50000"/>
                  </a:schemeClr>
                </a:solidFill>
              </a:rPr>
              <a:t> (Code versions), and much more…</a:t>
            </a:r>
          </a:p>
        </p:txBody>
      </p:sp>
    </p:spTree>
    <p:extLst>
      <p:ext uri="{BB962C8B-B14F-4D97-AF65-F5344CB8AC3E}">
        <p14:creationId xmlns:p14="http://schemas.microsoft.com/office/powerpoint/2010/main" val="569030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6193</TotalTime>
  <Words>1477</Words>
  <Application>Microsoft Macintosh PowerPoint</Application>
  <PresentationFormat>Widescreen</PresentationFormat>
  <Paragraphs>94</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vt:lpstr>
      <vt:lpstr>Calibri Light</vt:lpstr>
      <vt:lpstr>euclid_circular_a</vt:lpstr>
      <vt:lpstr>HelveticaNeueLT Std Med</vt:lpstr>
      <vt:lpstr>Lato</vt:lpstr>
      <vt:lpstr>Office Theme</vt:lpstr>
      <vt:lpstr>DSCI 222: Python Code Collaboration, List Comprehension and Memory Management</vt:lpstr>
      <vt:lpstr>Collaboration while writing Python code </vt:lpstr>
      <vt:lpstr>PowerPoint Presentation</vt:lpstr>
      <vt:lpstr>PowerPoint Presentation</vt:lpstr>
      <vt:lpstr>PowerPoint Presentation</vt:lpstr>
      <vt:lpstr>PowerPoint Presentation</vt:lpstr>
      <vt:lpstr>PowerPoint Presentation</vt:lpstr>
      <vt:lpstr>PowerPoint Presentation</vt:lpstr>
      <vt:lpstr>Collaboration while writing Python code </vt:lpstr>
      <vt:lpstr>Any ideas to solve this problem?</vt:lpstr>
      <vt:lpstr>PowerPoint Presentation</vt:lpstr>
      <vt:lpstr>PowerPoint Presentation</vt:lpstr>
      <vt:lpstr>List Comprehension </vt:lpstr>
      <vt:lpstr>List Comprehension </vt:lpstr>
      <vt:lpstr>PowerPoint Presentation</vt:lpstr>
      <vt:lpstr>List Comprehension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Comprehension  </vt:lpstr>
      <vt:lpstr>PowerPoint Presentation</vt:lpstr>
      <vt:lpstr>PowerPoint Presentation</vt:lpstr>
      <vt:lpstr>PowerPoint Presentation</vt:lpstr>
      <vt:lpstr>PowerPoint Presentation</vt:lpstr>
      <vt:lpstr>List Comprehension  </vt:lpstr>
      <vt:lpstr>How data-storage is managed while working on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Microsoft Office User</dc:creator>
  <cp:lastModifiedBy>Ignacio Segovia Dominguez</cp:lastModifiedBy>
  <cp:revision>300</cp:revision>
  <cp:lastPrinted>2021-08-30T02:47:06Z</cp:lastPrinted>
  <dcterms:created xsi:type="dcterms:W3CDTF">2021-08-23T00:04:11Z</dcterms:created>
  <dcterms:modified xsi:type="dcterms:W3CDTF">2023-08-28T23:43:53Z</dcterms:modified>
</cp:coreProperties>
</file>