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1239" r:id="rId3"/>
    <p:sldId id="1242" r:id="rId4"/>
    <p:sldId id="1240" r:id="rId5"/>
    <p:sldId id="1262" r:id="rId6"/>
    <p:sldId id="1277" r:id="rId7"/>
    <p:sldId id="1278" r:id="rId8"/>
    <p:sldId id="1341" r:id="rId9"/>
    <p:sldId id="1343" r:id="rId10"/>
    <p:sldId id="1344" r:id="rId11"/>
    <p:sldId id="1289" r:id="rId12"/>
    <p:sldId id="1293" r:id="rId13"/>
    <p:sldId id="1345" r:id="rId14"/>
    <p:sldId id="1348" r:id="rId15"/>
    <p:sldId id="1313" r:id="rId16"/>
    <p:sldId id="1307" r:id="rId17"/>
    <p:sldId id="1347" r:id="rId18"/>
    <p:sldId id="1312" r:id="rId19"/>
    <p:sldId id="1326" r:id="rId20"/>
    <p:sldId id="1315" r:id="rId21"/>
    <p:sldId id="1349" r:id="rId22"/>
    <p:sldId id="1327" r:id="rId23"/>
    <p:sldId id="1350" r:id="rId24"/>
    <p:sldId id="1329" r:id="rId25"/>
    <p:sldId id="1332" r:id="rId26"/>
    <p:sldId id="1351" r:id="rId27"/>
    <p:sldId id="1354" r:id="rId28"/>
    <p:sldId id="1353" r:id="rId29"/>
    <p:sldId id="1352" r:id="rId30"/>
    <p:sldId id="133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8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4F956-3196-44FD-A52A-0147825AC34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FF94C8-D70F-4101-AEBF-D8E25F130B33}">
      <dgm:prSet/>
      <dgm:spPr/>
      <dgm:t>
        <a:bodyPr/>
        <a:lstStyle/>
        <a:p>
          <a:r>
            <a:rPr lang="en-US"/>
            <a:t>Conditional Statements</a:t>
          </a:r>
        </a:p>
      </dgm:t>
    </dgm:pt>
    <dgm:pt modelId="{6ABBD608-12F4-4930-A385-C68E5FE741EA}" type="parTrans" cxnId="{404BAB93-5AA3-4437-BB86-612105D757C8}">
      <dgm:prSet/>
      <dgm:spPr/>
      <dgm:t>
        <a:bodyPr/>
        <a:lstStyle/>
        <a:p>
          <a:endParaRPr lang="en-US"/>
        </a:p>
      </dgm:t>
    </dgm:pt>
    <dgm:pt modelId="{61EC31B1-608E-4ACB-8C78-7844351DAECB}" type="sibTrans" cxnId="{404BAB93-5AA3-4437-BB86-612105D757C8}">
      <dgm:prSet/>
      <dgm:spPr/>
      <dgm:t>
        <a:bodyPr/>
        <a:lstStyle/>
        <a:p>
          <a:endParaRPr lang="en-US"/>
        </a:p>
      </dgm:t>
    </dgm:pt>
    <dgm:pt modelId="{1C39BEF1-F2BE-4E3C-93DE-348B1D8CF7E0}">
      <dgm:prSet/>
      <dgm:spPr/>
      <dgm:t>
        <a:bodyPr/>
        <a:lstStyle/>
        <a:p>
          <a:r>
            <a:rPr lang="en-US"/>
            <a:t>Additional Syntax</a:t>
          </a:r>
        </a:p>
      </dgm:t>
    </dgm:pt>
    <dgm:pt modelId="{D1B77024-CBCF-48D6-93F2-98388E9A13FE}" type="parTrans" cxnId="{4A28E9AD-CCD1-417D-A2D5-43C339865C77}">
      <dgm:prSet/>
      <dgm:spPr/>
      <dgm:t>
        <a:bodyPr/>
        <a:lstStyle/>
        <a:p>
          <a:endParaRPr lang="en-US"/>
        </a:p>
      </dgm:t>
    </dgm:pt>
    <dgm:pt modelId="{9D7942A1-7C8C-4625-96D4-D2EC2ED656C4}" type="sibTrans" cxnId="{4A28E9AD-CCD1-417D-A2D5-43C339865C77}">
      <dgm:prSet/>
      <dgm:spPr/>
      <dgm:t>
        <a:bodyPr/>
        <a:lstStyle/>
        <a:p>
          <a:endParaRPr lang="en-US"/>
        </a:p>
      </dgm:t>
    </dgm:pt>
    <dgm:pt modelId="{A639F0A6-406E-491A-B35F-58944425113B}">
      <dgm:prSet/>
      <dgm:spPr/>
      <dgm:t>
        <a:bodyPr/>
        <a:lstStyle/>
        <a:p>
          <a:r>
            <a:rPr lang="en-US"/>
            <a:t>Dealing with Tuples</a:t>
          </a:r>
        </a:p>
      </dgm:t>
    </dgm:pt>
    <dgm:pt modelId="{D2105B37-6055-4894-8C42-CC18999D1CB5}" type="parTrans" cxnId="{0E582F3E-3FBF-491A-8A70-52F097952F62}">
      <dgm:prSet/>
      <dgm:spPr/>
      <dgm:t>
        <a:bodyPr/>
        <a:lstStyle/>
        <a:p>
          <a:endParaRPr lang="en-US"/>
        </a:p>
      </dgm:t>
    </dgm:pt>
    <dgm:pt modelId="{AFF96DBF-C12A-4DD0-A2D4-E9FDED3F6091}" type="sibTrans" cxnId="{0E582F3E-3FBF-491A-8A70-52F097952F62}">
      <dgm:prSet/>
      <dgm:spPr/>
      <dgm:t>
        <a:bodyPr/>
        <a:lstStyle/>
        <a:p>
          <a:endParaRPr lang="en-US"/>
        </a:p>
      </dgm:t>
    </dgm:pt>
    <dgm:pt modelId="{3131967F-E239-4E1A-B3F2-9B3876B3B389}">
      <dgm:prSet/>
      <dgm:spPr/>
      <dgm:t>
        <a:bodyPr/>
        <a:lstStyle/>
        <a:p>
          <a:r>
            <a:rPr lang="en-US"/>
            <a:t>Nested Loops</a:t>
          </a:r>
        </a:p>
      </dgm:t>
    </dgm:pt>
    <dgm:pt modelId="{2D9900C5-9319-4B74-B15C-181F79908FF1}" type="parTrans" cxnId="{056DEE44-3211-471B-B6DD-7B4A0866D544}">
      <dgm:prSet/>
      <dgm:spPr/>
      <dgm:t>
        <a:bodyPr/>
        <a:lstStyle/>
        <a:p>
          <a:endParaRPr lang="en-US"/>
        </a:p>
      </dgm:t>
    </dgm:pt>
    <dgm:pt modelId="{154278D6-9688-4D8A-A9BE-A2155DF732AB}" type="sibTrans" cxnId="{056DEE44-3211-471B-B6DD-7B4A0866D544}">
      <dgm:prSet/>
      <dgm:spPr/>
      <dgm:t>
        <a:bodyPr/>
        <a:lstStyle/>
        <a:p>
          <a:endParaRPr lang="en-US"/>
        </a:p>
      </dgm:t>
    </dgm:pt>
    <dgm:pt modelId="{21AC8877-9332-46E6-8347-A6045AEF7ECA}">
      <dgm:prSet/>
      <dgm:spPr/>
      <dgm:t>
        <a:bodyPr/>
        <a:lstStyle/>
        <a:p>
          <a:r>
            <a:rPr lang="en-US"/>
            <a:t>Time Analysis</a:t>
          </a:r>
        </a:p>
      </dgm:t>
    </dgm:pt>
    <dgm:pt modelId="{5198B77B-95E5-40CD-85F6-9D24C9233B3F}" type="parTrans" cxnId="{A7AD8648-5193-4825-998D-A03D2BAD977B}">
      <dgm:prSet/>
      <dgm:spPr/>
      <dgm:t>
        <a:bodyPr/>
        <a:lstStyle/>
        <a:p>
          <a:endParaRPr lang="en-US"/>
        </a:p>
      </dgm:t>
    </dgm:pt>
    <dgm:pt modelId="{BA2C2217-2196-4EEB-A31A-C71EB93BAD3B}" type="sibTrans" cxnId="{A7AD8648-5193-4825-998D-A03D2BAD977B}">
      <dgm:prSet/>
      <dgm:spPr/>
      <dgm:t>
        <a:bodyPr/>
        <a:lstStyle/>
        <a:p>
          <a:endParaRPr lang="en-US"/>
        </a:p>
      </dgm:t>
    </dgm:pt>
    <dgm:pt modelId="{B1FD81F4-3138-2241-A590-E26F6FD2D9DA}" type="pres">
      <dgm:prSet presAssocID="{CDD4F956-3196-44FD-A52A-0147825AC343}" presName="diagram" presStyleCnt="0">
        <dgm:presLayoutVars>
          <dgm:dir/>
          <dgm:resizeHandles val="exact"/>
        </dgm:presLayoutVars>
      </dgm:prSet>
      <dgm:spPr/>
    </dgm:pt>
    <dgm:pt modelId="{8653F16C-7AAA-6D4F-83DE-FD793A443B69}" type="pres">
      <dgm:prSet presAssocID="{5CFF94C8-D70F-4101-AEBF-D8E25F130B33}" presName="node" presStyleLbl="node1" presStyleIdx="0" presStyleCnt="5">
        <dgm:presLayoutVars>
          <dgm:bulletEnabled val="1"/>
        </dgm:presLayoutVars>
      </dgm:prSet>
      <dgm:spPr/>
    </dgm:pt>
    <dgm:pt modelId="{A648AA31-6139-1C4B-AB89-51A4B04E9522}" type="pres">
      <dgm:prSet presAssocID="{61EC31B1-608E-4ACB-8C78-7844351DAECB}" presName="sibTrans" presStyleCnt="0"/>
      <dgm:spPr/>
    </dgm:pt>
    <dgm:pt modelId="{022D0291-98CF-F44D-B281-5F9FF43AF134}" type="pres">
      <dgm:prSet presAssocID="{1C39BEF1-F2BE-4E3C-93DE-348B1D8CF7E0}" presName="node" presStyleLbl="node1" presStyleIdx="1" presStyleCnt="5">
        <dgm:presLayoutVars>
          <dgm:bulletEnabled val="1"/>
        </dgm:presLayoutVars>
      </dgm:prSet>
      <dgm:spPr/>
    </dgm:pt>
    <dgm:pt modelId="{8A9ED56F-8F22-5945-808E-4B71C99A70CF}" type="pres">
      <dgm:prSet presAssocID="{9D7942A1-7C8C-4625-96D4-D2EC2ED656C4}" presName="sibTrans" presStyleCnt="0"/>
      <dgm:spPr/>
    </dgm:pt>
    <dgm:pt modelId="{E5272441-3243-B345-A350-4B90B0C76A1B}" type="pres">
      <dgm:prSet presAssocID="{A639F0A6-406E-491A-B35F-58944425113B}" presName="node" presStyleLbl="node1" presStyleIdx="2" presStyleCnt="5">
        <dgm:presLayoutVars>
          <dgm:bulletEnabled val="1"/>
        </dgm:presLayoutVars>
      </dgm:prSet>
      <dgm:spPr/>
    </dgm:pt>
    <dgm:pt modelId="{7C001D79-50F0-5145-9BF2-9287FCAA7484}" type="pres">
      <dgm:prSet presAssocID="{AFF96DBF-C12A-4DD0-A2D4-E9FDED3F6091}" presName="sibTrans" presStyleCnt="0"/>
      <dgm:spPr/>
    </dgm:pt>
    <dgm:pt modelId="{DA2DAD61-073D-3D43-A859-DBB67592D114}" type="pres">
      <dgm:prSet presAssocID="{3131967F-E239-4E1A-B3F2-9B3876B3B389}" presName="node" presStyleLbl="node1" presStyleIdx="3" presStyleCnt="5">
        <dgm:presLayoutVars>
          <dgm:bulletEnabled val="1"/>
        </dgm:presLayoutVars>
      </dgm:prSet>
      <dgm:spPr/>
    </dgm:pt>
    <dgm:pt modelId="{F83830A4-7A4B-0245-B5F8-5CC64D73BDA1}" type="pres">
      <dgm:prSet presAssocID="{154278D6-9688-4D8A-A9BE-A2155DF732AB}" presName="sibTrans" presStyleCnt="0"/>
      <dgm:spPr/>
    </dgm:pt>
    <dgm:pt modelId="{FF39A112-2F28-9D47-BFCC-E05EE4E4297C}" type="pres">
      <dgm:prSet presAssocID="{21AC8877-9332-46E6-8347-A6045AEF7ECA}" presName="node" presStyleLbl="node1" presStyleIdx="4" presStyleCnt="5">
        <dgm:presLayoutVars>
          <dgm:bulletEnabled val="1"/>
        </dgm:presLayoutVars>
      </dgm:prSet>
      <dgm:spPr/>
    </dgm:pt>
  </dgm:ptLst>
  <dgm:cxnLst>
    <dgm:cxn modelId="{D7C34A33-7B96-BE46-B16E-48BC37910B9E}" type="presOf" srcId="{5CFF94C8-D70F-4101-AEBF-D8E25F130B33}" destId="{8653F16C-7AAA-6D4F-83DE-FD793A443B69}" srcOrd="0" destOrd="0" presId="urn:microsoft.com/office/officeart/2005/8/layout/default"/>
    <dgm:cxn modelId="{0E582F3E-3FBF-491A-8A70-52F097952F62}" srcId="{CDD4F956-3196-44FD-A52A-0147825AC343}" destId="{A639F0A6-406E-491A-B35F-58944425113B}" srcOrd="2" destOrd="0" parTransId="{D2105B37-6055-4894-8C42-CC18999D1CB5}" sibTransId="{AFF96DBF-C12A-4DD0-A2D4-E9FDED3F6091}"/>
    <dgm:cxn modelId="{056DEE44-3211-471B-B6DD-7B4A0866D544}" srcId="{CDD4F956-3196-44FD-A52A-0147825AC343}" destId="{3131967F-E239-4E1A-B3F2-9B3876B3B389}" srcOrd="3" destOrd="0" parTransId="{2D9900C5-9319-4B74-B15C-181F79908FF1}" sibTransId="{154278D6-9688-4D8A-A9BE-A2155DF732AB}"/>
    <dgm:cxn modelId="{A7AD8648-5193-4825-998D-A03D2BAD977B}" srcId="{CDD4F956-3196-44FD-A52A-0147825AC343}" destId="{21AC8877-9332-46E6-8347-A6045AEF7ECA}" srcOrd="4" destOrd="0" parTransId="{5198B77B-95E5-40CD-85F6-9D24C9233B3F}" sibTransId="{BA2C2217-2196-4EEB-A31A-C71EB93BAD3B}"/>
    <dgm:cxn modelId="{230C525A-DC83-EC42-B8C3-ABBDB6DDD238}" type="presOf" srcId="{CDD4F956-3196-44FD-A52A-0147825AC343}" destId="{B1FD81F4-3138-2241-A590-E26F6FD2D9DA}" srcOrd="0" destOrd="0" presId="urn:microsoft.com/office/officeart/2005/8/layout/default"/>
    <dgm:cxn modelId="{558CBB77-5739-C945-9DD6-4BC309287248}" type="presOf" srcId="{1C39BEF1-F2BE-4E3C-93DE-348B1D8CF7E0}" destId="{022D0291-98CF-F44D-B281-5F9FF43AF134}" srcOrd="0" destOrd="0" presId="urn:microsoft.com/office/officeart/2005/8/layout/default"/>
    <dgm:cxn modelId="{404BAB93-5AA3-4437-BB86-612105D757C8}" srcId="{CDD4F956-3196-44FD-A52A-0147825AC343}" destId="{5CFF94C8-D70F-4101-AEBF-D8E25F130B33}" srcOrd="0" destOrd="0" parTransId="{6ABBD608-12F4-4930-A385-C68E5FE741EA}" sibTransId="{61EC31B1-608E-4ACB-8C78-7844351DAECB}"/>
    <dgm:cxn modelId="{3DEA0DA2-DE85-7F4F-B4BF-51552C63F059}" type="presOf" srcId="{21AC8877-9332-46E6-8347-A6045AEF7ECA}" destId="{FF39A112-2F28-9D47-BFCC-E05EE4E4297C}" srcOrd="0" destOrd="0" presId="urn:microsoft.com/office/officeart/2005/8/layout/default"/>
    <dgm:cxn modelId="{4A28E9AD-CCD1-417D-A2D5-43C339865C77}" srcId="{CDD4F956-3196-44FD-A52A-0147825AC343}" destId="{1C39BEF1-F2BE-4E3C-93DE-348B1D8CF7E0}" srcOrd="1" destOrd="0" parTransId="{D1B77024-CBCF-48D6-93F2-98388E9A13FE}" sibTransId="{9D7942A1-7C8C-4625-96D4-D2EC2ED656C4}"/>
    <dgm:cxn modelId="{6059D8B8-A93A-9846-A697-FE5A926A7F79}" type="presOf" srcId="{A639F0A6-406E-491A-B35F-58944425113B}" destId="{E5272441-3243-B345-A350-4B90B0C76A1B}" srcOrd="0" destOrd="0" presId="urn:microsoft.com/office/officeart/2005/8/layout/default"/>
    <dgm:cxn modelId="{1EE435EF-533D-5644-9A4F-67D8E3CFB235}" type="presOf" srcId="{3131967F-E239-4E1A-B3F2-9B3876B3B389}" destId="{DA2DAD61-073D-3D43-A859-DBB67592D114}" srcOrd="0" destOrd="0" presId="urn:microsoft.com/office/officeart/2005/8/layout/default"/>
    <dgm:cxn modelId="{67C5ABAB-0EEF-B24E-9B1D-2687097485A2}" type="presParOf" srcId="{B1FD81F4-3138-2241-A590-E26F6FD2D9DA}" destId="{8653F16C-7AAA-6D4F-83DE-FD793A443B69}" srcOrd="0" destOrd="0" presId="urn:microsoft.com/office/officeart/2005/8/layout/default"/>
    <dgm:cxn modelId="{5B49B618-F309-664F-98C8-603C759B4224}" type="presParOf" srcId="{B1FD81F4-3138-2241-A590-E26F6FD2D9DA}" destId="{A648AA31-6139-1C4B-AB89-51A4B04E9522}" srcOrd="1" destOrd="0" presId="urn:microsoft.com/office/officeart/2005/8/layout/default"/>
    <dgm:cxn modelId="{0245C254-41AF-7044-BAF3-A99324C7E6C3}" type="presParOf" srcId="{B1FD81F4-3138-2241-A590-E26F6FD2D9DA}" destId="{022D0291-98CF-F44D-B281-5F9FF43AF134}" srcOrd="2" destOrd="0" presId="urn:microsoft.com/office/officeart/2005/8/layout/default"/>
    <dgm:cxn modelId="{7D230F62-9614-6442-879D-468DC06F7E14}" type="presParOf" srcId="{B1FD81F4-3138-2241-A590-E26F6FD2D9DA}" destId="{8A9ED56F-8F22-5945-808E-4B71C99A70CF}" srcOrd="3" destOrd="0" presId="urn:microsoft.com/office/officeart/2005/8/layout/default"/>
    <dgm:cxn modelId="{805F107F-2459-454B-96F4-CC0AD7D65836}" type="presParOf" srcId="{B1FD81F4-3138-2241-A590-E26F6FD2D9DA}" destId="{E5272441-3243-B345-A350-4B90B0C76A1B}" srcOrd="4" destOrd="0" presId="urn:microsoft.com/office/officeart/2005/8/layout/default"/>
    <dgm:cxn modelId="{C8BE44CA-B72E-A648-BA4A-00F3EDC62F6E}" type="presParOf" srcId="{B1FD81F4-3138-2241-A590-E26F6FD2D9DA}" destId="{7C001D79-50F0-5145-9BF2-9287FCAA7484}" srcOrd="5" destOrd="0" presId="urn:microsoft.com/office/officeart/2005/8/layout/default"/>
    <dgm:cxn modelId="{0B543534-A49A-4F45-B1B2-B0E39A273CC2}" type="presParOf" srcId="{B1FD81F4-3138-2241-A590-E26F6FD2D9DA}" destId="{DA2DAD61-073D-3D43-A859-DBB67592D114}" srcOrd="6" destOrd="0" presId="urn:microsoft.com/office/officeart/2005/8/layout/default"/>
    <dgm:cxn modelId="{794EBBE2-3339-0A44-ACDC-865D3DF23FAB}" type="presParOf" srcId="{B1FD81F4-3138-2241-A590-E26F6FD2D9DA}" destId="{F83830A4-7A4B-0245-B5F8-5CC64D73BDA1}" srcOrd="7" destOrd="0" presId="urn:microsoft.com/office/officeart/2005/8/layout/default"/>
    <dgm:cxn modelId="{3A3DD225-22B9-D841-95F2-A100F59D7D85}" type="presParOf" srcId="{B1FD81F4-3138-2241-A590-E26F6FD2D9DA}" destId="{FF39A112-2F28-9D47-BFCC-E05EE4E4297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8D6FC6-71EA-4A89-99EF-7F0E76269CF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A9CCC6-4677-47AE-ACDB-D44974E5020E}">
      <dgm:prSet/>
      <dgm:spPr/>
      <dgm:t>
        <a:bodyPr/>
        <a:lstStyle/>
        <a:p>
          <a:r>
            <a:rPr lang="en-US"/>
            <a:t>How is data-storage managed while working on Python?</a:t>
          </a:r>
        </a:p>
      </dgm:t>
    </dgm:pt>
    <dgm:pt modelId="{825786AF-5F5E-4568-ACF2-AB5665956846}" type="parTrans" cxnId="{CAC42DE1-2B43-44F7-9C0C-B32F84226F9E}">
      <dgm:prSet/>
      <dgm:spPr/>
      <dgm:t>
        <a:bodyPr/>
        <a:lstStyle/>
        <a:p>
          <a:endParaRPr lang="en-US"/>
        </a:p>
      </dgm:t>
    </dgm:pt>
    <dgm:pt modelId="{7823CE38-ADBF-40CD-BE9D-D126ED435A63}" type="sibTrans" cxnId="{CAC42DE1-2B43-44F7-9C0C-B32F84226F9E}">
      <dgm:prSet/>
      <dgm:spPr/>
      <dgm:t>
        <a:bodyPr/>
        <a:lstStyle/>
        <a:p>
          <a:endParaRPr lang="en-US"/>
        </a:p>
      </dgm:t>
    </dgm:pt>
    <dgm:pt modelId="{4D010B09-76AB-4814-955E-D83D14BAA935}">
      <dgm:prSet/>
      <dgm:spPr/>
      <dgm:t>
        <a:bodyPr/>
        <a:lstStyle/>
        <a:p>
          <a:r>
            <a:rPr lang="en-US"/>
            <a:t>As Data Scientist, we care about writing efficient code that runs fast.</a:t>
          </a:r>
        </a:p>
      </dgm:t>
    </dgm:pt>
    <dgm:pt modelId="{75154167-3D28-4C91-8517-A5A5F47E864F}" type="parTrans" cxnId="{B5F556D8-2D7D-482A-8B70-01492CF11A0F}">
      <dgm:prSet/>
      <dgm:spPr/>
      <dgm:t>
        <a:bodyPr/>
        <a:lstStyle/>
        <a:p>
          <a:endParaRPr lang="en-US"/>
        </a:p>
      </dgm:t>
    </dgm:pt>
    <dgm:pt modelId="{84D473D2-4C3B-4F98-9564-A26FAB1A81AE}" type="sibTrans" cxnId="{B5F556D8-2D7D-482A-8B70-01492CF11A0F}">
      <dgm:prSet/>
      <dgm:spPr/>
      <dgm:t>
        <a:bodyPr/>
        <a:lstStyle/>
        <a:p>
          <a:endParaRPr lang="en-US"/>
        </a:p>
      </dgm:t>
    </dgm:pt>
    <dgm:pt modelId="{57B61562-9C77-447E-BB0A-6AA875FBFBFD}">
      <dgm:prSet/>
      <dgm:spPr/>
      <dgm:t>
        <a:bodyPr/>
        <a:lstStyle/>
        <a:p>
          <a:r>
            <a:rPr lang="en-US"/>
            <a:t>But also…</a:t>
          </a:r>
        </a:p>
      </dgm:t>
    </dgm:pt>
    <dgm:pt modelId="{DEF8D41A-74E8-4531-83B7-45366C1B3278}" type="parTrans" cxnId="{221799FD-8257-46EE-B9E4-1DF67E22BBBA}">
      <dgm:prSet/>
      <dgm:spPr/>
      <dgm:t>
        <a:bodyPr/>
        <a:lstStyle/>
        <a:p>
          <a:endParaRPr lang="en-US"/>
        </a:p>
      </dgm:t>
    </dgm:pt>
    <dgm:pt modelId="{CB3353AD-D63F-433C-A39C-775C0D5BD82F}" type="sibTrans" cxnId="{221799FD-8257-46EE-B9E4-1DF67E22BBBA}">
      <dgm:prSet/>
      <dgm:spPr/>
      <dgm:t>
        <a:bodyPr/>
        <a:lstStyle/>
        <a:p>
          <a:endParaRPr lang="en-US"/>
        </a:p>
      </dgm:t>
    </dgm:pt>
    <dgm:pt modelId="{9F6922FE-51F0-4E91-B9AC-454D70BE1AF7}">
      <dgm:prSet/>
      <dgm:spPr/>
      <dgm:t>
        <a:bodyPr/>
        <a:lstStyle/>
        <a:p>
          <a:r>
            <a:rPr lang="en-US"/>
            <a:t>writing efficient code means writing a </a:t>
          </a:r>
          <a:r>
            <a:rPr lang="en-US" b="1" i="1"/>
            <a:t>memory-efficient</a:t>
          </a:r>
          <a:r>
            <a:rPr lang="en-US"/>
            <a:t> code</a:t>
          </a:r>
        </a:p>
      </dgm:t>
    </dgm:pt>
    <dgm:pt modelId="{0F6CCB36-2929-4E32-97EE-FC28CE4EFA72}" type="parTrans" cxnId="{B3261B1E-4551-4E97-B780-A989D89B8E55}">
      <dgm:prSet/>
      <dgm:spPr/>
      <dgm:t>
        <a:bodyPr/>
        <a:lstStyle/>
        <a:p>
          <a:endParaRPr lang="en-US"/>
        </a:p>
      </dgm:t>
    </dgm:pt>
    <dgm:pt modelId="{F296B9A7-A64B-4456-9D94-185D45ACC47D}" type="sibTrans" cxnId="{B3261B1E-4551-4E97-B780-A989D89B8E55}">
      <dgm:prSet/>
      <dgm:spPr/>
      <dgm:t>
        <a:bodyPr/>
        <a:lstStyle/>
        <a:p>
          <a:endParaRPr lang="en-US"/>
        </a:p>
      </dgm:t>
    </dgm:pt>
    <dgm:pt modelId="{1CAFE1A4-5AB5-2749-BCF2-9BDE3CEA4C58}" type="pres">
      <dgm:prSet presAssocID="{4D8D6FC6-71EA-4A89-99EF-7F0E76269CF0}" presName="diagram" presStyleCnt="0">
        <dgm:presLayoutVars>
          <dgm:dir/>
          <dgm:resizeHandles val="exact"/>
        </dgm:presLayoutVars>
      </dgm:prSet>
      <dgm:spPr/>
    </dgm:pt>
    <dgm:pt modelId="{EA1163A4-E2AC-C748-B735-50581A5D2F3C}" type="pres">
      <dgm:prSet presAssocID="{89A9CCC6-4677-47AE-ACDB-D44974E5020E}" presName="node" presStyleLbl="node1" presStyleIdx="0" presStyleCnt="4">
        <dgm:presLayoutVars>
          <dgm:bulletEnabled val="1"/>
        </dgm:presLayoutVars>
      </dgm:prSet>
      <dgm:spPr/>
    </dgm:pt>
    <dgm:pt modelId="{94EA8FFC-3C74-5540-B4BB-8D7BE674B649}" type="pres">
      <dgm:prSet presAssocID="{7823CE38-ADBF-40CD-BE9D-D126ED435A63}" presName="sibTrans" presStyleLbl="sibTrans2D1" presStyleIdx="0" presStyleCnt="3"/>
      <dgm:spPr/>
    </dgm:pt>
    <dgm:pt modelId="{D3A729FC-E54D-944D-94EB-CDA15BE7E16F}" type="pres">
      <dgm:prSet presAssocID="{7823CE38-ADBF-40CD-BE9D-D126ED435A63}" presName="connectorText" presStyleLbl="sibTrans2D1" presStyleIdx="0" presStyleCnt="3"/>
      <dgm:spPr/>
    </dgm:pt>
    <dgm:pt modelId="{D730F4C6-1BA6-C64E-A836-50A67BE4638F}" type="pres">
      <dgm:prSet presAssocID="{4D010B09-76AB-4814-955E-D83D14BAA935}" presName="node" presStyleLbl="node1" presStyleIdx="1" presStyleCnt="4">
        <dgm:presLayoutVars>
          <dgm:bulletEnabled val="1"/>
        </dgm:presLayoutVars>
      </dgm:prSet>
      <dgm:spPr/>
    </dgm:pt>
    <dgm:pt modelId="{2F963147-E5E3-274C-BABB-7439588A0F53}" type="pres">
      <dgm:prSet presAssocID="{84D473D2-4C3B-4F98-9564-A26FAB1A81AE}" presName="sibTrans" presStyleLbl="sibTrans2D1" presStyleIdx="1" presStyleCnt="3"/>
      <dgm:spPr/>
    </dgm:pt>
    <dgm:pt modelId="{D0E715EB-8E9E-3A4A-AF05-7D1538C4F7D8}" type="pres">
      <dgm:prSet presAssocID="{84D473D2-4C3B-4F98-9564-A26FAB1A81AE}" presName="connectorText" presStyleLbl="sibTrans2D1" presStyleIdx="1" presStyleCnt="3"/>
      <dgm:spPr/>
    </dgm:pt>
    <dgm:pt modelId="{E208AD4D-3629-8E4B-A8C5-06FCD6996003}" type="pres">
      <dgm:prSet presAssocID="{57B61562-9C77-447E-BB0A-6AA875FBFBFD}" presName="node" presStyleLbl="node1" presStyleIdx="2" presStyleCnt="4">
        <dgm:presLayoutVars>
          <dgm:bulletEnabled val="1"/>
        </dgm:presLayoutVars>
      </dgm:prSet>
      <dgm:spPr/>
    </dgm:pt>
    <dgm:pt modelId="{77729853-119E-284B-ABFE-71B77719D0BA}" type="pres">
      <dgm:prSet presAssocID="{CB3353AD-D63F-433C-A39C-775C0D5BD82F}" presName="sibTrans" presStyleLbl="sibTrans2D1" presStyleIdx="2" presStyleCnt="3"/>
      <dgm:spPr/>
    </dgm:pt>
    <dgm:pt modelId="{2415335C-B998-C840-B90A-D1EF23047811}" type="pres">
      <dgm:prSet presAssocID="{CB3353AD-D63F-433C-A39C-775C0D5BD82F}" presName="connectorText" presStyleLbl="sibTrans2D1" presStyleIdx="2" presStyleCnt="3"/>
      <dgm:spPr/>
    </dgm:pt>
    <dgm:pt modelId="{C343190A-4A82-C947-8881-BA22E6FA08E6}" type="pres">
      <dgm:prSet presAssocID="{9F6922FE-51F0-4E91-B9AC-454D70BE1AF7}" presName="node" presStyleLbl="node1" presStyleIdx="3" presStyleCnt="4">
        <dgm:presLayoutVars>
          <dgm:bulletEnabled val="1"/>
        </dgm:presLayoutVars>
      </dgm:prSet>
      <dgm:spPr/>
    </dgm:pt>
  </dgm:ptLst>
  <dgm:cxnLst>
    <dgm:cxn modelId="{AFD3C301-EB41-5D4E-A638-591166BC1ABB}" type="presOf" srcId="{CB3353AD-D63F-433C-A39C-775C0D5BD82F}" destId="{77729853-119E-284B-ABFE-71B77719D0BA}" srcOrd="0" destOrd="0" presId="urn:microsoft.com/office/officeart/2005/8/layout/process5"/>
    <dgm:cxn modelId="{2EA7D608-9910-8C4C-90AA-FB0BA7AABC5F}" type="presOf" srcId="{9F6922FE-51F0-4E91-B9AC-454D70BE1AF7}" destId="{C343190A-4A82-C947-8881-BA22E6FA08E6}" srcOrd="0" destOrd="0" presId="urn:microsoft.com/office/officeart/2005/8/layout/process5"/>
    <dgm:cxn modelId="{B3261B1E-4551-4E97-B780-A989D89B8E55}" srcId="{4D8D6FC6-71EA-4A89-99EF-7F0E76269CF0}" destId="{9F6922FE-51F0-4E91-B9AC-454D70BE1AF7}" srcOrd="3" destOrd="0" parTransId="{0F6CCB36-2929-4E32-97EE-FC28CE4EFA72}" sibTransId="{F296B9A7-A64B-4456-9D94-185D45ACC47D}"/>
    <dgm:cxn modelId="{F1956224-3FB5-7344-B153-6E9E54B6CAAC}" type="presOf" srcId="{4D010B09-76AB-4814-955E-D83D14BAA935}" destId="{D730F4C6-1BA6-C64E-A836-50A67BE4638F}" srcOrd="0" destOrd="0" presId="urn:microsoft.com/office/officeart/2005/8/layout/process5"/>
    <dgm:cxn modelId="{3E2EF745-A5FA-CD4F-93B1-7D12F934C763}" type="presOf" srcId="{CB3353AD-D63F-433C-A39C-775C0D5BD82F}" destId="{2415335C-B998-C840-B90A-D1EF23047811}" srcOrd="1" destOrd="0" presId="urn:microsoft.com/office/officeart/2005/8/layout/process5"/>
    <dgm:cxn modelId="{5E321E4F-59C2-DA49-A2D7-24CB7856022A}" type="presOf" srcId="{84D473D2-4C3B-4F98-9564-A26FAB1A81AE}" destId="{D0E715EB-8E9E-3A4A-AF05-7D1538C4F7D8}" srcOrd="1" destOrd="0" presId="urn:microsoft.com/office/officeart/2005/8/layout/process5"/>
    <dgm:cxn modelId="{7B7C4A7A-4E82-0045-BC87-FE29E0E482AE}" type="presOf" srcId="{4D8D6FC6-71EA-4A89-99EF-7F0E76269CF0}" destId="{1CAFE1A4-5AB5-2749-BCF2-9BDE3CEA4C58}" srcOrd="0" destOrd="0" presId="urn:microsoft.com/office/officeart/2005/8/layout/process5"/>
    <dgm:cxn modelId="{2511998A-5FBA-6C4A-B258-096D7908A82C}" type="presOf" srcId="{7823CE38-ADBF-40CD-BE9D-D126ED435A63}" destId="{D3A729FC-E54D-944D-94EB-CDA15BE7E16F}" srcOrd="1" destOrd="0" presId="urn:microsoft.com/office/officeart/2005/8/layout/process5"/>
    <dgm:cxn modelId="{C40D3CA6-2EFA-2542-8F1F-AEEE29E8F694}" type="presOf" srcId="{57B61562-9C77-447E-BB0A-6AA875FBFBFD}" destId="{E208AD4D-3629-8E4B-A8C5-06FCD6996003}" srcOrd="0" destOrd="0" presId="urn:microsoft.com/office/officeart/2005/8/layout/process5"/>
    <dgm:cxn modelId="{B5E209B6-8D42-EB4E-94D4-89F0A7E6C9FF}" type="presOf" srcId="{7823CE38-ADBF-40CD-BE9D-D126ED435A63}" destId="{94EA8FFC-3C74-5540-B4BB-8D7BE674B649}" srcOrd="0" destOrd="0" presId="urn:microsoft.com/office/officeart/2005/8/layout/process5"/>
    <dgm:cxn modelId="{70B87EBD-420F-5F4B-9FC5-1FF439975E7C}" type="presOf" srcId="{84D473D2-4C3B-4F98-9564-A26FAB1A81AE}" destId="{2F963147-E5E3-274C-BABB-7439588A0F53}" srcOrd="0" destOrd="0" presId="urn:microsoft.com/office/officeart/2005/8/layout/process5"/>
    <dgm:cxn modelId="{CBDFFBD5-4534-BD48-BA46-1CF21B30E8E7}" type="presOf" srcId="{89A9CCC6-4677-47AE-ACDB-D44974E5020E}" destId="{EA1163A4-E2AC-C748-B735-50581A5D2F3C}" srcOrd="0" destOrd="0" presId="urn:microsoft.com/office/officeart/2005/8/layout/process5"/>
    <dgm:cxn modelId="{B5F556D8-2D7D-482A-8B70-01492CF11A0F}" srcId="{4D8D6FC6-71EA-4A89-99EF-7F0E76269CF0}" destId="{4D010B09-76AB-4814-955E-D83D14BAA935}" srcOrd="1" destOrd="0" parTransId="{75154167-3D28-4C91-8517-A5A5F47E864F}" sibTransId="{84D473D2-4C3B-4F98-9564-A26FAB1A81AE}"/>
    <dgm:cxn modelId="{CAC42DE1-2B43-44F7-9C0C-B32F84226F9E}" srcId="{4D8D6FC6-71EA-4A89-99EF-7F0E76269CF0}" destId="{89A9CCC6-4677-47AE-ACDB-D44974E5020E}" srcOrd="0" destOrd="0" parTransId="{825786AF-5F5E-4568-ACF2-AB5665956846}" sibTransId="{7823CE38-ADBF-40CD-BE9D-D126ED435A63}"/>
    <dgm:cxn modelId="{221799FD-8257-46EE-B9E4-1DF67E22BBBA}" srcId="{4D8D6FC6-71EA-4A89-99EF-7F0E76269CF0}" destId="{57B61562-9C77-447E-BB0A-6AA875FBFBFD}" srcOrd="2" destOrd="0" parTransId="{DEF8D41A-74E8-4531-83B7-45366C1B3278}" sibTransId="{CB3353AD-D63F-433C-A39C-775C0D5BD82F}"/>
    <dgm:cxn modelId="{6F8F3373-8287-1549-A7AF-A94809811235}" type="presParOf" srcId="{1CAFE1A4-5AB5-2749-BCF2-9BDE3CEA4C58}" destId="{EA1163A4-E2AC-C748-B735-50581A5D2F3C}" srcOrd="0" destOrd="0" presId="urn:microsoft.com/office/officeart/2005/8/layout/process5"/>
    <dgm:cxn modelId="{4AE28231-BCD9-7246-9E6B-0A427EBA61FA}" type="presParOf" srcId="{1CAFE1A4-5AB5-2749-BCF2-9BDE3CEA4C58}" destId="{94EA8FFC-3C74-5540-B4BB-8D7BE674B649}" srcOrd="1" destOrd="0" presId="urn:microsoft.com/office/officeart/2005/8/layout/process5"/>
    <dgm:cxn modelId="{A058FADB-AB2C-4C4C-964D-A6D8A1B16169}" type="presParOf" srcId="{94EA8FFC-3C74-5540-B4BB-8D7BE674B649}" destId="{D3A729FC-E54D-944D-94EB-CDA15BE7E16F}" srcOrd="0" destOrd="0" presId="urn:microsoft.com/office/officeart/2005/8/layout/process5"/>
    <dgm:cxn modelId="{13C20631-5905-1144-A6B9-A5B46634B01B}" type="presParOf" srcId="{1CAFE1A4-5AB5-2749-BCF2-9BDE3CEA4C58}" destId="{D730F4C6-1BA6-C64E-A836-50A67BE4638F}" srcOrd="2" destOrd="0" presId="urn:microsoft.com/office/officeart/2005/8/layout/process5"/>
    <dgm:cxn modelId="{CE52AC46-3958-2B41-9C9C-7CFD0EB623A1}" type="presParOf" srcId="{1CAFE1A4-5AB5-2749-BCF2-9BDE3CEA4C58}" destId="{2F963147-E5E3-274C-BABB-7439588A0F53}" srcOrd="3" destOrd="0" presId="urn:microsoft.com/office/officeart/2005/8/layout/process5"/>
    <dgm:cxn modelId="{FDBD8488-FB8B-BC46-8861-154FE276A1A9}" type="presParOf" srcId="{2F963147-E5E3-274C-BABB-7439588A0F53}" destId="{D0E715EB-8E9E-3A4A-AF05-7D1538C4F7D8}" srcOrd="0" destOrd="0" presId="urn:microsoft.com/office/officeart/2005/8/layout/process5"/>
    <dgm:cxn modelId="{A38DB402-6DE9-9D48-A960-DA1D684B8DB4}" type="presParOf" srcId="{1CAFE1A4-5AB5-2749-BCF2-9BDE3CEA4C58}" destId="{E208AD4D-3629-8E4B-A8C5-06FCD6996003}" srcOrd="4" destOrd="0" presId="urn:microsoft.com/office/officeart/2005/8/layout/process5"/>
    <dgm:cxn modelId="{7CDD3229-4843-6549-A5A2-03190FC565E0}" type="presParOf" srcId="{1CAFE1A4-5AB5-2749-BCF2-9BDE3CEA4C58}" destId="{77729853-119E-284B-ABFE-71B77719D0BA}" srcOrd="5" destOrd="0" presId="urn:microsoft.com/office/officeart/2005/8/layout/process5"/>
    <dgm:cxn modelId="{C58E7D4B-ABE0-864B-A6D3-B9983B7F2877}" type="presParOf" srcId="{77729853-119E-284B-ABFE-71B77719D0BA}" destId="{2415335C-B998-C840-B90A-D1EF23047811}" srcOrd="0" destOrd="0" presId="urn:microsoft.com/office/officeart/2005/8/layout/process5"/>
    <dgm:cxn modelId="{9C09E3F1-DEB9-0149-8468-BB9BC224D8A4}" type="presParOf" srcId="{1CAFE1A4-5AB5-2749-BCF2-9BDE3CEA4C58}" destId="{C343190A-4A82-C947-8881-BA22E6FA08E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3F16C-7AAA-6D4F-83DE-FD793A443B69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Conditional Statements</a:t>
          </a:r>
        </a:p>
      </dsp:txBody>
      <dsp:txXfrm>
        <a:off x="930572" y="3032"/>
        <a:ext cx="2833338" cy="1700003"/>
      </dsp:txXfrm>
    </dsp:sp>
    <dsp:sp modelId="{022D0291-98CF-F44D-B281-5F9FF43AF134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Additional Syntax</a:t>
          </a:r>
        </a:p>
      </dsp:txBody>
      <dsp:txXfrm>
        <a:off x="4047245" y="3032"/>
        <a:ext cx="2833338" cy="1700003"/>
      </dsp:txXfrm>
    </dsp:sp>
    <dsp:sp modelId="{E5272441-3243-B345-A350-4B90B0C76A1B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Dealing with Tuples</a:t>
          </a:r>
        </a:p>
      </dsp:txBody>
      <dsp:txXfrm>
        <a:off x="7163917" y="3032"/>
        <a:ext cx="2833338" cy="1700003"/>
      </dsp:txXfrm>
    </dsp:sp>
    <dsp:sp modelId="{DA2DAD61-073D-3D43-A859-DBB67592D114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Nested Loops</a:t>
          </a:r>
        </a:p>
      </dsp:txBody>
      <dsp:txXfrm>
        <a:off x="2488909" y="1986369"/>
        <a:ext cx="2833338" cy="1700003"/>
      </dsp:txXfrm>
    </dsp:sp>
    <dsp:sp modelId="{FF39A112-2F28-9D47-BFCC-E05EE4E4297C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Time Analysis</a:t>
          </a:r>
        </a:p>
      </dsp:txBody>
      <dsp:txXfrm>
        <a:off x="5605581" y="1986369"/>
        <a:ext cx="2833338" cy="170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163A4-E2AC-C748-B735-50581A5D2F3C}">
      <dsp:nvSpPr>
        <dsp:cNvPr id="0" name=""/>
        <dsp:cNvSpPr/>
      </dsp:nvSpPr>
      <dsp:spPr>
        <a:xfrm>
          <a:off x="1134" y="902823"/>
          <a:ext cx="2420357" cy="14522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How is data-storage managed while working on Python?</a:t>
          </a:r>
        </a:p>
      </dsp:txBody>
      <dsp:txXfrm>
        <a:off x="43668" y="945357"/>
        <a:ext cx="2335289" cy="1367146"/>
      </dsp:txXfrm>
    </dsp:sp>
    <dsp:sp modelId="{94EA8FFC-3C74-5540-B4BB-8D7BE674B649}">
      <dsp:nvSpPr>
        <dsp:cNvPr id="0" name=""/>
        <dsp:cNvSpPr/>
      </dsp:nvSpPr>
      <dsp:spPr>
        <a:xfrm>
          <a:off x="2634483" y="1328806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634483" y="1448856"/>
        <a:ext cx="359181" cy="360148"/>
      </dsp:txXfrm>
    </dsp:sp>
    <dsp:sp modelId="{D730F4C6-1BA6-C64E-A836-50A67BE4638F}">
      <dsp:nvSpPr>
        <dsp:cNvPr id="0" name=""/>
        <dsp:cNvSpPr/>
      </dsp:nvSpPr>
      <dsp:spPr>
        <a:xfrm>
          <a:off x="3389635" y="902823"/>
          <a:ext cx="2420357" cy="14522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 Data Scientist, we care about writing efficient code that runs fast.</a:t>
          </a:r>
        </a:p>
      </dsp:txBody>
      <dsp:txXfrm>
        <a:off x="3432169" y="945357"/>
        <a:ext cx="2335289" cy="1367146"/>
      </dsp:txXfrm>
    </dsp:sp>
    <dsp:sp modelId="{2F963147-E5E3-274C-BABB-7439588A0F53}">
      <dsp:nvSpPr>
        <dsp:cNvPr id="0" name=""/>
        <dsp:cNvSpPr/>
      </dsp:nvSpPr>
      <dsp:spPr>
        <a:xfrm rot="5400000">
          <a:off x="4343256" y="25244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4419740" y="2568029"/>
        <a:ext cx="360148" cy="359181"/>
      </dsp:txXfrm>
    </dsp:sp>
    <dsp:sp modelId="{E208AD4D-3629-8E4B-A8C5-06FCD6996003}">
      <dsp:nvSpPr>
        <dsp:cNvPr id="0" name=""/>
        <dsp:cNvSpPr/>
      </dsp:nvSpPr>
      <dsp:spPr>
        <a:xfrm>
          <a:off x="3389635" y="3323181"/>
          <a:ext cx="2420357" cy="14522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But also…</a:t>
          </a:r>
        </a:p>
      </dsp:txBody>
      <dsp:txXfrm>
        <a:off x="3432169" y="3365715"/>
        <a:ext cx="2335289" cy="1367146"/>
      </dsp:txXfrm>
    </dsp:sp>
    <dsp:sp modelId="{77729853-119E-284B-ABFE-71B77719D0BA}">
      <dsp:nvSpPr>
        <dsp:cNvPr id="0" name=""/>
        <dsp:cNvSpPr/>
      </dsp:nvSpPr>
      <dsp:spPr>
        <a:xfrm rot="10800000">
          <a:off x="2663528" y="3749163"/>
          <a:ext cx="513115" cy="6002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817462" y="3869213"/>
        <a:ext cx="359181" cy="360148"/>
      </dsp:txXfrm>
    </dsp:sp>
    <dsp:sp modelId="{C343190A-4A82-C947-8881-BA22E6FA08E6}">
      <dsp:nvSpPr>
        <dsp:cNvPr id="0" name=""/>
        <dsp:cNvSpPr/>
      </dsp:nvSpPr>
      <dsp:spPr>
        <a:xfrm>
          <a:off x="1134" y="3323181"/>
          <a:ext cx="2420357" cy="14522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writing efficient code means writing a </a:t>
          </a:r>
          <a:r>
            <a:rPr lang="en-US" sz="2100" b="1" i="1" kern="1200"/>
            <a:t>memory-efficient</a:t>
          </a:r>
          <a:r>
            <a:rPr lang="en-US" sz="2100" kern="1200"/>
            <a:t> code</a:t>
          </a:r>
        </a:p>
      </dsp:txBody>
      <dsp:txXfrm>
        <a:off x="43668" y="3365715"/>
        <a:ext cx="2335289" cy="136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9F468-201B-B445-B776-83FE951BBA7F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6730-0B10-7542-AE1B-9B7B03E34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86730-0B10-7542-AE1B-9B7B03E349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8A6B-F0B2-6545-AF17-E1E1DA22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B6801-159D-9446-A106-F81E7FD38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7B00-4D1C-F14C-8FEE-A8B1327A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6602-6BE2-D742-BD66-4911350D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B5D9-F2B1-C447-8288-5DD44406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25C4-D33D-AC48-BBF8-936DF83A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2D2B8-B593-464B-BA1F-2C544F8E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DF46-D86F-A049-8C8D-ED9F4987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B7D0-3C41-3347-B654-3B9A80E8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3318-7569-8246-833C-91B7D018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372FB-5565-694E-8BD6-28825FEC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CCD26-5E07-1347-B25A-5439454E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93A7-F438-D34C-AF55-35C0742E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2347-35FA-7F40-B802-332B000B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67F67-1041-4C42-B078-5FF700AB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2F34-C26C-AA4B-9D3A-ED2A5B59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02A4-C778-9B45-AD2C-72872D10E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1C823-F808-3145-BF43-CB801D61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3E8A-B6E0-394F-8F40-F78657CA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005E-1B87-FC40-935F-12B6DD9F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C23C-79EE-0C41-8DF5-017AD4F3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23BF-CF55-8349-8F6D-E82EF08C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B03AF-C740-3E44-B4F5-F36E40C2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F137-3597-134D-AF4D-51120068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C7FC-7214-944A-A18C-BE6BB72A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C30F-2EB9-7840-90F7-5302C344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F4F6-0CBD-9542-B92D-F0704343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39F7E-E5F5-F745-BA59-DCA501AF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E0642-00C1-9B40-B4BF-48A47273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C9D1-F247-0245-A5F0-145C89EE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E8D30-7A24-EC4A-B209-C9EE3A77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8034-F8B5-2944-96B9-6801EEF9D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13AF6-F089-8B47-90C2-8FCD3C73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CF17F-4375-CE4C-8CB3-4D171A17E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671B0-2F26-2748-A23C-6E7A7B06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9DC7B-1B58-B049-BAB8-6E0BCA3A5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E6C7D-62A0-9D4E-B2EF-0D091481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F0244-8332-DF48-ACD4-5E25E181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2D1D8-B172-0D4E-93AE-881C84F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23C7-FC07-ED4B-99FE-C4209567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AC29D-0A8C-F44B-944E-9F31DE77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7E2FA-AF62-7544-BF7B-0E69A331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23D7-8FCF-5144-9FE9-D50A00C6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FE212-1AB0-034B-B296-14532962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8A759-B2E2-4A42-82A4-D03F41A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DE17B-6A39-AB44-949A-D961AB2B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9C93-761C-254F-936B-353696F3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D773-E192-0B45-A3C5-6BDA619A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964D-121E-7147-868E-55D10791B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1DB2-BB4A-9F41-A4C6-4E60B85A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9ABB1-5AEF-D64B-A608-63C9BE43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ED07-98FA-5248-89D2-958BA04B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1378-CCA3-144C-8382-9C535E5D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5782E-2CBF-E549-9AF5-94B92182B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B845-CCC4-5C41-952A-A7BF633A5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2747-DC24-6244-93CC-1E583306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F927-A3A4-3841-9A01-2329E170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B232-43CD-2144-A8C8-15329703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12268-3E58-D24E-BAD8-6D9D8706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B6924-2B5B-2045-B712-80AD1657A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F57B-CDED-EB45-BEC8-4BFE79881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A935-63E5-3E48-80D9-4C5F6F4CE8F3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21671-7B5A-D54D-B9BF-13A07DFD1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90C4-6A89-9241-9F43-FA617E945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5635B-9885-374A-A8B1-5983E086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C74A1-7CC3-F84E-9EB7-76B7F65C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650406" cy="3566160"/>
          </a:xfrm>
        </p:spPr>
        <p:txBody>
          <a:bodyPr>
            <a:normAutofit/>
          </a:bodyPr>
          <a:lstStyle/>
          <a:p>
            <a:pPr algn="l"/>
            <a:r>
              <a:rPr lang="en-US" sz="5100" dirty="0"/>
              <a:t>List Comprehension, Memory Management, and  Lambda Expression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lue blocks and networks technology background">
            <a:extLst>
              <a:ext uri="{FF2B5EF4-FFF2-40B4-BE49-F238E27FC236}">
                <a16:creationId xmlns:a16="http://schemas.microsoft.com/office/drawing/2014/main" id="{50DD38AB-A3CF-F724-8085-21546C4AEA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93" r="49971"/>
          <a:stretch>
            <a:fillRect/>
          </a:stretch>
        </p:blipFill>
        <p:spPr>
          <a:xfrm>
            <a:off x="8139803" y="10"/>
            <a:ext cx="405219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705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7350-4B7B-1F35-5CEC-E51FBF17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Memory Management for Python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A5A8-C75A-6BC4-909D-8A42A823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877700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id(</a:t>
            </a:r>
            <a:r>
              <a:rPr lang="en-US" sz="2400" i="1" dirty="0">
                <a:solidFill>
                  <a:srgbClr val="FFFFFF"/>
                </a:solidFill>
              </a:rPr>
              <a:t>object</a:t>
            </a:r>
            <a:r>
              <a:rPr lang="en-US" sz="2400" dirty="0">
                <a:solidFill>
                  <a:srgbClr val="FFFFFF"/>
                </a:solidFill>
              </a:rPr>
              <a:t>) = memory address (identity) of an object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093212B-0682-BE62-A789-5294E4BD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81" y="1770789"/>
            <a:ext cx="4841796" cy="396147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B31FF1-F822-386E-5521-B35D6910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921575"/>
            <a:ext cx="4486215" cy="165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0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1BCA98-AD92-9D2A-568D-171D3FF95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" t="27599" r="32387" b="39960"/>
          <a:stretch/>
        </p:blipFill>
        <p:spPr>
          <a:xfrm>
            <a:off x="655941" y="620831"/>
            <a:ext cx="5525311" cy="22243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BD5DC5-74F8-D2A4-27B0-2F7ABF394D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7" t="62052" r="32387" b="-131"/>
          <a:stretch/>
        </p:blipFill>
        <p:spPr>
          <a:xfrm>
            <a:off x="684864" y="3789829"/>
            <a:ext cx="5525311" cy="2610969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00F596CC-553C-1AB9-09B6-2A31DB543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975" y="3789829"/>
            <a:ext cx="4729161" cy="2909205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C65C9733-D35C-FB0E-9145-EFB8B59B0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74" y="219387"/>
            <a:ext cx="4729162" cy="29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06C546F-D447-A215-C70C-9C3E0785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74" y="153772"/>
            <a:ext cx="3906341" cy="6239540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6AF70B-8B37-09DA-FE2A-AC24D46FF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9" y="1316747"/>
            <a:ext cx="3570502" cy="422450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8943CB-E157-E18B-59D7-51EE7A7F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85" y="1484666"/>
            <a:ext cx="3747260" cy="388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31B74-7059-5416-56A9-5199CB29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Lambda Functions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CE38-CB55-5AD4-2E63-AB02B2382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lambda function</a:t>
            </a:r>
            <a:r>
              <a:rPr lang="en-US" dirty="0"/>
              <a:t> is a small, anonymous function in Python.</a:t>
            </a:r>
          </a:p>
          <a:p>
            <a:r>
              <a:rPr lang="en-US" dirty="0"/>
              <a:t>Created using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dirty="0"/>
              <a:t> keyword.</a:t>
            </a:r>
          </a:p>
          <a:p>
            <a:r>
              <a:rPr lang="en-US" dirty="0"/>
              <a:t>lambda expression syntax: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lambda parameters: expression</a:t>
            </a:r>
          </a:p>
          <a:p>
            <a:r>
              <a:rPr lang="en-US" dirty="0"/>
              <a:t>Returns the result of the expression automatically (no return needed).</a:t>
            </a:r>
          </a:p>
          <a:p>
            <a:r>
              <a:rPr lang="en-US" b="1" dirty="0"/>
              <a:t>Promotes abstraction</a:t>
            </a:r>
            <a:r>
              <a:rPr lang="en-US" dirty="0"/>
              <a:t>, key to programming— you focus on </a:t>
            </a:r>
            <a:r>
              <a:rPr lang="en-US" i="1" dirty="0"/>
              <a:t>what</a:t>
            </a:r>
            <a:r>
              <a:rPr lang="en-US" dirty="0"/>
              <a:t> the function does, not </a:t>
            </a:r>
            <a:r>
              <a:rPr lang="en-US" i="1" dirty="0"/>
              <a:t>how</a:t>
            </a:r>
            <a:r>
              <a:rPr lang="en-US" dirty="0"/>
              <a:t> it works internally.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742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C7E73B-3BB0-31C4-9B30-0B73EE09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Lambda Functions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3492-6041-F88B-B969-71FD4468D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lang="en-US" dirty="0"/>
          </a:p>
          <a:p>
            <a:r>
              <a:rPr lang="en-US" b="1" dirty="0"/>
              <a:t>Concise</a:t>
            </a:r>
            <a:r>
              <a:rPr lang="en-US" dirty="0"/>
              <a:t>: Define simple functions in a single line.</a:t>
            </a:r>
          </a:p>
          <a:p>
            <a:r>
              <a:rPr lang="en-US" b="1" dirty="0"/>
              <a:t>Anonymous</a:t>
            </a:r>
            <a:r>
              <a:rPr lang="en-US" dirty="0"/>
              <a:t>: No need to name them if used once.</a:t>
            </a:r>
          </a:p>
          <a:p>
            <a:r>
              <a:rPr lang="en-US" b="1" dirty="0"/>
              <a:t>Flexible</a:t>
            </a:r>
            <a:r>
              <a:rPr lang="en-US" dirty="0"/>
              <a:t>: Pass directly into higher-order functions.</a:t>
            </a:r>
          </a:p>
          <a:p>
            <a:r>
              <a:rPr lang="en-US" b="1" dirty="0"/>
              <a:t>Readability</a:t>
            </a:r>
            <a:r>
              <a:rPr lang="en-US" dirty="0"/>
              <a:t>: Useful when function logic is short and obvious.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7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50ADAB-0904-6299-33F2-EE8834B7545C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Lambda Functions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A599D-22D0-CD3E-E2DE-3D9B59A25D35}"/>
              </a:ext>
            </a:extLst>
          </p:cNvPr>
          <p:cNvSpPr txBox="1"/>
          <p:nvPr/>
        </p:nvSpPr>
        <p:spPr>
          <a:xfrm>
            <a:off x="5126418" y="552091"/>
            <a:ext cx="7062534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/>
              <a:t>The following terms may be used interchangeably depending on the programming language type and culture: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Anonymous functions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Lambda functions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Lambda expressions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Lambda abstractions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Lambda form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Function literals</a:t>
            </a:r>
          </a:p>
        </p:txBody>
      </p:sp>
    </p:spTree>
    <p:extLst>
      <p:ext uri="{BB962C8B-B14F-4D97-AF65-F5344CB8AC3E}">
        <p14:creationId xmlns:p14="http://schemas.microsoft.com/office/powerpoint/2010/main" val="222568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989D1-BD79-9664-F70C-570A3E49C76C}"/>
              </a:ext>
            </a:extLst>
          </p:cNvPr>
          <p:cNvSpPr txBox="1"/>
          <p:nvPr/>
        </p:nvSpPr>
        <p:spPr>
          <a:xfrm>
            <a:off x="8170002" y="1997838"/>
            <a:ext cx="4021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Keyword:  </a:t>
            </a:r>
            <a:r>
              <a:rPr lang="en-US" sz="3000" dirty="0">
                <a:latin typeface="ACADEMY ENGRAVED LET PLAIN:1.0" panose="02000000000000000000" pitchFamily="2" charset="0"/>
              </a:rPr>
              <a:t>lambda</a:t>
            </a:r>
          </a:p>
          <a:p>
            <a:endParaRPr lang="en-US" sz="3000" dirty="0"/>
          </a:p>
          <a:p>
            <a:r>
              <a:rPr lang="en-US" sz="3000" dirty="0"/>
              <a:t>Parameters(s):  </a:t>
            </a:r>
            <a:r>
              <a:rPr lang="en-US" sz="3000" dirty="0">
                <a:latin typeface="ACADEMY ENGRAVED LET PLAIN:1.0" panose="02000000000000000000" pitchFamily="2" charset="0"/>
              </a:rPr>
              <a:t>x</a:t>
            </a:r>
          </a:p>
          <a:p>
            <a:endParaRPr lang="en-US" sz="3000" dirty="0"/>
          </a:p>
          <a:p>
            <a:r>
              <a:rPr lang="en-US" sz="3000" dirty="0"/>
              <a:t>Expression:  </a:t>
            </a:r>
            <a:r>
              <a:rPr lang="en-US" sz="3000" dirty="0">
                <a:latin typeface="ACADEMY ENGRAVED LET PLAIN:1.0" panose="02000000000000000000" pitchFamily="2" charset="0"/>
              </a:rPr>
              <a:t>x**2 + x + 1</a:t>
            </a:r>
          </a:p>
          <a:p>
            <a:endParaRPr lang="en-US" sz="3000" dirty="0"/>
          </a:p>
        </p:txBody>
      </p:sp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C6DF6AB-1D1B-C68E-65BE-1224A335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2" y="407086"/>
            <a:ext cx="7864257" cy="60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88ACFC-7F11-02B0-54BC-5C5C8014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6" y="215900"/>
            <a:ext cx="6489700" cy="642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09E08-3658-3ECD-2714-4AE67453F8E1}"/>
              </a:ext>
            </a:extLst>
          </p:cNvPr>
          <p:cNvSpPr txBox="1"/>
          <p:nvPr/>
        </p:nvSpPr>
        <p:spPr>
          <a:xfrm>
            <a:off x="6883113" y="2177873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Syntax t</a:t>
            </a:r>
            <a:r>
              <a:rPr lang="en-US" sz="2800" dirty="0">
                <a:cs typeface="Consolas" panose="020B0609020204030204" pitchFamily="49" charset="0"/>
              </a:rPr>
              <a:t>o evaluate directly:</a:t>
            </a:r>
          </a:p>
          <a:p>
            <a:endParaRPr lang="en-US" sz="2800" dirty="0">
              <a:cs typeface="Consolas" panose="020B0609020204030204" pitchFamily="49" charset="0"/>
            </a:endParaRPr>
          </a:p>
          <a:p>
            <a:pPr algn="ctr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(lambda function)(input)</a:t>
            </a:r>
          </a:p>
        </p:txBody>
      </p:sp>
    </p:spTree>
    <p:extLst>
      <p:ext uri="{BB962C8B-B14F-4D97-AF65-F5344CB8AC3E}">
        <p14:creationId xmlns:p14="http://schemas.microsoft.com/office/powerpoint/2010/main" val="58246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9D4103-0BFB-4991-E60B-A03F8D28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" y="1443767"/>
            <a:ext cx="12090137" cy="39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11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64BFC1-9B33-D8DE-828D-4E66EDCE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530" y="248053"/>
            <a:ext cx="9978939" cy="636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A47-1C19-D1CC-5472-4A0CD9C9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" y="28801"/>
            <a:ext cx="10515600" cy="640800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Solve this…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34B7-CBE8-55A0-38DF-7077D3EB11CA}"/>
              </a:ext>
            </a:extLst>
          </p:cNvPr>
          <p:cNvSpPr txBox="1"/>
          <p:nvPr/>
        </p:nvSpPr>
        <p:spPr>
          <a:xfrm>
            <a:off x="5607393" y="251731"/>
            <a:ext cx="52003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Create a </a:t>
            </a:r>
            <a:r>
              <a:rPr lang="en-US" sz="2800" b="1" dirty="0"/>
              <a:t>list</a:t>
            </a:r>
            <a:r>
              <a:rPr lang="en-US" sz="2800" dirty="0"/>
              <a:t> of 10 numbers and compute their square value:</a:t>
            </a:r>
          </a:p>
          <a:p>
            <a:r>
              <a:rPr lang="en-US" sz="2800" dirty="0"/>
              <a:t>1, 2, 3, 4, 5, 6, 7, 8, 9, 10</a:t>
            </a:r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B8C2E3BD-0D87-6D85-9BE8-F8EE2EA2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05" y="2140559"/>
            <a:ext cx="5730173" cy="3598734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B0B5159-A744-425D-6F18-C8BF9B52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2" y="1063707"/>
            <a:ext cx="5335292" cy="542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84462BF-AAFE-F9C6-86DB-42260B0C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83" y="346517"/>
            <a:ext cx="10341233" cy="61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205-B9B9-4569-FD12-D9E60423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6916-6A08-AB95-3E51-4E5F32A1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91"/>
            <a:ext cx="10515600" cy="13255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higher-order function</a:t>
            </a:r>
            <a:r>
              <a:rPr lang="en-US" dirty="0"/>
              <a:t> is a function that </a:t>
            </a:r>
            <a:r>
              <a:rPr lang="en-US" b="1" dirty="0"/>
              <a:t>takes other functions as arguments</a:t>
            </a:r>
            <a:r>
              <a:rPr lang="en-US" dirty="0"/>
              <a:t> or </a:t>
            </a:r>
            <a:r>
              <a:rPr lang="en-US" b="1" dirty="0"/>
              <a:t>returns a function</a:t>
            </a:r>
            <a:r>
              <a:rPr lang="en-US" dirty="0"/>
              <a:t> as a result.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79AC8F-93A2-B4D9-C838-EF3DCFCA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03" y="2636451"/>
            <a:ext cx="10331793" cy="40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A70AF5-1762-8B89-4498-7753182AA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8" y="1472514"/>
            <a:ext cx="11773243" cy="39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6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AE386-121D-F30A-DDE5-7D99C178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Syntax Limitations</a:t>
            </a:r>
          </a:p>
        </p:txBody>
      </p:sp>
      <p:pic>
        <p:nvPicPr>
          <p:cNvPr id="5" name="Picture 4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2A0A90AB-BD63-DDB4-928C-16FEAD85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294"/>
            <a:ext cx="5488641" cy="2685428"/>
          </a:xfrm>
          <a:prstGeom prst="rect">
            <a:avLst/>
          </a:prstGeom>
        </p:spPr>
      </p:pic>
      <p:pic>
        <p:nvPicPr>
          <p:cNvPr id="7" name="Picture 6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262C4010-ADE9-D3E8-2162-D5349808D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33" y="2600294"/>
            <a:ext cx="5131087" cy="26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8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A637A3E-A023-EF30-B2E7-797EE052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30" y="232984"/>
            <a:ext cx="7667539" cy="63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5CABDBC-FDF7-31B0-F5B9-4AD7A66E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27" y="134621"/>
            <a:ext cx="9146746" cy="65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57E2-3CAE-83EA-6A59-9D3CCFAF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6F1CB61-B3DE-C53A-5508-33AA9F89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2" y="2445544"/>
            <a:ext cx="11368395" cy="196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51F299B-3827-BDE3-DE97-4938E6B4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5" y="611659"/>
            <a:ext cx="11813890" cy="56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66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0554382-12AC-9D42-B266-C559312D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4" y="1099674"/>
            <a:ext cx="11931651" cy="46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1DD6FAF-D35A-A37C-7F6E-F78797FD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9" y="812544"/>
            <a:ext cx="11967862" cy="52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52594-0C9D-7D80-6AC6-FC1C6F99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6" y="308919"/>
            <a:ext cx="8151125" cy="633901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List Comprehensions</a:t>
            </a:r>
          </a:p>
          <a:p>
            <a:r>
              <a:rPr lang="en-US" dirty="0"/>
              <a:t>Offer a </a:t>
            </a:r>
            <a:r>
              <a:rPr lang="en-US" b="1" dirty="0"/>
              <a:t>concise way</a:t>
            </a:r>
            <a:r>
              <a:rPr lang="en-US" dirty="0"/>
              <a:t> to create new lists from existing </a:t>
            </a:r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Work with </a:t>
            </a:r>
            <a:r>
              <a:rPr lang="en-US" b="1" dirty="0"/>
              <a:t>any </a:t>
            </a:r>
            <a:r>
              <a:rPr lang="en-US" b="1" dirty="0" err="1"/>
              <a:t>iterable</a:t>
            </a:r>
            <a:r>
              <a:rPr lang="en-US" dirty="0"/>
              <a:t>, including lists, strings, and tuples</a:t>
            </a:r>
          </a:p>
          <a:p>
            <a:r>
              <a:rPr lang="en-US" dirty="0"/>
              <a:t>Syntax includes: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New List</a:t>
            </a:r>
          </a:p>
          <a:p>
            <a:pPr lvl="1"/>
            <a:r>
              <a:rPr lang="en-US" sz="2800" dirty="0"/>
              <a:t>An </a:t>
            </a:r>
            <a:r>
              <a:rPr lang="en-US" sz="2800" b="1" dirty="0"/>
              <a:t>expression</a:t>
            </a:r>
            <a:endParaRPr lang="en-US" sz="2800" dirty="0"/>
          </a:p>
          <a:p>
            <a:pPr lvl="1"/>
            <a:r>
              <a:rPr lang="en-US" sz="2800" dirty="0"/>
              <a:t>A </a:t>
            </a:r>
            <a:r>
              <a:rPr lang="en-US" sz="2800" b="1" dirty="0"/>
              <a:t>for clause</a:t>
            </a:r>
            <a:endParaRPr lang="en-US" sz="2800" dirty="0"/>
          </a:p>
          <a:p>
            <a:pPr lvl="1"/>
            <a:r>
              <a:rPr lang="en-US" sz="2800" dirty="0"/>
              <a:t>Optionally, additional </a:t>
            </a:r>
            <a:r>
              <a:rPr lang="en-US" sz="2800" b="1" dirty="0"/>
              <a:t>for or if clauses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Why Use Them?</a:t>
            </a:r>
          </a:p>
          <a:p>
            <a:r>
              <a:rPr lang="en-US" dirty="0"/>
              <a:t>Provide a </a:t>
            </a:r>
            <a:r>
              <a:rPr lang="en-US" b="1" dirty="0"/>
              <a:t>compact alternative</a:t>
            </a:r>
            <a:r>
              <a:rPr lang="en-US" dirty="0"/>
              <a:t> to standard for loops</a:t>
            </a:r>
          </a:p>
          <a:p>
            <a:r>
              <a:rPr lang="en-US" dirty="0"/>
              <a:t>Help you </a:t>
            </a:r>
            <a:r>
              <a:rPr lang="en-US" b="1" dirty="0"/>
              <a:t>write cleaner, shorter code</a:t>
            </a:r>
            <a:endParaRPr lang="en-US" dirty="0"/>
          </a:p>
          <a:p>
            <a:r>
              <a:rPr lang="en-US" dirty="0"/>
              <a:t>Ideal for simple transformations or filtering</a:t>
            </a:r>
          </a:p>
          <a:p>
            <a:r>
              <a:rPr lang="en-US" dirty="0"/>
              <a:t>Often faster than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8AF148-B39C-7BD1-70E8-2A265864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16" y="1649541"/>
            <a:ext cx="11903967" cy="35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6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A47-1C19-D1CC-5472-4A0CD9C9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" y="28801"/>
            <a:ext cx="10515600" cy="640800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34B7-CBE8-55A0-38DF-7077D3EB11CA}"/>
              </a:ext>
            </a:extLst>
          </p:cNvPr>
          <p:cNvSpPr txBox="1"/>
          <p:nvPr/>
        </p:nvSpPr>
        <p:spPr>
          <a:xfrm>
            <a:off x="108000" y="792260"/>
            <a:ext cx="11816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Python List comprehension provides a much shorter syntax for creating a new list based on the values of an existing list.</a:t>
            </a: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487BBC7-11C9-180E-E01D-A65C04DD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5" y="4043302"/>
            <a:ext cx="5257800" cy="1765300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E4822D-81B8-380A-8544-C1CB45A0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" y="2280853"/>
            <a:ext cx="5537200" cy="1219200"/>
          </a:xfrm>
          <a:prstGeom prst="rect">
            <a:avLst/>
          </a:prstGeom>
        </p:spPr>
      </p:pic>
      <p:pic>
        <p:nvPicPr>
          <p:cNvPr id="10" name="Picture 9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6292ED81-D6CB-9F9A-EF22-45D10301B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736" y="2054379"/>
            <a:ext cx="6554264" cy="411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EE4721-9B7B-9B2B-719C-6482661C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44" y="296792"/>
            <a:ext cx="7241452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explore more sophisticated constructions in Google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TextBox 3">
            <a:extLst>
              <a:ext uri="{FF2B5EF4-FFF2-40B4-BE49-F238E27FC236}">
                <a16:creationId xmlns:a16="http://schemas.microsoft.com/office/drawing/2014/main" id="{8FC532C9-33F6-9751-FA9F-E20AE7BB8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7490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3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A47-1C19-D1CC-5472-4A0CD9C9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" y="28801"/>
            <a:ext cx="10515600" cy="640800"/>
          </a:xfrm>
        </p:spPr>
        <p:txBody>
          <a:bodyPr>
            <a:normAutofit fontScale="90000"/>
          </a:bodyPr>
          <a:lstStyle/>
          <a:p>
            <a:r>
              <a:rPr lang="en-US" sz="4400" b="0" dirty="0">
                <a:latin typeface="Calibri" panose="020F0502020204030204" pitchFamily="34" charset="0"/>
                <a:cs typeface="Calibri" panose="020F0502020204030204" pitchFamily="34" charset="0"/>
              </a:rPr>
              <a:t>List Comprehension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39F48-7C69-F9CC-C2E1-52DF3E97569E}"/>
              </a:ext>
            </a:extLst>
          </p:cNvPr>
          <p:cNvSpPr txBox="1"/>
          <p:nvPr/>
        </p:nvSpPr>
        <p:spPr>
          <a:xfrm>
            <a:off x="1968230" y="1164680"/>
            <a:ext cx="825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Why do we care about writing code via List Comprehension if at the end we got the same answer? right?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885A0-3ED2-402C-B894-F1F6E9B4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3456" y="3541343"/>
            <a:ext cx="3825738" cy="21519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2A0DC-2B28-9619-FBC1-3595996CC361}"/>
              </a:ext>
            </a:extLst>
          </p:cNvPr>
          <p:cNvSpPr txBox="1"/>
          <p:nvPr/>
        </p:nvSpPr>
        <p:spPr>
          <a:xfrm>
            <a:off x="4811475" y="3704271"/>
            <a:ext cx="715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In general, list comprehensions are faster than for-loops. </a:t>
            </a:r>
          </a:p>
        </p:txBody>
      </p:sp>
    </p:spTree>
    <p:extLst>
      <p:ext uri="{BB962C8B-B14F-4D97-AF65-F5344CB8AC3E}">
        <p14:creationId xmlns:p14="http://schemas.microsoft.com/office/powerpoint/2010/main" val="417466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50ADAB-0904-6299-33F2-EE8834B7545C}"/>
              </a:ext>
            </a:extLst>
          </p:cNvPr>
          <p:cNvSpPr txBox="1">
            <a:spLocks/>
          </p:cNvSpPr>
          <p:nvPr/>
        </p:nvSpPr>
        <p:spPr>
          <a:xfrm>
            <a:off x="838200" y="673770"/>
            <a:ext cx="3220329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move to another subject… 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752DA60B-7E60-0BC7-D005-15A0EEA34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27788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27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A1DFD-B3AA-4804-2C77-DE71275F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7" y="262802"/>
            <a:ext cx="1133114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Management for Python</a:t>
            </a:r>
            <a:endParaRPr lang="en-US" sz="39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08D0-B927-FA16-087D-6FA59032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531126"/>
            <a:ext cx="5097780" cy="4844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 err="1"/>
              <a:t>CPython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Reference implementation of Python</a:t>
            </a:r>
          </a:p>
          <a:p>
            <a:pPr lvl="1"/>
            <a:r>
              <a:rPr lang="en-US" sz="1800" dirty="0"/>
              <a:t>All new language features start here</a:t>
            </a:r>
          </a:p>
          <a:p>
            <a:pPr lvl="1"/>
            <a:r>
              <a:rPr lang="en-US" sz="1800" dirty="0"/>
              <a:t>Other implementations exist for certain use cases</a:t>
            </a:r>
          </a:p>
          <a:p>
            <a:r>
              <a:rPr lang="en-US" sz="1800" dirty="0"/>
              <a:t>Private Heap:</a:t>
            </a:r>
          </a:p>
          <a:p>
            <a:pPr lvl="1"/>
            <a:r>
              <a:rPr lang="en-US" sz="1800" dirty="0"/>
              <a:t>All Python objects/data reside in a private heap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/>
              <a:t>Managed internally by the Python Memory Manager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/>
              <a:t>Memory Allocation Layers:</a:t>
            </a:r>
          </a:p>
          <a:p>
            <a:pPr lvl="1"/>
            <a:r>
              <a:rPr lang="en-US" sz="1800" dirty="0"/>
              <a:t>Raw allocator interacts with OS to reserve heap memory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/>
              <a:t>Object-specific allocators manage memory for types like int, str, </a:t>
            </a:r>
            <a:r>
              <a:rPr lang="en-US" sz="1800" dirty="0" err="1"/>
              <a:t>dict</a:t>
            </a:r>
            <a:r>
              <a:rPr lang="en-US" sz="1800" dirty="0"/>
              <a:t>, etc.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6C766E-BA64-BFE5-7FA1-48BA665616DC}"/>
              </a:ext>
            </a:extLst>
          </p:cNvPr>
          <p:cNvSpPr txBox="1">
            <a:spLocks/>
          </p:cNvSpPr>
          <p:nvPr/>
        </p:nvSpPr>
        <p:spPr>
          <a:xfrm>
            <a:off x="6341076" y="153112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Garbage Collection:</a:t>
            </a:r>
          </a:p>
          <a:p>
            <a:pPr lvl="1"/>
            <a:r>
              <a:rPr lang="en-US" sz="1800" dirty="0"/>
              <a:t>Frees memory no longer in use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/>
              <a:t>Object is deallocated when ref count = 0</a:t>
            </a:r>
          </a:p>
          <a:p>
            <a:r>
              <a:rPr lang="en-US" sz="1800" dirty="0"/>
              <a:t>Per-Object Memory Handling:</a:t>
            </a:r>
          </a:p>
          <a:p>
            <a:pPr lvl="1"/>
            <a:r>
              <a:rPr lang="en-US" sz="1800" dirty="0"/>
              <a:t>Each object has its own allocator &amp; deallocator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/>
              <a:t>Global Interpreter Lock (GIL):</a:t>
            </a:r>
          </a:p>
          <a:p>
            <a:pPr lvl="1"/>
            <a:r>
              <a:rPr lang="en-US" sz="1800" dirty="0"/>
              <a:t>Only one thread can execute Python bytecode at a time when accessing shared data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6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1E341-AB4B-B303-C223-2E8A3626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7695F-505C-795E-F6BF-8E8A643B2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B6BF7D-5CCE-AE5A-D0AD-6EA45F19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27" y="262802"/>
            <a:ext cx="1133114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Management for Python </a:t>
            </a:r>
            <a:r>
              <a:rPr lang="en-US" sz="39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(a company analogy)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D60A4B-EC58-C7E6-B7F5-A1AC090C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531126"/>
            <a:ext cx="5097780" cy="4844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 err="1"/>
              <a:t>CPython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2"/>
                </a:solidFill>
              </a:rPr>
              <a:t>(Company Headquarters):</a:t>
            </a:r>
          </a:p>
          <a:p>
            <a:pPr lvl="1"/>
            <a:r>
              <a:rPr lang="en-US" sz="1800" dirty="0"/>
              <a:t>Reference implementation of Python</a:t>
            </a:r>
          </a:p>
          <a:p>
            <a:pPr lvl="1"/>
            <a:r>
              <a:rPr lang="en-US" sz="1800" dirty="0"/>
              <a:t>All new language features start here</a:t>
            </a:r>
          </a:p>
          <a:p>
            <a:pPr lvl="1"/>
            <a:r>
              <a:rPr lang="en-US" sz="1800" dirty="0"/>
              <a:t>Other implementations exist for certain use cases</a:t>
            </a:r>
          </a:p>
          <a:p>
            <a:r>
              <a:rPr lang="en-US" sz="1800" dirty="0"/>
              <a:t>Private Heap:</a:t>
            </a:r>
          </a:p>
          <a:p>
            <a:pPr lvl="1"/>
            <a:r>
              <a:rPr lang="en-US" sz="1800" dirty="0"/>
              <a:t>All Python objects/data reside in a private heap </a:t>
            </a:r>
            <a:r>
              <a:rPr lang="en-US" sz="1800" dirty="0">
                <a:solidFill>
                  <a:schemeClr val="tx2"/>
                </a:solidFill>
              </a:rPr>
              <a:t>(a company's private warehouse)</a:t>
            </a:r>
          </a:p>
          <a:p>
            <a:pPr lvl="1"/>
            <a:r>
              <a:rPr lang="en-US" sz="1800" dirty="0"/>
              <a:t>Managed internally by the Python Memory Manager </a:t>
            </a:r>
            <a:r>
              <a:rPr lang="en-US" sz="1800" dirty="0">
                <a:solidFill>
                  <a:schemeClr val="tx2"/>
                </a:solidFill>
              </a:rPr>
              <a:t>(architect overseeing project)</a:t>
            </a:r>
          </a:p>
          <a:p>
            <a:r>
              <a:rPr lang="en-US" sz="1800" dirty="0"/>
              <a:t>Memory Allocation Layers:</a:t>
            </a:r>
          </a:p>
          <a:p>
            <a:pPr lvl="1"/>
            <a:r>
              <a:rPr lang="en-US" sz="1800" dirty="0"/>
              <a:t>Raw allocator interacts with OS to reserve heap memory </a:t>
            </a:r>
            <a:r>
              <a:rPr lang="en-US" sz="1800" dirty="0">
                <a:solidFill>
                  <a:schemeClr val="tx2"/>
                </a:solidFill>
              </a:rPr>
              <a:t>(bricks for warehouse)</a:t>
            </a:r>
          </a:p>
          <a:p>
            <a:pPr lvl="1"/>
            <a:r>
              <a:rPr lang="en-US" sz="1800" dirty="0"/>
              <a:t>Object-specific allocators manage memory for types like int, str, </a:t>
            </a:r>
            <a:r>
              <a:rPr lang="en-US" sz="1800" dirty="0" err="1"/>
              <a:t>dict</a:t>
            </a:r>
            <a:r>
              <a:rPr lang="en-US" sz="1800" dirty="0"/>
              <a:t>, etc. </a:t>
            </a:r>
            <a:r>
              <a:rPr lang="en-US" sz="1800" dirty="0">
                <a:solidFill>
                  <a:schemeClr val="tx2"/>
                </a:solidFill>
              </a:rPr>
              <a:t>(rooms in warehouse)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B7A16D-4404-6AAA-9348-BBFD1D6BFAF1}"/>
              </a:ext>
            </a:extLst>
          </p:cNvPr>
          <p:cNvSpPr txBox="1">
            <a:spLocks/>
          </p:cNvSpPr>
          <p:nvPr/>
        </p:nvSpPr>
        <p:spPr>
          <a:xfrm>
            <a:off x="6341076" y="153112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Garbage Collection:</a:t>
            </a:r>
          </a:p>
          <a:p>
            <a:pPr lvl="1"/>
            <a:r>
              <a:rPr lang="en-US" sz="1800" dirty="0"/>
              <a:t>Frees memory no longer in use </a:t>
            </a:r>
            <a:r>
              <a:rPr lang="en-US" sz="1800" dirty="0">
                <a:solidFill>
                  <a:schemeClr val="tx2"/>
                </a:solidFill>
              </a:rPr>
              <a:t>(cleanup crew)</a:t>
            </a:r>
          </a:p>
          <a:p>
            <a:pPr lvl="1"/>
            <a:r>
              <a:rPr lang="en-US" sz="1800" dirty="0"/>
              <a:t>Object is deallocated when ref count = 0 </a:t>
            </a:r>
            <a:r>
              <a:rPr lang="en-US" sz="1800" dirty="0">
                <a:solidFill>
                  <a:schemeClr val="tx2"/>
                </a:solidFill>
              </a:rPr>
              <a:t>(tool/material sign-out sheet)</a:t>
            </a:r>
          </a:p>
          <a:p>
            <a:r>
              <a:rPr lang="en-US" sz="1800" dirty="0"/>
              <a:t>Per-Object Memory Handling:</a:t>
            </a:r>
          </a:p>
          <a:p>
            <a:pPr lvl="1"/>
            <a:r>
              <a:rPr lang="en-US" sz="1800" dirty="0"/>
              <a:t>Each object has its own allocator &amp; deallocator </a:t>
            </a:r>
            <a:r>
              <a:rPr lang="en-US" sz="1800" dirty="0">
                <a:solidFill>
                  <a:schemeClr val="tx2"/>
                </a:solidFill>
              </a:rPr>
              <a:t>(type-specific storage bins in each room)</a:t>
            </a:r>
          </a:p>
          <a:p>
            <a:r>
              <a:rPr lang="en-US" sz="1800" dirty="0"/>
              <a:t>Global Interpreter Lock (GIL):</a:t>
            </a:r>
          </a:p>
          <a:p>
            <a:pPr lvl="1"/>
            <a:r>
              <a:rPr lang="en-US" sz="1800" dirty="0"/>
              <a:t>Only one thread can execute Python bytecode at a time when accessing shared data </a:t>
            </a:r>
            <a:r>
              <a:rPr lang="en-US" sz="1800" dirty="0">
                <a:solidFill>
                  <a:schemeClr val="tx2"/>
                </a:solidFill>
              </a:rPr>
              <a:t>(single checkout line, safe but slow)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4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8095</TotalTime>
  <Words>736</Words>
  <Application>Microsoft Macintosh PowerPoint</Application>
  <PresentationFormat>Widescreen</PresentationFormat>
  <Paragraphs>106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ACADEMY ENGRAVED LET PLAIN:1.0</vt:lpstr>
      <vt:lpstr>Arial</vt:lpstr>
      <vt:lpstr>Calibri</vt:lpstr>
      <vt:lpstr>Calibri Light</vt:lpstr>
      <vt:lpstr>Consolas</vt:lpstr>
      <vt:lpstr>Office Theme</vt:lpstr>
      <vt:lpstr>List Comprehension, Memory Management, and  Lambda Expression</vt:lpstr>
      <vt:lpstr>Solve this… </vt:lpstr>
      <vt:lpstr>PowerPoint Presentation</vt:lpstr>
      <vt:lpstr>List Comprehension </vt:lpstr>
      <vt:lpstr>Let’s explore more sophisticated constructions in Google Colab</vt:lpstr>
      <vt:lpstr>List Comprehension  </vt:lpstr>
      <vt:lpstr>PowerPoint Presentation</vt:lpstr>
      <vt:lpstr>Memory Management for Python</vt:lpstr>
      <vt:lpstr>Memory Management for Python (a company analogy)</vt:lpstr>
      <vt:lpstr>Memory Management for Python</vt:lpstr>
      <vt:lpstr>PowerPoint Presentation</vt:lpstr>
      <vt:lpstr>PowerPoint Presentation</vt:lpstr>
      <vt:lpstr>Lambda Functions</vt:lpstr>
      <vt:lpstr>Lambda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Higher Order Functions</vt:lpstr>
      <vt:lpstr>PowerPoint Presentation</vt:lpstr>
      <vt:lpstr>Some Syntax Limitations</vt:lpstr>
      <vt:lpstr>PowerPoint Presentation</vt:lpstr>
      <vt:lpstr>PowerPoint Presentation</vt:lpstr>
      <vt:lpstr>Some 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Microsoft Office User</dc:creator>
  <cp:lastModifiedBy>cody hood</cp:lastModifiedBy>
  <cp:revision>266</cp:revision>
  <cp:lastPrinted>2021-08-30T02:47:06Z</cp:lastPrinted>
  <dcterms:created xsi:type="dcterms:W3CDTF">2021-08-23T00:04:11Z</dcterms:created>
  <dcterms:modified xsi:type="dcterms:W3CDTF">2025-08-09T18:25:25Z</dcterms:modified>
</cp:coreProperties>
</file>