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1" r:id="rId4"/>
    <p:sldId id="279" r:id="rId5"/>
    <p:sldId id="259" r:id="rId6"/>
    <p:sldId id="280" r:id="rId7"/>
    <p:sldId id="278" r:id="rId8"/>
    <p:sldId id="283" r:id="rId9"/>
    <p:sldId id="287" r:id="rId10"/>
    <p:sldId id="282" r:id="rId11"/>
    <p:sldId id="284" r:id="rId12"/>
    <p:sldId id="285" r:id="rId13"/>
    <p:sldId id="286" r:id="rId14"/>
    <p:sldId id="288" r:id="rId15"/>
    <p:sldId id="290" r:id="rId16"/>
    <p:sldId id="28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03AE-F453-4665-B15A-82A228E939D2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5B63-9C32-4E13-A877-FD2EE4E27CB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03AE-F453-4665-B15A-82A228E939D2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5B63-9C32-4E13-A877-FD2EE4E27C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03AE-F453-4665-B15A-82A228E939D2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5B63-9C32-4E13-A877-FD2EE4E27C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03AE-F453-4665-B15A-82A228E939D2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5B63-9C32-4E13-A877-FD2EE4E27C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03AE-F453-4665-B15A-82A228E939D2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5B63-9C32-4E13-A877-FD2EE4E27CB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03AE-F453-4665-B15A-82A228E939D2}" type="datetimeFigureOut">
              <a:rPr lang="en-US" smtClean="0"/>
              <a:t>8/17/16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5B63-9C32-4E13-A877-FD2EE4E27C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03AE-F453-4665-B15A-82A228E939D2}" type="datetimeFigureOut">
              <a:rPr lang="en-US" smtClean="0"/>
              <a:t>8/17/16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5B63-9C32-4E13-A877-FD2EE4E27CB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03AE-F453-4665-B15A-82A228E939D2}" type="datetimeFigureOut">
              <a:rPr lang="en-US" smtClean="0"/>
              <a:t>8/17/16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5B63-9C32-4E13-A877-FD2EE4E27C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03AE-F453-4665-B15A-82A228E939D2}" type="datetimeFigureOut">
              <a:rPr lang="en-US" smtClean="0"/>
              <a:t>8/17/16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5B63-9C32-4E13-A877-FD2EE4E27C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03AE-F453-4665-B15A-82A228E939D2}" type="datetimeFigureOut">
              <a:rPr lang="en-US" smtClean="0"/>
              <a:t>8/17/16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5B63-9C32-4E13-A877-FD2EE4E27CB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03AE-F453-4665-B15A-82A228E939D2}" type="datetimeFigureOut">
              <a:rPr lang="en-US" smtClean="0"/>
              <a:t>8/17/16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5B63-9C32-4E13-A877-FD2EE4E27C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77003AE-F453-4665-B15A-82A228E939D2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2755B63-9C32-4E13-A877-FD2EE4E27C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aret.r-forge.r-project.org/modelList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machine learning: Boosting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Austin SIGKDD</a:t>
            </a:r>
            <a:br>
              <a:rPr lang="en-US" dirty="0" smtClean="0"/>
            </a:br>
            <a:r>
              <a:rPr lang="en-US" dirty="0" smtClean="0"/>
              <a:t>8/3/2016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957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Boosting: Brief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1988: original concept in Kearns/Valiant paper</a:t>
            </a:r>
          </a:p>
          <a:p>
            <a:r>
              <a:rPr lang="en-US" dirty="0" smtClean="0"/>
              <a:t>1990: original Freund &amp; </a:t>
            </a:r>
            <a:r>
              <a:rPr lang="en-US" dirty="0" err="1" smtClean="0"/>
              <a:t>Schapire</a:t>
            </a:r>
            <a:endParaRPr lang="en-US" dirty="0" smtClean="0"/>
          </a:p>
          <a:p>
            <a:r>
              <a:rPr lang="en-US" dirty="0" smtClean="0"/>
              <a:t>1997: </a:t>
            </a:r>
            <a:r>
              <a:rPr lang="en-US" dirty="0" err="1" smtClean="0"/>
              <a:t>Adaboost</a:t>
            </a:r>
            <a:r>
              <a:rPr lang="en-US" dirty="0" smtClean="0"/>
              <a:t>, by Freund &amp; </a:t>
            </a:r>
            <a:r>
              <a:rPr lang="en-US" dirty="0" err="1" smtClean="0"/>
              <a:t>Schapire</a:t>
            </a:r>
            <a:endParaRPr lang="en-US" dirty="0" smtClean="0"/>
          </a:p>
          <a:p>
            <a:r>
              <a:rPr lang="en-US" dirty="0" smtClean="0"/>
              <a:t>1999: Friedman - Stochastic Gradient Boosting</a:t>
            </a:r>
          </a:p>
          <a:p>
            <a:r>
              <a:rPr lang="en-US" dirty="0" smtClean="0"/>
              <a:t>2002: Friedman – Gradient Boosted Machines</a:t>
            </a:r>
          </a:p>
          <a:p>
            <a:r>
              <a:rPr lang="en-US" dirty="0" smtClean="0"/>
              <a:t>2014: Extreme gradient boosting (</a:t>
            </a:r>
            <a:r>
              <a:rPr lang="en-US" dirty="0" err="1" smtClean="0"/>
              <a:t>XGBoost</a:t>
            </a:r>
            <a:r>
              <a:rPr lang="en-US" dirty="0" smtClean="0"/>
              <a:t>) T. Chen</a:t>
            </a:r>
            <a:endParaRPr lang="en-US" dirty="0"/>
          </a:p>
          <a:p>
            <a:endParaRPr lang="en-US" dirty="0" smtClean="0"/>
          </a:p>
          <a:p>
            <a:r>
              <a:rPr lang="en-US" sz="1800" dirty="0" smtClean="0"/>
              <a:t>Interesting how few developments existed between 2002 and 2014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5812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7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362200"/>
            <a:ext cx="8534400" cy="37757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6477000"/>
            <a:ext cx="556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http://</a:t>
            </a:r>
            <a:r>
              <a:rPr lang="en-US" sz="800" dirty="0" err="1"/>
              <a:t>www.slideshare.net</a:t>
            </a:r>
            <a:r>
              <a:rPr lang="en-US" sz="800" dirty="0"/>
              <a:t>/</a:t>
            </a:r>
            <a:r>
              <a:rPr lang="en-US" sz="800" dirty="0" err="1"/>
              <a:t>DataRobot</a:t>
            </a:r>
            <a:r>
              <a:rPr lang="en-US" sz="800" dirty="0"/>
              <a:t>/gradient-boosted-regression-trees-in-</a:t>
            </a:r>
            <a:r>
              <a:rPr lang="en-US" sz="800" dirty="0" err="1"/>
              <a:t>scikitlearn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89590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685800"/>
            <a:ext cx="8229600" cy="661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Decision Trees: Practical Use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93051"/>
            <a:ext cx="4038600" cy="3394472"/>
          </a:xfrm>
        </p:spPr>
        <p:txBody>
          <a:bodyPr>
            <a:normAutofit fontScale="92500"/>
          </a:bodyPr>
          <a:lstStyle/>
          <a:p>
            <a:r>
              <a:rPr lang="en-US" dirty="0"/>
              <a:t>Non linear</a:t>
            </a:r>
          </a:p>
          <a:p>
            <a:r>
              <a:rPr lang="en-US" dirty="0"/>
              <a:t>Robust to correlated features</a:t>
            </a:r>
          </a:p>
          <a:p>
            <a:r>
              <a:rPr lang="en-US" dirty="0"/>
              <a:t>Robust to feature distributions</a:t>
            </a:r>
          </a:p>
          <a:p>
            <a:r>
              <a:rPr lang="en-US" dirty="0"/>
              <a:t>Robust to missing values</a:t>
            </a:r>
          </a:p>
          <a:p>
            <a:r>
              <a:rPr lang="en-US" dirty="0"/>
              <a:t>Simple to comprehend</a:t>
            </a:r>
          </a:p>
          <a:p>
            <a:r>
              <a:rPr lang="en-US" dirty="0"/>
              <a:t>Fast to train</a:t>
            </a:r>
          </a:p>
          <a:p>
            <a:r>
              <a:rPr lang="en-US" dirty="0"/>
              <a:t>Fast to score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572000" y="1893051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Poor accuracy</a:t>
            </a:r>
          </a:p>
          <a:p>
            <a:r>
              <a:rPr lang="en-US" smtClean="0"/>
              <a:t>Cannot project</a:t>
            </a:r>
          </a:p>
          <a:p>
            <a:r>
              <a:rPr lang="en-US" smtClean="0"/>
              <a:t>Inefficiently fits linear relationships</a:t>
            </a:r>
          </a:p>
          <a:p>
            <a:pPr lvl="1"/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1000" y="1416531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Strengths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1416531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Weaknesses</a:t>
            </a:r>
            <a:endParaRPr lang="en-US" sz="24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695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 Decision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533400" y="1905000"/>
            <a:ext cx="7848600" cy="44196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Strengths</a:t>
            </a:r>
          </a:p>
          <a:p>
            <a:pPr lvl="1"/>
            <a:r>
              <a:rPr lang="en-US" dirty="0" smtClean="0"/>
              <a:t>Inherits strengths of decision trees</a:t>
            </a:r>
          </a:p>
          <a:p>
            <a:pPr lvl="1"/>
            <a:r>
              <a:rPr lang="en-US" dirty="0" smtClean="0"/>
              <a:t>Often </a:t>
            </a:r>
            <a:r>
              <a:rPr lang="en-US" dirty="0"/>
              <a:t>best possible </a:t>
            </a:r>
            <a:r>
              <a:rPr lang="en-US" dirty="0" smtClean="0"/>
              <a:t>model</a:t>
            </a:r>
          </a:p>
          <a:p>
            <a:pPr lvl="2"/>
            <a:r>
              <a:rPr lang="en-US" dirty="0" smtClean="0"/>
              <a:t>Dominant in </a:t>
            </a:r>
            <a:r>
              <a:rPr lang="en-US" dirty="0" err="1" smtClean="0"/>
              <a:t>Kaggle</a:t>
            </a:r>
            <a:endParaRPr lang="en-US" dirty="0" smtClean="0"/>
          </a:p>
          <a:p>
            <a:pPr lvl="2"/>
            <a:r>
              <a:rPr lang="en-US" dirty="0" smtClean="0"/>
              <a:t>Increasing adoption in production use cases</a:t>
            </a:r>
            <a:endParaRPr lang="en-US" dirty="0"/>
          </a:p>
          <a:p>
            <a:pPr lvl="1"/>
            <a:r>
              <a:rPr lang="en-US" dirty="0"/>
              <a:t>Robust</a:t>
            </a:r>
          </a:p>
          <a:p>
            <a:pPr lvl="1"/>
            <a:r>
              <a:rPr lang="en-US" dirty="0"/>
              <a:t>Directly optimizes cost function</a:t>
            </a:r>
          </a:p>
          <a:p>
            <a:r>
              <a:rPr lang="en-US" dirty="0"/>
              <a:t>Weaknesses</a:t>
            </a:r>
          </a:p>
          <a:p>
            <a:pPr lvl="1"/>
            <a:r>
              <a:rPr lang="en-US" dirty="0" err="1"/>
              <a:t>Overfits</a:t>
            </a:r>
            <a:endParaRPr lang="en-US" dirty="0"/>
          </a:p>
          <a:p>
            <a:pPr lvl="2"/>
            <a:r>
              <a:rPr lang="en-US" dirty="0"/>
              <a:t>Need to find proper stopping point</a:t>
            </a:r>
          </a:p>
          <a:p>
            <a:pPr lvl="1"/>
            <a:r>
              <a:rPr lang="en-US" dirty="0"/>
              <a:t>Sensitive to noise and extreme values</a:t>
            </a:r>
          </a:p>
          <a:p>
            <a:pPr lvl="1"/>
            <a:r>
              <a:rPr lang="en-US" dirty="0"/>
              <a:t>Several hyper-parameters</a:t>
            </a:r>
          </a:p>
          <a:p>
            <a:pPr lvl="1"/>
            <a:r>
              <a:rPr lang="en-US" dirty="0"/>
              <a:t>Lack of </a:t>
            </a:r>
            <a:r>
              <a:rPr lang="en-US" dirty="0" smtClean="0"/>
              <a:t>transparency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393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GBM Parameters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533400" y="1905000"/>
            <a:ext cx="7848600" cy="4419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Number of iterations</a:t>
            </a:r>
          </a:p>
          <a:p>
            <a:r>
              <a:rPr lang="en-US" dirty="0" smtClean="0"/>
              <a:t>Learning rate</a:t>
            </a:r>
          </a:p>
          <a:p>
            <a:r>
              <a:rPr lang="en-US" dirty="0" smtClean="0"/>
              <a:t>Tree depth</a:t>
            </a:r>
          </a:p>
          <a:p>
            <a:r>
              <a:rPr lang="en-US" dirty="0" smtClean="0"/>
              <a:t>Minimum number of observations</a:t>
            </a:r>
            <a:endParaRPr lang="en-US" dirty="0"/>
          </a:p>
          <a:p>
            <a:r>
              <a:rPr lang="en-US" dirty="0" smtClean="0"/>
              <a:t>Observation sampling</a:t>
            </a:r>
            <a:endParaRPr lang="en-US" dirty="0"/>
          </a:p>
          <a:p>
            <a:r>
              <a:rPr lang="en-US" dirty="0" smtClean="0"/>
              <a:t>Column sampling (multiple methods)</a:t>
            </a:r>
            <a:endParaRPr lang="en-US" dirty="0"/>
          </a:p>
          <a:p>
            <a:r>
              <a:rPr lang="en-US" dirty="0" smtClean="0"/>
              <a:t>Minimum split gain requirement</a:t>
            </a:r>
            <a:endParaRPr lang="en-US" dirty="0"/>
          </a:p>
          <a:p>
            <a:r>
              <a:rPr lang="en-US" dirty="0" smtClean="0"/>
              <a:t>Regularization strength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5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GBM In Action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4000"/>
            <a:ext cx="3784600" cy="39692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800" y="1600200"/>
            <a:ext cx="438533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1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Boosting</a:t>
            </a:r>
          </a:p>
          <a:p>
            <a:pPr lvl="1"/>
            <a:r>
              <a:rPr lang="en-US" dirty="0" smtClean="0"/>
              <a:t>Ensemble method</a:t>
            </a:r>
          </a:p>
          <a:p>
            <a:r>
              <a:rPr lang="en-US" dirty="0" smtClean="0"/>
              <a:t>Basic concept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ultiple weak learners combined algorithmically to form a strong model </a:t>
            </a:r>
          </a:p>
          <a:p>
            <a:r>
              <a:rPr lang="en-US" dirty="0" smtClean="0"/>
              <a:t>Primary implementation is decision trees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nherits best qualities, fixes the worst</a:t>
            </a:r>
          </a:p>
          <a:p>
            <a:r>
              <a:rPr lang="en-US" dirty="0" smtClean="0"/>
              <a:t>Best off the shelf algorithm for transactional data</a:t>
            </a:r>
          </a:p>
          <a:p>
            <a:pPr lvl="1"/>
            <a:r>
              <a:rPr lang="en-US" dirty="0" smtClean="0"/>
              <a:t>Popular in competitions &amp; real-world modeling</a:t>
            </a:r>
            <a:endParaRPr lang="en-US" dirty="0"/>
          </a:p>
          <a:p>
            <a:r>
              <a:rPr lang="en-US" dirty="0" smtClean="0"/>
              <a:t>Variance in implementations (GBM)</a:t>
            </a:r>
          </a:p>
          <a:p>
            <a:pPr lvl="1"/>
            <a:r>
              <a:rPr lang="en-US" dirty="0" smtClean="0"/>
              <a:t>R, </a:t>
            </a:r>
            <a:r>
              <a:rPr lang="en-US" dirty="0" err="1" smtClean="0"/>
              <a:t>Sci</a:t>
            </a:r>
            <a:r>
              <a:rPr lang="en-US" dirty="0" smtClean="0"/>
              <a:t>-kit, H2O, </a:t>
            </a:r>
            <a:r>
              <a:rPr lang="en-US" dirty="0" err="1" smtClean="0"/>
              <a:t>XGBoost</a:t>
            </a:r>
            <a:r>
              <a:rPr lang="en-US" dirty="0" smtClean="0"/>
              <a:t>, </a:t>
            </a:r>
            <a:r>
              <a:rPr lang="en-US" dirty="0" err="1" smtClean="0"/>
              <a:t>Salford</a:t>
            </a:r>
            <a:r>
              <a:rPr lang="en-US" dirty="0" smtClean="0"/>
              <a:t> (MART)</a:t>
            </a:r>
          </a:p>
        </p:txBody>
      </p:sp>
    </p:spTree>
    <p:extLst>
      <p:ext uri="{BB962C8B-B14F-4D97-AF65-F5344CB8AC3E}">
        <p14:creationId xmlns:p14="http://schemas.microsoft.com/office/powerpoint/2010/main" val="3499992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4"/>
          <p:cNvSpPr/>
          <p:nvPr/>
        </p:nvSpPr>
        <p:spPr>
          <a:xfrm>
            <a:off x="509975" y="1588999"/>
            <a:ext cx="4734485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dirty="0" smtClean="0"/>
              <a:t>Lead Data Scientist,</a:t>
            </a:r>
            <a:r>
              <a:rPr dirty="0" smtClean="0"/>
              <a:t> </a:t>
            </a:r>
            <a:r>
              <a:rPr dirty="0"/>
              <a:t>H2O</a:t>
            </a:r>
          </a:p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BS, computer science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Additional roles: </a:t>
            </a:r>
            <a:r>
              <a:rPr dirty="0" smtClean="0"/>
              <a:t>data </a:t>
            </a:r>
            <a:r>
              <a:rPr dirty="0"/>
              <a:t>warehousing, BI, </a:t>
            </a:r>
            <a:r>
              <a:rPr dirty="0" smtClean="0"/>
              <a:t>analytics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00" y="1588999"/>
            <a:ext cx="3340100" cy="1435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76" y="4913577"/>
            <a:ext cx="8176824" cy="96455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77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ML Topics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71600"/>
            <a:ext cx="6934200" cy="524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0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Predictive Modeling Landscape:</a:t>
            </a:r>
            <a:br>
              <a:rPr lang="en-US" dirty="0" smtClean="0"/>
            </a:br>
            <a:r>
              <a:rPr lang="en-US" dirty="0" smtClean="0"/>
              <a:t>General Purpose Algorithms</a:t>
            </a:r>
            <a:br>
              <a:rPr lang="en-US" dirty="0" smtClean="0"/>
            </a:br>
            <a:r>
              <a:rPr lang="en-US" sz="1200" dirty="0" smtClean="0"/>
              <a:t>(for illustrative purposes  only, not to scale, precise, or comprehensive; author’s perspective)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19200" y="6019800"/>
            <a:ext cx="739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219200" y="1600200"/>
            <a:ext cx="0" cy="441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35109" y="6096000"/>
            <a:ext cx="234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Linear Models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81400" y="6096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6096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35110" y="5410200"/>
            <a:ext cx="2346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Linear Models 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235109" y="4648200"/>
            <a:ext cx="2346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Generalized</a:t>
            </a:r>
            <a:br>
              <a:rPr lang="en-US" sz="1400" dirty="0" smtClean="0"/>
            </a:br>
            <a:r>
              <a:rPr lang="en-US" sz="1400" dirty="0" smtClean="0"/>
              <a:t>Linear Models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35109" y="3352800"/>
            <a:ext cx="11731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Regularized </a:t>
            </a:r>
          </a:p>
          <a:p>
            <a:pPr algn="ctr"/>
            <a:r>
              <a:rPr lang="en-US" sz="1400" dirty="0" smtClean="0"/>
              <a:t>Linear </a:t>
            </a:r>
          </a:p>
          <a:p>
            <a:pPr algn="ctr"/>
            <a:r>
              <a:rPr lang="en-US" sz="1400" dirty="0" smtClean="0"/>
              <a:t>Models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1400" y="4519136"/>
            <a:ext cx="251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Classification</a:t>
            </a:r>
          </a:p>
          <a:p>
            <a:pPr algn="ctr"/>
            <a:r>
              <a:rPr lang="en-US" sz="1400" dirty="0" smtClean="0"/>
              <a:t>And Regression</a:t>
            </a:r>
            <a:br>
              <a:rPr lang="en-US" sz="1400" dirty="0" smtClean="0"/>
            </a:br>
            <a:r>
              <a:rPr lang="en-US" sz="1400" dirty="0" smtClean="0"/>
              <a:t>Trees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581400" y="24485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Random</a:t>
            </a:r>
            <a:br>
              <a:rPr lang="en-US" sz="1400" dirty="0" smtClean="0"/>
            </a:br>
            <a:r>
              <a:rPr lang="en-US" sz="1400" dirty="0" smtClean="0"/>
              <a:t>Forest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14900" y="2438400"/>
            <a:ext cx="11810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Gradient</a:t>
            </a:r>
            <a:br>
              <a:rPr lang="en-US" sz="1400" dirty="0" smtClean="0"/>
            </a:br>
            <a:r>
              <a:rPr lang="en-US" sz="1400" dirty="0" smtClean="0"/>
              <a:t>Boosted</a:t>
            </a:r>
            <a:br>
              <a:rPr lang="en-US" sz="1400" dirty="0" smtClean="0"/>
            </a:br>
            <a:r>
              <a:rPr lang="en-US" sz="1400" dirty="0" smtClean="0"/>
              <a:t>Machines</a:t>
            </a:r>
            <a:br>
              <a:rPr lang="en-US" sz="1400" dirty="0" smtClean="0"/>
            </a:b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721111" y="5257800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Nearest Neighbor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2438400"/>
            <a:ext cx="99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Neural</a:t>
            </a:r>
            <a:br>
              <a:rPr lang="en-US" sz="1400" dirty="0" smtClean="0"/>
            </a:br>
            <a:r>
              <a:rPr lang="en-US" sz="1400" dirty="0" smtClean="0"/>
              <a:t>Networks</a:t>
            </a:r>
            <a:br>
              <a:rPr lang="en-US" sz="1400" dirty="0" smtClean="0"/>
            </a:br>
            <a:r>
              <a:rPr lang="en-US" sz="1400" dirty="0" smtClean="0"/>
              <a:t>&amp; Deep Learning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7162800" y="2971800"/>
            <a:ext cx="1523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Support</a:t>
            </a:r>
            <a:br>
              <a:rPr lang="en-US" sz="1400" dirty="0" smtClean="0"/>
            </a:br>
            <a:r>
              <a:rPr lang="en-US" sz="1400" dirty="0" smtClean="0"/>
              <a:t>Vector</a:t>
            </a:r>
            <a:br>
              <a:rPr lang="en-US" sz="1400" dirty="0" smtClean="0"/>
            </a:br>
            <a:r>
              <a:rPr lang="en-US" sz="1400" dirty="0" smtClean="0"/>
              <a:t>Machines</a:t>
            </a:r>
            <a:endParaRPr lang="en-US" sz="1400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581400" y="1752600"/>
            <a:ext cx="0" cy="4267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096000" y="1752600"/>
            <a:ext cx="0" cy="4267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3143" y="3532909"/>
            <a:ext cx="1091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complexity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934200" y="4800600"/>
            <a:ext cx="1202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Naïve Bayes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408256" y="3352800"/>
            <a:ext cx="1157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Splines</a:t>
            </a:r>
            <a:br>
              <a:rPr lang="en-US" sz="1400" dirty="0" smtClean="0"/>
            </a:b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6550223"/>
            <a:ext cx="5669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More Comprehensive List: </a:t>
            </a:r>
            <a:r>
              <a:rPr lang="en-US" sz="1400" dirty="0" smtClean="0">
                <a:hlinkClick r:id="rId2"/>
              </a:rPr>
              <a:t>http://caret.r-forge.r-project.org/modelList.html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38658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Ensembles in </a:t>
            </a:r>
            <a:r>
              <a:rPr lang="en-US" dirty="0" err="1" smtClean="0"/>
              <a:t>Sci</a:t>
            </a:r>
            <a:r>
              <a:rPr lang="en-US" dirty="0" smtClean="0"/>
              <a:t>-Kit Learn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799"/>
            <a:ext cx="8153400" cy="402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0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Ensembles in </a:t>
            </a:r>
            <a:r>
              <a:rPr lang="en-US" dirty="0" err="1" smtClean="0"/>
              <a:t>Sci</a:t>
            </a:r>
            <a:r>
              <a:rPr lang="en-US" dirty="0" smtClean="0"/>
              <a:t>-Kit Learn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799"/>
            <a:ext cx="8153400" cy="4021759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33400" y="3276600"/>
            <a:ext cx="7924800" cy="457200"/>
          </a:xfrm>
          <a:prstGeom prst="roundRect">
            <a:avLst/>
          </a:prstGeom>
          <a:solidFill>
            <a:schemeClr val="tx2">
              <a:alpha val="3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33400" y="4572000"/>
            <a:ext cx="7924800" cy="381000"/>
          </a:xfrm>
          <a:prstGeom prst="roundRect">
            <a:avLst/>
          </a:prstGeom>
          <a:solidFill>
            <a:schemeClr val="tx2">
              <a:alpha val="3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40080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smtClean="0"/>
              <a:t>Source: http</a:t>
            </a:r>
            <a:r>
              <a:rPr lang="en-US" sz="900" dirty="0"/>
              <a:t>://</a:t>
            </a:r>
            <a:r>
              <a:rPr lang="en-US" sz="900" dirty="0" err="1"/>
              <a:t>scikit-learn.org</a:t>
            </a:r>
            <a:r>
              <a:rPr lang="en-US" sz="900" dirty="0"/>
              <a:t>/stable/modules/</a:t>
            </a:r>
            <a:r>
              <a:rPr lang="en-US" sz="900" dirty="0" err="1"/>
              <a:t>classes.html#module-sklearn.ensemble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53148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definition</a:t>
            </a:r>
          </a:p>
          <a:p>
            <a:pPr lvl="1"/>
            <a:r>
              <a:rPr lang="en-US" dirty="0" smtClean="0"/>
              <a:t>Multiple weak learners combined algorithmically to form a strong model</a:t>
            </a:r>
          </a:p>
          <a:p>
            <a:r>
              <a:rPr lang="en-US" dirty="0" smtClean="0"/>
              <a:t>Weak learner examples</a:t>
            </a:r>
          </a:p>
          <a:p>
            <a:pPr lvl="1"/>
            <a:r>
              <a:rPr lang="en-US" dirty="0" smtClean="0"/>
              <a:t>Single-featured predictions</a:t>
            </a:r>
          </a:p>
          <a:p>
            <a:pPr lvl="1"/>
            <a:r>
              <a:rPr lang="en-US" dirty="0" smtClean="0"/>
              <a:t>Small decision trees</a:t>
            </a:r>
          </a:p>
          <a:p>
            <a:pPr lvl="1"/>
            <a:r>
              <a:rPr lang="en-US" dirty="0" smtClean="0"/>
              <a:t>No definition of weak</a:t>
            </a:r>
          </a:p>
          <a:p>
            <a:r>
              <a:rPr lang="en-US" dirty="0" smtClean="0"/>
              <a:t>Combined algorithmically</a:t>
            </a:r>
          </a:p>
          <a:p>
            <a:pPr lvl="1"/>
            <a:r>
              <a:rPr lang="en-US" dirty="0" smtClean="0"/>
              <a:t>Sequential fits focusing on the training cases with highest error</a:t>
            </a:r>
          </a:p>
          <a:p>
            <a:pPr lvl="1"/>
            <a:r>
              <a:rPr lang="en-US" dirty="0" err="1" smtClean="0"/>
              <a:t>Adaboost</a:t>
            </a:r>
            <a:r>
              <a:rPr lang="en-US" dirty="0" smtClean="0"/>
              <a:t>: reweighting at each iteration based on misclassification error</a:t>
            </a:r>
          </a:p>
          <a:p>
            <a:pPr lvl="1"/>
            <a:r>
              <a:rPr lang="en-US" dirty="0" smtClean="0"/>
              <a:t>GBM: new target = gradient loss of model as of prior iterations, stochastic with regularization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453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 Sequential Tree Building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6100"/>
            <a:ext cx="9144000" cy="32195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6477000"/>
            <a:ext cx="556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http://</a:t>
            </a:r>
            <a:r>
              <a:rPr lang="en-US" sz="800" dirty="0" err="1"/>
              <a:t>www.slideshare.net</a:t>
            </a:r>
            <a:r>
              <a:rPr lang="en-US" sz="800" dirty="0"/>
              <a:t>/</a:t>
            </a:r>
            <a:r>
              <a:rPr lang="en-US" sz="800" dirty="0" err="1"/>
              <a:t>DataRobot</a:t>
            </a:r>
            <a:r>
              <a:rPr lang="en-US" sz="800" dirty="0"/>
              <a:t>/gradient-boosted-regression-trees-in-</a:t>
            </a:r>
            <a:r>
              <a:rPr lang="en-US" sz="800" dirty="0" err="1"/>
              <a:t>scikitlearn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33851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9664</TotalTime>
  <Words>450</Words>
  <Application>Microsoft Macintosh PowerPoint</Application>
  <PresentationFormat>On-screen Show (4:3)</PresentationFormat>
  <Paragraphs>103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Clarity</vt:lpstr>
      <vt:lpstr>Advanced machine learning: Boosting</vt:lpstr>
      <vt:lpstr>Executive Summary</vt:lpstr>
      <vt:lpstr>Background</vt:lpstr>
      <vt:lpstr>Advanced ML Topics</vt:lpstr>
      <vt:lpstr>Predictive Modeling Landscape: General Purpose Algorithms (for illustrative purposes  only, not to scale, precise, or comprehensive; author’s perspective)</vt:lpstr>
      <vt:lpstr>Ensembles in Sci-Kit Learn</vt:lpstr>
      <vt:lpstr>Ensembles in Sci-Kit Learn</vt:lpstr>
      <vt:lpstr>Boosting</vt:lpstr>
      <vt:lpstr>Revisit Sequential Tree Building</vt:lpstr>
      <vt:lpstr>Boosting: Brief History</vt:lpstr>
      <vt:lpstr>Decision Trees</vt:lpstr>
      <vt:lpstr>Decision Tree Overview</vt:lpstr>
      <vt:lpstr>PowerPoint Presentation</vt:lpstr>
      <vt:lpstr>Boosting Decision Trees</vt:lpstr>
      <vt:lpstr>Basic GBM Parameters</vt:lpstr>
      <vt:lpstr>GBM In Action</vt:lpstr>
    </vt:vector>
  </TitlesOfParts>
  <Company>Dell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GBM Package in R</dc:title>
  <dc:creator>Landry, Mark</dc:creator>
  <cp:keywords>No Restrictions</cp:keywords>
  <cp:lastModifiedBy>Mark Landry</cp:lastModifiedBy>
  <cp:revision>53</cp:revision>
  <dcterms:created xsi:type="dcterms:W3CDTF">2014-07-18T20:30:33Z</dcterms:created>
  <dcterms:modified xsi:type="dcterms:W3CDTF">2016-08-17T21:21:30Z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e9dfbf3e-116f-44be-aae8-717890fc55a5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/>
  </property>
</Properties>
</file>