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1"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2" r:id="rId23"/>
    <p:sldId id="291" r:id="rId24"/>
    <p:sldId id="293"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07776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2"/>
                </a:solidFill>
              </a:rPr>
              <a:t>G2M insight for Cab Investment Firm</a:t>
            </a:r>
          </a:p>
          <a:p>
            <a:endParaRPr lang="en-US" sz="4000" dirty="0"/>
          </a:p>
          <a:p>
            <a:r>
              <a:rPr lang="en-US" sz="2400" b="1" dirty="0">
                <a:solidFill>
                  <a:schemeClr val="bg2"/>
                </a:solidFill>
              </a:rPr>
              <a:t>Submitted by Chooladeva Piyasiri</a:t>
            </a:r>
          </a:p>
          <a:p>
            <a:r>
              <a:rPr lang="en-US" sz="2400" b="1" dirty="0">
                <a:solidFill>
                  <a:schemeClr val="bg2"/>
                </a:solidFill>
              </a:rPr>
              <a:t>21 February 2023</a:t>
            </a:r>
            <a:endParaRPr lang="en-US" sz="24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6620608" y="1825625"/>
            <a:ext cx="4923692" cy="3634398"/>
          </a:xfrm>
        </p:spPr>
        <p:txBody>
          <a:bodyPr anchor="ctr"/>
          <a:lstStyle/>
          <a:p>
            <a:pPr algn="just"/>
            <a:r>
              <a:rPr lang="en-US" sz="2400" i="0" dirty="0">
                <a:solidFill>
                  <a:srgbClr val="000000"/>
                </a:solidFill>
                <a:effectLst/>
              </a:rPr>
              <a:t>Males prefer cabs over females for both companies.</a:t>
            </a:r>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1"/>
            <a:r>
              <a:rPr lang="en-US" sz="3200" i="0" dirty="0">
                <a:solidFill>
                  <a:srgbClr val="FF6600"/>
                </a:solidFill>
                <a:effectLst/>
              </a:rPr>
              <a:t>Figure 05: Gender distribution of unique cab users per Company</a:t>
            </a:r>
          </a:p>
          <a:p>
            <a:pPr lvl="1"/>
            <a:endParaRPr lang="en-US" sz="3600" i="0" dirty="0">
              <a:solidFill>
                <a:srgbClr val="FF6600"/>
              </a:solidFill>
              <a:effectLst/>
            </a:endParaRPr>
          </a:p>
        </p:txBody>
      </p:sp>
      <p:pic>
        <p:nvPicPr>
          <p:cNvPr id="5122" name="Picture 2">
            <a:extLst>
              <a:ext uri="{FF2B5EF4-FFF2-40B4-BE49-F238E27FC236}">
                <a16:creationId xmlns:a16="http://schemas.microsoft.com/office/drawing/2014/main" id="{E7EB7E7B-63AF-4D61-8CED-70E345ECC10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2965" y="1825625"/>
            <a:ext cx="515206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6620608" y="1825625"/>
            <a:ext cx="4923692" cy="3634398"/>
          </a:xfrm>
        </p:spPr>
        <p:txBody>
          <a:bodyPr anchor="ctr"/>
          <a:lstStyle/>
          <a:p>
            <a:pPr algn="just"/>
            <a:r>
              <a:rPr lang="en-US" sz="2400" i="0" dirty="0">
                <a:solidFill>
                  <a:srgbClr val="000000"/>
                </a:solidFill>
                <a:effectLst/>
              </a:rPr>
              <a:t>We can see a gradual increase in monthly travels for both cab companies beginning in the middle of the year and continuing until the end of the year.</a:t>
            </a:r>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1"/>
            <a:r>
              <a:rPr lang="en-US" sz="3200" i="0" dirty="0">
                <a:solidFill>
                  <a:srgbClr val="FF6600"/>
                </a:solidFill>
                <a:effectLst/>
              </a:rPr>
              <a:t>Figure 06: Seasonal distribution of User transactions</a:t>
            </a:r>
          </a:p>
          <a:p>
            <a:pPr lvl="1"/>
            <a:endParaRPr lang="en-US" sz="3600" i="0" dirty="0">
              <a:solidFill>
                <a:srgbClr val="FF6600"/>
              </a:solidFill>
              <a:effectLst/>
            </a:endParaRPr>
          </a:p>
        </p:txBody>
      </p:sp>
      <p:pic>
        <p:nvPicPr>
          <p:cNvPr id="6146" name="Picture 2">
            <a:extLst>
              <a:ext uri="{FF2B5EF4-FFF2-40B4-BE49-F238E27FC236}">
                <a16:creationId xmlns:a16="http://schemas.microsoft.com/office/drawing/2014/main" id="{51095E21-1135-4F59-B972-17B859FFD48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43707" y="1554314"/>
            <a:ext cx="4923691" cy="256240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124A988-32FE-4690-B209-BA4063CC3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706" y="4194892"/>
            <a:ext cx="4923692" cy="2530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20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7309853" y="2670452"/>
            <a:ext cx="4763137" cy="1682888"/>
          </a:xfrm>
        </p:spPr>
        <p:txBody>
          <a:bodyPr anchor="ctr"/>
          <a:lstStyle/>
          <a:p>
            <a:pPr algn="just"/>
            <a:r>
              <a:rPr lang="en-US" sz="2400" i="0" dirty="0">
                <a:solidFill>
                  <a:srgbClr val="000000"/>
                </a:solidFill>
                <a:effectLst/>
              </a:rPr>
              <a:t>New York has the most cab user transactions, followed by San Francisco, Chicago, and Los Angeles.</a:t>
            </a:r>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1"/>
            <a:r>
              <a:rPr lang="en-US" sz="3200" i="0" dirty="0">
                <a:solidFill>
                  <a:srgbClr val="FF6600"/>
                </a:solidFill>
                <a:effectLst/>
              </a:rPr>
              <a:t>Figure 07: Distribution of cab users according to the city</a:t>
            </a:r>
          </a:p>
          <a:p>
            <a:pPr lvl="1"/>
            <a:endParaRPr lang="en-US" sz="3600" i="0" dirty="0">
              <a:solidFill>
                <a:srgbClr val="FF6600"/>
              </a:solidFill>
              <a:effectLst/>
            </a:endParaRPr>
          </a:p>
        </p:txBody>
      </p:sp>
      <p:pic>
        <p:nvPicPr>
          <p:cNvPr id="7172" name="Picture 4">
            <a:extLst>
              <a:ext uri="{FF2B5EF4-FFF2-40B4-BE49-F238E27FC236}">
                <a16:creationId xmlns:a16="http://schemas.microsoft.com/office/drawing/2014/main" id="{37B6ED75-AD60-406F-9F55-C2022DD7D8C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73558" y="1853646"/>
            <a:ext cx="5429817" cy="39011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A7B36DD-5851-43AD-971F-DCEB66DBE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375" y="1997765"/>
            <a:ext cx="1706478" cy="3508513"/>
          </a:xfrm>
          <a:prstGeom prst="rect">
            <a:avLst/>
          </a:prstGeom>
        </p:spPr>
      </p:pic>
    </p:spTree>
    <p:extLst>
      <p:ext uri="{BB962C8B-B14F-4D97-AF65-F5344CB8AC3E}">
        <p14:creationId xmlns:p14="http://schemas.microsoft.com/office/powerpoint/2010/main" val="289917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6907696" y="1825625"/>
            <a:ext cx="4636604" cy="3634398"/>
          </a:xfrm>
        </p:spPr>
        <p:txBody>
          <a:bodyPr anchor="ctr"/>
          <a:lstStyle/>
          <a:p>
            <a:pPr algn="just"/>
            <a:r>
              <a:rPr lang="en-US" sz="2400" i="0" dirty="0">
                <a:solidFill>
                  <a:srgbClr val="000000"/>
                </a:solidFill>
                <a:effectLst/>
              </a:rPr>
              <a:t>In San Francisco, Washington, and Boston, cabs are used by more than 30% of the population.</a:t>
            </a:r>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1"/>
            <a:endParaRPr lang="en-US" sz="3200" i="0" dirty="0">
              <a:solidFill>
                <a:srgbClr val="FF6600"/>
              </a:solidFill>
              <a:effectLst/>
            </a:endParaRPr>
          </a:p>
          <a:p>
            <a:pPr lvl="1"/>
            <a:endParaRPr lang="en-US" sz="3200" dirty="0">
              <a:solidFill>
                <a:srgbClr val="FF6600"/>
              </a:solidFill>
            </a:endParaRPr>
          </a:p>
          <a:p>
            <a:pPr lvl="1"/>
            <a:endParaRPr lang="en-US" sz="3200" i="0" dirty="0">
              <a:solidFill>
                <a:srgbClr val="FF6600"/>
              </a:solidFill>
              <a:effectLst/>
            </a:endParaRPr>
          </a:p>
          <a:p>
            <a:pPr lvl="1"/>
            <a:endParaRPr lang="en-US" sz="3200" dirty="0">
              <a:solidFill>
                <a:srgbClr val="FF6600"/>
              </a:solidFill>
            </a:endParaRPr>
          </a:p>
          <a:p>
            <a:pPr lvl="1"/>
            <a:r>
              <a:rPr lang="en-US" sz="2800" i="0" dirty="0">
                <a:solidFill>
                  <a:srgbClr val="FF6600"/>
                </a:solidFill>
                <a:effectLst/>
              </a:rPr>
              <a:t>Figure 08: Percentage of the Population Who Uses Cab Services in Cities</a:t>
            </a:r>
          </a:p>
          <a:p>
            <a:pPr lvl="1"/>
            <a:endParaRPr lang="en-US" sz="3600" i="0" dirty="0">
              <a:solidFill>
                <a:srgbClr val="FF6600"/>
              </a:solidFill>
              <a:effectLst/>
            </a:endParaRPr>
          </a:p>
        </p:txBody>
      </p:sp>
      <p:pic>
        <p:nvPicPr>
          <p:cNvPr id="8194" name="Picture 2">
            <a:extLst>
              <a:ext uri="{FF2B5EF4-FFF2-40B4-BE49-F238E27FC236}">
                <a16:creationId xmlns:a16="http://schemas.microsoft.com/office/drawing/2014/main" id="{DE1679A2-2251-4AC9-97AF-60043D77813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74854" y="2201623"/>
            <a:ext cx="6345753" cy="3513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626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6877878" y="1825625"/>
            <a:ext cx="4666422" cy="3634398"/>
          </a:xfrm>
        </p:spPr>
        <p:txBody>
          <a:bodyPr anchor="ctr"/>
          <a:lstStyle/>
          <a:p>
            <a:pPr algn="just">
              <a:buFont typeface="Arial" panose="020B0604020202020204" pitchFamily="34" charset="0"/>
              <a:buChar char="•"/>
            </a:pPr>
            <a:r>
              <a:rPr lang="en-US" sz="2400" i="0" dirty="0">
                <a:solidFill>
                  <a:srgbClr val="000000"/>
                </a:solidFill>
                <a:effectLst/>
              </a:rPr>
              <a:t>We can see that the majority of the rides are between 2 and 48 kilometers long.</a:t>
            </a:r>
          </a:p>
          <a:p>
            <a:pPr marL="0" indent="0">
              <a:buNone/>
            </a:pPr>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1"/>
            <a:r>
              <a:rPr lang="en-US" sz="3200" i="0" dirty="0">
                <a:solidFill>
                  <a:srgbClr val="FF6600"/>
                </a:solidFill>
                <a:effectLst/>
              </a:rPr>
              <a:t>Figure 09: Distribution</a:t>
            </a:r>
            <a:r>
              <a:rPr lang="en-US" sz="3200" dirty="0">
                <a:solidFill>
                  <a:srgbClr val="FF6600"/>
                </a:solidFill>
              </a:rPr>
              <a:t> </a:t>
            </a:r>
            <a:r>
              <a:rPr lang="en-US" sz="3200" i="0" dirty="0">
                <a:solidFill>
                  <a:srgbClr val="FF6600"/>
                </a:solidFill>
                <a:effectLst/>
              </a:rPr>
              <a:t>of KM travelled</a:t>
            </a:r>
          </a:p>
          <a:p>
            <a:pPr lvl="1"/>
            <a:endParaRPr lang="en-US" sz="3600" i="0" dirty="0">
              <a:solidFill>
                <a:srgbClr val="FF6600"/>
              </a:solidFill>
              <a:effectLst/>
            </a:endParaRPr>
          </a:p>
        </p:txBody>
      </p:sp>
      <p:pic>
        <p:nvPicPr>
          <p:cNvPr id="9218" name="Picture 2">
            <a:extLst>
              <a:ext uri="{FF2B5EF4-FFF2-40B4-BE49-F238E27FC236}">
                <a16:creationId xmlns:a16="http://schemas.microsoft.com/office/drawing/2014/main" id="{2D0FA4CB-CDA0-4777-9A7C-20C6B1F7469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71470" y="2435469"/>
            <a:ext cx="6068478" cy="3024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319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6620608" y="1825625"/>
            <a:ext cx="4923692" cy="3634398"/>
          </a:xfrm>
        </p:spPr>
        <p:txBody>
          <a:bodyPr anchor="ctr">
            <a:normAutofit/>
          </a:bodyPr>
          <a:lstStyle/>
          <a:p>
            <a:pPr algn="just">
              <a:buFont typeface="Arial" panose="020B0604020202020204" pitchFamily="34" charset="0"/>
              <a:buChar char="•"/>
            </a:pPr>
            <a:r>
              <a:rPr lang="en-US" sz="2400" i="0" dirty="0">
                <a:solidFill>
                  <a:srgbClr val="000000"/>
                </a:solidFill>
                <a:effectLst/>
              </a:rPr>
              <a:t>The 'Yellow Cab' Company received 89.2% of the total profit.</a:t>
            </a:r>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1"/>
            <a:r>
              <a:rPr lang="en-US" sz="3200" i="0" dirty="0">
                <a:solidFill>
                  <a:srgbClr val="FF6600"/>
                </a:solidFill>
                <a:effectLst/>
              </a:rPr>
              <a:t>Figure </a:t>
            </a:r>
            <a:r>
              <a:rPr lang="en-US" sz="3200" dirty="0">
                <a:solidFill>
                  <a:srgbClr val="FF6600"/>
                </a:solidFill>
              </a:rPr>
              <a:t>10</a:t>
            </a:r>
            <a:r>
              <a:rPr lang="en-US" sz="3200" i="0" dirty="0">
                <a:solidFill>
                  <a:srgbClr val="FF6600"/>
                </a:solidFill>
                <a:effectLst/>
              </a:rPr>
              <a:t>: Profit Distribution per Company</a:t>
            </a:r>
          </a:p>
          <a:p>
            <a:pPr lvl="1"/>
            <a:endParaRPr lang="en-US" sz="3600" i="0" dirty="0">
              <a:solidFill>
                <a:srgbClr val="FF6600"/>
              </a:solidFill>
              <a:effectLst/>
            </a:endParaRPr>
          </a:p>
        </p:txBody>
      </p:sp>
      <p:pic>
        <p:nvPicPr>
          <p:cNvPr id="10244" name="Picture 4">
            <a:extLst>
              <a:ext uri="{FF2B5EF4-FFF2-40B4-BE49-F238E27FC236}">
                <a16:creationId xmlns:a16="http://schemas.microsoft.com/office/drawing/2014/main" id="{6545CCAB-2C42-448F-898E-0A31493DA7A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68674" y="1825625"/>
            <a:ext cx="430271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1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6620608" y="1825625"/>
            <a:ext cx="4923692" cy="4217366"/>
          </a:xfrm>
        </p:spPr>
        <p:txBody>
          <a:bodyPr anchor="ctr">
            <a:normAutofit/>
          </a:bodyPr>
          <a:lstStyle/>
          <a:p>
            <a:pPr algn="just"/>
            <a:r>
              <a:rPr lang="en-US" sz="2400" i="0" dirty="0">
                <a:solidFill>
                  <a:srgbClr val="000000"/>
                </a:solidFill>
                <a:effectLst/>
              </a:rPr>
              <a:t>The most profitable month for Pink Cabs is December, followed by November and January. </a:t>
            </a:r>
          </a:p>
          <a:p>
            <a:pPr algn="just"/>
            <a:r>
              <a:rPr lang="en-US" sz="2400" i="0" dirty="0">
                <a:solidFill>
                  <a:srgbClr val="000000"/>
                </a:solidFill>
                <a:effectLst/>
              </a:rPr>
              <a:t>May is the most profitable month for Yellow Cab, followed by February and January.</a:t>
            </a:r>
          </a:p>
          <a:p>
            <a:pPr algn="just"/>
            <a:r>
              <a:rPr lang="en-US" sz="2400" i="0" dirty="0">
                <a:solidFill>
                  <a:srgbClr val="000000"/>
                </a:solidFill>
                <a:effectLst/>
              </a:rPr>
              <a:t> When compared to other quarters, Yellow Cabs' profit drops significantly near the end of the year.</a:t>
            </a:r>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1"/>
            <a:r>
              <a:rPr lang="en-US" sz="3200" i="0" dirty="0">
                <a:solidFill>
                  <a:srgbClr val="FF6600"/>
                </a:solidFill>
                <a:effectLst/>
              </a:rPr>
              <a:t>Figure 11: </a:t>
            </a:r>
            <a:r>
              <a:rPr lang="en-US" sz="3200" b="1" i="0" dirty="0">
                <a:solidFill>
                  <a:srgbClr val="000000"/>
                </a:solidFill>
                <a:effectLst/>
                <a:latin typeface="Helvetica Neue"/>
              </a:rPr>
              <a:t> </a:t>
            </a:r>
            <a:r>
              <a:rPr lang="en-US" sz="3200" i="0" dirty="0">
                <a:solidFill>
                  <a:srgbClr val="FF6600"/>
                </a:solidFill>
                <a:effectLst/>
              </a:rPr>
              <a:t>Profit distribution based on the month</a:t>
            </a:r>
          </a:p>
          <a:p>
            <a:pPr lvl="1"/>
            <a:endParaRPr lang="en-US" sz="3600" i="0" dirty="0">
              <a:solidFill>
                <a:srgbClr val="FF6600"/>
              </a:solidFill>
              <a:effectLst/>
            </a:endParaRPr>
          </a:p>
        </p:txBody>
      </p:sp>
      <p:pic>
        <p:nvPicPr>
          <p:cNvPr id="11266" name="Picture 2">
            <a:extLst>
              <a:ext uri="{FF2B5EF4-FFF2-40B4-BE49-F238E27FC236}">
                <a16:creationId xmlns:a16="http://schemas.microsoft.com/office/drawing/2014/main" id="{BFCE3BF4-6F04-4152-BAB4-8CEFB0343DB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88673" y="2248861"/>
            <a:ext cx="5753101"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08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6620608" y="1825625"/>
            <a:ext cx="4923692" cy="3634398"/>
          </a:xfrm>
        </p:spPr>
        <p:txBody>
          <a:bodyPr anchor="ctr">
            <a:normAutofit/>
          </a:bodyPr>
          <a:lstStyle/>
          <a:p>
            <a:pPr algn="just">
              <a:buFont typeface="Arial" panose="020B0604020202020204" pitchFamily="34" charset="0"/>
              <a:buChar char="•"/>
            </a:pPr>
            <a:r>
              <a:rPr lang="en-US" sz="2400" i="0" dirty="0">
                <a:solidFill>
                  <a:srgbClr val="000000"/>
                </a:solidFill>
                <a:effectLst/>
              </a:rPr>
              <a:t>New York City generates 60% of the profits for both companies and has the highest number of users.</a:t>
            </a:r>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1"/>
            <a:r>
              <a:rPr lang="en-US" sz="3200" i="0" dirty="0">
                <a:solidFill>
                  <a:srgbClr val="FF6600"/>
                </a:solidFill>
                <a:effectLst/>
              </a:rPr>
              <a:t>Figure </a:t>
            </a:r>
            <a:r>
              <a:rPr lang="en-US" sz="3200" dirty="0">
                <a:solidFill>
                  <a:srgbClr val="FF6600"/>
                </a:solidFill>
              </a:rPr>
              <a:t>12</a:t>
            </a:r>
            <a:r>
              <a:rPr lang="en-US" sz="3200" i="0" dirty="0">
                <a:solidFill>
                  <a:srgbClr val="FF6600"/>
                </a:solidFill>
                <a:effectLst/>
              </a:rPr>
              <a:t>: Distribution of Top 10 cities according to the Profit</a:t>
            </a:r>
          </a:p>
          <a:p>
            <a:pPr lvl="1"/>
            <a:endParaRPr lang="en-US" sz="3600" i="0" dirty="0">
              <a:solidFill>
                <a:srgbClr val="FF6600"/>
              </a:solidFill>
              <a:effectLst/>
            </a:endParaRPr>
          </a:p>
        </p:txBody>
      </p:sp>
      <p:pic>
        <p:nvPicPr>
          <p:cNvPr id="12290" name="Picture 2">
            <a:extLst>
              <a:ext uri="{FF2B5EF4-FFF2-40B4-BE49-F238E27FC236}">
                <a16:creationId xmlns:a16="http://schemas.microsoft.com/office/drawing/2014/main" id="{1253DC6A-5CD8-4DEB-AA7A-CF1915F8A08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75945" y="1614608"/>
            <a:ext cx="5295645" cy="4716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696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6620608" y="1825625"/>
            <a:ext cx="4923692" cy="3634398"/>
          </a:xfrm>
        </p:spPr>
        <p:txBody>
          <a:bodyPr anchor="ctr"/>
          <a:lstStyle/>
          <a:p>
            <a:pPr algn="just">
              <a:buFont typeface="Arial" panose="020B0604020202020204" pitchFamily="34" charset="0"/>
              <a:buChar char="•"/>
            </a:pPr>
            <a:r>
              <a:rPr lang="en-US" sz="2400" i="0" dirty="0">
                <a:solidFill>
                  <a:srgbClr val="000000"/>
                </a:solidFill>
                <a:effectLst/>
              </a:rPr>
              <a:t>When compared to the Pink cab, the Yellow cab has a significantly higher profit margin.</a:t>
            </a:r>
          </a:p>
          <a:p>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1"/>
            <a:r>
              <a:rPr lang="en-US" sz="3200" i="0" dirty="0">
                <a:solidFill>
                  <a:srgbClr val="FF6600"/>
                </a:solidFill>
                <a:effectLst/>
              </a:rPr>
              <a:t>Figure 13: Profit Margin distribution</a:t>
            </a:r>
          </a:p>
          <a:p>
            <a:pPr lvl="1"/>
            <a:endParaRPr lang="en-US" sz="3600" i="0" dirty="0">
              <a:solidFill>
                <a:srgbClr val="FF6600"/>
              </a:solidFill>
              <a:effectLst/>
            </a:endParaRPr>
          </a:p>
        </p:txBody>
      </p:sp>
      <p:pic>
        <p:nvPicPr>
          <p:cNvPr id="13314" name="Picture 2">
            <a:extLst>
              <a:ext uri="{FF2B5EF4-FFF2-40B4-BE49-F238E27FC236}">
                <a16:creationId xmlns:a16="http://schemas.microsoft.com/office/drawing/2014/main" id="{7AD4BB8C-AF9E-4BF8-8753-E57036628F9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47700" y="2347547"/>
            <a:ext cx="5849815" cy="2871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484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6758608" y="1825625"/>
            <a:ext cx="4785691" cy="3634398"/>
          </a:xfrm>
        </p:spPr>
        <p:txBody>
          <a:bodyPr anchor="ctr"/>
          <a:lstStyle/>
          <a:p>
            <a:pPr algn="just">
              <a:buFont typeface="Arial" panose="020B0604020202020204" pitchFamily="34" charset="0"/>
              <a:buChar char="•"/>
            </a:pPr>
            <a:r>
              <a:rPr lang="en-US" sz="2400" i="0" dirty="0">
                <a:solidFill>
                  <a:srgbClr val="000000"/>
                </a:solidFill>
                <a:effectLst/>
              </a:rPr>
              <a:t>As expected, we can observe that there is a positive correlation between 'KM Traveled' and 'Price Charged' for both the Pink and Yellow cabs.</a:t>
            </a:r>
          </a:p>
          <a:p>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1"/>
            <a:r>
              <a:rPr lang="en-US" sz="3200" i="0" dirty="0">
                <a:solidFill>
                  <a:srgbClr val="FF6600"/>
                </a:solidFill>
                <a:effectLst/>
              </a:rPr>
              <a:t>Figure 14: Relationship between KM Travelled vs Price Charged</a:t>
            </a:r>
          </a:p>
          <a:p>
            <a:pPr lvl="1"/>
            <a:endParaRPr lang="en-US" sz="3200" i="0" dirty="0">
              <a:solidFill>
                <a:srgbClr val="FF6600"/>
              </a:solidFill>
              <a:effectLst/>
            </a:endParaRPr>
          </a:p>
        </p:txBody>
      </p:sp>
      <p:pic>
        <p:nvPicPr>
          <p:cNvPr id="14338" name="Picture 2">
            <a:extLst>
              <a:ext uri="{FF2B5EF4-FFF2-40B4-BE49-F238E27FC236}">
                <a16:creationId xmlns:a16="http://schemas.microsoft.com/office/drawing/2014/main" id="{8F4F799D-29A8-49BA-8C74-612D7765C80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4638" y="2248920"/>
            <a:ext cx="6236040" cy="327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94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Datasets Exploration</a:t>
            </a:r>
          </a:p>
          <a:p>
            <a:pPr algn="just"/>
            <a:r>
              <a:rPr lang="en-US" sz="2800" dirty="0">
                <a:solidFill>
                  <a:srgbClr val="FF6600"/>
                </a:solidFill>
              </a:rPr>
              <a:t>         EDA</a:t>
            </a:r>
          </a:p>
          <a:p>
            <a:pPr algn="just"/>
            <a:r>
              <a:rPr lang="en-US" sz="2800" dirty="0">
                <a:solidFill>
                  <a:srgbClr val="FF6600"/>
                </a:solidFill>
              </a:rPr>
              <a:t>         Hypothesis Investigation</a:t>
            </a:r>
          </a:p>
          <a:p>
            <a:pPr algn="just"/>
            <a:r>
              <a:rPr lang="en-US" sz="2800" dirty="0">
                <a:solidFill>
                  <a:srgbClr val="FF6600"/>
                </a:solidFill>
              </a:rPr>
              <a:t>         Summary &amp;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4">
            <a:extLst>
              <a:ext uri="{FF2B5EF4-FFF2-40B4-BE49-F238E27FC236}">
                <a16:creationId xmlns:a16="http://schemas.microsoft.com/office/drawing/2014/main" id="{E348E75C-1CB4-4F85-A50B-326086B72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33" y="5121617"/>
            <a:ext cx="2325467" cy="2325467"/>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6957390" y="2035052"/>
            <a:ext cx="4586909" cy="3634398"/>
          </a:xfrm>
        </p:spPr>
        <p:txBody>
          <a:bodyPr anchor="t"/>
          <a:lstStyle/>
          <a:p>
            <a:pPr algn="just"/>
            <a:r>
              <a:rPr lang="en-US" sz="2400" i="0" dirty="0">
                <a:solidFill>
                  <a:srgbClr val="000000"/>
                </a:solidFill>
                <a:effectLst/>
              </a:rPr>
              <a:t>Age and user income have no effect on any of the other attributes. </a:t>
            </a:r>
          </a:p>
          <a:p>
            <a:pPr algn="just"/>
            <a:r>
              <a:rPr lang="en-US" sz="2400" i="0" dirty="0">
                <a:solidFill>
                  <a:srgbClr val="000000"/>
                </a:solidFill>
                <a:effectLst/>
              </a:rPr>
              <a:t>There is a moderate correlation between Profit and Population, as well as Profit and Users.</a:t>
            </a:r>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1"/>
            <a:r>
              <a:rPr lang="en-US" sz="3200" i="0" dirty="0">
                <a:solidFill>
                  <a:srgbClr val="FF6600"/>
                </a:solidFill>
                <a:effectLst/>
              </a:rPr>
              <a:t>Figure </a:t>
            </a:r>
            <a:r>
              <a:rPr lang="en-US" sz="3200" dirty="0">
                <a:solidFill>
                  <a:srgbClr val="FF6600"/>
                </a:solidFill>
              </a:rPr>
              <a:t>15</a:t>
            </a:r>
            <a:r>
              <a:rPr lang="en-US" sz="3200" i="0" dirty="0">
                <a:solidFill>
                  <a:srgbClr val="FF6600"/>
                </a:solidFill>
                <a:effectLst/>
              </a:rPr>
              <a:t>: Correlation Matrix</a:t>
            </a:r>
          </a:p>
          <a:p>
            <a:pPr lvl="1"/>
            <a:endParaRPr lang="en-US" sz="3600" i="0" dirty="0">
              <a:solidFill>
                <a:srgbClr val="FF6600"/>
              </a:solidFill>
              <a:effectLst/>
            </a:endParaRPr>
          </a:p>
        </p:txBody>
      </p:sp>
      <p:pic>
        <p:nvPicPr>
          <p:cNvPr id="15362" name="Picture 2">
            <a:extLst>
              <a:ext uri="{FF2B5EF4-FFF2-40B4-BE49-F238E27FC236}">
                <a16:creationId xmlns:a16="http://schemas.microsoft.com/office/drawing/2014/main" id="{F9B4ADCB-99D4-466E-92CA-642204C3EE7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38186" y="1895199"/>
            <a:ext cx="6054969" cy="4053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811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34F1C-713D-42B9-8904-95D483378F87}"/>
              </a:ext>
            </a:extLst>
          </p:cNvPr>
          <p:cNvSpPr>
            <a:spLocks noGrp="1"/>
          </p:cNvSpPr>
          <p:nvPr>
            <p:ph idx="1"/>
          </p:nvPr>
        </p:nvSpPr>
        <p:spPr>
          <a:xfrm>
            <a:off x="644768" y="1597024"/>
            <a:ext cx="10944258" cy="4982679"/>
          </a:xfrm>
        </p:spPr>
        <p:txBody>
          <a:bodyPr>
            <a:normAutofit fontScale="92500" lnSpcReduction="20000"/>
          </a:bodyPr>
          <a:lstStyle/>
          <a:p>
            <a:pPr marL="0" marR="0" algn="just">
              <a:lnSpc>
                <a:spcPct val="120000"/>
              </a:lnSpc>
              <a:spcBef>
                <a:spcPts val="930"/>
              </a:spcBef>
              <a:spcAft>
                <a:spcPts val="0"/>
              </a:spcAft>
            </a:pPr>
            <a:r>
              <a:rPr lang="en-US" sz="2200" b="1" dirty="0">
                <a:solidFill>
                  <a:srgbClr val="000000"/>
                </a:solidFill>
                <a:effectLst/>
                <a:ea typeface="Times New Roman" panose="02020603050405020304" pitchFamily="18" charset="0"/>
                <a:cs typeface="Helvetica" panose="020B0604020202020204" pitchFamily="34" charset="0"/>
              </a:rPr>
              <a:t>Hypothesis 1: Does the number of kilometers traveled vary according to the user's income level?</a:t>
            </a:r>
          </a:p>
          <a:p>
            <a:pPr marL="0" marR="0" algn="just">
              <a:lnSpc>
                <a:spcPct val="120000"/>
              </a:lnSpc>
              <a:spcBef>
                <a:spcPts val="930"/>
              </a:spcBef>
              <a:spcAft>
                <a:spcPts val="0"/>
              </a:spcAft>
            </a:pPr>
            <a:endParaRPr lang="en-US" sz="1600" dirty="0">
              <a:effectLst/>
              <a:ea typeface="Calibri" panose="020F0502020204030204" pitchFamily="34" charset="0"/>
              <a:cs typeface="Times New Roman" panose="02020603050405020304" pitchFamily="18" charset="0"/>
            </a:endParaRPr>
          </a:p>
          <a:p>
            <a:pPr lvl="1" algn="just">
              <a:lnSpc>
                <a:spcPct val="120000"/>
              </a:lnSpc>
              <a:spcBef>
                <a:spcPts val="0"/>
              </a:spcBef>
              <a:spcAft>
                <a:spcPts val="800"/>
              </a:spcAft>
              <a:buFont typeface="Wingdings" panose="05000000000000000000" pitchFamily="2" charset="2"/>
              <a:buChar char="Ø"/>
            </a:pPr>
            <a:r>
              <a:rPr lang="en-US" sz="1700" dirty="0">
                <a:solidFill>
                  <a:srgbClr val="000000"/>
                </a:solidFill>
                <a:effectLst/>
                <a:ea typeface="Times New Roman" panose="02020603050405020304" pitchFamily="18" charset="0"/>
                <a:cs typeface="Times New Roman" panose="02020603050405020304" pitchFamily="18" charset="0"/>
              </a:rPr>
              <a:t>No, According to the correlation matrix, a score of 1.0 is perfectly correlated. But the "KM Traveled" and "Income (USD/Month)" obtained a score of -0.00054. which indicates that they’re weakly negatively correlated. Check out the Figure 15.</a:t>
            </a:r>
            <a:endParaRPr lang="en-US" sz="1700" dirty="0">
              <a:effectLst/>
              <a:ea typeface="Calibri" panose="020F0502020204030204" pitchFamily="34" charset="0"/>
              <a:cs typeface="Times New Roman" panose="02020603050405020304" pitchFamily="18" charset="0"/>
            </a:endParaRPr>
          </a:p>
          <a:p>
            <a:pPr marL="0" marR="0" algn="just">
              <a:lnSpc>
                <a:spcPct val="107000"/>
              </a:lnSpc>
              <a:spcBef>
                <a:spcPts val="930"/>
              </a:spcBef>
              <a:spcAft>
                <a:spcPts val="0"/>
              </a:spcAft>
            </a:pPr>
            <a:r>
              <a:rPr lang="en-US" sz="2200" b="1" dirty="0">
                <a:solidFill>
                  <a:srgbClr val="000000"/>
                </a:solidFill>
                <a:effectLst/>
                <a:ea typeface="Times New Roman" panose="02020603050405020304" pitchFamily="18" charset="0"/>
                <a:cs typeface="Helvetica" panose="020B0604020202020204" pitchFamily="34" charset="0"/>
              </a:rPr>
              <a:t>Hypothesis 2: Is there a seasonal variation in the number of customers using the cab service?</a:t>
            </a:r>
          </a:p>
          <a:p>
            <a:pPr marL="457200" lvl="1" indent="0" algn="just">
              <a:lnSpc>
                <a:spcPct val="107000"/>
              </a:lnSpc>
              <a:spcBef>
                <a:spcPts val="0"/>
              </a:spcBef>
              <a:spcAft>
                <a:spcPts val="800"/>
              </a:spcAft>
              <a:buNone/>
            </a:pPr>
            <a:endParaRPr lang="en-US" sz="1600" dirty="0">
              <a:effectLst/>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Wingdings" panose="05000000000000000000" pitchFamily="2" charset="2"/>
              <a:buChar char="Ø"/>
            </a:pPr>
            <a:r>
              <a:rPr lang="en-US" sz="1700" dirty="0">
                <a:solidFill>
                  <a:srgbClr val="000000"/>
                </a:solidFill>
                <a:effectLst/>
                <a:ea typeface="Times New Roman" panose="02020603050405020304" pitchFamily="18" charset="0"/>
                <a:cs typeface="Times New Roman" panose="02020603050405020304" pitchFamily="18" charset="0"/>
              </a:rPr>
              <a:t>Yes, We can see a gradual increase in monthly travels for both cab companies beginning in the middle of the year and continuing until the end of the year. Check out the Figure 06.</a:t>
            </a:r>
            <a:endParaRPr lang="en-US" sz="1700" dirty="0">
              <a:effectLst/>
              <a:ea typeface="Calibri" panose="020F0502020204030204" pitchFamily="34" charset="0"/>
              <a:cs typeface="Times New Roman" panose="02020603050405020304" pitchFamily="18" charset="0"/>
            </a:endParaRPr>
          </a:p>
          <a:p>
            <a:pPr marL="0" marR="0" algn="just">
              <a:lnSpc>
                <a:spcPct val="107000"/>
              </a:lnSpc>
              <a:spcBef>
                <a:spcPts val="930"/>
              </a:spcBef>
              <a:spcAft>
                <a:spcPts val="0"/>
              </a:spcAft>
            </a:pPr>
            <a:r>
              <a:rPr lang="en-US" sz="2200" b="1" dirty="0">
                <a:solidFill>
                  <a:srgbClr val="000000"/>
                </a:solidFill>
                <a:effectLst/>
                <a:ea typeface="Times New Roman" panose="02020603050405020304" pitchFamily="18" charset="0"/>
                <a:cs typeface="Helvetica" panose="020B0604020202020204" pitchFamily="34" charset="0"/>
              </a:rPr>
              <a:t>Hypothesis 3: Is the city with the highest number of cab services and the city with the most cab users relative to their population the same?</a:t>
            </a:r>
          </a:p>
          <a:p>
            <a:pPr marL="0" marR="0" algn="just">
              <a:lnSpc>
                <a:spcPct val="107000"/>
              </a:lnSpc>
              <a:spcBef>
                <a:spcPts val="930"/>
              </a:spcBef>
              <a:spcAft>
                <a:spcPts val="0"/>
              </a:spcAft>
            </a:pPr>
            <a:endParaRPr lang="en-US" sz="1800" dirty="0">
              <a:effectLst/>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Wingdings" panose="05000000000000000000" pitchFamily="2" charset="2"/>
              <a:buChar char="Ø"/>
            </a:pPr>
            <a:r>
              <a:rPr lang="en-US" sz="1700" dirty="0">
                <a:solidFill>
                  <a:srgbClr val="000000"/>
                </a:solidFill>
                <a:effectLst/>
                <a:ea typeface="Times New Roman" panose="02020603050405020304" pitchFamily="18" charset="0"/>
                <a:cs typeface="Times New Roman" panose="02020603050405020304" pitchFamily="18" charset="0"/>
              </a:rPr>
              <a:t>No,</a:t>
            </a:r>
            <a:endParaRPr lang="en-US" sz="1700" dirty="0">
              <a:effectLst/>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Wingdings" panose="05000000000000000000" pitchFamily="2" charset="2"/>
              <a:buChar char="Ø"/>
            </a:pPr>
            <a:r>
              <a:rPr lang="en-US" sz="1700" dirty="0">
                <a:solidFill>
                  <a:srgbClr val="000000"/>
                </a:solidFill>
                <a:effectLst/>
                <a:ea typeface="Times New Roman" panose="02020603050405020304" pitchFamily="18" charset="0"/>
                <a:cs typeface="Times New Roman" panose="02020603050405020304" pitchFamily="18" charset="0"/>
              </a:rPr>
              <a:t>Among the cities, New York has the most cab users. However, only 3.59% of their population uses cabs. But cities like San Francisco, Boston, and Washington have the most cab users relative to their populations. More than 30% of the population in these cities uses cabs. Check out the Figure 07 and Figure 08.</a:t>
            </a:r>
            <a:endParaRPr lang="en-US" sz="1700" dirty="0">
              <a:effectLst/>
              <a:ea typeface="Calibri" panose="020F0502020204030204" pitchFamily="34" charset="0"/>
              <a:cs typeface="Times New Roman" panose="02020603050405020304" pitchFamily="18" charset="0"/>
            </a:endParaRPr>
          </a:p>
          <a:p>
            <a:pPr marL="0" indent="0">
              <a:buNone/>
            </a:pPr>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4000" dirty="0">
                <a:solidFill>
                  <a:srgbClr val="FF6600"/>
                </a:solidFill>
              </a:rPr>
              <a:t>Hypothesis Investigation</a:t>
            </a:r>
          </a:p>
        </p:txBody>
      </p:sp>
    </p:spTree>
    <p:extLst>
      <p:ext uri="{BB962C8B-B14F-4D97-AF65-F5344CB8AC3E}">
        <p14:creationId xmlns:p14="http://schemas.microsoft.com/office/powerpoint/2010/main" val="3917666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34F1C-713D-42B9-8904-95D483378F87}"/>
              </a:ext>
            </a:extLst>
          </p:cNvPr>
          <p:cNvSpPr>
            <a:spLocks noGrp="1"/>
          </p:cNvSpPr>
          <p:nvPr>
            <p:ph idx="1"/>
          </p:nvPr>
        </p:nvSpPr>
        <p:spPr>
          <a:xfrm>
            <a:off x="677007" y="652807"/>
            <a:ext cx="10837985" cy="5459757"/>
          </a:xfrm>
        </p:spPr>
        <p:txBody>
          <a:bodyPr>
            <a:normAutofit/>
          </a:bodyPr>
          <a:lstStyle/>
          <a:p>
            <a:pPr marL="0" marR="0" algn="just">
              <a:lnSpc>
                <a:spcPct val="100000"/>
              </a:lnSpc>
              <a:spcBef>
                <a:spcPts val="930"/>
              </a:spcBef>
              <a:spcAft>
                <a:spcPts val="0"/>
              </a:spcAft>
            </a:pPr>
            <a:r>
              <a:rPr lang="en-US" sz="2000" b="1" dirty="0">
                <a:solidFill>
                  <a:srgbClr val="000000"/>
                </a:solidFill>
                <a:effectLst/>
                <a:ea typeface="Times New Roman" panose="02020603050405020304" pitchFamily="18" charset="0"/>
                <a:cs typeface="Helvetica" panose="020B0604020202020204" pitchFamily="34" charset="0"/>
              </a:rPr>
              <a:t>Hypothesis 4: Do older people (Above 50) use cabs more often than younger people?</a:t>
            </a:r>
          </a:p>
          <a:p>
            <a:pPr marL="0" marR="0" indent="0" algn="just">
              <a:lnSpc>
                <a:spcPct val="100000"/>
              </a:lnSpc>
              <a:spcBef>
                <a:spcPts val="930"/>
              </a:spcBef>
              <a:spcAft>
                <a:spcPts val="0"/>
              </a:spcAft>
              <a:buNone/>
            </a:pPr>
            <a:endParaRPr lang="en-US" sz="2000" dirty="0">
              <a:effectLst/>
              <a:ea typeface="Calibri" panose="020F0502020204030204" pitchFamily="34" charset="0"/>
              <a:cs typeface="Times New Roman" panose="02020603050405020304" pitchFamily="18" charset="0"/>
            </a:endParaRPr>
          </a:p>
          <a:p>
            <a:pPr lvl="1" algn="just">
              <a:lnSpc>
                <a:spcPct val="100000"/>
              </a:lnSpc>
              <a:spcBef>
                <a:spcPts val="0"/>
              </a:spcBef>
              <a:spcAft>
                <a:spcPts val="800"/>
              </a:spcAft>
              <a:buFont typeface="Wingdings" panose="05000000000000000000" pitchFamily="2" charset="2"/>
              <a:buChar char="Ø"/>
            </a:pPr>
            <a:r>
              <a:rPr lang="en-US" sz="1600" dirty="0">
                <a:solidFill>
                  <a:srgbClr val="000000"/>
                </a:solidFill>
                <a:effectLst/>
                <a:ea typeface="Times New Roman" panose="02020603050405020304" pitchFamily="18" charset="0"/>
                <a:cs typeface="Times New Roman" panose="02020603050405020304" pitchFamily="18" charset="0"/>
              </a:rPr>
              <a:t>No,</a:t>
            </a:r>
            <a:endParaRPr lang="en-US" sz="1600" dirty="0">
              <a:effectLst/>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Wingdings" panose="05000000000000000000" pitchFamily="2" charset="2"/>
              <a:buChar char="Ø"/>
            </a:pPr>
            <a:r>
              <a:rPr lang="en-US" sz="1600" dirty="0">
                <a:solidFill>
                  <a:srgbClr val="000000"/>
                </a:solidFill>
                <a:effectLst/>
                <a:ea typeface="Times New Roman" panose="02020603050405020304" pitchFamily="18" charset="0"/>
                <a:cs typeface="Times New Roman" panose="02020603050405020304" pitchFamily="18" charset="0"/>
              </a:rPr>
              <a:t>The majority of cab users are between the ages of 20 and 40. The least number of cab users are over 70 years old. Cab users aged between 40 and 60 are evenly distributed. Check out the Figure 04.</a:t>
            </a:r>
            <a:endParaRPr lang="en-US" sz="1600" dirty="0">
              <a:effectLst/>
              <a:ea typeface="Calibri" panose="020F0502020204030204" pitchFamily="34" charset="0"/>
              <a:cs typeface="Times New Roman" panose="02020603050405020304" pitchFamily="18" charset="0"/>
            </a:endParaRPr>
          </a:p>
          <a:p>
            <a:pPr marL="0" marR="0" algn="just">
              <a:lnSpc>
                <a:spcPct val="100000"/>
              </a:lnSpc>
              <a:spcBef>
                <a:spcPts val="930"/>
              </a:spcBef>
              <a:spcAft>
                <a:spcPts val="0"/>
              </a:spcAft>
            </a:pPr>
            <a:r>
              <a:rPr lang="en-US" sz="2000" b="1" dirty="0">
                <a:solidFill>
                  <a:srgbClr val="000000"/>
                </a:solidFill>
                <a:effectLst/>
                <a:ea typeface="Times New Roman" panose="02020603050405020304" pitchFamily="18" charset="0"/>
                <a:cs typeface="Helvetica" panose="020B0604020202020204" pitchFamily="34" charset="0"/>
              </a:rPr>
              <a:t>Hypothesis 5: Do females use cabs more often than males?</a:t>
            </a:r>
          </a:p>
          <a:p>
            <a:pPr marL="0" marR="0" indent="0" algn="just">
              <a:lnSpc>
                <a:spcPct val="100000"/>
              </a:lnSpc>
              <a:spcBef>
                <a:spcPts val="930"/>
              </a:spcBef>
              <a:spcAft>
                <a:spcPts val="0"/>
              </a:spcAft>
              <a:buNone/>
            </a:pPr>
            <a:endParaRPr lang="en-US" sz="2000" dirty="0">
              <a:effectLst/>
              <a:ea typeface="Calibri" panose="020F0502020204030204" pitchFamily="34" charset="0"/>
              <a:cs typeface="Times New Roman" panose="02020603050405020304" pitchFamily="18" charset="0"/>
            </a:endParaRPr>
          </a:p>
          <a:p>
            <a:pPr lvl="1" algn="just">
              <a:lnSpc>
                <a:spcPct val="100000"/>
              </a:lnSpc>
              <a:spcBef>
                <a:spcPts val="0"/>
              </a:spcBef>
              <a:spcAft>
                <a:spcPts val="800"/>
              </a:spcAft>
              <a:buFont typeface="Wingdings" panose="05000000000000000000" pitchFamily="2" charset="2"/>
              <a:buChar char="Ø"/>
            </a:pPr>
            <a:r>
              <a:rPr lang="en-US" sz="1600" dirty="0">
                <a:solidFill>
                  <a:srgbClr val="000000"/>
                </a:solidFill>
                <a:effectLst/>
                <a:ea typeface="Times New Roman" panose="02020603050405020304" pitchFamily="18" charset="0"/>
                <a:cs typeface="Times New Roman" panose="02020603050405020304" pitchFamily="18" charset="0"/>
              </a:rPr>
              <a:t>No,</a:t>
            </a:r>
            <a:endParaRPr lang="en-US" sz="1600" dirty="0">
              <a:effectLst/>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Wingdings" panose="05000000000000000000" pitchFamily="2" charset="2"/>
              <a:buChar char="Ø"/>
            </a:pPr>
            <a:r>
              <a:rPr lang="en-US" sz="1600" dirty="0">
                <a:solidFill>
                  <a:srgbClr val="000000"/>
                </a:solidFill>
                <a:effectLst/>
                <a:ea typeface="Times New Roman" panose="02020603050405020304" pitchFamily="18" charset="0"/>
                <a:cs typeface="Times New Roman" panose="02020603050405020304" pitchFamily="18" charset="0"/>
              </a:rPr>
              <a:t>Males prefer cabs over females for both companies. Check out the Figure 05.</a:t>
            </a:r>
            <a:endParaRPr lang="en-US" sz="1600" dirty="0">
              <a:effectLst/>
              <a:ea typeface="Calibri" panose="020F0502020204030204" pitchFamily="34" charset="0"/>
              <a:cs typeface="Times New Roman" panose="02020603050405020304" pitchFamily="18" charset="0"/>
            </a:endParaRPr>
          </a:p>
          <a:p>
            <a:pPr marL="0" marR="0" algn="just">
              <a:lnSpc>
                <a:spcPct val="107000"/>
              </a:lnSpc>
              <a:spcBef>
                <a:spcPts val="930"/>
              </a:spcBef>
              <a:spcAft>
                <a:spcPts val="0"/>
              </a:spcAft>
            </a:pPr>
            <a:r>
              <a:rPr lang="en-US" sz="2000" b="1" dirty="0">
                <a:solidFill>
                  <a:srgbClr val="000000"/>
                </a:solidFill>
                <a:effectLst/>
                <a:ea typeface="Times New Roman" panose="02020603050405020304" pitchFamily="18" charset="0"/>
                <a:cs typeface="Helvetica" panose="020B0604020202020204" pitchFamily="34" charset="0"/>
              </a:rPr>
              <a:t>Hypothesis 6: Do people prefer to pay with cards rather than cash?</a:t>
            </a:r>
            <a:endParaRPr lang="en-US" sz="2000" b="1" u="sng" dirty="0">
              <a:solidFill>
                <a:srgbClr val="296EAA"/>
              </a:solidFill>
              <a:effectLst/>
              <a:ea typeface="Times New Roman" panose="02020603050405020304" pitchFamily="18" charset="0"/>
              <a:cs typeface="Helvetica" panose="020B0604020202020204" pitchFamily="34" charset="0"/>
            </a:endParaRPr>
          </a:p>
          <a:p>
            <a:pPr marL="0" marR="0" indent="0" algn="just">
              <a:lnSpc>
                <a:spcPct val="107000"/>
              </a:lnSpc>
              <a:spcBef>
                <a:spcPts val="930"/>
              </a:spcBef>
              <a:spcAft>
                <a:spcPts val="0"/>
              </a:spcAft>
              <a:buNone/>
            </a:pPr>
            <a:endParaRPr lang="en-US" sz="1600" dirty="0">
              <a:effectLst/>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Wingdings" panose="05000000000000000000" pitchFamily="2" charset="2"/>
              <a:buChar char="Ø"/>
            </a:pPr>
            <a:r>
              <a:rPr lang="en-US" sz="1600" dirty="0">
                <a:solidFill>
                  <a:srgbClr val="000000"/>
                </a:solidFill>
                <a:effectLst/>
                <a:ea typeface="Times New Roman" panose="02020603050405020304" pitchFamily="18" charset="0"/>
                <a:cs typeface="Times New Roman" panose="02020603050405020304" pitchFamily="18" charset="0"/>
              </a:rPr>
              <a:t>Yes,</a:t>
            </a:r>
            <a:endParaRPr lang="en-US" sz="1600" dirty="0">
              <a:effectLst/>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Wingdings" panose="05000000000000000000" pitchFamily="2" charset="2"/>
              <a:buChar char="Ø"/>
            </a:pPr>
            <a:r>
              <a:rPr lang="en-US" sz="1600" dirty="0">
                <a:solidFill>
                  <a:srgbClr val="000000"/>
                </a:solidFill>
                <a:effectLst/>
                <a:ea typeface="Times New Roman" panose="02020603050405020304" pitchFamily="18" charset="0"/>
                <a:cs typeface="Times New Roman" panose="02020603050405020304" pitchFamily="18" charset="0"/>
              </a:rPr>
              <a:t>For both companies, the majority of cab users prefer to pay with their cards rather than cash. Check out the Figure 03.</a:t>
            </a:r>
            <a:endParaRPr lang="en-US" sz="1600"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32064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34F1C-713D-42B9-8904-95D483378F87}"/>
              </a:ext>
            </a:extLst>
          </p:cNvPr>
          <p:cNvSpPr>
            <a:spLocks noGrp="1"/>
          </p:cNvSpPr>
          <p:nvPr>
            <p:ph idx="1"/>
          </p:nvPr>
        </p:nvSpPr>
        <p:spPr>
          <a:xfrm>
            <a:off x="644768" y="1597025"/>
            <a:ext cx="10837985" cy="4843532"/>
          </a:xfrm>
        </p:spPr>
        <p:txBody>
          <a:bodyPr anchor="ctr">
            <a:normAutofit fontScale="92500" lnSpcReduction="20000"/>
          </a:bodyPr>
          <a:lstStyle/>
          <a:p>
            <a:pPr algn="just">
              <a:lnSpc>
                <a:spcPct val="100000"/>
              </a:lnSpc>
              <a:buFont typeface="Arial" panose="020B0604020202020204" pitchFamily="34" charset="0"/>
              <a:buChar char="•"/>
            </a:pPr>
            <a:r>
              <a:rPr lang="en-US" sz="2200" b="0" i="0" dirty="0">
                <a:solidFill>
                  <a:srgbClr val="000000"/>
                </a:solidFill>
                <a:effectLst/>
              </a:rPr>
              <a:t>This report presents the Exploratory Data Analysis (EDA) of two cab companies in the United States: Pink Cab and Yellow Cab. All datasets were merged and cleansed before being used to create data visualizations for insight. We discovered that the master data frame contains no null values and duplicate values. Then I went through the EDA process and discovered that,</a:t>
            </a:r>
          </a:p>
          <a:p>
            <a:pPr marL="0" indent="0" algn="just">
              <a:lnSpc>
                <a:spcPct val="100000"/>
              </a:lnSpc>
              <a:buNone/>
            </a:pPr>
            <a:endParaRPr lang="en-US" sz="2200" dirty="0"/>
          </a:p>
          <a:p>
            <a:pPr lvl="1" algn="just">
              <a:lnSpc>
                <a:spcPct val="100000"/>
              </a:lnSpc>
              <a:buFont typeface="Wingdings" panose="05000000000000000000" pitchFamily="2" charset="2"/>
              <a:buChar char="Ø"/>
            </a:pPr>
            <a:r>
              <a:rPr lang="en-US" sz="2200" i="0" dirty="0">
                <a:effectLst/>
              </a:rPr>
              <a:t>The </a:t>
            </a:r>
            <a:r>
              <a:rPr lang="en-US" sz="2200" dirty="0"/>
              <a:t>‘</a:t>
            </a:r>
            <a:r>
              <a:rPr lang="en-US" sz="2200" i="0" dirty="0">
                <a:effectLst/>
              </a:rPr>
              <a:t>Yellow Cab’ appears to make more profits than the 'Pink Cab, owning 89% of both companies' total profit.</a:t>
            </a:r>
          </a:p>
          <a:p>
            <a:pPr lvl="1" algn="just">
              <a:buFont typeface="Wingdings" panose="05000000000000000000" pitchFamily="2" charset="2"/>
              <a:buChar char="Ø"/>
            </a:pPr>
            <a:r>
              <a:rPr lang="en-US" sz="2200" i="0" dirty="0">
                <a:effectLst/>
              </a:rPr>
              <a:t>Most users prefer to travel in a 'Yellow Cab' rather than a 'Pink Cab’. (may be due to Offers, Advertising and PR)</a:t>
            </a:r>
          </a:p>
          <a:p>
            <a:pPr lvl="1" algn="just">
              <a:buFont typeface="Wingdings" panose="05000000000000000000" pitchFamily="2" charset="2"/>
              <a:buChar char="Ø"/>
            </a:pPr>
            <a:r>
              <a:rPr lang="en-US" sz="2200" i="0" dirty="0">
                <a:effectLst/>
              </a:rPr>
              <a:t> The ‘Yellow cab’ costs more than the ‘Pink cab.’ This could be due to the facilities, time management, and reputation of the Yellow cab Company.</a:t>
            </a:r>
          </a:p>
          <a:p>
            <a:pPr lvl="1" algn="just">
              <a:buFont typeface="Wingdings" panose="05000000000000000000" pitchFamily="2" charset="2"/>
              <a:buChar char="Ø"/>
            </a:pPr>
            <a:r>
              <a:rPr lang="en-US" sz="2200" i="0" dirty="0">
                <a:effectLst/>
              </a:rPr>
              <a:t>The 'Yellow Cab' has the highest cab utilization in the United States and a significantly higher profit margin than the 'Pink Cab.’ </a:t>
            </a:r>
            <a:r>
              <a:rPr lang="en-US" sz="2200" dirty="0"/>
              <a:t>M</a:t>
            </a:r>
            <a:r>
              <a:rPr lang="en-US" sz="2200" i="0" dirty="0">
                <a:effectLst/>
              </a:rPr>
              <a:t>eans that the business do well at managing their sales costs.</a:t>
            </a:r>
          </a:p>
          <a:p>
            <a:pPr marL="457200" lvl="1" indent="0" algn="just">
              <a:buNone/>
            </a:pPr>
            <a:r>
              <a:rPr lang="en-US" sz="2200" b="0" i="0" dirty="0">
                <a:solidFill>
                  <a:srgbClr val="000000"/>
                </a:solidFill>
                <a:effectLst/>
              </a:rPr>
              <a:t> </a:t>
            </a:r>
          </a:p>
          <a:p>
            <a:pPr algn="just">
              <a:lnSpc>
                <a:spcPct val="110000"/>
              </a:lnSpc>
              <a:buFont typeface="Arial" panose="020B0604020202020204" pitchFamily="34" charset="0"/>
              <a:buChar char="•"/>
            </a:pPr>
            <a:r>
              <a:rPr lang="en-US" sz="2200" b="0" i="0" dirty="0">
                <a:solidFill>
                  <a:srgbClr val="000000"/>
                </a:solidFill>
                <a:effectLst/>
              </a:rPr>
              <a:t>In conclusion, I recommend </a:t>
            </a:r>
            <a:r>
              <a:rPr lang="en-US" sz="2200" b="1" i="0" dirty="0">
                <a:solidFill>
                  <a:srgbClr val="000000"/>
                </a:solidFill>
                <a:effectLst/>
              </a:rPr>
              <a:t>Yellow Cab </a:t>
            </a:r>
            <a:r>
              <a:rPr lang="en-US" sz="2200" b="0" i="0" dirty="0">
                <a:solidFill>
                  <a:srgbClr val="000000"/>
                </a:solidFill>
                <a:effectLst/>
              </a:rPr>
              <a:t>would be the </a:t>
            </a:r>
            <a:r>
              <a:rPr lang="en-US" sz="2200" b="1" i="0" dirty="0">
                <a:solidFill>
                  <a:srgbClr val="000000"/>
                </a:solidFill>
                <a:effectLst/>
              </a:rPr>
              <a:t>better option</a:t>
            </a:r>
            <a:r>
              <a:rPr lang="en-US" sz="2200" b="0" i="0" dirty="0">
                <a:solidFill>
                  <a:srgbClr val="000000"/>
                </a:solidFill>
                <a:effectLst/>
              </a:rPr>
              <a:t> to invest in.</a:t>
            </a:r>
          </a:p>
          <a:p>
            <a:pPr algn="just">
              <a:lnSpc>
                <a:spcPct val="110000"/>
              </a:lnSpc>
              <a:buFont typeface="Arial" panose="020B0604020202020204" pitchFamily="34" charset="0"/>
              <a:buChar char="•"/>
            </a:pPr>
            <a:r>
              <a:rPr lang="en-US" sz="2200" dirty="0">
                <a:solidFill>
                  <a:srgbClr val="000000"/>
                </a:solidFill>
              </a:rPr>
              <a:t>Other overall cab investment recommendations are mentioned below.</a:t>
            </a:r>
            <a:endParaRPr lang="en-US" sz="2200"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4000" dirty="0">
                <a:solidFill>
                  <a:srgbClr val="FF6600"/>
                </a:solidFill>
              </a:rPr>
              <a:t>Summary &amp; Recommendations</a:t>
            </a:r>
          </a:p>
        </p:txBody>
      </p:sp>
    </p:spTree>
    <p:extLst>
      <p:ext uri="{BB962C8B-B14F-4D97-AF65-F5344CB8AC3E}">
        <p14:creationId xmlns:p14="http://schemas.microsoft.com/office/powerpoint/2010/main" val="1911765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89539-F5C5-4BD9-928F-5DE0624D1A2B}"/>
              </a:ext>
            </a:extLst>
          </p:cNvPr>
          <p:cNvSpPr>
            <a:spLocks noGrp="1"/>
          </p:cNvSpPr>
          <p:nvPr>
            <p:ph idx="1"/>
          </p:nvPr>
        </p:nvSpPr>
        <p:spPr>
          <a:xfrm>
            <a:off x="838200" y="526774"/>
            <a:ext cx="10515600" cy="5650189"/>
          </a:xfrm>
        </p:spPr>
        <p:txBody>
          <a:bodyPr/>
          <a:lstStyle/>
          <a:p>
            <a:pPr algn="just">
              <a:buFont typeface="Wingdings" panose="05000000000000000000" pitchFamily="2" charset="2"/>
              <a:buChar char="Ø"/>
            </a:pPr>
            <a:r>
              <a:rPr lang="en-US" sz="2000" dirty="0"/>
              <a:t>Cab companies should improve their card payment options. Since Users prefer to pay with their cards rather than cash. (like </a:t>
            </a:r>
            <a:r>
              <a:rPr lang="en-US" sz="2000" dirty="0">
                <a:solidFill>
                  <a:srgbClr val="252525"/>
                </a:solidFill>
                <a:effectLst/>
              </a:rPr>
              <a:t>Zettle by PayPal, PayaTaxi)</a:t>
            </a:r>
          </a:p>
          <a:p>
            <a:pPr algn="just">
              <a:buFont typeface="Wingdings" panose="05000000000000000000" pitchFamily="2" charset="2"/>
              <a:buChar char="Ø"/>
            </a:pPr>
            <a:r>
              <a:rPr lang="en-US" sz="2000" dirty="0"/>
              <a:t>Cabs should target more younger male users aged 20 to 40 and improve their services accordingly.</a:t>
            </a:r>
          </a:p>
          <a:p>
            <a:pPr algn="just">
              <a:buFont typeface="Wingdings" panose="05000000000000000000" pitchFamily="2" charset="2"/>
              <a:buChar char="Ø"/>
            </a:pPr>
            <a:r>
              <a:rPr lang="en-US" sz="2000" dirty="0"/>
              <a:t>Companies should increase the number of cabs near the end of the year as the monthly travel usage gradually increases.</a:t>
            </a:r>
          </a:p>
          <a:p>
            <a:pPr algn="just">
              <a:buFont typeface="Wingdings" panose="05000000000000000000" pitchFamily="2" charset="2"/>
              <a:buChar char="Ø"/>
            </a:pPr>
            <a:r>
              <a:rPr lang="en-US" sz="2000" dirty="0"/>
              <a:t>Cab companies should increase their operations in cities such as New York, San Francisco, Chicago, Washington, Boston, and Los Angeles.</a:t>
            </a:r>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144677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5" name="Title 1">
            <a:extLst>
              <a:ext uri="{FF2B5EF4-FFF2-40B4-BE49-F238E27FC236}">
                <a16:creationId xmlns:a16="http://schemas.microsoft.com/office/drawing/2014/main" id="{3C5CEA70-CE70-421D-8B81-126D61BE18F8}"/>
              </a:ext>
            </a:extLst>
          </p:cNvPr>
          <p:cNvSpPr>
            <a:spLocks noGrp="1"/>
          </p:cNvSpPr>
          <p:nvPr>
            <p:ph type="ctrTitle"/>
          </p:nvPr>
        </p:nvSpPr>
        <p:spPr>
          <a:xfrm rot="5400000">
            <a:off x="-562430" y="562430"/>
            <a:ext cx="6858002" cy="5733142"/>
          </a:xfrm>
          <a:solidFill>
            <a:srgbClr val="3B3B3B"/>
          </a:solidFill>
        </p:spPr>
        <p:txBody>
          <a:bodyPr vert="vert270" anchor="t" anchorCtr="0"/>
          <a:lstStyle/>
          <a:p>
            <a:r>
              <a:rPr lang="en-US" b="1" dirty="0">
                <a:solidFill>
                  <a:srgbClr val="FF6600"/>
                </a:solidFill>
              </a:rPr>
              <a:t> </a:t>
            </a:r>
          </a:p>
        </p:txBody>
      </p:sp>
      <p:pic>
        <p:nvPicPr>
          <p:cNvPr id="7" name="Picture 6">
            <a:extLst>
              <a:ext uri="{FF2B5EF4-FFF2-40B4-BE49-F238E27FC236}">
                <a16:creationId xmlns:a16="http://schemas.microsoft.com/office/drawing/2014/main" id="{4F057C02-F27F-48E1-8432-FA9F5FE1A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33" y="5121617"/>
            <a:ext cx="2325467" cy="2325467"/>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34F1C-713D-42B9-8904-95D483378F87}"/>
              </a:ext>
            </a:extLst>
          </p:cNvPr>
          <p:cNvSpPr>
            <a:spLocks noGrp="1"/>
          </p:cNvSpPr>
          <p:nvPr>
            <p:ph idx="1"/>
          </p:nvPr>
        </p:nvSpPr>
        <p:spPr>
          <a:xfrm>
            <a:off x="592015" y="1253331"/>
            <a:ext cx="10837985" cy="4351338"/>
          </a:xfrm>
        </p:spPr>
        <p:txBody>
          <a:bodyPr anchor="ctr"/>
          <a:lstStyle/>
          <a:p>
            <a:pPr algn="just">
              <a:lnSpc>
                <a:spcPct val="90000"/>
              </a:lnSpc>
              <a:spcBef>
                <a:spcPts val="1001"/>
              </a:spcBef>
              <a:tabLst>
                <a:tab pos="0" algn="l"/>
              </a:tabLst>
            </a:pPr>
            <a:r>
              <a:rPr lang="en-US" sz="2400" b="0" strike="noStrike" spc="-1" dirty="0">
                <a:solidFill>
                  <a:srgbClr val="000000"/>
                </a:solidFill>
                <a:latin typeface="Calibri"/>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 </a:t>
            </a:r>
          </a:p>
          <a:p>
            <a:pPr algn="just">
              <a:lnSpc>
                <a:spcPct val="90000"/>
              </a:lnSpc>
              <a:spcBef>
                <a:spcPts val="1001"/>
              </a:spcBef>
              <a:tabLst>
                <a:tab pos="0" algn="l"/>
              </a:tabLst>
            </a:pPr>
            <a:r>
              <a:rPr lang="en-US" sz="2400" b="0" strike="noStrike" spc="-1" dirty="0">
                <a:solidFill>
                  <a:srgbClr val="000000"/>
                </a:solidFill>
                <a:latin typeface="Calibri"/>
              </a:rPr>
              <a:t>Their  problem is their  inability to identify the right company for making investment.</a:t>
            </a:r>
          </a:p>
          <a:p>
            <a:pPr marL="0" indent="0">
              <a:buNone/>
            </a:pPr>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4000" dirty="0">
                <a:solidFill>
                  <a:srgbClr val="FF6600"/>
                </a:solidFill>
              </a:rPr>
              <a:t>Problem Statement</a:t>
            </a:r>
          </a:p>
        </p:txBody>
      </p:sp>
    </p:spTree>
    <p:extLst>
      <p:ext uri="{BB962C8B-B14F-4D97-AF65-F5344CB8AC3E}">
        <p14:creationId xmlns:p14="http://schemas.microsoft.com/office/powerpoint/2010/main" val="340102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34F1C-713D-42B9-8904-95D483378F87}"/>
              </a:ext>
            </a:extLst>
          </p:cNvPr>
          <p:cNvSpPr>
            <a:spLocks noGrp="1"/>
          </p:cNvSpPr>
          <p:nvPr>
            <p:ph idx="1"/>
          </p:nvPr>
        </p:nvSpPr>
        <p:spPr>
          <a:xfrm>
            <a:off x="644768" y="1597025"/>
            <a:ext cx="10837985" cy="4351338"/>
          </a:xfrm>
        </p:spPr>
        <p:txBody>
          <a:bodyPr>
            <a:normAutofit/>
          </a:bodyPr>
          <a:lstStyle/>
          <a:p>
            <a:pPr algn="just">
              <a:lnSpc>
                <a:spcPct val="150000"/>
              </a:lnSpc>
            </a:pPr>
            <a:r>
              <a:rPr lang="en-US" sz="2600" dirty="0"/>
              <a:t>Below are the list of datasets which are provided for the analysis:</a:t>
            </a:r>
            <a:endParaRPr lang="en-US" sz="2800" b="1" dirty="0"/>
          </a:p>
          <a:p>
            <a:pPr marL="685800" indent="-457200" algn="just">
              <a:buFont typeface="Wingdings" panose="05000000000000000000" pitchFamily="2" charset="2"/>
              <a:buChar char="q"/>
            </a:pPr>
            <a:r>
              <a:rPr lang="en-US" sz="2400" b="1" dirty="0"/>
              <a:t>Cab_Data.csv </a:t>
            </a:r>
            <a:r>
              <a:rPr lang="en-US" sz="2400" dirty="0"/>
              <a:t>– this file includes details of transaction for 2 cab companies</a:t>
            </a:r>
          </a:p>
          <a:p>
            <a:pPr marL="685800" indent="-457200" algn="just">
              <a:buFont typeface="Wingdings" panose="05000000000000000000" pitchFamily="2" charset="2"/>
              <a:buChar char="q"/>
            </a:pPr>
            <a:r>
              <a:rPr lang="en-US" sz="2400" b="1" dirty="0"/>
              <a:t>Customer_ID.csv </a:t>
            </a:r>
            <a:r>
              <a:rPr lang="en-US" sz="2400" dirty="0"/>
              <a:t>– this is a mapping table that contains a unique identifier which links the customer’s demographic details</a:t>
            </a:r>
          </a:p>
          <a:p>
            <a:pPr marL="685800" indent="-457200" algn="just">
              <a:buFont typeface="Wingdings" panose="05000000000000000000" pitchFamily="2" charset="2"/>
              <a:buChar char="q"/>
            </a:pPr>
            <a:r>
              <a:rPr lang="en-US" sz="2400" b="1" dirty="0"/>
              <a:t>Transaction_ID.csv </a:t>
            </a:r>
            <a:r>
              <a:rPr lang="en-US" sz="2400" dirty="0"/>
              <a:t>– this is a mapping table that contains transaction to customer mapping and payment mode</a:t>
            </a:r>
          </a:p>
          <a:p>
            <a:pPr marL="685800" indent="-457200" algn="just">
              <a:buFont typeface="Wingdings" panose="05000000000000000000" pitchFamily="2" charset="2"/>
              <a:buChar char="q"/>
            </a:pPr>
            <a:r>
              <a:rPr lang="en-US" sz="2400" b="1" dirty="0"/>
              <a:t>City.csv </a:t>
            </a:r>
            <a:r>
              <a:rPr lang="en-US" sz="2400" dirty="0"/>
              <a:t>– this file contains list of US cities, their population and number of cab users.</a:t>
            </a:r>
          </a:p>
          <a:p>
            <a:pPr algn="just">
              <a:lnSpc>
                <a:spcPct val="150000"/>
              </a:lnSpc>
            </a:pPr>
            <a:r>
              <a:rPr lang="en-US" sz="2400" dirty="0"/>
              <a:t>Timeframe of the data: 2016-01-01 to 2018-12-31</a:t>
            </a:r>
          </a:p>
          <a:p>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4000" dirty="0">
                <a:solidFill>
                  <a:srgbClr val="FF6600"/>
                </a:solidFill>
              </a:rPr>
              <a:t>Datasets Exploration</a:t>
            </a:r>
          </a:p>
        </p:txBody>
      </p:sp>
    </p:spTree>
    <p:extLst>
      <p:ext uri="{BB962C8B-B14F-4D97-AF65-F5344CB8AC3E}">
        <p14:creationId xmlns:p14="http://schemas.microsoft.com/office/powerpoint/2010/main" val="132218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Diagonal Corners Rounded 6">
            <a:extLst>
              <a:ext uri="{FF2B5EF4-FFF2-40B4-BE49-F238E27FC236}">
                <a16:creationId xmlns:a16="http://schemas.microsoft.com/office/drawing/2014/main" id="{4045EBB5-F723-4117-AC84-8375EF6513BE}"/>
              </a:ext>
            </a:extLst>
          </p:cNvPr>
          <p:cNvSpPr/>
          <p:nvPr/>
        </p:nvSpPr>
        <p:spPr>
          <a:xfrm>
            <a:off x="4044462" y="1776046"/>
            <a:ext cx="3068516" cy="1652954"/>
          </a:xfrm>
          <a:prstGeom prst="round2Diag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6600"/>
                </a:solidFill>
              </a:rPr>
              <a:t>EDA</a:t>
            </a:r>
            <a:r>
              <a:rPr lang="en-US" dirty="0"/>
              <a:t> </a:t>
            </a:r>
          </a:p>
        </p:txBody>
      </p:sp>
      <p:pic>
        <p:nvPicPr>
          <p:cNvPr id="9" name="Graphic 8" descr="Bar graph with upward trend">
            <a:extLst>
              <a:ext uri="{FF2B5EF4-FFF2-40B4-BE49-F238E27FC236}">
                <a16:creationId xmlns:a16="http://schemas.microsoft.com/office/drawing/2014/main" id="{75DB003C-AF06-45A6-89B3-8AAFF5722C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1938" y="3798277"/>
            <a:ext cx="914400" cy="914400"/>
          </a:xfrm>
          <a:prstGeom prst="rect">
            <a:avLst/>
          </a:prstGeom>
        </p:spPr>
      </p:pic>
    </p:spTree>
    <p:extLst>
      <p:ext uri="{BB962C8B-B14F-4D97-AF65-F5344CB8AC3E}">
        <p14:creationId xmlns:p14="http://schemas.microsoft.com/office/powerpoint/2010/main" val="199875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6620608" y="1825625"/>
            <a:ext cx="4923692" cy="3634398"/>
          </a:xfrm>
        </p:spPr>
        <p:txBody>
          <a:bodyPr anchor="ctr"/>
          <a:lstStyle/>
          <a:p>
            <a:pPr algn="just"/>
            <a:r>
              <a:rPr lang="en-US" sz="2400" i="0" dirty="0">
                <a:solidFill>
                  <a:srgbClr val="000000"/>
                </a:solidFill>
                <a:effectLst/>
              </a:rPr>
              <a:t>Users prefer to ride in the 'Yellow Cab' over the 'Pink Cab.'</a:t>
            </a:r>
          </a:p>
          <a:p>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200" i="0" dirty="0">
                <a:solidFill>
                  <a:srgbClr val="FF6600"/>
                </a:solidFill>
                <a:effectLst/>
              </a:rPr>
              <a:t>Figure 01: Distribution of Cab users (Company wise)</a:t>
            </a:r>
          </a:p>
        </p:txBody>
      </p:sp>
      <p:pic>
        <p:nvPicPr>
          <p:cNvPr id="1026" name="Picture 2">
            <a:extLst>
              <a:ext uri="{FF2B5EF4-FFF2-40B4-BE49-F238E27FC236}">
                <a16:creationId xmlns:a16="http://schemas.microsoft.com/office/drawing/2014/main" id="{481C6336-8B03-4BAF-8CD9-6297A16A3B0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69277" y="1916895"/>
            <a:ext cx="5591908" cy="345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88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6620608" y="1825625"/>
            <a:ext cx="4923692" cy="3634398"/>
          </a:xfrm>
        </p:spPr>
        <p:txBody>
          <a:bodyPr anchor="ctr"/>
          <a:lstStyle/>
          <a:p>
            <a:pPr algn="just"/>
            <a:r>
              <a:rPr lang="en-US" sz="2400" i="0" dirty="0">
                <a:solidFill>
                  <a:srgbClr val="000000"/>
                </a:solidFill>
                <a:effectLst/>
              </a:rPr>
              <a:t>When compared to the 'Pink Cab,' the 'Yellow Cab' charges the most.</a:t>
            </a:r>
          </a:p>
          <a:p>
            <a:pPr algn="just"/>
            <a:r>
              <a:rPr lang="en-US" sz="2400" i="0" dirty="0">
                <a:solidFill>
                  <a:srgbClr val="000000"/>
                </a:solidFill>
                <a:effectLst/>
              </a:rPr>
              <a:t>And also, the 'Yellow cab' has a bigger pricing range than the 'Pink cab’.</a:t>
            </a:r>
          </a:p>
          <a:p>
            <a:pPr algn="just"/>
            <a:r>
              <a:rPr lang="en-US" sz="2400" i="0" dirty="0">
                <a:solidFill>
                  <a:srgbClr val="000000"/>
                </a:solidFill>
                <a:effectLst/>
              </a:rPr>
              <a:t>These outliers can be caused by the use of luxury cars, the weather, or the holiday season.</a:t>
            </a:r>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1"/>
            <a:r>
              <a:rPr lang="en-US" sz="3200" i="0" dirty="0">
                <a:solidFill>
                  <a:srgbClr val="FF6600"/>
                </a:solidFill>
                <a:effectLst/>
              </a:rPr>
              <a:t>Figure 02: Distribution of Price Charged with respect to Cab Company</a:t>
            </a:r>
          </a:p>
          <a:p>
            <a:pPr lvl="1"/>
            <a:endParaRPr lang="en-US" sz="3600" i="0" dirty="0">
              <a:solidFill>
                <a:srgbClr val="FF6600"/>
              </a:solidFill>
              <a:effectLst/>
            </a:endParaRPr>
          </a:p>
        </p:txBody>
      </p:sp>
      <p:pic>
        <p:nvPicPr>
          <p:cNvPr id="2054" name="Picture 6">
            <a:extLst>
              <a:ext uri="{FF2B5EF4-FFF2-40B4-BE49-F238E27FC236}">
                <a16:creationId xmlns:a16="http://schemas.microsoft.com/office/drawing/2014/main" id="{6D1583D4-894B-49A7-B142-BABB6ABC639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05962" y="1605816"/>
            <a:ext cx="4390292" cy="4337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369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6620608" y="1825625"/>
            <a:ext cx="4923692" cy="3634398"/>
          </a:xfrm>
        </p:spPr>
        <p:txBody>
          <a:bodyPr anchor="ctr"/>
          <a:lstStyle/>
          <a:p>
            <a:pPr algn="just">
              <a:buFont typeface="Arial" panose="020B0604020202020204" pitchFamily="34" charset="0"/>
              <a:buChar char="•"/>
            </a:pPr>
            <a:r>
              <a:rPr lang="en-US" sz="2400" i="0" dirty="0">
                <a:solidFill>
                  <a:srgbClr val="000000"/>
                </a:solidFill>
                <a:effectLst/>
              </a:rPr>
              <a:t>Users prefer to pay with their cards rather than cash.</a:t>
            </a:r>
          </a:p>
          <a:p>
            <a:pPr marL="0" indent="0">
              <a:buNone/>
            </a:pPr>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1"/>
            <a:r>
              <a:rPr lang="en-US" sz="3200" i="0" dirty="0">
                <a:solidFill>
                  <a:srgbClr val="FF6600"/>
                </a:solidFill>
                <a:effectLst/>
              </a:rPr>
              <a:t>Figure 03: Distribution of Payment Mode</a:t>
            </a:r>
          </a:p>
          <a:p>
            <a:pPr lvl="1"/>
            <a:endParaRPr lang="en-US" sz="3600" i="0" dirty="0">
              <a:solidFill>
                <a:srgbClr val="FF6600"/>
              </a:solidFill>
              <a:effectLst/>
            </a:endParaRPr>
          </a:p>
        </p:txBody>
      </p:sp>
      <p:pic>
        <p:nvPicPr>
          <p:cNvPr id="3074" name="Picture 2">
            <a:extLst>
              <a:ext uri="{FF2B5EF4-FFF2-40B4-BE49-F238E27FC236}">
                <a16:creationId xmlns:a16="http://schemas.microsoft.com/office/drawing/2014/main" id="{68A42C9B-40C8-432F-92B1-A0360055363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47701" y="2150941"/>
            <a:ext cx="5542084" cy="3309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16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6620608" y="1825625"/>
            <a:ext cx="4923692" cy="3634398"/>
          </a:xfrm>
        </p:spPr>
        <p:txBody>
          <a:bodyPr anchor="ctr"/>
          <a:lstStyle/>
          <a:p>
            <a:pPr algn="just">
              <a:buFont typeface="Arial" panose="020B0604020202020204" pitchFamily="34" charset="0"/>
              <a:buChar char="•"/>
            </a:pPr>
            <a:r>
              <a:rPr lang="en-US" sz="2400" i="0" dirty="0">
                <a:solidFill>
                  <a:srgbClr val="000000"/>
                </a:solidFill>
                <a:effectLst/>
              </a:rPr>
              <a:t>The majority of cab users are between the ages of 20 and 40.</a:t>
            </a:r>
          </a:p>
          <a:p>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1"/>
            <a:r>
              <a:rPr lang="en-US" sz="3200" i="0" dirty="0">
                <a:solidFill>
                  <a:srgbClr val="FF6600"/>
                </a:solidFill>
                <a:effectLst/>
              </a:rPr>
              <a:t>Figure 04: Age Distribution of the Cab Users</a:t>
            </a:r>
          </a:p>
          <a:p>
            <a:pPr lvl="1"/>
            <a:endParaRPr lang="en-US" sz="3600" i="0" dirty="0">
              <a:solidFill>
                <a:srgbClr val="FF6600"/>
              </a:solidFill>
              <a:effectLst/>
            </a:endParaRPr>
          </a:p>
        </p:txBody>
      </p:sp>
      <p:pic>
        <p:nvPicPr>
          <p:cNvPr id="4100" name="Picture 4">
            <a:extLst>
              <a:ext uri="{FF2B5EF4-FFF2-40B4-BE49-F238E27FC236}">
                <a16:creationId xmlns:a16="http://schemas.microsoft.com/office/drawing/2014/main" id="{C1CAB249-A912-4993-B602-A9BB535E5A2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16523" y="2074985"/>
            <a:ext cx="5899640" cy="3059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2774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TM10001114[[fn=Gallery]]</Template>
  <TotalTime>466</TotalTime>
  <Words>1365</Words>
  <Application>Microsoft Office PowerPoint</Application>
  <PresentationFormat>Widescreen</PresentationFormat>
  <Paragraphs>106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Helvetica Neue</vt:lpstr>
      <vt:lpstr>Wingdings</vt:lpstr>
      <vt:lpstr>Office Theme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Chooladeva Piyasiri</dc:creator>
  <cp:lastModifiedBy>Chooladeva Piyasiri</cp:lastModifiedBy>
  <cp:revision>12</cp:revision>
  <dcterms:created xsi:type="dcterms:W3CDTF">2023-02-21T01:51:08Z</dcterms:created>
  <dcterms:modified xsi:type="dcterms:W3CDTF">2023-02-21T09:39:49Z</dcterms:modified>
</cp:coreProperties>
</file>