
<file path=[Content_Types].xml><?xml version="1.0" encoding="utf-8"?>
<Types xmlns="http://schemas.openxmlformats.org/package/2006/content-types">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1" r:id="rId4"/>
    <p:sldId id="273" r:id="rId5"/>
    <p:sldId id="274" r:id="rId6"/>
    <p:sldId id="275" r:id="rId7"/>
    <p:sldId id="276" r:id="rId8"/>
    <p:sldId id="277" r:id="rId9"/>
    <p:sldId id="278" r:id="rId10"/>
    <p:sldId id="294" r:id="rId11"/>
    <p:sldId id="279" r:id="rId12"/>
    <p:sldId id="280" r:id="rId13"/>
    <p:sldId id="281" r:id="rId14"/>
    <p:sldId id="295" r:id="rId15"/>
    <p:sldId id="282" r:id="rId16"/>
    <p:sldId id="296" r:id="rId17"/>
    <p:sldId id="297" r:id="rId18"/>
    <p:sldId id="306" r:id="rId19"/>
    <p:sldId id="305" r:id="rId20"/>
    <p:sldId id="298" r:id="rId21"/>
    <p:sldId id="300" r:id="rId22"/>
    <p:sldId id="301" r:id="rId23"/>
    <p:sldId id="302" r:id="rId24"/>
    <p:sldId id="303" r:id="rId25"/>
    <p:sldId id="304" r:id="rId26"/>
    <p:sldId id="26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77" d="100"/>
          <a:sy n="77" d="100"/>
        </p:scale>
        <p:origin x="88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967" y="-228599"/>
            <a:ext cx="2252581"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987576" y="1416248"/>
            <a:ext cx="10579022" cy="4881465"/>
          </a:xfrm>
          <a:prstGeom prst="rect">
            <a:avLst/>
          </a:prstGeom>
          <a:solidFill>
            <a:srgbClr val="3B3B3B"/>
          </a:solidFill>
        </p:spPr>
        <p:txBody>
          <a:bodyPr wrap="square" rtlCol="0">
            <a:spAutoFit/>
          </a:bodyPr>
          <a:lstStyle/>
          <a:p>
            <a:pPr>
              <a:lnSpc>
                <a:spcPct val="150000"/>
              </a:lnSpc>
            </a:pPr>
            <a:r>
              <a:rPr lang="en-US" sz="5000" dirty="0">
                <a:solidFill>
                  <a:srgbClr val="FF6600"/>
                </a:solidFill>
              </a:rPr>
              <a:t>Final Project Report</a:t>
            </a:r>
          </a:p>
          <a:p>
            <a:r>
              <a:rPr lang="en-US" sz="3200" b="0" i="0" dirty="0">
                <a:solidFill>
                  <a:schemeClr val="bg1"/>
                </a:solidFill>
                <a:effectLst/>
                <a:latin typeface="Lato Extended"/>
              </a:rPr>
              <a:t>Healthcare: Persistency of a drug (Data Science)</a:t>
            </a:r>
            <a:endParaRPr lang="en-US" sz="1800" b="0" i="0" u="none" strike="noStrike" baseline="0" dirty="0">
              <a:solidFill>
                <a:srgbClr val="000000"/>
              </a:solidFill>
              <a:latin typeface="Calibri" panose="020F0502020204030204" pitchFamily="34" charset="0"/>
            </a:endParaRPr>
          </a:p>
          <a:p>
            <a:endParaRPr lang="en-US" sz="1800" b="1" i="0" u="none" strike="noStrike" baseline="0" dirty="0">
              <a:solidFill>
                <a:schemeClr val="bg1"/>
              </a:solidFill>
              <a:latin typeface="Calibri" panose="020F0502020204030204" pitchFamily="34" charset="0"/>
            </a:endParaRPr>
          </a:p>
          <a:p>
            <a:pPr>
              <a:lnSpc>
                <a:spcPct val="150000"/>
              </a:lnSpc>
            </a:pPr>
            <a:r>
              <a:rPr lang="en-US" sz="1800" b="1" i="0" u="none" strike="noStrike" baseline="0" dirty="0">
                <a:solidFill>
                  <a:schemeClr val="bg1"/>
                </a:solidFill>
                <a:latin typeface="Calibri" panose="020F0502020204030204" pitchFamily="34" charset="0"/>
              </a:rPr>
              <a:t>Name: </a:t>
            </a:r>
            <a:r>
              <a:rPr lang="en-US" sz="1800" b="0" i="0" u="none" strike="noStrike" baseline="0" dirty="0">
                <a:solidFill>
                  <a:schemeClr val="bg1"/>
                </a:solidFill>
                <a:latin typeface="Calibri" panose="020F0502020204030204" pitchFamily="34" charset="0"/>
              </a:rPr>
              <a:t>Chooladeva Piyasiri </a:t>
            </a:r>
            <a:endParaRPr lang="en-US" sz="1800" b="1" i="0" u="none" strike="noStrike" baseline="0" dirty="0">
              <a:solidFill>
                <a:schemeClr val="bg1"/>
              </a:solidFill>
              <a:latin typeface="Calibri" panose="020F0502020204030204" pitchFamily="34" charset="0"/>
            </a:endParaRPr>
          </a:p>
          <a:p>
            <a:pPr>
              <a:lnSpc>
                <a:spcPct val="150000"/>
              </a:lnSpc>
            </a:pPr>
            <a:r>
              <a:rPr lang="en-US" sz="1800" b="1" i="0" u="none" strike="noStrike" baseline="0" dirty="0">
                <a:solidFill>
                  <a:schemeClr val="bg1"/>
                </a:solidFill>
                <a:latin typeface="Calibri" panose="020F0502020204030204" pitchFamily="34" charset="0"/>
              </a:rPr>
              <a:t>University: </a:t>
            </a:r>
            <a:r>
              <a:rPr lang="en-US" sz="1800" b="0" i="0" u="none" strike="noStrike" baseline="0" dirty="0">
                <a:solidFill>
                  <a:schemeClr val="bg1"/>
                </a:solidFill>
                <a:latin typeface="Calibri" panose="020F0502020204030204" pitchFamily="34" charset="0"/>
              </a:rPr>
              <a:t>National Institute of Business Management (NIBM) </a:t>
            </a:r>
          </a:p>
          <a:p>
            <a:pPr>
              <a:lnSpc>
                <a:spcPct val="150000"/>
              </a:lnSpc>
            </a:pPr>
            <a:r>
              <a:rPr lang="en-US" sz="1800" b="1" i="0" u="none" strike="noStrike" baseline="0" dirty="0">
                <a:solidFill>
                  <a:schemeClr val="bg1"/>
                </a:solidFill>
                <a:latin typeface="Calibri" panose="020F0502020204030204" pitchFamily="34" charset="0"/>
              </a:rPr>
              <a:t>Email: </a:t>
            </a:r>
            <a:r>
              <a:rPr lang="en-US" sz="1800" b="0" i="1" u="sng" strike="noStrike" baseline="0" dirty="0">
                <a:solidFill>
                  <a:srgbClr val="00B0F0"/>
                </a:solidFill>
                <a:latin typeface="Calibri" panose="020F0502020204030204" pitchFamily="34" charset="0"/>
              </a:rPr>
              <a:t>chooladevapiyasiri@gmail.com </a:t>
            </a:r>
            <a:endParaRPr lang="en-US" sz="1800" b="0" i="0" u="sng" strike="noStrike" baseline="0" dirty="0">
              <a:solidFill>
                <a:srgbClr val="00B0F0"/>
              </a:solidFill>
              <a:latin typeface="Calibri" panose="020F0502020204030204" pitchFamily="34" charset="0"/>
            </a:endParaRPr>
          </a:p>
          <a:p>
            <a:pPr>
              <a:lnSpc>
                <a:spcPct val="150000"/>
              </a:lnSpc>
            </a:pPr>
            <a:r>
              <a:rPr lang="en-US" sz="1800" b="1" i="0" u="none" strike="noStrike" baseline="0" dirty="0">
                <a:solidFill>
                  <a:schemeClr val="bg1"/>
                </a:solidFill>
                <a:latin typeface="Calibri" panose="020F0502020204030204" pitchFamily="34" charset="0"/>
              </a:rPr>
              <a:t>Country: </a:t>
            </a:r>
            <a:r>
              <a:rPr lang="en-US" sz="1800" b="0" i="0" u="none" strike="noStrike" baseline="0" dirty="0">
                <a:solidFill>
                  <a:schemeClr val="bg1"/>
                </a:solidFill>
                <a:latin typeface="Calibri" panose="020F0502020204030204" pitchFamily="34" charset="0"/>
              </a:rPr>
              <a:t>Sri Lanka </a:t>
            </a:r>
          </a:p>
          <a:p>
            <a:pPr>
              <a:lnSpc>
                <a:spcPct val="150000"/>
              </a:lnSpc>
            </a:pPr>
            <a:r>
              <a:rPr lang="en-US" sz="1800" b="1" i="0" u="none" strike="noStrike" baseline="0" dirty="0">
                <a:solidFill>
                  <a:schemeClr val="bg1"/>
                </a:solidFill>
                <a:latin typeface="Calibri" panose="020F0502020204030204" pitchFamily="34" charset="0"/>
              </a:rPr>
              <a:t>Specialization: </a:t>
            </a:r>
            <a:r>
              <a:rPr lang="en-US" sz="1800" b="0" i="0" u="none" strike="noStrike" baseline="0" dirty="0">
                <a:solidFill>
                  <a:schemeClr val="bg1"/>
                </a:solidFill>
                <a:latin typeface="Calibri" panose="020F0502020204030204" pitchFamily="34" charset="0"/>
              </a:rPr>
              <a:t>Data Science </a:t>
            </a:r>
          </a:p>
          <a:p>
            <a:pPr>
              <a:lnSpc>
                <a:spcPct val="150000"/>
              </a:lnSpc>
            </a:pPr>
            <a:r>
              <a:rPr lang="en-US" sz="1800" b="1" i="0" u="none" strike="noStrike" baseline="0" dirty="0">
                <a:solidFill>
                  <a:schemeClr val="bg1"/>
                </a:solidFill>
                <a:latin typeface="Calibri" panose="020F0502020204030204" pitchFamily="34" charset="0"/>
              </a:rPr>
              <a:t>Batch Code: </a:t>
            </a:r>
            <a:r>
              <a:rPr lang="en-US" sz="1800" b="0" i="0" u="none" strike="noStrike" baseline="0" dirty="0">
                <a:solidFill>
                  <a:schemeClr val="bg1"/>
                </a:solidFill>
                <a:latin typeface="Calibri" panose="020F0502020204030204" pitchFamily="34" charset="0"/>
              </a:rPr>
              <a:t>LISUM18 </a:t>
            </a:r>
          </a:p>
          <a:p>
            <a:pPr>
              <a:lnSpc>
                <a:spcPct val="150000"/>
              </a:lnSpc>
            </a:pPr>
            <a:r>
              <a:rPr lang="en-US" sz="1800" b="1" i="0" u="none" strike="noStrike" baseline="0" dirty="0">
                <a:solidFill>
                  <a:schemeClr val="bg1"/>
                </a:solidFill>
                <a:latin typeface="Calibri" panose="020F0502020204030204" pitchFamily="34" charset="0"/>
              </a:rPr>
              <a:t>Date: 30</a:t>
            </a:r>
            <a:r>
              <a:rPr lang="en-US" sz="1800" b="0" i="0" u="none" strike="noStrike" baseline="0" dirty="0">
                <a:solidFill>
                  <a:schemeClr val="bg1"/>
                </a:solidFill>
                <a:latin typeface="Calibri" panose="020F0502020204030204" pitchFamily="34" charset="0"/>
              </a:rPr>
              <a:t> April 2023 </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727E7D-C93A-4ED7-BD9E-85149FEFF906}"/>
              </a:ext>
            </a:extLst>
          </p:cNvPr>
          <p:cNvSpPr>
            <a:spLocks noGrp="1"/>
          </p:cNvSpPr>
          <p:nvPr>
            <p:ph sz="half" idx="1"/>
          </p:nvPr>
        </p:nvSpPr>
        <p:spPr>
          <a:xfrm>
            <a:off x="780375" y="3881233"/>
            <a:ext cx="10949610" cy="2168321"/>
          </a:xfrm>
        </p:spPr>
        <p:txBody>
          <a:bodyPr>
            <a:normAutofit/>
          </a:bodyPr>
          <a:lstStyle/>
          <a:p>
            <a:pPr algn="just">
              <a:buFont typeface="Wingdings" panose="05000000000000000000" pitchFamily="2" charset="2"/>
              <a:buChar char="v"/>
            </a:pPr>
            <a:r>
              <a:rPr lang="en-US" sz="2400" b="0" i="0" dirty="0">
                <a:effectLst/>
              </a:rPr>
              <a:t>The majority of persistent and non-persistent patients are Not Hispanic.</a:t>
            </a:r>
            <a:endParaRPr lang="en-US" sz="2400" dirty="0"/>
          </a:p>
          <a:p>
            <a:pPr algn="just">
              <a:buFont typeface="Wingdings" panose="05000000000000000000" pitchFamily="2" charset="2"/>
              <a:buChar char="v"/>
            </a:pPr>
            <a:r>
              <a:rPr lang="en-US" sz="2400" b="0" i="0" dirty="0">
                <a:effectLst/>
              </a:rPr>
              <a:t>Caucasian patients make up the vast majority of both persistent and non-persistent patients.</a:t>
            </a:r>
            <a:endParaRPr lang="en-US" sz="2400" dirty="0"/>
          </a:p>
          <a:p>
            <a:pPr algn="just">
              <a:buFont typeface="Wingdings" panose="05000000000000000000" pitchFamily="2" charset="2"/>
              <a:buChar char="v"/>
            </a:pPr>
            <a:r>
              <a:rPr lang="en-US" sz="2400" b="0" i="0" dirty="0">
                <a:effectLst/>
              </a:rPr>
              <a:t>The majority of persistent patients are from the Midwest, while the majority of non-persistent patients are from the South.</a:t>
            </a:r>
            <a:endParaRPr lang="en-US" sz="2400" dirty="0"/>
          </a:p>
        </p:txBody>
      </p:sp>
      <p:pic>
        <p:nvPicPr>
          <p:cNvPr id="5" name="Picture 4">
            <a:extLst>
              <a:ext uri="{FF2B5EF4-FFF2-40B4-BE49-F238E27FC236}">
                <a16:creationId xmlns:a16="http://schemas.microsoft.com/office/drawing/2014/main" id="{F2EE1A2E-4632-46B0-A864-2EC70269A4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780375" y="1173021"/>
            <a:ext cx="3094302" cy="191984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F64B110E-DBC8-4A41-A6C0-A693FC4D34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4806943" y="1173020"/>
            <a:ext cx="2825143" cy="198603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D1AC1586-0EA3-4851-B487-E04DD6C6A7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8564352" y="1173020"/>
            <a:ext cx="2990681" cy="21683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8" name="Content Placeholder 10">
            <a:extLst>
              <a:ext uri="{FF2B5EF4-FFF2-40B4-BE49-F238E27FC236}">
                <a16:creationId xmlns:a16="http://schemas.microsoft.com/office/drawing/2014/main" id="{FC4ECEB2-57C3-4A98-96C1-5809B276A8E8}"/>
              </a:ext>
            </a:extLst>
          </p:cNvPr>
          <p:cNvSpPr txBox="1">
            <a:spLocks/>
          </p:cNvSpPr>
          <p:nvPr/>
        </p:nvSpPr>
        <p:spPr>
          <a:xfrm>
            <a:off x="451146" y="397689"/>
            <a:ext cx="3594078" cy="383843"/>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u="sng" dirty="0"/>
              <a:t>Ethnicity</a:t>
            </a:r>
            <a:endParaRPr lang="en-US" b="1" u="sng" dirty="0"/>
          </a:p>
        </p:txBody>
      </p:sp>
      <p:sp>
        <p:nvSpPr>
          <p:cNvPr id="9" name="Content Placeholder 10">
            <a:extLst>
              <a:ext uri="{FF2B5EF4-FFF2-40B4-BE49-F238E27FC236}">
                <a16:creationId xmlns:a16="http://schemas.microsoft.com/office/drawing/2014/main" id="{1471CCD0-09C0-4828-8DC7-A4EEBBC6098C}"/>
              </a:ext>
            </a:extLst>
          </p:cNvPr>
          <p:cNvSpPr txBox="1">
            <a:spLocks/>
          </p:cNvSpPr>
          <p:nvPr/>
        </p:nvSpPr>
        <p:spPr>
          <a:xfrm>
            <a:off x="4366877" y="397689"/>
            <a:ext cx="3594078" cy="383843"/>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u="sng" dirty="0"/>
              <a:t>Race</a:t>
            </a:r>
            <a:endParaRPr lang="en-US" b="1" u="sng" dirty="0"/>
          </a:p>
        </p:txBody>
      </p:sp>
      <p:sp>
        <p:nvSpPr>
          <p:cNvPr id="10" name="Content Placeholder 10">
            <a:extLst>
              <a:ext uri="{FF2B5EF4-FFF2-40B4-BE49-F238E27FC236}">
                <a16:creationId xmlns:a16="http://schemas.microsoft.com/office/drawing/2014/main" id="{97E31441-3995-4C67-8260-E60DC957BA74}"/>
              </a:ext>
            </a:extLst>
          </p:cNvPr>
          <p:cNvSpPr txBox="1">
            <a:spLocks/>
          </p:cNvSpPr>
          <p:nvPr/>
        </p:nvSpPr>
        <p:spPr>
          <a:xfrm>
            <a:off x="7960955" y="397689"/>
            <a:ext cx="3594078" cy="383843"/>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200" b="1" u="sng" dirty="0"/>
              <a:t>Region</a:t>
            </a:r>
            <a:endParaRPr lang="en-US" b="1" u="sng" dirty="0"/>
          </a:p>
        </p:txBody>
      </p:sp>
    </p:spTree>
    <p:extLst>
      <p:ext uri="{BB962C8B-B14F-4D97-AF65-F5344CB8AC3E}">
        <p14:creationId xmlns:p14="http://schemas.microsoft.com/office/powerpoint/2010/main" val="1975793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FBDE6879-3385-4D46-B384-3BE87FE38947}"/>
              </a:ext>
            </a:extLst>
          </p:cNvPr>
          <p:cNvSpPr>
            <a:spLocks noGrp="1"/>
          </p:cNvSpPr>
          <p:nvPr>
            <p:ph sz="half" idx="2"/>
          </p:nvPr>
        </p:nvSpPr>
        <p:spPr>
          <a:xfrm>
            <a:off x="516835" y="1825625"/>
            <a:ext cx="11201400" cy="3481871"/>
          </a:xfrm>
        </p:spPr>
        <p:txBody>
          <a:bodyPr anchor="ctr"/>
          <a:lstStyle/>
          <a:p>
            <a:pPr algn="just">
              <a:buFont typeface="Wingdings" panose="05000000000000000000" pitchFamily="2" charset="2"/>
              <a:buChar char="v"/>
            </a:pPr>
            <a:r>
              <a:rPr lang="en-US" sz="2400" i="0" dirty="0">
                <a:solidFill>
                  <a:srgbClr val="000000"/>
                </a:solidFill>
                <a:effectLst/>
              </a:rPr>
              <a:t>Comorbidity factors are present in the majority of patients, whereas risk factors are less common.</a:t>
            </a:r>
          </a:p>
          <a:p>
            <a:pPr>
              <a:buFont typeface="Wingdings" panose="05000000000000000000" pitchFamily="2" charset="2"/>
              <a:buChar char="v"/>
            </a:pPr>
            <a:r>
              <a:rPr lang="en-US" sz="2400" i="0" dirty="0">
                <a:solidFill>
                  <a:srgbClr val="000000"/>
                </a:solidFill>
                <a:effectLst/>
              </a:rPr>
              <a:t>The </a:t>
            </a:r>
            <a:r>
              <a:rPr lang="en-US" sz="2400" i="0" dirty="0">
                <a:solidFill>
                  <a:srgbClr val="252525"/>
                </a:solidFill>
              </a:rPr>
              <a:t>d</a:t>
            </a:r>
            <a:r>
              <a:rPr lang="en-US" sz="2400" dirty="0">
                <a:solidFill>
                  <a:srgbClr val="252525"/>
                </a:solidFill>
                <a:effectLst/>
              </a:rPr>
              <a:t>isorders of lipoprotein </a:t>
            </a:r>
            <a:r>
              <a:rPr lang="en-US" sz="2400" dirty="0">
                <a:solidFill>
                  <a:srgbClr val="252525"/>
                </a:solidFill>
              </a:rPr>
              <a:t>m</a:t>
            </a:r>
            <a:r>
              <a:rPr lang="en-US" sz="2400" dirty="0">
                <a:solidFill>
                  <a:srgbClr val="252525"/>
                </a:solidFill>
                <a:effectLst/>
              </a:rPr>
              <a:t>etabolism and other </a:t>
            </a:r>
            <a:r>
              <a:rPr lang="en-US" sz="2400" dirty="0">
                <a:solidFill>
                  <a:srgbClr val="252525"/>
                </a:solidFill>
              </a:rPr>
              <a:t>l</a:t>
            </a:r>
            <a:r>
              <a:rPr lang="en-US" sz="2400" dirty="0">
                <a:solidFill>
                  <a:srgbClr val="252525"/>
                </a:solidFill>
                <a:effectLst/>
              </a:rPr>
              <a:t>ipidemias (51.4%)</a:t>
            </a:r>
            <a:r>
              <a:rPr lang="en-US" sz="2400" i="0" dirty="0">
                <a:solidFill>
                  <a:srgbClr val="000000"/>
                </a:solidFill>
                <a:effectLst/>
              </a:rPr>
              <a:t> is the most common comorbidity trait.</a:t>
            </a:r>
          </a:p>
          <a:p>
            <a:pPr algn="just">
              <a:buFont typeface="Wingdings" panose="05000000000000000000" pitchFamily="2" charset="2"/>
              <a:buChar char="v"/>
            </a:pPr>
            <a:r>
              <a:rPr lang="en-US" sz="2400" i="0" dirty="0">
                <a:solidFill>
                  <a:srgbClr val="000000"/>
                </a:solidFill>
                <a:effectLst/>
              </a:rPr>
              <a:t>Vitamin D deficiency is the leading risk factor (47.4%).</a:t>
            </a:r>
          </a:p>
          <a:p>
            <a:pPr algn="just">
              <a:buFont typeface="Wingdings" panose="05000000000000000000" pitchFamily="2" charset="2"/>
              <a:buChar char="v"/>
            </a:pPr>
            <a:r>
              <a:rPr lang="en-US" sz="2400" i="0" dirty="0">
                <a:solidFill>
                  <a:srgbClr val="000000"/>
                </a:solidFill>
                <a:effectLst/>
              </a:rPr>
              <a:t>Narcotics were found in 35.7% of the people. It is also the main concomitant feature.</a:t>
            </a:r>
            <a:endParaRPr lang="en-US" dirty="0"/>
          </a:p>
        </p:txBody>
      </p:sp>
      <p:sp>
        <p:nvSpPr>
          <p:cNvPr id="5" name="Rectangle 4">
            <a:extLst>
              <a:ext uri="{FF2B5EF4-FFF2-40B4-BE49-F238E27FC236}">
                <a16:creationId xmlns:a16="http://schemas.microsoft.com/office/drawing/2014/main" id="{9A596BF4-5F5D-4CFC-BE08-BC2671B8F7A1}"/>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300000"/>
              </a:lnSpc>
            </a:pPr>
            <a:r>
              <a:rPr lang="en-US" sz="3200" i="0" dirty="0">
                <a:solidFill>
                  <a:srgbClr val="FF6600"/>
                </a:solidFill>
                <a:effectLst/>
              </a:rPr>
              <a:t>Risk, Comorbidity and Concomitant feature Analysis</a:t>
            </a:r>
          </a:p>
          <a:p>
            <a:pPr lvl="1"/>
            <a:endParaRPr lang="en-US" sz="3600" i="0" dirty="0">
              <a:solidFill>
                <a:srgbClr val="FF6600"/>
              </a:solidFill>
              <a:effectLst/>
            </a:endParaRPr>
          </a:p>
        </p:txBody>
      </p:sp>
    </p:spTree>
    <p:extLst>
      <p:ext uri="{BB962C8B-B14F-4D97-AF65-F5344CB8AC3E}">
        <p14:creationId xmlns:p14="http://schemas.microsoft.com/office/powerpoint/2010/main" val="41399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FBDE6879-3385-4D46-B384-3BE87FE38947}"/>
              </a:ext>
            </a:extLst>
          </p:cNvPr>
          <p:cNvSpPr>
            <a:spLocks noGrp="1"/>
          </p:cNvSpPr>
          <p:nvPr>
            <p:ph sz="half" idx="2"/>
          </p:nvPr>
        </p:nvSpPr>
        <p:spPr>
          <a:xfrm>
            <a:off x="844826" y="4867000"/>
            <a:ext cx="10694503" cy="1692827"/>
          </a:xfrm>
        </p:spPr>
        <p:txBody>
          <a:bodyPr anchor="t">
            <a:normAutofit/>
          </a:bodyPr>
          <a:lstStyle/>
          <a:p>
            <a:pPr algn="just">
              <a:buFont typeface="Wingdings" panose="05000000000000000000" pitchFamily="2" charset="2"/>
              <a:buChar char="v"/>
            </a:pPr>
            <a:r>
              <a:rPr lang="en-US" sz="2400" b="0" i="0" dirty="0">
                <a:effectLst/>
              </a:rPr>
              <a:t>The majority of persistent patients have T scores that stay unchanged after starting treatment.</a:t>
            </a:r>
          </a:p>
          <a:p>
            <a:pPr algn="just">
              <a:buFont typeface="Wingdings" panose="05000000000000000000" pitchFamily="2" charset="2"/>
              <a:buChar char="v"/>
            </a:pPr>
            <a:r>
              <a:rPr lang="en-US" sz="2400" b="0" i="0" dirty="0">
                <a:solidFill>
                  <a:srgbClr val="252525"/>
                </a:solidFill>
                <a:effectLst/>
              </a:rPr>
              <a:t>A least amount of persistent and non persistent patients have improved change in Risk Segment.</a:t>
            </a:r>
            <a:endParaRPr lang="en-US" sz="2400" dirty="0"/>
          </a:p>
        </p:txBody>
      </p:sp>
      <p:sp>
        <p:nvSpPr>
          <p:cNvPr id="5" name="Rectangle 4">
            <a:extLst>
              <a:ext uri="{FF2B5EF4-FFF2-40B4-BE49-F238E27FC236}">
                <a16:creationId xmlns:a16="http://schemas.microsoft.com/office/drawing/2014/main" id="{9A596BF4-5F5D-4CFC-BE08-BC2671B8F7A1}"/>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300000"/>
              </a:lnSpc>
            </a:pPr>
            <a:r>
              <a:rPr lang="en-US" sz="3200" i="0" dirty="0">
                <a:solidFill>
                  <a:srgbClr val="FF6600"/>
                </a:solidFill>
                <a:effectLst/>
              </a:rPr>
              <a:t>Patients' Health improvement Analysis according to Persistency_Flag</a:t>
            </a:r>
          </a:p>
          <a:p>
            <a:pPr lvl="1"/>
            <a:endParaRPr lang="en-US" sz="3600" i="0" dirty="0">
              <a:solidFill>
                <a:srgbClr val="FF6600"/>
              </a:solidFill>
              <a:effectLst/>
            </a:endParaRPr>
          </a:p>
        </p:txBody>
      </p:sp>
      <p:pic>
        <p:nvPicPr>
          <p:cNvPr id="6146" name="Picture 2">
            <a:extLst>
              <a:ext uri="{FF2B5EF4-FFF2-40B4-BE49-F238E27FC236}">
                <a16:creationId xmlns:a16="http://schemas.microsoft.com/office/drawing/2014/main" id="{51095E21-1135-4F59-B972-17B859FFD48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p:blipFill>
        <p:spPr bwMode="auto">
          <a:xfrm>
            <a:off x="973144" y="2129775"/>
            <a:ext cx="4546766" cy="256240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F124A988-32FE-4690-B209-BA4063CC30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6923870" y="2129775"/>
            <a:ext cx="4615459" cy="253026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Content Placeholder 10">
            <a:extLst>
              <a:ext uri="{FF2B5EF4-FFF2-40B4-BE49-F238E27FC236}">
                <a16:creationId xmlns:a16="http://schemas.microsoft.com/office/drawing/2014/main" id="{DA8DA6E9-9319-4DEB-9C2C-D354A89FBA68}"/>
              </a:ext>
            </a:extLst>
          </p:cNvPr>
          <p:cNvSpPr txBox="1">
            <a:spLocks/>
          </p:cNvSpPr>
          <p:nvPr/>
        </p:nvSpPr>
        <p:spPr>
          <a:xfrm>
            <a:off x="1216460" y="1592272"/>
            <a:ext cx="3594078" cy="38384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200" b="1" i="0" u="sng" dirty="0">
                <a:solidFill>
                  <a:srgbClr val="000000"/>
                </a:solidFill>
                <a:effectLst/>
              </a:rPr>
              <a:t>Change_T_Score</a:t>
            </a:r>
            <a:endParaRPr lang="en-US" sz="2200" b="1" u="sng" dirty="0"/>
          </a:p>
        </p:txBody>
      </p:sp>
      <p:sp>
        <p:nvSpPr>
          <p:cNvPr id="7" name="Content Placeholder 10">
            <a:extLst>
              <a:ext uri="{FF2B5EF4-FFF2-40B4-BE49-F238E27FC236}">
                <a16:creationId xmlns:a16="http://schemas.microsoft.com/office/drawing/2014/main" id="{73155E50-47D3-44B4-9ADF-B0555FDF2E54}"/>
              </a:ext>
            </a:extLst>
          </p:cNvPr>
          <p:cNvSpPr txBox="1">
            <a:spLocks/>
          </p:cNvSpPr>
          <p:nvPr/>
        </p:nvSpPr>
        <p:spPr>
          <a:xfrm>
            <a:off x="7520610" y="1586297"/>
            <a:ext cx="3594078" cy="383843"/>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i="0" dirty="0">
                <a:solidFill>
                  <a:srgbClr val="000000"/>
                </a:solidFill>
                <a:effectLst/>
              </a:rPr>
              <a:t>Change_Risk_Segment</a:t>
            </a:r>
            <a:endParaRPr lang="en-US" sz="4000" b="1" u="sng" dirty="0"/>
          </a:p>
        </p:txBody>
      </p:sp>
    </p:spTree>
    <p:extLst>
      <p:ext uri="{BB962C8B-B14F-4D97-AF65-F5344CB8AC3E}">
        <p14:creationId xmlns:p14="http://schemas.microsoft.com/office/powerpoint/2010/main" val="286020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A596BF4-5F5D-4CFC-BE08-BC2671B8F7A1}"/>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tIns="182880" rtlCol="0" anchor="t"/>
          <a:lstStyle/>
          <a:p>
            <a:pPr lvl="1"/>
            <a:r>
              <a:rPr lang="en-US" sz="3200" i="0" dirty="0">
                <a:solidFill>
                  <a:srgbClr val="FF6600"/>
                </a:solidFill>
                <a:effectLst/>
              </a:rPr>
              <a:t>Analysis of average Count_Of_Risks, Dexa_Freq_During_Rx according to the Gender, Age Bucket and Persistency_Flag</a:t>
            </a:r>
          </a:p>
          <a:p>
            <a:pPr lvl="1"/>
            <a:endParaRPr lang="en-US" sz="3600" i="0" dirty="0">
              <a:solidFill>
                <a:srgbClr val="FF6600"/>
              </a:solidFill>
              <a:effectLst/>
            </a:endParaRPr>
          </a:p>
        </p:txBody>
      </p:sp>
      <p:pic>
        <p:nvPicPr>
          <p:cNvPr id="7" name="Picture 2">
            <a:extLst>
              <a:ext uri="{FF2B5EF4-FFF2-40B4-BE49-F238E27FC236}">
                <a16:creationId xmlns:a16="http://schemas.microsoft.com/office/drawing/2014/main" id="{1EF33495-88FF-4A09-8236-87405FFFD38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p:blipFill>
        <p:spPr bwMode="auto">
          <a:xfrm>
            <a:off x="324678" y="2338870"/>
            <a:ext cx="5965513" cy="360472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668D170D-8203-48B7-8B92-8D5B02B08B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6619461" y="2338869"/>
            <a:ext cx="5247861" cy="33960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Content Placeholder 10">
            <a:extLst>
              <a:ext uri="{FF2B5EF4-FFF2-40B4-BE49-F238E27FC236}">
                <a16:creationId xmlns:a16="http://schemas.microsoft.com/office/drawing/2014/main" id="{275D05E4-7614-4D55-8CCA-88681FE91A17}"/>
              </a:ext>
            </a:extLst>
          </p:cNvPr>
          <p:cNvSpPr txBox="1">
            <a:spLocks/>
          </p:cNvSpPr>
          <p:nvPr/>
        </p:nvSpPr>
        <p:spPr>
          <a:xfrm>
            <a:off x="4298961" y="1663313"/>
            <a:ext cx="3594078" cy="383843"/>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200" b="1" u="sng" dirty="0"/>
              <a:t>Gender</a:t>
            </a:r>
            <a:endParaRPr lang="en-US" b="1" u="sng" dirty="0"/>
          </a:p>
        </p:txBody>
      </p:sp>
    </p:spTree>
    <p:extLst>
      <p:ext uri="{BB962C8B-B14F-4D97-AF65-F5344CB8AC3E}">
        <p14:creationId xmlns:p14="http://schemas.microsoft.com/office/powerpoint/2010/main" val="2899177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F51CFBBC-03B2-4D58-BAE6-6EE00EA8E4F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p:blipFill>
        <p:spPr bwMode="auto">
          <a:xfrm>
            <a:off x="386985" y="1271318"/>
            <a:ext cx="5496338" cy="325098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0F6B1C9A-4845-488C-B209-684A3FCE7A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6308676" y="1271318"/>
            <a:ext cx="5588463" cy="325098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Content Placeholder 10">
            <a:extLst>
              <a:ext uri="{FF2B5EF4-FFF2-40B4-BE49-F238E27FC236}">
                <a16:creationId xmlns:a16="http://schemas.microsoft.com/office/drawing/2014/main" id="{E3E2CB81-C86B-4641-99E1-930AADBB3716}"/>
              </a:ext>
            </a:extLst>
          </p:cNvPr>
          <p:cNvSpPr>
            <a:spLocks noGrp="1"/>
          </p:cNvSpPr>
          <p:nvPr>
            <p:ph sz="half" idx="2"/>
          </p:nvPr>
        </p:nvSpPr>
        <p:spPr>
          <a:xfrm>
            <a:off x="717914" y="4900693"/>
            <a:ext cx="10928450" cy="1401417"/>
          </a:xfrm>
        </p:spPr>
        <p:txBody>
          <a:bodyPr anchor="ctr">
            <a:normAutofit/>
          </a:bodyPr>
          <a:lstStyle/>
          <a:p>
            <a:pPr algn="just"/>
            <a:r>
              <a:rPr lang="en-US" sz="2400" b="0" i="0" dirty="0">
                <a:effectLst/>
              </a:rPr>
              <a:t>The analysis represents </a:t>
            </a:r>
            <a:r>
              <a:rPr lang="en-US" sz="2400" dirty="0"/>
              <a:t>the</a:t>
            </a:r>
            <a:r>
              <a:rPr lang="en-US" sz="2400" b="0" i="0" dirty="0">
                <a:effectLst/>
              </a:rPr>
              <a:t> average distribution analysis of persistency with the gender and age bucket during Dexa_Freq_During_Rx and Count_Of_Risks administration.</a:t>
            </a:r>
            <a:endParaRPr lang="en-US" sz="2400" dirty="0"/>
          </a:p>
        </p:txBody>
      </p:sp>
      <p:sp>
        <p:nvSpPr>
          <p:cNvPr id="8" name="Content Placeholder 10">
            <a:extLst>
              <a:ext uri="{FF2B5EF4-FFF2-40B4-BE49-F238E27FC236}">
                <a16:creationId xmlns:a16="http://schemas.microsoft.com/office/drawing/2014/main" id="{FF0FFD5E-CBFB-4815-A945-74ADB3D547A0}"/>
              </a:ext>
            </a:extLst>
          </p:cNvPr>
          <p:cNvSpPr txBox="1">
            <a:spLocks/>
          </p:cNvSpPr>
          <p:nvPr/>
        </p:nvSpPr>
        <p:spPr>
          <a:xfrm>
            <a:off x="4171004" y="555890"/>
            <a:ext cx="3594078" cy="38384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u="sng" dirty="0"/>
              <a:t>Age Bucket </a:t>
            </a:r>
          </a:p>
        </p:txBody>
      </p:sp>
    </p:spTree>
    <p:extLst>
      <p:ext uri="{BB962C8B-B14F-4D97-AF65-F5344CB8AC3E}">
        <p14:creationId xmlns:p14="http://schemas.microsoft.com/office/powerpoint/2010/main" val="215854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FBDE6879-3385-4D46-B384-3BE87FE38947}"/>
              </a:ext>
            </a:extLst>
          </p:cNvPr>
          <p:cNvSpPr>
            <a:spLocks noGrp="1"/>
          </p:cNvSpPr>
          <p:nvPr>
            <p:ph sz="half" idx="2"/>
          </p:nvPr>
        </p:nvSpPr>
        <p:spPr>
          <a:xfrm>
            <a:off x="526774" y="4899989"/>
            <a:ext cx="11380304" cy="834889"/>
          </a:xfrm>
        </p:spPr>
        <p:txBody>
          <a:bodyPr anchor="t">
            <a:normAutofit/>
          </a:bodyPr>
          <a:lstStyle/>
          <a:p>
            <a:pPr algn="just">
              <a:buFont typeface="Wingdings" panose="05000000000000000000" pitchFamily="2" charset="2"/>
              <a:buChar char="v"/>
            </a:pPr>
            <a:r>
              <a:rPr lang="en-US" sz="2400" b="0" i="0" dirty="0">
                <a:solidFill>
                  <a:srgbClr val="252525"/>
                </a:solidFill>
                <a:effectLst/>
              </a:rPr>
              <a:t>The normalized percentage distribution of the target variable with the NTM_Specialist_Flag and the NTM_Speciality_Bucket variables are analyzed above.</a:t>
            </a:r>
            <a:endParaRPr lang="en-US" sz="2400" dirty="0"/>
          </a:p>
        </p:txBody>
      </p:sp>
      <p:sp>
        <p:nvSpPr>
          <p:cNvPr id="5" name="Rectangle 4">
            <a:extLst>
              <a:ext uri="{FF2B5EF4-FFF2-40B4-BE49-F238E27FC236}">
                <a16:creationId xmlns:a16="http://schemas.microsoft.com/office/drawing/2014/main" id="{9A596BF4-5F5D-4CFC-BE08-BC2671B8F7A1}"/>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tIns="1828800" bIns="0" rtlCol="0" anchor="b"/>
          <a:lstStyle/>
          <a:p>
            <a:pPr lvl="1"/>
            <a:endParaRPr lang="en-US" sz="3200" i="0" dirty="0">
              <a:solidFill>
                <a:srgbClr val="FF6600"/>
              </a:solidFill>
              <a:effectLst/>
            </a:endParaRPr>
          </a:p>
          <a:p>
            <a:pPr lvl="1"/>
            <a:endParaRPr lang="en-US" sz="3200" dirty="0">
              <a:solidFill>
                <a:srgbClr val="FF6600"/>
              </a:solidFill>
            </a:endParaRPr>
          </a:p>
          <a:p>
            <a:pPr lvl="1"/>
            <a:r>
              <a:rPr lang="en-US" sz="3200" i="0" dirty="0">
                <a:solidFill>
                  <a:srgbClr val="FF6600"/>
                </a:solidFill>
                <a:effectLst/>
              </a:rPr>
              <a:t>Some other Clinical and Provider Attributes Features Analysis according to the Persistency_Flag</a:t>
            </a:r>
          </a:p>
          <a:p>
            <a:pPr lvl="1"/>
            <a:endParaRPr lang="en-US" sz="3200" i="0" dirty="0">
              <a:solidFill>
                <a:srgbClr val="FF6600"/>
              </a:solidFill>
              <a:effectLst/>
            </a:endParaRPr>
          </a:p>
        </p:txBody>
      </p:sp>
      <p:pic>
        <p:nvPicPr>
          <p:cNvPr id="6" name="Picture 2">
            <a:extLst>
              <a:ext uri="{FF2B5EF4-FFF2-40B4-BE49-F238E27FC236}">
                <a16:creationId xmlns:a16="http://schemas.microsoft.com/office/drawing/2014/main" id="{5F79FB37-DAED-417C-829E-562124C01AD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p:blipFill>
        <p:spPr bwMode="auto">
          <a:xfrm>
            <a:off x="526774" y="2135353"/>
            <a:ext cx="5347895" cy="219025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CB72C7D3-DC2B-471C-8E58-6DFD8FB19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6249044" y="2102917"/>
            <a:ext cx="5496338" cy="22551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8" name="Content Placeholder 10">
            <a:extLst>
              <a:ext uri="{FF2B5EF4-FFF2-40B4-BE49-F238E27FC236}">
                <a16:creationId xmlns:a16="http://schemas.microsoft.com/office/drawing/2014/main" id="{6145568D-E956-46FE-A3F2-C835E8E1A68F}"/>
              </a:ext>
            </a:extLst>
          </p:cNvPr>
          <p:cNvSpPr txBox="1">
            <a:spLocks/>
          </p:cNvSpPr>
          <p:nvPr/>
        </p:nvSpPr>
        <p:spPr>
          <a:xfrm>
            <a:off x="1048865" y="1594574"/>
            <a:ext cx="3594078" cy="38384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200" b="1" i="0" dirty="0">
                <a:solidFill>
                  <a:srgbClr val="000000"/>
                </a:solidFill>
                <a:effectLst/>
              </a:rPr>
              <a:t>Ntm_Specialist_Flag</a:t>
            </a:r>
            <a:endParaRPr lang="en-US" sz="2200" b="1" u="sng" dirty="0"/>
          </a:p>
        </p:txBody>
      </p:sp>
      <p:sp>
        <p:nvSpPr>
          <p:cNvPr id="9" name="Content Placeholder 10">
            <a:extLst>
              <a:ext uri="{FF2B5EF4-FFF2-40B4-BE49-F238E27FC236}">
                <a16:creationId xmlns:a16="http://schemas.microsoft.com/office/drawing/2014/main" id="{701194F6-45C8-43AC-B4DD-F3D0D5FEE143}"/>
              </a:ext>
            </a:extLst>
          </p:cNvPr>
          <p:cNvSpPr txBox="1">
            <a:spLocks/>
          </p:cNvSpPr>
          <p:nvPr/>
        </p:nvSpPr>
        <p:spPr>
          <a:xfrm>
            <a:off x="7310518" y="1602954"/>
            <a:ext cx="3594078" cy="38384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200" b="1" i="0" dirty="0">
                <a:solidFill>
                  <a:srgbClr val="000000"/>
                </a:solidFill>
                <a:effectLst/>
              </a:rPr>
              <a:t>Ntm_Speciality_Bucket</a:t>
            </a:r>
            <a:endParaRPr lang="en-US" sz="2200" b="1" u="sng" dirty="0"/>
          </a:p>
        </p:txBody>
      </p:sp>
    </p:spTree>
    <p:extLst>
      <p:ext uri="{BB962C8B-B14F-4D97-AF65-F5344CB8AC3E}">
        <p14:creationId xmlns:p14="http://schemas.microsoft.com/office/powerpoint/2010/main" val="1008626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D6CBE74E-1897-4376-9460-45EBFAE6C3B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p:blipFill>
        <p:spPr bwMode="auto">
          <a:xfrm>
            <a:off x="1179442" y="549210"/>
            <a:ext cx="4432852" cy="177955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751F6C5E-5301-446A-A501-0F1D5BE692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6695344" y="554474"/>
            <a:ext cx="4824108" cy="17742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ADDC784C-9950-490F-9C03-D5E0641C69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1272210" y="2735615"/>
            <a:ext cx="4340084" cy="16757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C6649A37-C19C-4F38-834A-8CE497E97C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1272210" y="4818174"/>
            <a:ext cx="4340084" cy="14906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D2D52711-1BB5-4467-B578-D06DE1C9A0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p:blipFill>
        <p:spPr bwMode="auto">
          <a:xfrm>
            <a:off x="6695344" y="2737266"/>
            <a:ext cx="4824108" cy="16757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840A0B8B-E3D7-491D-AA01-39A5F7CDB66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p:blipFill>
        <p:spPr bwMode="auto">
          <a:xfrm>
            <a:off x="6695345" y="4821476"/>
            <a:ext cx="4824108" cy="14896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035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834F1C-713D-42B9-8904-95D483378F87}"/>
              </a:ext>
            </a:extLst>
          </p:cNvPr>
          <p:cNvSpPr>
            <a:spLocks noGrp="1"/>
          </p:cNvSpPr>
          <p:nvPr>
            <p:ph idx="1"/>
          </p:nvPr>
        </p:nvSpPr>
        <p:spPr>
          <a:xfrm>
            <a:off x="644768" y="1597025"/>
            <a:ext cx="11093345" cy="4843532"/>
          </a:xfrm>
        </p:spPr>
        <p:txBody>
          <a:bodyPr anchor="t">
            <a:normAutofit/>
          </a:bodyPr>
          <a:lstStyle/>
          <a:p>
            <a:pPr algn="just">
              <a:lnSpc>
                <a:spcPct val="100000"/>
              </a:lnSpc>
              <a:buFont typeface="Wingdings" panose="05000000000000000000" pitchFamily="2" charset="2"/>
              <a:buChar char="v"/>
            </a:pPr>
            <a:r>
              <a:rPr lang="en-US" sz="2000" b="1" dirty="0"/>
              <a:t>Logistic Regression</a:t>
            </a:r>
            <a:r>
              <a:rPr lang="en-US" sz="2000" dirty="0"/>
              <a:t>: A type of linear model used for binary classification. So, whether it belongs to one of the classes or is either a 0 or a 1. It attempts to predict the output value when given several input variables, placing the example into the correct category.</a:t>
            </a:r>
          </a:p>
          <a:p>
            <a:pPr algn="just">
              <a:lnSpc>
                <a:spcPct val="100000"/>
              </a:lnSpc>
              <a:buFont typeface="Wingdings" panose="05000000000000000000" pitchFamily="2" charset="2"/>
              <a:buChar char="v"/>
            </a:pPr>
            <a:r>
              <a:rPr lang="en-US" sz="2000" b="1" dirty="0">
                <a:effectLst/>
              </a:rPr>
              <a:t>Decision Tree</a:t>
            </a:r>
            <a:r>
              <a:rPr lang="en-US" sz="2000" dirty="0">
                <a:effectLst/>
              </a:rPr>
              <a:t>: It builds classification or regression models in the form of a tree structure. It breaks down a dataset into smaller and smaller subsets while, at the same time, an associated decision tree is incrementally developed.</a:t>
            </a:r>
            <a:endParaRPr lang="en-US" sz="2000" dirty="0"/>
          </a:p>
          <a:p>
            <a:pPr algn="just">
              <a:lnSpc>
                <a:spcPct val="100000"/>
              </a:lnSpc>
              <a:buFont typeface="Wingdings" panose="05000000000000000000" pitchFamily="2" charset="2"/>
              <a:buChar char="v"/>
            </a:pPr>
            <a:r>
              <a:rPr lang="en-US" sz="2000" b="1" dirty="0">
                <a:effectLst/>
              </a:rPr>
              <a:t>Random Forest</a:t>
            </a:r>
            <a:r>
              <a:rPr lang="en-US" sz="2000" dirty="0">
                <a:effectLst/>
              </a:rPr>
              <a:t>: It builds decision trees on different samples and takes their majority vote for classification and average in the case of regression.</a:t>
            </a:r>
          </a:p>
          <a:p>
            <a:pPr algn="just">
              <a:lnSpc>
                <a:spcPct val="100000"/>
              </a:lnSpc>
              <a:buFont typeface="Wingdings" panose="05000000000000000000" pitchFamily="2" charset="2"/>
              <a:buChar char="v"/>
            </a:pPr>
            <a:r>
              <a:rPr lang="en-US" sz="2000" b="1" dirty="0"/>
              <a:t>XGBoost Classifier</a:t>
            </a:r>
            <a:r>
              <a:rPr lang="en-US" sz="2000" dirty="0"/>
              <a:t>: It is an implementation of gradient boosted decision trees designed for speed and performance in competitive machine learning. </a:t>
            </a:r>
            <a:r>
              <a:rPr lang="en-US" sz="2000" dirty="0" err="1"/>
              <a:t>XGboost</a:t>
            </a:r>
            <a:r>
              <a:rPr lang="en-US" sz="2000" dirty="0"/>
              <a:t> is an ensemble learning algorithm, meaning that it combines the results of many models.</a:t>
            </a:r>
          </a:p>
          <a:p>
            <a:pPr algn="just">
              <a:lnSpc>
                <a:spcPct val="100000"/>
              </a:lnSpc>
              <a:buFont typeface="Wingdings" panose="05000000000000000000" pitchFamily="2" charset="2"/>
              <a:buChar char="v"/>
            </a:pPr>
            <a:r>
              <a:rPr lang="en-US" sz="2000" b="1" dirty="0"/>
              <a:t>AdaBoost Classifier</a:t>
            </a:r>
            <a:r>
              <a:rPr lang="en-US" sz="2000" dirty="0"/>
              <a:t>: It is used as an ensemble method. The most common estimator used with AdaBoost is decision trees with one level, which means decision trees with only one split. </a:t>
            </a:r>
            <a:endParaRPr lang="en-US" sz="2000" dirty="0">
              <a:effectLst/>
            </a:endParaRPr>
          </a:p>
          <a:p>
            <a:pPr algn="just">
              <a:lnSpc>
                <a:spcPct val="100000"/>
              </a:lnSpc>
              <a:buFont typeface="Wingdings" panose="05000000000000000000" pitchFamily="2" charset="2"/>
              <a:buChar char="v"/>
            </a:pPr>
            <a:endParaRPr lang="en-US" sz="2000" dirty="0">
              <a:solidFill>
                <a:srgbClr val="252525"/>
              </a:solidFill>
              <a:effectLst/>
            </a:endParaRPr>
          </a:p>
          <a:p>
            <a:pPr algn="just">
              <a:lnSpc>
                <a:spcPct val="100000"/>
              </a:lnSpc>
              <a:buFont typeface="Wingdings" panose="05000000000000000000" pitchFamily="2" charset="2"/>
              <a:buChar char="v"/>
            </a:pPr>
            <a:endParaRPr lang="en-US" sz="2000" dirty="0"/>
          </a:p>
        </p:txBody>
      </p:sp>
      <p:sp>
        <p:nvSpPr>
          <p:cNvPr id="5" name="Rectangle 4">
            <a:extLst>
              <a:ext uri="{FF2B5EF4-FFF2-40B4-BE49-F238E27FC236}">
                <a16:creationId xmlns:a16="http://schemas.microsoft.com/office/drawing/2014/main" id="{9A596BF4-5F5D-4CFC-BE08-BC2671B8F7A1}"/>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r>
              <a:rPr lang="en-US" sz="4000" dirty="0">
                <a:solidFill>
                  <a:srgbClr val="FF6600"/>
                </a:solidFill>
              </a:rPr>
              <a:t>Model Selection</a:t>
            </a:r>
          </a:p>
        </p:txBody>
      </p:sp>
    </p:spTree>
    <p:extLst>
      <p:ext uri="{BB962C8B-B14F-4D97-AF65-F5344CB8AC3E}">
        <p14:creationId xmlns:p14="http://schemas.microsoft.com/office/powerpoint/2010/main" val="1723197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Diagonal Corners Rounded 6">
            <a:extLst>
              <a:ext uri="{FF2B5EF4-FFF2-40B4-BE49-F238E27FC236}">
                <a16:creationId xmlns:a16="http://schemas.microsoft.com/office/drawing/2014/main" id="{4045EBB5-F723-4117-AC84-8375EF6513BE}"/>
              </a:ext>
            </a:extLst>
          </p:cNvPr>
          <p:cNvSpPr/>
          <p:nvPr/>
        </p:nvSpPr>
        <p:spPr>
          <a:xfrm>
            <a:off x="3636447" y="1776046"/>
            <a:ext cx="4145381" cy="1652954"/>
          </a:xfrm>
          <a:prstGeom prst="round2DiagRect">
            <a:avLst/>
          </a:prstGeom>
          <a:solidFill>
            <a:srgbClr val="3B3B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FF6600"/>
                </a:solidFill>
              </a:rPr>
              <a:t>Model Evaluation</a:t>
            </a:r>
            <a:r>
              <a:rPr lang="en-US" sz="4000" dirty="0"/>
              <a:t> </a:t>
            </a:r>
          </a:p>
        </p:txBody>
      </p:sp>
      <p:sp>
        <p:nvSpPr>
          <p:cNvPr id="2" name="Rectangle 1">
            <a:extLst>
              <a:ext uri="{FF2B5EF4-FFF2-40B4-BE49-F238E27FC236}">
                <a16:creationId xmlns:a16="http://schemas.microsoft.com/office/drawing/2014/main" id="{6FDB8208-FF51-4B4C-A348-168262EC3172}"/>
              </a:ext>
            </a:extLst>
          </p:cNvPr>
          <p:cNvSpPr/>
          <p:nvPr/>
        </p:nvSpPr>
        <p:spPr>
          <a:xfrm>
            <a:off x="4859341" y="3657600"/>
            <a:ext cx="1699591" cy="1480930"/>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274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834F1C-713D-42B9-8904-95D483378F87}"/>
              </a:ext>
            </a:extLst>
          </p:cNvPr>
          <p:cNvSpPr>
            <a:spLocks noGrp="1"/>
          </p:cNvSpPr>
          <p:nvPr>
            <p:ph idx="1"/>
          </p:nvPr>
        </p:nvSpPr>
        <p:spPr>
          <a:xfrm>
            <a:off x="644768" y="1597025"/>
            <a:ext cx="11093345" cy="4843532"/>
          </a:xfrm>
        </p:spPr>
        <p:txBody>
          <a:bodyPr anchor="t">
            <a:normAutofit/>
          </a:bodyPr>
          <a:lstStyle/>
          <a:p>
            <a:pPr algn="just">
              <a:buFont typeface="Wingdings" panose="05000000000000000000" pitchFamily="2" charset="2"/>
              <a:buChar char="v"/>
            </a:pPr>
            <a:r>
              <a:rPr lang="en-US" sz="2000" b="1" dirty="0">
                <a:effectLst/>
              </a:rPr>
              <a:t>Accuracy</a:t>
            </a:r>
            <a:r>
              <a:rPr lang="en-US" sz="2000" dirty="0">
                <a:effectLst/>
              </a:rPr>
              <a:t> is the ratio of the number of correctly classified instances to the total number of instances. It gives an overall idea of how well the model is predicting the correct class.</a:t>
            </a:r>
          </a:p>
          <a:p>
            <a:pPr algn="just">
              <a:buFont typeface="Wingdings" panose="05000000000000000000" pitchFamily="2" charset="2"/>
              <a:buChar char="v"/>
            </a:pPr>
            <a:r>
              <a:rPr lang="en-US" sz="2000" b="1" dirty="0">
                <a:effectLst/>
              </a:rPr>
              <a:t>Precision</a:t>
            </a:r>
            <a:r>
              <a:rPr lang="en-US" sz="2000" dirty="0">
                <a:effectLst/>
              </a:rPr>
              <a:t> is the ratio of the number of true positives (correctly predicted positive instances) to the number of instances predicted as positive (both true positives and false positives). It gives an idea of how well the model is predicting the positive class and avoiding false positives.</a:t>
            </a:r>
          </a:p>
          <a:p>
            <a:pPr algn="just">
              <a:buFont typeface="Wingdings" panose="05000000000000000000" pitchFamily="2" charset="2"/>
              <a:buChar char="v"/>
            </a:pPr>
            <a:r>
              <a:rPr lang="en-US" sz="2000" b="1" dirty="0">
                <a:effectLst/>
              </a:rPr>
              <a:t>Recall</a:t>
            </a:r>
            <a:r>
              <a:rPr lang="en-US" sz="2000" dirty="0">
                <a:effectLst/>
              </a:rPr>
              <a:t> is the ratio of the number of true positives to the number of actual positive instances (both true positives and false negatives). It gives an idea of how well the model is capturing the positive class and avoiding false negatives.</a:t>
            </a:r>
          </a:p>
          <a:p>
            <a:pPr algn="just">
              <a:buFont typeface="Wingdings" panose="05000000000000000000" pitchFamily="2" charset="2"/>
              <a:buChar char="v"/>
            </a:pPr>
            <a:r>
              <a:rPr lang="en-US" sz="2000" dirty="0">
                <a:effectLst/>
              </a:rPr>
              <a:t>The </a:t>
            </a:r>
            <a:r>
              <a:rPr lang="en-US" sz="2000" b="1" dirty="0">
                <a:effectLst/>
              </a:rPr>
              <a:t>F1 score </a:t>
            </a:r>
            <a:r>
              <a:rPr lang="en-US" sz="2000" dirty="0">
                <a:effectLst/>
              </a:rPr>
              <a:t>is a harmonic mean of precision and recall, calculated as 2 x (precision x recall) / (precision + recall). It provides a single score that balances both precision and recall.</a:t>
            </a:r>
          </a:p>
          <a:p>
            <a:pPr algn="just">
              <a:buFont typeface="Wingdings" panose="05000000000000000000" pitchFamily="2" charset="2"/>
              <a:buChar char="v"/>
            </a:pPr>
            <a:r>
              <a:rPr lang="en-US" sz="2000" b="1" dirty="0"/>
              <a:t>Cohen's Kappa </a:t>
            </a:r>
            <a:r>
              <a:rPr lang="en-US" sz="2000" dirty="0"/>
              <a:t>is a statistical measure that is used to assess the level of agreement between two raters or evaluators who are rating the same set of items.</a:t>
            </a:r>
          </a:p>
          <a:p>
            <a:pPr algn="just">
              <a:buFont typeface="Wingdings" panose="05000000000000000000" pitchFamily="2" charset="2"/>
              <a:buChar char="v"/>
            </a:pPr>
            <a:r>
              <a:rPr lang="en-US" sz="2000" dirty="0"/>
              <a:t>The </a:t>
            </a:r>
            <a:r>
              <a:rPr lang="en-US" sz="2000" b="1" dirty="0"/>
              <a:t>AUC score </a:t>
            </a:r>
            <a:r>
              <a:rPr lang="en-US" sz="2000" dirty="0"/>
              <a:t>represents the area under the receiver operating characteristic (ROC) curve, which plots the true positive rate against the false positive rate at various classification thresholds.</a:t>
            </a:r>
          </a:p>
          <a:p>
            <a:pPr marL="0" indent="0" algn="just">
              <a:buNone/>
            </a:pPr>
            <a:endParaRPr lang="en-US" sz="2000" dirty="0">
              <a:effectLst/>
            </a:endParaRPr>
          </a:p>
          <a:p>
            <a:pPr algn="just">
              <a:lnSpc>
                <a:spcPct val="100000"/>
              </a:lnSpc>
              <a:buFont typeface="Wingdings" panose="05000000000000000000" pitchFamily="2" charset="2"/>
              <a:buChar char="v"/>
            </a:pPr>
            <a:endParaRPr lang="en-US" sz="2000" dirty="0">
              <a:solidFill>
                <a:srgbClr val="252525"/>
              </a:solidFill>
              <a:effectLst/>
            </a:endParaRPr>
          </a:p>
          <a:p>
            <a:pPr algn="just">
              <a:lnSpc>
                <a:spcPct val="100000"/>
              </a:lnSpc>
              <a:buFont typeface="Wingdings" panose="05000000000000000000" pitchFamily="2" charset="2"/>
              <a:buChar char="v"/>
            </a:pPr>
            <a:endParaRPr lang="en-US" sz="2000" dirty="0"/>
          </a:p>
        </p:txBody>
      </p:sp>
      <p:sp>
        <p:nvSpPr>
          <p:cNvPr id="5" name="Rectangle 4">
            <a:extLst>
              <a:ext uri="{FF2B5EF4-FFF2-40B4-BE49-F238E27FC236}">
                <a16:creationId xmlns:a16="http://schemas.microsoft.com/office/drawing/2014/main" id="{9A596BF4-5F5D-4CFC-BE08-BC2671B8F7A1}"/>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r>
              <a:rPr lang="en-US" sz="4000" dirty="0">
                <a:solidFill>
                  <a:srgbClr val="FF6600"/>
                </a:solidFill>
              </a:rPr>
              <a:t>Model Evaluation: Metrics</a:t>
            </a:r>
          </a:p>
        </p:txBody>
      </p:sp>
    </p:spTree>
    <p:extLst>
      <p:ext uri="{BB962C8B-B14F-4D97-AF65-F5344CB8AC3E}">
        <p14:creationId xmlns:p14="http://schemas.microsoft.com/office/powerpoint/2010/main" val="3176123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p>
          <a:p>
            <a:pPr algn="just"/>
            <a:r>
              <a:rPr lang="en-US" sz="2800" dirty="0">
                <a:solidFill>
                  <a:srgbClr val="FF6600"/>
                </a:solidFill>
              </a:rPr>
              <a:t>         Problem Statement</a:t>
            </a:r>
          </a:p>
          <a:p>
            <a:pPr algn="just"/>
            <a:r>
              <a:rPr lang="en-US" sz="2800" dirty="0">
                <a:solidFill>
                  <a:srgbClr val="FF6600"/>
                </a:solidFill>
              </a:rPr>
              <a:t>         Datasets Exploration</a:t>
            </a:r>
          </a:p>
          <a:p>
            <a:pPr algn="just"/>
            <a:r>
              <a:rPr lang="en-US" sz="2800" dirty="0">
                <a:solidFill>
                  <a:srgbClr val="FF6600"/>
                </a:solidFill>
              </a:rPr>
              <a:t>         EDA</a:t>
            </a:r>
          </a:p>
          <a:p>
            <a:pPr algn="just"/>
            <a:r>
              <a:rPr lang="en-US" sz="2800" dirty="0">
                <a:solidFill>
                  <a:srgbClr val="FF6600"/>
                </a:solidFill>
              </a:rPr>
              <a:t>         Model Selection</a:t>
            </a:r>
          </a:p>
          <a:p>
            <a:pPr algn="just"/>
            <a:r>
              <a:rPr lang="en-US" sz="2800" dirty="0">
                <a:solidFill>
                  <a:srgbClr val="FF6600"/>
                </a:solidFill>
              </a:rPr>
              <a:t>         Model Evaluation</a:t>
            </a:r>
          </a:p>
          <a:p>
            <a:pPr algn="just"/>
            <a:r>
              <a:rPr lang="en-US" sz="2800" dirty="0">
                <a:solidFill>
                  <a:srgbClr val="FF6600"/>
                </a:solidFill>
              </a:rPr>
              <a:t>         Conclusion</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5" name="Picture 4">
            <a:extLst>
              <a:ext uri="{FF2B5EF4-FFF2-40B4-BE49-F238E27FC236}">
                <a16:creationId xmlns:a16="http://schemas.microsoft.com/office/drawing/2014/main" id="{E348E75C-1CB4-4F85-A50B-326086B729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933" y="5121617"/>
            <a:ext cx="2325467" cy="2325467"/>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A596BF4-5F5D-4CFC-BE08-BC2671B8F7A1}"/>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r>
              <a:rPr lang="en-US" sz="4000" dirty="0">
                <a:solidFill>
                  <a:srgbClr val="FF6600"/>
                </a:solidFill>
              </a:rPr>
              <a:t>Model Evaluation: Logistic Regression</a:t>
            </a:r>
          </a:p>
        </p:txBody>
      </p:sp>
      <p:sp>
        <p:nvSpPr>
          <p:cNvPr id="4" name="Content Placeholder 2">
            <a:extLst>
              <a:ext uri="{FF2B5EF4-FFF2-40B4-BE49-F238E27FC236}">
                <a16:creationId xmlns:a16="http://schemas.microsoft.com/office/drawing/2014/main" id="{EC2AEFDD-66CD-4C90-9CDA-AA504F22A74A}"/>
              </a:ext>
            </a:extLst>
          </p:cNvPr>
          <p:cNvSpPr txBox="1">
            <a:spLocks/>
          </p:cNvSpPr>
          <p:nvPr/>
        </p:nvSpPr>
        <p:spPr>
          <a:xfrm>
            <a:off x="797168" y="1749425"/>
            <a:ext cx="2426423" cy="166301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Font typeface="Wingdings" panose="05000000000000000000" pitchFamily="2" charset="2"/>
              <a:buChar char="v"/>
            </a:pPr>
            <a:endParaRPr lang="en-US" sz="2000">
              <a:solidFill>
                <a:srgbClr val="252525"/>
              </a:solidFill>
            </a:endParaRPr>
          </a:p>
          <a:p>
            <a:pPr algn="just">
              <a:lnSpc>
                <a:spcPct val="100000"/>
              </a:lnSpc>
              <a:buFont typeface="Wingdings" panose="05000000000000000000" pitchFamily="2" charset="2"/>
              <a:buChar char="v"/>
            </a:pPr>
            <a:endParaRPr lang="en-US" sz="2000" dirty="0"/>
          </a:p>
        </p:txBody>
      </p:sp>
      <p:sp>
        <p:nvSpPr>
          <p:cNvPr id="6" name="Content Placeholder 2">
            <a:extLst>
              <a:ext uri="{FF2B5EF4-FFF2-40B4-BE49-F238E27FC236}">
                <a16:creationId xmlns:a16="http://schemas.microsoft.com/office/drawing/2014/main" id="{FA7769CE-539D-4C3A-A9DF-72FE68A45F90}"/>
              </a:ext>
            </a:extLst>
          </p:cNvPr>
          <p:cNvSpPr txBox="1">
            <a:spLocks/>
          </p:cNvSpPr>
          <p:nvPr/>
        </p:nvSpPr>
        <p:spPr>
          <a:xfrm>
            <a:off x="3774956" y="2991885"/>
            <a:ext cx="2426423" cy="166301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Font typeface="Wingdings" panose="05000000000000000000" pitchFamily="2" charset="2"/>
              <a:buChar char="v"/>
            </a:pPr>
            <a:endParaRPr lang="en-US" sz="2000">
              <a:solidFill>
                <a:srgbClr val="252525"/>
              </a:solidFill>
            </a:endParaRPr>
          </a:p>
          <a:p>
            <a:pPr algn="just">
              <a:lnSpc>
                <a:spcPct val="100000"/>
              </a:lnSpc>
              <a:buFont typeface="Wingdings" panose="05000000000000000000" pitchFamily="2" charset="2"/>
              <a:buChar char="v"/>
            </a:pPr>
            <a:endParaRPr lang="en-US" sz="2000" dirty="0"/>
          </a:p>
        </p:txBody>
      </p:sp>
      <p:pic>
        <p:nvPicPr>
          <p:cNvPr id="7" name="Picture 2">
            <a:extLst>
              <a:ext uri="{FF2B5EF4-FFF2-40B4-BE49-F238E27FC236}">
                <a16:creationId xmlns:a16="http://schemas.microsoft.com/office/drawing/2014/main" id="{47B961B9-5D02-4B03-A068-6E30CC9B8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800604" y="4628057"/>
            <a:ext cx="4845973" cy="17700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17BCDCDF-11CF-46A6-B51C-2042E73784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205050" y="1791491"/>
            <a:ext cx="3668359" cy="177008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A5C4909C-1EBD-452F-AE48-F35379958D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7205050" y="3981469"/>
            <a:ext cx="3569669" cy="266327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1080F800-C9B3-4B98-90B3-8844EF1CA7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986450" y="1567596"/>
            <a:ext cx="4093490" cy="28485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480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A596BF4-5F5D-4CFC-BE08-BC2671B8F7A1}"/>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r>
              <a:rPr lang="en-US" sz="4000" dirty="0">
                <a:solidFill>
                  <a:srgbClr val="FF6600"/>
                </a:solidFill>
              </a:rPr>
              <a:t>Model Evaluation: Decision Tree</a:t>
            </a:r>
          </a:p>
        </p:txBody>
      </p:sp>
      <p:sp>
        <p:nvSpPr>
          <p:cNvPr id="4" name="Content Placeholder 2">
            <a:extLst>
              <a:ext uri="{FF2B5EF4-FFF2-40B4-BE49-F238E27FC236}">
                <a16:creationId xmlns:a16="http://schemas.microsoft.com/office/drawing/2014/main" id="{EC2AEFDD-66CD-4C90-9CDA-AA504F22A74A}"/>
              </a:ext>
            </a:extLst>
          </p:cNvPr>
          <p:cNvSpPr txBox="1">
            <a:spLocks/>
          </p:cNvSpPr>
          <p:nvPr/>
        </p:nvSpPr>
        <p:spPr>
          <a:xfrm>
            <a:off x="797168" y="1749425"/>
            <a:ext cx="2426423" cy="166301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Font typeface="Wingdings" panose="05000000000000000000" pitchFamily="2" charset="2"/>
              <a:buChar char="v"/>
            </a:pPr>
            <a:endParaRPr lang="en-US" sz="2000">
              <a:solidFill>
                <a:srgbClr val="252525"/>
              </a:solidFill>
            </a:endParaRPr>
          </a:p>
          <a:p>
            <a:pPr algn="just">
              <a:lnSpc>
                <a:spcPct val="100000"/>
              </a:lnSpc>
              <a:buFont typeface="Wingdings" panose="05000000000000000000" pitchFamily="2" charset="2"/>
              <a:buChar char="v"/>
            </a:pPr>
            <a:endParaRPr lang="en-US" sz="2000" dirty="0"/>
          </a:p>
        </p:txBody>
      </p:sp>
      <p:sp>
        <p:nvSpPr>
          <p:cNvPr id="6" name="Content Placeholder 2">
            <a:extLst>
              <a:ext uri="{FF2B5EF4-FFF2-40B4-BE49-F238E27FC236}">
                <a16:creationId xmlns:a16="http://schemas.microsoft.com/office/drawing/2014/main" id="{FA7769CE-539D-4C3A-A9DF-72FE68A45F90}"/>
              </a:ext>
            </a:extLst>
          </p:cNvPr>
          <p:cNvSpPr txBox="1">
            <a:spLocks/>
          </p:cNvSpPr>
          <p:nvPr/>
        </p:nvSpPr>
        <p:spPr>
          <a:xfrm>
            <a:off x="3774956" y="2991885"/>
            <a:ext cx="2426423" cy="166301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Font typeface="Wingdings" panose="05000000000000000000" pitchFamily="2" charset="2"/>
              <a:buChar char="v"/>
            </a:pPr>
            <a:endParaRPr lang="en-US" sz="2000">
              <a:solidFill>
                <a:srgbClr val="252525"/>
              </a:solidFill>
            </a:endParaRPr>
          </a:p>
          <a:p>
            <a:pPr algn="just">
              <a:lnSpc>
                <a:spcPct val="100000"/>
              </a:lnSpc>
              <a:buFont typeface="Wingdings" panose="05000000000000000000" pitchFamily="2" charset="2"/>
              <a:buChar char="v"/>
            </a:pPr>
            <a:endParaRPr lang="en-US" sz="2000" dirty="0"/>
          </a:p>
        </p:txBody>
      </p:sp>
      <p:pic>
        <p:nvPicPr>
          <p:cNvPr id="7" name="Picture 2">
            <a:extLst>
              <a:ext uri="{FF2B5EF4-FFF2-40B4-BE49-F238E27FC236}">
                <a16:creationId xmlns:a16="http://schemas.microsoft.com/office/drawing/2014/main" id="{47B961B9-5D02-4B03-A068-6E30CC9B8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800604" y="4667659"/>
            <a:ext cx="4845973" cy="169088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17BCDCDF-11CF-46A6-B51C-2042E73784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205050" y="1821771"/>
            <a:ext cx="3668359" cy="17095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A5C4909C-1EBD-452F-AE48-F35379958D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7205050" y="4027654"/>
            <a:ext cx="3569669" cy="25709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1080F800-C9B3-4B98-90B3-8844EF1CA7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1013030" y="1567596"/>
            <a:ext cx="4040330" cy="28485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728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A596BF4-5F5D-4CFC-BE08-BC2671B8F7A1}"/>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r>
              <a:rPr lang="en-US" sz="4000" dirty="0">
                <a:solidFill>
                  <a:srgbClr val="FF6600"/>
                </a:solidFill>
              </a:rPr>
              <a:t>Model Evaluation: Random Forest</a:t>
            </a:r>
          </a:p>
        </p:txBody>
      </p:sp>
      <p:sp>
        <p:nvSpPr>
          <p:cNvPr id="4" name="Content Placeholder 2">
            <a:extLst>
              <a:ext uri="{FF2B5EF4-FFF2-40B4-BE49-F238E27FC236}">
                <a16:creationId xmlns:a16="http://schemas.microsoft.com/office/drawing/2014/main" id="{EC2AEFDD-66CD-4C90-9CDA-AA504F22A74A}"/>
              </a:ext>
            </a:extLst>
          </p:cNvPr>
          <p:cNvSpPr txBox="1">
            <a:spLocks/>
          </p:cNvSpPr>
          <p:nvPr/>
        </p:nvSpPr>
        <p:spPr>
          <a:xfrm>
            <a:off x="797168" y="1749425"/>
            <a:ext cx="2426423" cy="166301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Font typeface="Wingdings" panose="05000000000000000000" pitchFamily="2" charset="2"/>
              <a:buChar char="v"/>
            </a:pPr>
            <a:endParaRPr lang="en-US" sz="2000">
              <a:solidFill>
                <a:srgbClr val="252525"/>
              </a:solidFill>
            </a:endParaRPr>
          </a:p>
          <a:p>
            <a:pPr algn="just">
              <a:lnSpc>
                <a:spcPct val="100000"/>
              </a:lnSpc>
              <a:buFont typeface="Wingdings" panose="05000000000000000000" pitchFamily="2" charset="2"/>
              <a:buChar char="v"/>
            </a:pPr>
            <a:endParaRPr lang="en-US" sz="2000" dirty="0"/>
          </a:p>
        </p:txBody>
      </p:sp>
      <p:sp>
        <p:nvSpPr>
          <p:cNvPr id="6" name="Content Placeholder 2">
            <a:extLst>
              <a:ext uri="{FF2B5EF4-FFF2-40B4-BE49-F238E27FC236}">
                <a16:creationId xmlns:a16="http://schemas.microsoft.com/office/drawing/2014/main" id="{FA7769CE-539D-4C3A-A9DF-72FE68A45F90}"/>
              </a:ext>
            </a:extLst>
          </p:cNvPr>
          <p:cNvSpPr txBox="1">
            <a:spLocks/>
          </p:cNvSpPr>
          <p:nvPr/>
        </p:nvSpPr>
        <p:spPr>
          <a:xfrm>
            <a:off x="3774956" y="2991885"/>
            <a:ext cx="2426423" cy="166301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Font typeface="Wingdings" panose="05000000000000000000" pitchFamily="2" charset="2"/>
              <a:buChar char="v"/>
            </a:pPr>
            <a:endParaRPr lang="en-US" sz="2000">
              <a:solidFill>
                <a:srgbClr val="252525"/>
              </a:solidFill>
            </a:endParaRPr>
          </a:p>
          <a:p>
            <a:pPr algn="just">
              <a:lnSpc>
                <a:spcPct val="100000"/>
              </a:lnSpc>
              <a:buFont typeface="Wingdings" panose="05000000000000000000" pitchFamily="2" charset="2"/>
              <a:buChar char="v"/>
            </a:pPr>
            <a:endParaRPr lang="en-US" sz="2000" dirty="0"/>
          </a:p>
        </p:txBody>
      </p:sp>
      <p:pic>
        <p:nvPicPr>
          <p:cNvPr id="7" name="Picture 2">
            <a:extLst>
              <a:ext uri="{FF2B5EF4-FFF2-40B4-BE49-F238E27FC236}">
                <a16:creationId xmlns:a16="http://schemas.microsoft.com/office/drawing/2014/main" id="{47B961B9-5D02-4B03-A068-6E30CC9B8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800604" y="4704425"/>
            <a:ext cx="4845973" cy="16173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17BCDCDF-11CF-46A6-B51C-2042E73784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205050" y="1866083"/>
            <a:ext cx="3668359" cy="162090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A5C4909C-1EBD-452F-AE48-F35379958D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7205050" y="4027654"/>
            <a:ext cx="3569669" cy="25709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1080F800-C9B3-4B98-90B3-8844EF1CA7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1013030" y="1567596"/>
            <a:ext cx="4040330" cy="28485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702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A596BF4-5F5D-4CFC-BE08-BC2671B8F7A1}"/>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r>
              <a:rPr lang="en-US" sz="4000" dirty="0">
                <a:solidFill>
                  <a:srgbClr val="FF6600"/>
                </a:solidFill>
              </a:rPr>
              <a:t>Model Evaluation: XGBoost</a:t>
            </a:r>
          </a:p>
        </p:txBody>
      </p:sp>
      <p:sp>
        <p:nvSpPr>
          <p:cNvPr id="4" name="Content Placeholder 2">
            <a:extLst>
              <a:ext uri="{FF2B5EF4-FFF2-40B4-BE49-F238E27FC236}">
                <a16:creationId xmlns:a16="http://schemas.microsoft.com/office/drawing/2014/main" id="{EC2AEFDD-66CD-4C90-9CDA-AA504F22A74A}"/>
              </a:ext>
            </a:extLst>
          </p:cNvPr>
          <p:cNvSpPr txBox="1">
            <a:spLocks/>
          </p:cNvSpPr>
          <p:nvPr/>
        </p:nvSpPr>
        <p:spPr>
          <a:xfrm>
            <a:off x="797168" y="1749425"/>
            <a:ext cx="2426423" cy="166301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Font typeface="Wingdings" panose="05000000000000000000" pitchFamily="2" charset="2"/>
              <a:buChar char="v"/>
            </a:pPr>
            <a:endParaRPr lang="en-US" sz="2000">
              <a:solidFill>
                <a:srgbClr val="252525"/>
              </a:solidFill>
            </a:endParaRPr>
          </a:p>
          <a:p>
            <a:pPr algn="just">
              <a:lnSpc>
                <a:spcPct val="100000"/>
              </a:lnSpc>
              <a:buFont typeface="Wingdings" panose="05000000000000000000" pitchFamily="2" charset="2"/>
              <a:buChar char="v"/>
            </a:pPr>
            <a:endParaRPr lang="en-US" sz="2000" dirty="0"/>
          </a:p>
        </p:txBody>
      </p:sp>
      <p:sp>
        <p:nvSpPr>
          <p:cNvPr id="6" name="Content Placeholder 2">
            <a:extLst>
              <a:ext uri="{FF2B5EF4-FFF2-40B4-BE49-F238E27FC236}">
                <a16:creationId xmlns:a16="http://schemas.microsoft.com/office/drawing/2014/main" id="{FA7769CE-539D-4C3A-A9DF-72FE68A45F90}"/>
              </a:ext>
            </a:extLst>
          </p:cNvPr>
          <p:cNvSpPr txBox="1">
            <a:spLocks/>
          </p:cNvSpPr>
          <p:nvPr/>
        </p:nvSpPr>
        <p:spPr>
          <a:xfrm>
            <a:off x="3774956" y="2991885"/>
            <a:ext cx="2426423" cy="166301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Font typeface="Wingdings" panose="05000000000000000000" pitchFamily="2" charset="2"/>
              <a:buChar char="v"/>
            </a:pPr>
            <a:endParaRPr lang="en-US" sz="2000">
              <a:solidFill>
                <a:srgbClr val="252525"/>
              </a:solidFill>
            </a:endParaRPr>
          </a:p>
          <a:p>
            <a:pPr algn="just">
              <a:lnSpc>
                <a:spcPct val="100000"/>
              </a:lnSpc>
              <a:buFont typeface="Wingdings" panose="05000000000000000000" pitchFamily="2" charset="2"/>
              <a:buChar char="v"/>
            </a:pPr>
            <a:endParaRPr lang="en-US" sz="2000" dirty="0"/>
          </a:p>
        </p:txBody>
      </p:sp>
      <p:pic>
        <p:nvPicPr>
          <p:cNvPr id="7" name="Picture 2">
            <a:extLst>
              <a:ext uri="{FF2B5EF4-FFF2-40B4-BE49-F238E27FC236}">
                <a16:creationId xmlns:a16="http://schemas.microsoft.com/office/drawing/2014/main" id="{47B961B9-5D02-4B03-A068-6E30CC9B8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800605" y="4760430"/>
            <a:ext cx="4775248" cy="156763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17BCDCDF-11CF-46A6-B51C-2042E73784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205050" y="1866290"/>
            <a:ext cx="3668359" cy="16204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A5C4909C-1EBD-452F-AE48-F35379958D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7205050" y="4027654"/>
            <a:ext cx="3569669" cy="25709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1080F800-C9B3-4B98-90B3-8844EF1CA7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1013030" y="1567596"/>
            <a:ext cx="4040330" cy="28485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578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A596BF4-5F5D-4CFC-BE08-BC2671B8F7A1}"/>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r>
              <a:rPr lang="en-US" sz="4000" dirty="0">
                <a:solidFill>
                  <a:srgbClr val="FF6600"/>
                </a:solidFill>
              </a:rPr>
              <a:t>Model Evaluation: ADABoost</a:t>
            </a:r>
          </a:p>
        </p:txBody>
      </p:sp>
      <p:sp>
        <p:nvSpPr>
          <p:cNvPr id="4" name="Content Placeholder 2">
            <a:extLst>
              <a:ext uri="{FF2B5EF4-FFF2-40B4-BE49-F238E27FC236}">
                <a16:creationId xmlns:a16="http://schemas.microsoft.com/office/drawing/2014/main" id="{EC2AEFDD-66CD-4C90-9CDA-AA504F22A74A}"/>
              </a:ext>
            </a:extLst>
          </p:cNvPr>
          <p:cNvSpPr txBox="1">
            <a:spLocks/>
          </p:cNvSpPr>
          <p:nvPr/>
        </p:nvSpPr>
        <p:spPr>
          <a:xfrm>
            <a:off x="797168" y="1749425"/>
            <a:ext cx="2426423" cy="166301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Font typeface="Wingdings" panose="05000000000000000000" pitchFamily="2" charset="2"/>
              <a:buChar char="v"/>
            </a:pPr>
            <a:endParaRPr lang="en-US" sz="2000">
              <a:solidFill>
                <a:srgbClr val="252525"/>
              </a:solidFill>
            </a:endParaRPr>
          </a:p>
          <a:p>
            <a:pPr algn="just">
              <a:lnSpc>
                <a:spcPct val="100000"/>
              </a:lnSpc>
              <a:buFont typeface="Wingdings" panose="05000000000000000000" pitchFamily="2" charset="2"/>
              <a:buChar char="v"/>
            </a:pPr>
            <a:endParaRPr lang="en-US" sz="2000" dirty="0"/>
          </a:p>
        </p:txBody>
      </p:sp>
      <p:sp>
        <p:nvSpPr>
          <p:cNvPr id="6" name="Content Placeholder 2">
            <a:extLst>
              <a:ext uri="{FF2B5EF4-FFF2-40B4-BE49-F238E27FC236}">
                <a16:creationId xmlns:a16="http://schemas.microsoft.com/office/drawing/2014/main" id="{FA7769CE-539D-4C3A-A9DF-72FE68A45F90}"/>
              </a:ext>
            </a:extLst>
          </p:cNvPr>
          <p:cNvSpPr txBox="1">
            <a:spLocks/>
          </p:cNvSpPr>
          <p:nvPr/>
        </p:nvSpPr>
        <p:spPr>
          <a:xfrm>
            <a:off x="3774956" y="2991885"/>
            <a:ext cx="2426423" cy="166301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Font typeface="Wingdings" panose="05000000000000000000" pitchFamily="2" charset="2"/>
              <a:buChar char="v"/>
            </a:pPr>
            <a:endParaRPr lang="en-US" sz="2000">
              <a:solidFill>
                <a:srgbClr val="252525"/>
              </a:solidFill>
            </a:endParaRPr>
          </a:p>
          <a:p>
            <a:pPr algn="just">
              <a:lnSpc>
                <a:spcPct val="100000"/>
              </a:lnSpc>
              <a:buFont typeface="Wingdings" panose="05000000000000000000" pitchFamily="2" charset="2"/>
              <a:buChar char="v"/>
            </a:pPr>
            <a:endParaRPr lang="en-US" sz="2000" dirty="0"/>
          </a:p>
        </p:txBody>
      </p:sp>
      <p:pic>
        <p:nvPicPr>
          <p:cNvPr id="7" name="Picture 2">
            <a:extLst>
              <a:ext uri="{FF2B5EF4-FFF2-40B4-BE49-F238E27FC236}">
                <a16:creationId xmlns:a16="http://schemas.microsoft.com/office/drawing/2014/main" id="{47B961B9-5D02-4B03-A068-6E30CC9B8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800604" y="4745822"/>
            <a:ext cx="4845973" cy="153455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17BCDCDF-11CF-46A6-B51C-2042E73784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205050" y="1888087"/>
            <a:ext cx="3668359" cy="157689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A5C4909C-1EBD-452F-AE48-F35379958D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7205050" y="4027654"/>
            <a:ext cx="3569669" cy="25709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1080F800-C9B3-4B98-90B3-8844EF1CA7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1013030" y="1567596"/>
            <a:ext cx="4040330" cy="28485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055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A596BF4-5F5D-4CFC-BE08-BC2671B8F7A1}"/>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r>
              <a:rPr lang="en-US" sz="4000" dirty="0">
                <a:solidFill>
                  <a:srgbClr val="FF6600"/>
                </a:solidFill>
              </a:rPr>
              <a:t>Conclusion</a:t>
            </a:r>
          </a:p>
        </p:txBody>
      </p:sp>
      <p:graphicFrame>
        <p:nvGraphicFramePr>
          <p:cNvPr id="4" name="Table 5">
            <a:extLst>
              <a:ext uri="{FF2B5EF4-FFF2-40B4-BE49-F238E27FC236}">
                <a16:creationId xmlns:a16="http://schemas.microsoft.com/office/drawing/2014/main" id="{06229D8C-9862-4E03-80AB-F3338870875B}"/>
              </a:ext>
            </a:extLst>
          </p:cNvPr>
          <p:cNvGraphicFramePr>
            <a:graphicFrameLocks noGrp="1"/>
          </p:cNvGraphicFramePr>
          <p:nvPr>
            <p:extLst>
              <p:ext uri="{D42A27DB-BD31-4B8C-83A1-F6EECF244321}">
                <p14:modId xmlns:p14="http://schemas.microsoft.com/office/powerpoint/2010/main" val="4222080003"/>
              </p:ext>
            </p:extLst>
          </p:nvPr>
        </p:nvGraphicFramePr>
        <p:xfrm>
          <a:off x="1331846" y="2035755"/>
          <a:ext cx="9250337" cy="2494280"/>
        </p:xfrm>
        <a:graphic>
          <a:graphicData uri="http://schemas.openxmlformats.org/drawingml/2006/table">
            <a:tbl>
              <a:tblPr firstRow="1" bandRow="1">
                <a:tableStyleId>{5C22544A-7EE6-4342-B048-85BDC9FD1C3A}</a:tableStyleId>
              </a:tblPr>
              <a:tblGrid>
                <a:gridCol w="1981518">
                  <a:extLst>
                    <a:ext uri="{9D8B030D-6E8A-4147-A177-3AD203B41FA5}">
                      <a16:colId xmlns:a16="http://schemas.microsoft.com/office/drawing/2014/main" val="678287800"/>
                    </a:ext>
                  </a:extLst>
                </a:gridCol>
                <a:gridCol w="1139366">
                  <a:extLst>
                    <a:ext uri="{9D8B030D-6E8A-4147-A177-3AD203B41FA5}">
                      <a16:colId xmlns:a16="http://schemas.microsoft.com/office/drawing/2014/main" val="2268690466"/>
                    </a:ext>
                  </a:extLst>
                </a:gridCol>
                <a:gridCol w="1222176">
                  <a:extLst>
                    <a:ext uri="{9D8B030D-6E8A-4147-A177-3AD203B41FA5}">
                      <a16:colId xmlns:a16="http://schemas.microsoft.com/office/drawing/2014/main" val="1272710866"/>
                    </a:ext>
                  </a:extLst>
                </a:gridCol>
                <a:gridCol w="1272867">
                  <a:extLst>
                    <a:ext uri="{9D8B030D-6E8A-4147-A177-3AD203B41FA5}">
                      <a16:colId xmlns:a16="http://schemas.microsoft.com/office/drawing/2014/main" val="156386126"/>
                    </a:ext>
                  </a:extLst>
                </a:gridCol>
                <a:gridCol w="1211470">
                  <a:extLst>
                    <a:ext uri="{9D8B030D-6E8A-4147-A177-3AD203B41FA5}">
                      <a16:colId xmlns:a16="http://schemas.microsoft.com/office/drawing/2014/main" val="4007051041"/>
                    </a:ext>
                  </a:extLst>
                </a:gridCol>
                <a:gridCol w="1211470">
                  <a:extLst>
                    <a:ext uri="{9D8B030D-6E8A-4147-A177-3AD203B41FA5}">
                      <a16:colId xmlns:a16="http://schemas.microsoft.com/office/drawing/2014/main" val="876421785"/>
                    </a:ext>
                  </a:extLst>
                </a:gridCol>
                <a:gridCol w="1211470">
                  <a:extLst>
                    <a:ext uri="{9D8B030D-6E8A-4147-A177-3AD203B41FA5}">
                      <a16:colId xmlns:a16="http://schemas.microsoft.com/office/drawing/2014/main" val="4195968916"/>
                    </a:ext>
                  </a:extLst>
                </a:gridCol>
              </a:tblGrid>
              <a:tr h="370840">
                <a:tc>
                  <a:txBody>
                    <a:bodyPr/>
                    <a:lstStyle/>
                    <a:p>
                      <a:r>
                        <a:rPr lang="en-US" dirty="0"/>
                        <a:t>Model</a:t>
                      </a:r>
                    </a:p>
                  </a:txBody>
                  <a:tcPr/>
                </a:tc>
                <a:tc>
                  <a:txBody>
                    <a:bodyPr/>
                    <a:lstStyle/>
                    <a:p>
                      <a:r>
                        <a:rPr lang="en-US" dirty="0"/>
                        <a:t>Accuracy </a:t>
                      </a:r>
                    </a:p>
                  </a:txBody>
                  <a:tcPr/>
                </a:tc>
                <a:tc>
                  <a:txBody>
                    <a:bodyPr/>
                    <a:lstStyle/>
                    <a:p>
                      <a:r>
                        <a:rPr lang="en-US" dirty="0"/>
                        <a:t>Precision</a:t>
                      </a:r>
                    </a:p>
                  </a:txBody>
                  <a:tcPr/>
                </a:tc>
                <a:tc>
                  <a:txBody>
                    <a:bodyPr/>
                    <a:lstStyle/>
                    <a:p>
                      <a:r>
                        <a:rPr lang="en-US" dirty="0"/>
                        <a:t>Recall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F1 Score</a:t>
                      </a:r>
                    </a:p>
                    <a:p>
                      <a:endParaRPr lang="en-US" dirty="0"/>
                    </a:p>
                  </a:txBody>
                  <a:tcPr/>
                </a:tc>
                <a:tc>
                  <a:txBody>
                    <a:bodyPr/>
                    <a:lstStyle/>
                    <a:p>
                      <a:r>
                        <a:rPr lang="en-US" sz="1800" b="1" dirty="0"/>
                        <a:t>Cohen's Kappa </a:t>
                      </a:r>
                      <a:endParaRPr lang="en-US" dirty="0"/>
                    </a:p>
                  </a:txBody>
                  <a:tcPr/>
                </a:tc>
                <a:tc>
                  <a:txBody>
                    <a:bodyPr/>
                    <a:lstStyle/>
                    <a:p>
                      <a:r>
                        <a:rPr lang="en-US" dirty="0"/>
                        <a:t>AUC Score</a:t>
                      </a:r>
                    </a:p>
                  </a:txBody>
                  <a:tcPr/>
                </a:tc>
                <a:extLst>
                  <a:ext uri="{0D108BD9-81ED-4DB2-BD59-A6C34878D82A}">
                    <a16:rowId xmlns:a16="http://schemas.microsoft.com/office/drawing/2014/main" val="2096347125"/>
                  </a:ext>
                </a:extLst>
              </a:tr>
              <a:tr h="370840">
                <a:tc>
                  <a:txBody>
                    <a:bodyPr/>
                    <a:lstStyle/>
                    <a:p>
                      <a:r>
                        <a:rPr lang="en-US" dirty="0"/>
                        <a:t>Logistic Regression</a:t>
                      </a:r>
                    </a:p>
                  </a:txBody>
                  <a:tcPr/>
                </a:tc>
                <a:tc>
                  <a:txBody>
                    <a:bodyPr/>
                    <a:lstStyle/>
                    <a:p>
                      <a:pPr algn="ctr"/>
                      <a:r>
                        <a:rPr lang="en-US" dirty="0"/>
                        <a:t>81%</a:t>
                      </a:r>
                    </a:p>
                  </a:txBody>
                  <a:tcPr/>
                </a:tc>
                <a:tc>
                  <a:txBody>
                    <a:bodyPr/>
                    <a:lstStyle/>
                    <a:p>
                      <a:pPr algn="ctr"/>
                      <a:r>
                        <a:rPr lang="en-US" dirty="0"/>
                        <a:t>72%</a:t>
                      </a:r>
                    </a:p>
                  </a:txBody>
                  <a:tcPr/>
                </a:tc>
                <a:tc>
                  <a:txBody>
                    <a:bodyPr/>
                    <a:lstStyle/>
                    <a:p>
                      <a:pPr algn="ctr"/>
                      <a:r>
                        <a:rPr lang="en-US" dirty="0"/>
                        <a:t>79%</a:t>
                      </a:r>
                    </a:p>
                  </a:txBody>
                  <a:tcPr/>
                </a:tc>
                <a:tc>
                  <a:txBody>
                    <a:bodyPr/>
                    <a:lstStyle/>
                    <a:p>
                      <a:pPr algn="ctr"/>
                      <a:r>
                        <a:rPr lang="en-US" dirty="0"/>
                        <a:t>75%</a:t>
                      </a:r>
                    </a:p>
                  </a:txBody>
                  <a:tcPr/>
                </a:tc>
                <a:tc>
                  <a:txBody>
                    <a:bodyPr/>
                    <a:lstStyle/>
                    <a:p>
                      <a:pPr algn="ctr"/>
                      <a:r>
                        <a:rPr lang="en-US" dirty="0"/>
                        <a:t>60%</a:t>
                      </a:r>
                    </a:p>
                  </a:txBody>
                  <a:tcPr/>
                </a:tc>
                <a:tc>
                  <a:txBody>
                    <a:bodyPr/>
                    <a:lstStyle/>
                    <a:p>
                      <a:pPr algn="ctr"/>
                      <a:r>
                        <a:rPr lang="en-US" dirty="0"/>
                        <a:t>80%</a:t>
                      </a:r>
                    </a:p>
                  </a:txBody>
                  <a:tcPr/>
                </a:tc>
                <a:extLst>
                  <a:ext uri="{0D108BD9-81ED-4DB2-BD59-A6C34878D82A}">
                    <a16:rowId xmlns:a16="http://schemas.microsoft.com/office/drawing/2014/main" val="2508793828"/>
                  </a:ext>
                </a:extLst>
              </a:tr>
              <a:tr h="370840">
                <a:tc>
                  <a:txBody>
                    <a:bodyPr/>
                    <a:lstStyle/>
                    <a:p>
                      <a:r>
                        <a:rPr lang="en-US" dirty="0"/>
                        <a:t>Decision Tree</a:t>
                      </a:r>
                    </a:p>
                  </a:txBody>
                  <a:tcPr/>
                </a:tc>
                <a:tc>
                  <a:txBody>
                    <a:bodyPr/>
                    <a:lstStyle/>
                    <a:p>
                      <a:pPr algn="ctr"/>
                      <a:r>
                        <a:rPr lang="en-US" dirty="0"/>
                        <a:t>77%</a:t>
                      </a:r>
                    </a:p>
                  </a:txBody>
                  <a:tcPr/>
                </a:tc>
                <a:tc>
                  <a:txBody>
                    <a:bodyPr/>
                    <a:lstStyle/>
                    <a:p>
                      <a:pPr algn="ctr"/>
                      <a:r>
                        <a:rPr lang="en-US" dirty="0"/>
                        <a:t>70%</a:t>
                      </a:r>
                    </a:p>
                  </a:txBody>
                  <a:tcPr/>
                </a:tc>
                <a:tc>
                  <a:txBody>
                    <a:bodyPr/>
                    <a:lstStyle/>
                    <a:p>
                      <a:pPr algn="ctr"/>
                      <a:r>
                        <a:rPr lang="en-US" dirty="0"/>
                        <a:t>68%</a:t>
                      </a:r>
                    </a:p>
                  </a:txBody>
                  <a:tcPr/>
                </a:tc>
                <a:tc>
                  <a:txBody>
                    <a:bodyPr/>
                    <a:lstStyle/>
                    <a:p>
                      <a:pPr algn="ctr"/>
                      <a:r>
                        <a:rPr lang="en-US" dirty="0"/>
                        <a:t>69%</a:t>
                      </a:r>
                    </a:p>
                  </a:txBody>
                  <a:tcPr/>
                </a:tc>
                <a:tc>
                  <a:txBody>
                    <a:bodyPr/>
                    <a:lstStyle/>
                    <a:p>
                      <a:pPr algn="ctr"/>
                      <a:r>
                        <a:rPr lang="en-US" dirty="0"/>
                        <a:t>51%</a:t>
                      </a:r>
                    </a:p>
                  </a:txBody>
                  <a:tcPr/>
                </a:tc>
                <a:tc>
                  <a:txBody>
                    <a:bodyPr/>
                    <a:lstStyle/>
                    <a:p>
                      <a:pPr algn="ctr"/>
                      <a:r>
                        <a:rPr lang="en-US" dirty="0"/>
                        <a:t>75%</a:t>
                      </a:r>
                    </a:p>
                  </a:txBody>
                  <a:tcPr/>
                </a:tc>
                <a:extLst>
                  <a:ext uri="{0D108BD9-81ED-4DB2-BD59-A6C34878D82A}">
                    <a16:rowId xmlns:a16="http://schemas.microsoft.com/office/drawing/2014/main" val="3708259401"/>
                  </a:ext>
                </a:extLst>
              </a:tr>
              <a:tr h="370840">
                <a:tc>
                  <a:txBody>
                    <a:bodyPr/>
                    <a:lstStyle/>
                    <a:p>
                      <a:r>
                        <a:rPr lang="en-US" dirty="0"/>
                        <a:t>Random Forest</a:t>
                      </a:r>
                    </a:p>
                  </a:txBody>
                  <a:tcPr/>
                </a:tc>
                <a:tc>
                  <a:txBody>
                    <a:bodyPr/>
                    <a:lstStyle/>
                    <a:p>
                      <a:pPr algn="ctr"/>
                      <a:r>
                        <a:rPr lang="en-US" dirty="0"/>
                        <a:t>82%</a:t>
                      </a:r>
                    </a:p>
                  </a:txBody>
                  <a:tcPr/>
                </a:tc>
                <a:tc>
                  <a:txBody>
                    <a:bodyPr/>
                    <a:lstStyle/>
                    <a:p>
                      <a:pPr algn="ctr"/>
                      <a:r>
                        <a:rPr lang="en-US" dirty="0"/>
                        <a:t>78%</a:t>
                      </a:r>
                    </a:p>
                  </a:txBody>
                  <a:tcPr/>
                </a:tc>
                <a:tc>
                  <a:txBody>
                    <a:bodyPr/>
                    <a:lstStyle/>
                    <a:p>
                      <a:pPr algn="ctr"/>
                      <a:r>
                        <a:rPr lang="en-US" dirty="0"/>
                        <a:t>71%</a:t>
                      </a:r>
                    </a:p>
                  </a:txBody>
                  <a:tcPr/>
                </a:tc>
                <a:tc>
                  <a:txBody>
                    <a:bodyPr/>
                    <a:lstStyle/>
                    <a:p>
                      <a:pPr algn="ctr"/>
                      <a:r>
                        <a:rPr lang="en-US" dirty="0"/>
                        <a:t>75%</a:t>
                      </a:r>
                    </a:p>
                  </a:txBody>
                  <a:tcPr/>
                </a:tc>
                <a:tc>
                  <a:txBody>
                    <a:bodyPr/>
                    <a:lstStyle/>
                    <a:p>
                      <a:pPr algn="ctr"/>
                      <a:r>
                        <a:rPr lang="en-US" dirty="0"/>
                        <a:t>61%</a:t>
                      </a:r>
                    </a:p>
                  </a:txBody>
                  <a:tcPr/>
                </a:tc>
                <a:tc>
                  <a:txBody>
                    <a:bodyPr/>
                    <a:lstStyle/>
                    <a:p>
                      <a:pPr algn="ctr"/>
                      <a:r>
                        <a:rPr lang="en-US" dirty="0"/>
                        <a:t>80%</a:t>
                      </a:r>
                    </a:p>
                  </a:txBody>
                  <a:tcPr/>
                </a:tc>
                <a:extLst>
                  <a:ext uri="{0D108BD9-81ED-4DB2-BD59-A6C34878D82A}">
                    <a16:rowId xmlns:a16="http://schemas.microsoft.com/office/drawing/2014/main" val="3909930007"/>
                  </a:ext>
                </a:extLst>
              </a:tr>
              <a:tr h="370840">
                <a:tc>
                  <a:txBody>
                    <a:bodyPr/>
                    <a:lstStyle/>
                    <a:p>
                      <a:r>
                        <a:rPr lang="en-US" dirty="0"/>
                        <a:t>XGBoost</a:t>
                      </a:r>
                    </a:p>
                  </a:txBody>
                  <a:tcPr/>
                </a:tc>
                <a:tc>
                  <a:txBody>
                    <a:bodyPr/>
                    <a:lstStyle/>
                    <a:p>
                      <a:pPr algn="ctr"/>
                      <a:r>
                        <a:rPr lang="en-US" dirty="0"/>
                        <a:t>80%</a:t>
                      </a:r>
                    </a:p>
                  </a:txBody>
                  <a:tcPr/>
                </a:tc>
                <a:tc>
                  <a:txBody>
                    <a:bodyPr/>
                    <a:lstStyle/>
                    <a:p>
                      <a:pPr algn="ctr"/>
                      <a:r>
                        <a:rPr lang="en-US" dirty="0"/>
                        <a:t>75%</a:t>
                      </a:r>
                    </a:p>
                  </a:txBody>
                  <a:tcPr/>
                </a:tc>
                <a:tc>
                  <a:txBody>
                    <a:bodyPr/>
                    <a:lstStyle/>
                    <a:p>
                      <a:pPr algn="ctr"/>
                      <a:r>
                        <a:rPr lang="en-US" dirty="0"/>
                        <a:t>73%</a:t>
                      </a:r>
                    </a:p>
                  </a:txBody>
                  <a:tcPr/>
                </a:tc>
                <a:tc>
                  <a:txBody>
                    <a:bodyPr/>
                    <a:lstStyle/>
                    <a:p>
                      <a:pPr algn="ctr"/>
                      <a:r>
                        <a:rPr lang="en-US" dirty="0"/>
                        <a:t>74%</a:t>
                      </a:r>
                    </a:p>
                  </a:txBody>
                  <a:tcPr/>
                </a:tc>
                <a:tc>
                  <a:txBody>
                    <a:bodyPr/>
                    <a:lstStyle/>
                    <a:p>
                      <a:pPr algn="ctr"/>
                      <a:r>
                        <a:rPr lang="en-US" dirty="0"/>
                        <a:t>59%</a:t>
                      </a:r>
                    </a:p>
                  </a:txBody>
                  <a:tcPr/>
                </a:tc>
                <a:tc>
                  <a:txBody>
                    <a:bodyPr/>
                    <a:lstStyle/>
                    <a:p>
                      <a:pPr algn="ctr"/>
                      <a:r>
                        <a:rPr lang="en-US" dirty="0"/>
                        <a:t>79%</a:t>
                      </a:r>
                    </a:p>
                  </a:txBody>
                  <a:tcPr/>
                </a:tc>
                <a:extLst>
                  <a:ext uri="{0D108BD9-81ED-4DB2-BD59-A6C34878D82A}">
                    <a16:rowId xmlns:a16="http://schemas.microsoft.com/office/drawing/2014/main" val="3454034824"/>
                  </a:ext>
                </a:extLst>
              </a:tr>
              <a:tr h="370840">
                <a:tc>
                  <a:txBody>
                    <a:bodyPr/>
                    <a:lstStyle/>
                    <a:p>
                      <a:r>
                        <a:rPr lang="en-US" dirty="0"/>
                        <a:t>ADABoost</a:t>
                      </a:r>
                    </a:p>
                  </a:txBody>
                  <a:tcPr/>
                </a:tc>
                <a:tc>
                  <a:txBody>
                    <a:bodyPr/>
                    <a:lstStyle/>
                    <a:p>
                      <a:pPr algn="ctr"/>
                      <a:r>
                        <a:rPr lang="en-US" dirty="0"/>
                        <a:t>81%</a:t>
                      </a:r>
                    </a:p>
                  </a:txBody>
                  <a:tcPr/>
                </a:tc>
                <a:tc>
                  <a:txBody>
                    <a:bodyPr/>
                    <a:lstStyle/>
                    <a:p>
                      <a:pPr algn="ctr"/>
                      <a:r>
                        <a:rPr lang="en-US" dirty="0"/>
                        <a:t>73%</a:t>
                      </a:r>
                    </a:p>
                  </a:txBody>
                  <a:tcPr/>
                </a:tc>
                <a:tc>
                  <a:txBody>
                    <a:bodyPr/>
                    <a:lstStyle/>
                    <a:p>
                      <a:pPr algn="ctr"/>
                      <a:r>
                        <a:rPr lang="en-US" dirty="0"/>
                        <a:t>77%</a:t>
                      </a:r>
                    </a:p>
                  </a:txBody>
                  <a:tcPr/>
                </a:tc>
                <a:tc>
                  <a:txBody>
                    <a:bodyPr/>
                    <a:lstStyle/>
                    <a:p>
                      <a:pPr algn="ctr"/>
                      <a:r>
                        <a:rPr lang="en-US" dirty="0"/>
                        <a:t>75%</a:t>
                      </a:r>
                    </a:p>
                  </a:txBody>
                  <a:tcPr/>
                </a:tc>
                <a:tc>
                  <a:txBody>
                    <a:bodyPr/>
                    <a:lstStyle/>
                    <a:p>
                      <a:pPr algn="ctr"/>
                      <a:r>
                        <a:rPr lang="en-US" dirty="0"/>
                        <a:t>60%</a:t>
                      </a:r>
                    </a:p>
                  </a:txBody>
                  <a:tcPr/>
                </a:tc>
                <a:tc>
                  <a:txBody>
                    <a:bodyPr/>
                    <a:lstStyle/>
                    <a:p>
                      <a:pPr algn="ctr"/>
                      <a:r>
                        <a:rPr lang="en-US" dirty="0"/>
                        <a:t>80%</a:t>
                      </a:r>
                    </a:p>
                  </a:txBody>
                  <a:tcPr/>
                </a:tc>
                <a:extLst>
                  <a:ext uri="{0D108BD9-81ED-4DB2-BD59-A6C34878D82A}">
                    <a16:rowId xmlns:a16="http://schemas.microsoft.com/office/drawing/2014/main" val="349475922"/>
                  </a:ext>
                </a:extLst>
              </a:tr>
            </a:tbl>
          </a:graphicData>
        </a:graphic>
      </p:graphicFrame>
      <p:sp>
        <p:nvSpPr>
          <p:cNvPr id="7" name="Content Placeholder 6">
            <a:extLst>
              <a:ext uri="{FF2B5EF4-FFF2-40B4-BE49-F238E27FC236}">
                <a16:creationId xmlns:a16="http://schemas.microsoft.com/office/drawing/2014/main" id="{2797978B-3664-4C9F-A1F6-6C0055AEC3BF}"/>
              </a:ext>
            </a:extLst>
          </p:cNvPr>
          <p:cNvSpPr>
            <a:spLocks noGrp="1"/>
          </p:cNvSpPr>
          <p:nvPr>
            <p:ph idx="1"/>
          </p:nvPr>
        </p:nvSpPr>
        <p:spPr>
          <a:xfrm>
            <a:off x="838200" y="5005347"/>
            <a:ext cx="10515600" cy="1118069"/>
          </a:xfrm>
        </p:spPr>
        <p:txBody>
          <a:bodyPr>
            <a:normAutofit/>
          </a:bodyPr>
          <a:lstStyle/>
          <a:p>
            <a:pPr>
              <a:buFont typeface="Wingdings" panose="05000000000000000000" pitchFamily="2" charset="2"/>
              <a:buChar char="v"/>
            </a:pPr>
            <a:r>
              <a:rPr lang="en-US" sz="2400" dirty="0"/>
              <a:t>The study found that Random Forest, Logistic Regression, and ADABoost are the top-performing models.</a:t>
            </a:r>
          </a:p>
        </p:txBody>
      </p:sp>
      <p:sp>
        <p:nvSpPr>
          <p:cNvPr id="8" name="Content Placeholder 10">
            <a:extLst>
              <a:ext uri="{FF2B5EF4-FFF2-40B4-BE49-F238E27FC236}">
                <a16:creationId xmlns:a16="http://schemas.microsoft.com/office/drawing/2014/main" id="{E7E4DD79-B9C9-4916-8B2B-F1C237929F86}"/>
              </a:ext>
            </a:extLst>
          </p:cNvPr>
          <p:cNvSpPr txBox="1">
            <a:spLocks/>
          </p:cNvSpPr>
          <p:nvPr/>
        </p:nvSpPr>
        <p:spPr>
          <a:xfrm>
            <a:off x="3802004" y="1624965"/>
            <a:ext cx="4477292" cy="38384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t>Model Performance Summary</a:t>
            </a:r>
          </a:p>
        </p:txBody>
      </p:sp>
    </p:spTree>
    <p:extLst>
      <p:ext uri="{BB962C8B-B14F-4D97-AF65-F5344CB8AC3E}">
        <p14:creationId xmlns:p14="http://schemas.microsoft.com/office/powerpoint/2010/main" val="221419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5" name="Title 1">
            <a:extLst>
              <a:ext uri="{FF2B5EF4-FFF2-40B4-BE49-F238E27FC236}">
                <a16:creationId xmlns:a16="http://schemas.microsoft.com/office/drawing/2014/main" id="{3C5CEA70-CE70-421D-8B81-126D61BE18F8}"/>
              </a:ext>
            </a:extLst>
          </p:cNvPr>
          <p:cNvSpPr>
            <a:spLocks noGrp="1"/>
          </p:cNvSpPr>
          <p:nvPr>
            <p:ph type="ctrTitle"/>
          </p:nvPr>
        </p:nvSpPr>
        <p:spPr>
          <a:xfrm rot="5400000">
            <a:off x="-562430" y="562430"/>
            <a:ext cx="6858002" cy="5733142"/>
          </a:xfrm>
          <a:solidFill>
            <a:srgbClr val="3B3B3B"/>
          </a:solidFill>
        </p:spPr>
        <p:txBody>
          <a:bodyPr vert="vert270" anchor="t" anchorCtr="0"/>
          <a:lstStyle/>
          <a:p>
            <a:r>
              <a:rPr lang="en-US" b="1" dirty="0">
                <a:solidFill>
                  <a:srgbClr val="FF6600"/>
                </a:solidFill>
              </a:rPr>
              <a:t> </a:t>
            </a:r>
          </a:p>
        </p:txBody>
      </p:sp>
      <p:pic>
        <p:nvPicPr>
          <p:cNvPr id="7" name="Picture 6">
            <a:extLst>
              <a:ext uri="{FF2B5EF4-FFF2-40B4-BE49-F238E27FC236}">
                <a16:creationId xmlns:a16="http://schemas.microsoft.com/office/drawing/2014/main" id="{4F057C02-F27F-48E1-8432-FA9F5FE1A7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933" y="5121617"/>
            <a:ext cx="2325467" cy="2325467"/>
          </a:xfrm>
          <a:prstGeom prst="rect">
            <a:avLst/>
          </a:prstGeom>
        </p:spPr>
      </p:pic>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834F1C-713D-42B9-8904-95D483378F87}"/>
              </a:ext>
            </a:extLst>
          </p:cNvPr>
          <p:cNvSpPr>
            <a:spLocks noGrp="1"/>
          </p:cNvSpPr>
          <p:nvPr>
            <p:ph idx="1"/>
          </p:nvPr>
        </p:nvSpPr>
        <p:spPr>
          <a:xfrm>
            <a:off x="592015" y="1253331"/>
            <a:ext cx="10837985" cy="4351338"/>
          </a:xfrm>
        </p:spPr>
        <p:txBody>
          <a:bodyPr anchor="ctr">
            <a:normAutofit/>
          </a:bodyPr>
          <a:lstStyle/>
          <a:p>
            <a:pPr algn="just">
              <a:buFont typeface="Wingdings" panose="05000000000000000000" pitchFamily="2" charset="2"/>
              <a:buChar char="v"/>
            </a:pPr>
            <a:r>
              <a:rPr lang="en-US" sz="2400" b="0" i="0" u="none" strike="noStrike" baseline="0" dirty="0">
                <a:solidFill>
                  <a:srgbClr val="000000"/>
                </a:solidFill>
                <a:latin typeface="Calibri" panose="020F0502020204030204" pitchFamily="34" charset="0"/>
              </a:rPr>
              <a:t>ABC is a pharmaceutical company. Medication persistency following a patient’s   doctor's prescription is a problem that ABC, a pharmaceutical company, wants to comprehend. Persistence of drugs is the duration of time a patient takes medication, from initiation to discontinuation of therapy. To automate this identifying process, this organization has contacted an analytics firm. </a:t>
            </a:r>
          </a:p>
          <a:p>
            <a:pPr algn="just">
              <a:buFont typeface="Wingdings" panose="05000000000000000000" pitchFamily="2" charset="2"/>
              <a:buChar char="v"/>
            </a:pPr>
            <a:r>
              <a:rPr lang="en-US" sz="2400" b="0" i="0" u="none" strike="noStrike" baseline="0" dirty="0">
                <a:solidFill>
                  <a:srgbClr val="000000"/>
                </a:solidFill>
                <a:latin typeface="Calibri" panose="020F0502020204030204" pitchFamily="34" charset="0"/>
              </a:rPr>
              <a:t>The analytics firm has to create a classification for the given dataset with the aim of gathering insights on the factors that are affecting the persistency. </a:t>
            </a:r>
            <a:endParaRPr lang="en-US" sz="3600" dirty="0"/>
          </a:p>
        </p:txBody>
      </p:sp>
      <p:sp>
        <p:nvSpPr>
          <p:cNvPr id="5" name="Rectangle 4">
            <a:extLst>
              <a:ext uri="{FF2B5EF4-FFF2-40B4-BE49-F238E27FC236}">
                <a16:creationId xmlns:a16="http://schemas.microsoft.com/office/drawing/2014/main" id="{9A596BF4-5F5D-4CFC-BE08-BC2671B8F7A1}"/>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4000" dirty="0">
                <a:solidFill>
                  <a:srgbClr val="FF6600"/>
                </a:solidFill>
              </a:rPr>
              <a:t>Problem Statement</a:t>
            </a:r>
          </a:p>
        </p:txBody>
      </p:sp>
    </p:spTree>
    <p:extLst>
      <p:ext uri="{BB962C8B-B14F-4D97-AF65-F5344CB8AC3E}">
        <p14:creationId xmlns:p14="http://schemas.microsoft.com/office/powerpoint/2010/main" val="3401026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834F1C-713D-42B9-8904-95D483378F87}"/>
              </a:ext>
            </a:extLst>
          </p:cNvPr>
          <p:cNvSpPr>
            <a:spLocks noGrp="1"/>
          </p:cNvSpPr>
          <p:nvPr>
            <p:ph idx="1"/>
          </p:nvPr>
        </p:nvSpPr>
        <p:spPr>
          <a:xfrm>
            <a:off x="644768" y="1789043"/>
            <a:ext cx="10837985" cy="4065105"/>
          </a:xfrm>
        </p:spPr>
        <p:txBody>
          <a:bodyPr anchor="t">
            <a:normAutofit fontScale="92500" lnSpcReduction="10000"/>
          </a:bodyPr>
          <a:lstStyle/>
          <a:p>
            <a:pPr algn="just">
              <a:buFont typeface="Wingdings" panose="05000000000000000000" pitchFamily="2" charset="2"/>
              <a:buChar char="v"/>
            </a:pPr>
            <a:r>
              <a:rPr lang="en-US" sz="2600" b="0" i="0" u="none" strike="noStrike" baseline="0" dirty="0">
                <a:solidFill>
                  <a:srgbClr val="000000"/>
                </a:solidFill>
              </a:rPr>
              <a:t>The dataset contains 3423 observations with 26 columns and 68 features.</a:t>
            </a:r>
          </a:p>
          <a:p>
            <a:pPr algn="just">
              <a:buFont typeface="Wingdings" panose="05000000000000000000" pitchFamily="2" charset="2"/>
              <a:buChar char="v"/>
            </a:pPr>
            <a:r>
              <a:rPr lang="en-US" sz="2600" b="0" i="0" u="none" strike="noStrike" baseline="0" dirty="0">
                <a:solidFill>
                  <a:srgbClr val="000000"/>
                </a:solidFill>
              </a:rPr>
              <a:t>It contains demographic information, clinical data, other diseases as risk factor information, and information on their physician's specialty for each patient.</a:t>
            </a:r>
          </a:p>
          <a:p>
            <a:pPr algn="just">
              <a:buFont typeface="Wingdings" panose="05000000000000000000" pitchFamily="2" charset="2"/>
              <a:buChar char="v"/>
            </a:pPr>
            <a:r>
              <a:rPr lang="en-US" sz="2600" b="0" i="0" u="none" strike="noStrike" baseline="0" dirty="0">
                <a:solidFill>
                  <a:srgbClr val="000000"/>
                </a:solidFill>
              </a:rPr>
              <a:t>There are two numerical columns in the dataset, per the data type description. Which are: </a:t>
            </a:r>
          </a:p>
          <a:p>
            <a:pPr lvl="5" algn="just">
              <a:lnSpc>
                <a:spcPct val="150000"/>
              </a:lnSpc>
              <a:spcBef>
                <a:spcPts val="0"/>
              </a:spcBef>
            </a:pPr>
            <a:r>
              <a:rPr lang="en-US" sz="2600" b="1" dirty="0">
                <a:solidFill>
                  <a:srgbClr val="000000"/>
                </a:solidFill>
                <a:effectLst/>
                <a:ea typeface="Times New Roman" panose="02020603050405020304" pitchFamily="18" charset="0"/>
                <a:cs typeface="Calibri" panose="020F0502020204030204" pitchFamily="34" charset="0"/>
              </a:rPr>
              <a:t>Dexa_Freq_During_Rx</a:t>
            </a:r>
            <a:endParaRPr lang="en-US" sz="2600" dirty="0">
              <a:effectLst/>
              <a:ea typeface="Calibri" panose="020F0502020204030204" pitchFamily="34" charset="0"/>
            </a:endParaRPr>
          </a:p>
          <a:p>
            <a:pPr lvl="5" algn="just">
              <a:lnSpc>
                <a:spcPct val="100000"/>
              </a:lnSpc>
              <a:spcBef>
                <a:spcPts val="0"/>
              </a:spcBef>
              <a:spcAft>
                <a:spcPts val="2400"/>
              </a:spcAft>
            </a:pPr>
            <a:r>
              <a:rPr lang="en-US" sz="2600" b="1" dirty="0">
                <a:solidFill>
                  <a:srgbClr val="000000"/>
                </a:solidFill>
                <a:effectLst/>
                <a:ea typeface="Times New Roman" panose="02020603050405020304" pitchFamily="18" charset="0"/>
                <a:cs typeface="Calibri" panose="020F0502020204030204" pitchFamily="34" charset="0"/>
              </a:rPr>
              <a:t>Count_Of_Risks</a:t>
            </a:r>
            <a:endParaRPr lang="en-US" sz="2600" dirty="0">
              <a:effectLst/>
              <a:ea typeface="Calibri" panose="020F0502020204030204" pitchFamily="34" charset="0"/>
            </a:endParaRPr>
          </a:p>
          <a:p>
            <a:pPr algn="just">
              <a:buFont typeface="Wingdings" panose="05000000000000000000" pitchFamily="2" charset="2"/>
              <a:buChar char="v"/>
            </a:pPr>
            <a:r>
              <a:rPr lang="en-US" sz="2600" dirty="0">
                <a:effectLst/>
                <a:ea typeface="Calibri" panose="020F0502020204030204" pitchFamily="34" charset="0"/>
                <a:cs typeface="Calibri" panose="020F0502020204030204" pitchFamily="34" charset="0"/>
              </a:rPr>
              <a:t>The Target Variable:</a:t>
            </a:r>
            <a:r>
              <a:rPr lang="en-US" sz="2600" dirty="0">
                <a:effectLst/>
                <a:ea typeface="Calibri" panose="020F0502020204030204" pitchFamily="34" charset="0"/>
              </a:rPr>
              <a:t> </a:t>
            </a:r>
            <a:r>
              <a:rPr lang="en-US" sz="2600" b="1" dirty="0">
                <a:effectLst/>
                <a:ea typeface="Calibri" panose="020F0502020204030204" pitchFamily="34" charset="0"/>
              </a:rPr>
              <a:t>Persistency_Flag</a:t>
            </a:r>
          </a:p>
          <a:p>
            <a:pPr algn="just">
              <a:buFont typeface="Wingdings" panose="05000000000000000000" pitchFamily="2" charset="2"/>
              <a:buChar char="v"/>
            </a:pPr>
            <a:r>
              <a:rPr lang="en-US" sz="2600" b="0" i="0" u="none" strike="noStrike" baseline="0" dirty="0">
                <a:solidFill>
                  <a:srgbClr val="000000"/>
                </a:solidFill>
              </a:rPr>
              <a:t>The dataset does not contain any NA values. </a:t>
            </a:r>
            <a:endParaRPr lang="en-US" sz="2600" b="1" dirty="0">
              <a:effectLst/>
              <a:ea typeface="Calibri" panose="020F0502020204030204" pitchFamily="34" charset="0"/>
            </a:endParaRPr>
          </a:p>
          <a:p>
            <a:endParaRPr lang="en-US" sz="1800" b="0" i="0" u="none" strike="noStrike" baseline="0" dirty="0">
              <a:solidFill>
                <a:srgbClr val="000000"/>
              </a:solidFill>
              <a:latin typeface="Calibri" panose="020F0502020204030204" pitchFamily="34" charset="0"/>
            </a:endParaRPr>
          </a:p>
        </p:txBody>
      </p:sp>
      <p:sp>
        <p:nvSpPr>
          <p:cNvPr id="5" name="Rectangle 4">
            <a:extLst>
              <a:ext uri="{FF2B5EF4-FFF2-40B4-BE49-F238E27FC236}">
                <a16:creationId xmlns:a16="http://schemas.microsoft.com/office/drawing/2014/main" id="{9A596BF4-5F5D-4CFC-BE08-BC2671B8F7A1}"/>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r>
              <a:rPr lang="en-US" sz="4000" dirty="0">
                <a:solidFill>
                  <a:srgbClr val="FF6600"/>
                </a:solidFill>
              </a:rPr>
              <a:t>Datasets Exploration</a:t>
            </a:r>
          </a:p>
        </p:txBody>
      </p:sp>
    </p:spTree>
    <p:extLst>
      <p:ext uri="{BB962C8B-B14F-4D97-AF65-F5344CB8AC3E}">
        <p14:creationId xmlns:p14="http://schemas.microsoft.com/office/powerpoint/2010/main" val="1322183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Diagonal Corners Rounded 6">
            <a:extLst>
              <a:ext uri="{FF2B5EF4-FFF2-40B4-BE49-F238E27FC236}">
                <a16:creationId xmlns:a16="http://schemas.microsoft.com/office/drawing/2014/main" id="{4045EBB5-F723-4117-AC84-8375EF6513BE}"/>
              </a:ext>
            </a:extLst>
          </p:cNvPr>
          <p:cNvSpPr/>
          <p:nvPr/>
        </p:nvSpPr>
        <p:spPr>
          <a:xfrm>
            <a:off x="4044462" y="1776046"/>
            <a:ext cx="3068516" cy="1652954"/>
          </a:xfrm>
          <a:prstGeom prst="round2DiagRect">
            <a:avLst/>
          </a:prstGeom>
          <a:solidFill>
            <a:srgbClr val="3B3B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FF6600"/>
                </a:solidFill>
              </a:rPr>
              <a:t>EDA</a:t>
            </a:r>
            <a:r>
              <a:rPr lang="en-US" dirty="0"/>
              <a:t> </a:t>
            </a:r>
          </a:p>
        </p:txBody>
      </p:sp>
      <p:pic>
        <p:nvPicPr>
          <p:cNvPr id="9" name="Graphic 8" descr="Bar graph with upward trend">
            <a:extLst>
              <a:ext uri="{FF2B5EF4-FFF2-40B4-BE49-F238E27FC236}">
                <a16:creationId xmlns:a16="http://schemas.microsoft.com/office/drawing/2014/main" id="{75DB003C-AF06-45A6-89B3-8AAFF5722C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51938" y="3798277"/>
            <a:ext cx="914400" cy="914400"/>
          </a:xfrm>
          <a:prstGeom prst="rect">
            <a:avLst/>
          </a:prstGeom>
        </p:spPr>
      </p:pic>
    </p:spTree>
    <p:extLst>
      <p:ext uri="{BB962C8B-B14F-4D97-AF65-F5344CB8AC3E}">
        <p14:creationId xmlns:p14="http://schemas.microsoft.com/office/powerpoint/2010/main" val="1998758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FBDE6879-3385-4D46-B384-3BE87FE38947}"/>
              </a:ext>
            </a:extLst>
          </p:cNvPr>
          <p:cNvSpPr>
            <a:spLocks noGrp="1"/>
          </p:cNvSpPr>
          <p:nvPr>
            <p:ph sz="half" idx="2"/>
          </p:nvPr>
        </p:nvSpPr>
        <p:spPr>
          <a:xfrm>
            <a:off x="447260" y="4701209"/>
            <a:ext cx="11300792" cy="1938130"/>
          </a:xfrm>
        </p:spPr>
        <p:txBody>
          <a:bodyPr anchor="t">
            <a:noAutofit/>
          </a:bodyPr>
          <a:lstStyle/>
          <a:p>
            <a:pPr algn="just">
              <a:buFont typeface="Wingdings" panose="05000000000000000000" pitchFamily="2" charset="2"/>
              <a:buChar char="v"/>
            </a:pPr>
            <a:r>
              <a:rPr lang="en-US" sz="2400" dirty="0">
                <a:effectLst/>
                <a:ea typeface="Times New Roman" panose="02020603050405020304" pitchFamily="18" charset="0"/>
                <a:cs typeface="Calibri" panose="020F0502020204030204" pitchFamily="34" charset="0"/>
              </a:rPr>
              <a:t>Both numerical features contain some outliers.</a:t>
            </a:r>
            <a:endParaRPr lang="en-US" sz="2400" dirty="0">
              <a:effectLst/>
              <a:ea typeface="Calibri" panose="020F0502020204030204" pitchFamily="34" charset="0"/>
            </a:endParaRPr>
          </a:p>
          <a:p>
            <a:pPr algn="just">
              <a:buFont typeface="Wingdings" panose="05000000000000000000" pitchFamily="2" charset="2"/>
              <a:buChar char="v"/>
            </a:pPr>
            <a:r>
              <a:rPr lang="en-US" sz="2400" i="0" dirty="0">
                <a:effectLst/>
              </a:rPr>
              <a:t>I performed the Capping and the Trimming/Removing techniques to deal with the  outliers.</a:t>
            </a:r>
          </a:p>
          <a:p>
            <a:pPr algn="just">
              <a:buFont typeface="Wingdings" panose="05000000000000000000" pitchFamily="2" charset="2"/>
              <a:buChar char="v"/>
            </a:pPr>
            <a:r>
              <a:rPr lang="en-US" sz="2400" i="0" dirty="0">
                <a:solidFill>
                  <a:srgbClr val="000000"/>
                </a:solidFill>
                <a:effectLst/>
              </a:rPr>
              <a:t>After removing the outliers in the Count_Of_Risks column, the number of rows in the dataset was reduced from 3424 to 3401.</a:t>
            </a:r>
            <a:endParaRPr lang="en-US" sz="2400" dirty="0"/>
          </a:p>
        </p:txBody>
      </p:sp>
      <p:sp>
        <p:nvSpPr>
          <p:cNvPr id="5" name="Rectangle 4">
            <a:extLst>
              <a:ext uri="{FF2B5EF4-FFF2-40B4-BE49-F238E27FC236}">
                <a16:creationId xmlns:a16="http://schemas.microsoft.com/office/drawing/2014/main" id="{9A596BF4-5F5D-4CFC-BE08-BC2671B8F7A1}"/>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200" i="0" dirty="0">
                <a:solidFill>
                  <a:srgbClr val="FF6600"/>
                </a:solidFill>
                <a:effectLst/>
              </a:rPr>
              <a:t>Outlier Analysis</a:t>
            </a:r>
          </a:p>
        </p:txBody>
      </p:sp>
      <p:pic>
        <p:nvPicPr>
          <p:cNvPr id="1026" name="Picture 2">
            <a:extLst>
              <a:ext uri="{FF2B5EF4-FFF2-40B4-BE49-F238E27FC236}">
                <a16:creationId xmlns:a16="http://schemas.microsoft.com/office/drawing/2014/main" id="{481C6336-8B03-4BAF-8CD9-6297A16A3B0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p:blipFill>
        <p:spPr bwMode="auto">
          <a:xfrm>
            <a:off x="447260" y="1948068"/>
            <a:ext cx="5424089" cy="248939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258CDB8D-44D5-4A3D-A922-8D76F83645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6117535" y="2126971"/>
            <a:ext cx="5736662" cy="231049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Content Placeholder 10">
            <a:extLst>
              <a:ext uri="{FF2B5EF4-FFF2-40B4-BE49-F238E27FC236}">
                <a16:creationId xmlns:a16="http://schemas.microsoft.com/office/drawing/2014/main" id="{831AB6E3-0BCC-451E-AB41-44F129AC0C06}"/>
              </a:ext>
            </a:extLst>
          </p:cNvPr>
          <p:cNvSpPr txBox="1">
            <a:spLocks/>
          </p:cNvSpPr>
          <p:nvPr/>
        </p:nvSpPr>
        <p:spPr>
          <a:xfrm>
            <a:off x="693445" y="1421294"/>
            <a:ext cx="4923692" cy="616226"/>
          </a:xfrm>
          <a:prstGeom prst="rect">
            <a:avLst/>
          </a:prstGeom>
        </p:spPr>
        <p:txBody>
          <a:bodyPr vert="horz" lIns="91440" tIns="45720" rIns="91440" bIns="45720" rtlCol="0" anchor="ctr">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800" b="1" dirty="0">
              <a:solidFill>
                <a:srgbClr val="000000"/>
              </a:solidFill>
              <a:effectLst/>
              <a:ea typeface="Times New Roman" panose="02020603050405020304" pitchFamily="18" charset="0"/>
              <a:cs typeface="Calibri" panose="020F0502020204030204" pitchFamily="34" charset="0"/>
            </a:endParaRPr>
          </a:p>
          <a:p>
            <a:pPr marL="0" indent="0" algn="ctr">
              <a:buNone/>
            </a:pPr>
            <a:r>
              <a:rPr lang="en-US" sz="3600" b="1" u="sng" dirty="0">
                <a:solidFill>
                  <a:srgbClr val="000000"/>
                </a:solidFill>
                <a:effectLst/>
                <a:ea typeface="Times New Roman" panose="02020603050405020304" pitchFamily="18" charset="0"/>
                <a:cs typeface="Calibri" panose="020F0502020204030204" pitchFamily="34" charset="0"/>
              </a:rPr>
              <a:t>Dexa_Freq_During_Rx</a:t>
            </a:r>
            <a:endParaRPr lang="en-US" sz="3600" u="sng" dirty="0">
              <a:effectLst/>
              <a:ea typeface="Calibri" panose="020F0502020204030204" pitchFamily="34" charset="0"/>
            </a:endParaRPr>
          </a:p>
          <a:p>
            <a:endParaRPr lang="en-US" dirty="0"/>
          </a:p>
        </p:txBody>
      </p:sp>
      <p:sp>
        <p:nvSpPr>
          <p:cNvPr id="10" name="Content Placeholder 10">
            <a:extLst>
              <a:ext uri="{FF2B5EF4-FFF2-40B4-BE49-F238E27FC236}">
                <a16:creationId xmlns:a16="http://schemas.microsoft.com/office/drawing/2014/main" id="{5DA9C215-00D3-4068-8CFF-C487DB352C85}"/>
              </a:ext>
            </a:extLst>
          </p:cNvPr>
          <p:cNvSpPr txBox="1">
            <a:spLocks/>
          </p:cNvSpPr>
          <p:nvPr/>
        </p:nvSpPr>
        <p:spPr>
          <a:xfrm>
            <a:off x="6524020" y="1421294"/>
            <a:ext cx="4923692" cy="61622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u="sng" dirty="0">
                <a:solidFill>
                  <a:srgbClr val="000000"/>
                </a:solidFill>
                <a:effectLst/>
                <a:ea typeface="Times New Roman" panose="02020603050405020304" pitchFamily="18" charset="0"/>
                <a:cs typeface="Calibri" panose="020F0502020204030204" pitchFamily="34" charset="0"/>
              </a:rPr>
              <a:t>Count_Of_Risks</a:t>
            </a:r>
            <a:endParaRPr lang="en-US" sz="2000" u="sng" dirty="0">
              <a:effectLst/>
              <a:ea typeface="Calibri" panose="020F0502020204030204" pitchFamily="34" charset="0"/>
            </a:endParaRPr>
          </a:p>
        </p:txBody>
      </p:sp>
    </p:spTree>
    <p:extLst>
      <p:ext uri="{BB962C8B-B14F-4D97-AF65-F5344CB8AC3E}">
        <p14:creationId xmlns:p14="http://schemas.microsoft.com/office/powerpoint/2010/main" val="1471884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A596BF4-5F5D-4CFC-BE08-BC2671B8F7A1}"/>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spcAft>
                <a:spcPts val="1200"/>
              </a:spcAft>
            </a:pPr>
            <a:r>
              <a:rPr lang="en-US" sz="3200" dirty="0">
                <a:solidFill>
                  <a:srgbClr val="FF6600"/>
                </a:solidFill>
                <a:effectLst/>
                <a:latin typeface="Calibri" panose="020F0502020204030204" pitchFamily="34" charset="0"/>
                <a:ea typeface="Times New Roman" panose="02020603050405020304" pitchFamily="18" charset="0"/>
                <a:cs typeface="Calibri" panose="020F0502020204030204" pitchFamily="34" charset="0"/>
              </a:rPr>
              <a:t>Skewness &amp; Kurtosis Analysis</a:t>
            </a:r>
            <a:endParaRPr lang="en-US" sz="3200" dirty="0">
              <a:solidFill>
                <a:srgbClr val="FF6600"/>
              </a:solidFill>
              <a:effectLst/>
              <a:latin typeface="Calibri" panose="020F0502020204030204" pitchFamily="34" charset="0"/>
              <a:ea typeface="Calibri" panose="020F0502020204030204" pitchFamily="34" charset="0"/>
            </a:endParaRPr>
          </a:p>
        </p:txBody>
      </p:sp>
      <p:sp>
        <p:nvSpPr>
          <p:cNvPr id="4" name="Rectangle 2">
            <a:extLst>
              <a:ext uri="{FF2B5EF4-FFF2-40B4-BE49-F238E27FC236}">
                <a16:creationId xmlns:a16="http://schemas.microsoft.com/office/drawing/2014/main" id="{09A4181D-30B4-4A05-A7DC-72CD5EF65EA3}"/>
              </a:ext>
            </a:extLst>
          </p:cNvPr>
          <p:cNvSpPr>
            <a:spLocks noGrp="1" noChangeArrowheads="1"/>
          </p:cNvSpPr>
          <p:nvPr>
            <p:ph sz="half" idx="2"/>
          </p:nvPr>
        </p:nvSpPr>
        <p:spPr bwMode="auto">
          <a:xfrm>
            <a:off x="581357" y="1686362"/>
            <a:ext cx="11029286" cy="44319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0" rIns="0" bIns="0" numCol="1" anchor="ctr" anchorCtr="0" compatLnSpc="1">
            <a:prstTxWarp prst="textNoShape">
              <a:avLst/>
            </a:prstTxWarp>
            <a:spAutoFit/>
          </a:bodyPr>
          <a:lstStyle/>
          <a:p>
            <a:pPr marL="0" marR="0" lvl="0" indent="0" algn="just" defTabSz="914400" rtl="0" eaLnBrk="0" fontAlgn="base" latinLnBrk="0" hangingPunct="0">
              <a:lnSpc>
                <a:spcPct val="200000"/>
              </a:lnSpc>
              <a:spcBef>
                <a:spcPct val="0"/>
              </a:spcBef>
              <a:spcAft>
                <a:spcPct val="0"/>
              </a:spcAft>
              <a:buClrTx/>
              <a:buSzTx/>
              <a:buNone/>
              <a:tabLst/>
            </a:pPr>
            <a:r>
              <a:rPr kumimoji="0" lang="en-US" altLang="en-US" sz="2400" b="1" i="0" u="none" strike="noStrike" cap="none" normalizeH="0" baseline="0" dirty="0">
                <a:ln>
                  <a:noFill/>
                </a:ln>
                <a:solidFill>
                  <a:srgbClr val="000000"/>
                </a:solidFill>
                <a:effectLst/>
                <a:ea typeface="Times New Roman" panose="02020603050405020304" pitchFamily="18" charset="0"/>
                <a:cs typeface="Calibri" panose="020F0502020204030204" pitchFamily="34" charset="0"/>
              </a:rPr>
              <a:t>Count_Of_Risks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400" i="0" u="none" strike="noStrike" cap="none" normalizeH="0" baseline="0" dirty="0">
                <a:ln>
                  <a:noFill/>
                </a:ln>
                <a:solidFill>
                  <a:srgbClr val="000000"/>
                </a:solidFill>
                <a:effectLst/>
                <a:ea typeface="Times New Roman" panose="02020603050405020304" pitchFamily="18" charset="0"/>
                <a:cs typeface="Calibri" panose="020F0502020204030204" pitchFamily="34" charset="0"/>
              </a:rPr>
              <a:t>The Count_Of_Risks distribution is moderately skewed. (0.879)</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400" i="0" u="none" strike="noStrike" cap="none" normalizeH="0" baseline="0" dirty="0">
                <a:ln>
                  <a:noFill/>
                </a:ln>
                <a:solidFill>
                  <a:srgbClr val="000000"/>
                </a:solidFill>
                <a:effectLst/>
                <a:ea typeface="Times New Roman" panose="02020603050405020304" pitchFamily="18" charset="0"/>
                <a:cs typeface="Calibri" panose="020F0502020204030204" pitchFamily="34" charset="0"/>
              </a:rPr>
              <a:t>The Count_Of_Risks distribution is </a:t>
            </a:r>
            <a:r>
              <a:rPr kumimoji="0" lang="en-US" altLang="en-US" sz="2400" i="1" u="none" strike="noStrike" cap="none" normalizeH="0" baseline="0" dirty="0">
                <a:ln>
                  <a:noFill/>
                </a:ln>
                <a:solidFill>
                  <a:srgbClr val="000000"/>
                </a:solidFill>
                <a:effectLst/>
                <a:ea typeface="Times New Roman" panose="02020603050405020304" pitchFamily="18" charset="0"/>
                <a:cs typeface="Calibri" panose="020F0502020204030204" pitchFamily="34" charset="0"/>
              </a:rPr>
              <a:t>Platykurtic </a:t>
            </a:r>
            <a:r>
              <a:rPr kumimoji="0" lang="en-US" altLang="en-US" sz="2400" i="0" u="none" strike="noStrike" cap="none" normalizeH="0" baseline="0" dirty="0">
                <a:ln>
                  <a:noFill/>
                </a:ln>
                <a:solidFill>
                  <a:srgbClr val="000000"/>
                </a:solidFill>
                <a:effectLst/>
                <a:ea typeface="Times New Roman" panose="02020603050405020304" pitchFamily="18" charset="0"/>
                <a:cs typeface="Calibri" panose="020F0502020204030204" pitchFamily="34" charset="0"/>
              </a:rPr>
              <a:t>(kurtosis &lt;3). </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400" i="0" u="none" strike="noStrike" cap="none" normalizeH="0" baseline="0" dirty="0">
                <a:ln>
                  <a:noFill/>
                </a:ln>
                <a:solidFill>
                  <a:srgbClr val="000000"/>
                </a:solidFill>
                <a:effectLst/>
                <a:ea typeface="Times New Roman" panose="02020603050405020304" pitchFamily="18" charset="0"/>
                <a:cs typeface="Calibri" panose="020F0502020204030204" pitchFamily="34" charset="0"/>
              </a:rPr>
              <a:t>Compared to a normal distribution, its tails are shorter and thinner, and often its central peak is lower and broader. (0.900)</a:t>
            </a:r>
            <a:r>
              <a:rPr kumimoji="0" lang="en-US" altLang="en-US" sz="2400" i="0" u="none" strike="noStrike" cap="none" normalizeH="0" baseline="0" dirty="0">
                <a:ln>
                  <a:noFill/>
                </a:ln>
                <a:solidFill>
                  <a:schemeClr val="tx1"/>
                </a:solidFill>
                <a:effectLst/>
              </a:rPr>
              <a:t> </a:t>
            </a:r>
          </a:p>
          <a:p>
            <a:pPr marL="0" marR="0" lvl="0" indent="0" algn="just" defTabSz="914400" rtl="0" eaLnBrk="0" fontAlgn="base" latinLnBrk="0" hangingPunct="0">
              <a:lnSpc>
                <a:spcPct val="2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ea typeface="Calibri" panose="020F0502020204030204" pitchFamily="34" charset="0"/>
                <a:cs typeface="Calibri" panose="020F0502020204030204" pitchFamily="34" charset="0"/>
              </a:rPr>
              <a:t>Dexa_Freq_During_Rx</a:t>
            </a:r>
            <a:endParaRPr kumimoji="0" lang="en-US" altLang="en-US" sz="2400" b="1" i="0" u="none" strike="noStrike" cap="none" normalizeH="0" baseline="0" dirty="0">
              <a:ln>
                <a:noFill/>
              </a:ln>
              <a:solidFill>
                <a:schemeClr val="tx1"/>
              </a:solidFill>
              <a:effectLst/>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400" i="0" u="none" strike="noStrike" cap="none" normalizeH="0" baseline="0" dirty="0">
                <a:ln>
                  <a:noFill/>
                </a:ln>
                <a:solidFill>
                  <a:srgbClr val="000000"/>
                </a:solidFill>
                <a:effectLst/>
                <a:ea typeface="Times New Roman" panose="02020603050405020304" pitchFamily="18" charset="0"/>
                <a:cs typeface="Calibri" panose="020F0502020204030204" pitchFamily="34" charset="0"/>
              </a:rPr>
              <a:t>The Dexa_Freq_During_Rx distribution is highly skewed. (6.808)</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400" i="0" u="none" strike="noStrike" cap="none" normalizeH="0" baseline="0" dirty="0">
                <a:ln>
                  <a:noFill/>
                </a:ln>
                <a:solidFill>
                  <a:srgbClr val="000000"/>
                </a:solidFill>
                <a:effectLst/>
                <a:ea typeface="Times New Roman" panose="02020603050405020304" pitchFamily="18" charset="0"/>
                <a:cs typeface="Calibri" panose="020F0502020204030204" pitchFamily="34" charset="0"/>
              </a:rPr>
              <a:t>The Dexa_Freq_During_Rx distribution is </a:t>
            </a:r>
            <a:r>
              <a:rPr kumimoji="0" lang="en-US" altLang="en-US" sz="2400" i="1" u="none" strike="noStrike" cap="none" normalizeH="0" baseline="0" dirty="0">
                <a:ln>
                  <a:noFill/>
                </a:ln>
                <a:solidFill>
                  <a:srgbClr val="000000"/>
                </a:solidFill>
                <a:effectLst/>
                <a:ea typeface="Times New Roman" panose="02020603050405020304" pitchFamily="18" charset="0"/>
                <a:cs typeface="Calibri" panose="020F0502020204030204" pitchFamily="34" charset="0"/>
              </a:rPr>
              <a:t>Leptokurtic</a:t>
            </a:r>
            <a:r>
              <a:rPr kumimoji="0" lang="en-US" altLang="en-US" sz="2400" i="0" u="none" strike="noStrike" cap="none" normalizeH="0" baseline="0" dirty="0">
                <a:ln>
                  <a:noFill/>
                </a:ln>
                <a:solidFill>
                  <a:srgbClr val="000000"/>
                </a:solidFill>
                <a:effectLst/>
                <a:ea typeface="Times New Roman" panose="02020603050405020304" pitchFamily="18" charset="0"/>
                <a:cs typeface="Calibri" panose="020F0502020204030204" pitchFamily="34" charset="0"/>
              </a:rPr>
              <a:t> (kurtosis &gt;3). </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400" i="0" u="none" strike="noStrike" cap="none" normalizeH="0" baseline="0" dirty="0">
                <a:ln>
                  <a:noFill/>
                </a:ln>
                <a:solidFill>
                  <a:srgbClr val="000000"/>
                </a:solidFill>
                <a:effectLst/>
                <a:ea typeface="Times New Roman" panose="02020603050405020304" pitchFamily="18" charset="0"/>
                <a:cs typeface="Calibri" panose="020F0502020204030204" pitchFamily="34" charset="0"/>
              </a:rPr>
              <a:t>Compared to a normal distribution, its tails are longer and fatter, and often its central peak is higher and sharper. (74.758)</a:t>
            </a:r>
            <a:r>
              <a:rPr kumimoji="0" lang="en-US" altLang="en-US" sz="240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2328369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FBDE6879-3385-4D46-B384-3BE87FE38947}"/>
              </a:ext>
            </a:extLst>
          </p:cNvPr>
          <p:cNvSpPr>
            <a:spLocks noGrp="1"/>
          </p:cNvSpPr>
          <p:nvPr>
            <p:ph sz="half" idx="2"/>
          </p:nvPr>
        </p:nvSpPr>
        <p:spPr>
          <a:xfrm>
            <a:off x="5242560" y="1825625"/>
            <a:ext cx="6512560" cy="4371975"/>
          </a:xfrm>
        </p:spPr>
        <p:txBody>
          <a:bodyPr anchor="t">
            <a:normAutofit/>
          </a:bodyPr>
          <a:lstStyle/>
          <a:p>
            <a:pPr algn="just">
              <a:buFont typeface="Wingdings" panose="05000000000000000000" pitchFamily="2" charset="2"/>
              <a:buChar char="v"/>
            </a:pPr>
            <a:r>
              <a:rPr lang="en-US" sz="2400" dirty="0">
                <a:solidFill>
                  <a:srgbClr val="000000"/>
                </a:solidFill>
                <a:effectLst/>
                <a:ea typeface="Times New Roman" panose="02020603050405020304" pitchFamily="18" charset="0"/>
              </a:rPr>
              <a:t>The target variable of the dataset is </a:t>
            </a:r>
            <a:r>
              <a:rPr lang="en-US" sz="2400" i="1" dirty="0">
                <a:solidFill>
                  <a:srgbClr val="000000"/>
                </a:solidFill>
                <a:effectLst/>
                <a:ea typeface="Times New Roman" panose="02020603050405020304" pitchFamily="18" charset="0"/>
              </a:rPr>
              <a:t>Persistency_Flag</a:t>
            </a:r>
            <a:r>
              <a:rPr lang="en-US" sz="2400" dirty="0">
                <a:solidFill>
                  <a:srgbClr val="000000"/>
                </a:solidFill>
                <a:effectLst/>
                <a:ea typeface="Times New Roman" panose="02020603050405020304" pitchFamily="18" charset="0"/>
              </a:rPr>
              <a:t>, - a flag indicating if a patient was persistent or not. The number of unique values in Persistency_Flag variable is 2. The two unique values are Persistent and Non_Persistent. </a:t>
            </a:r>
            <a:endParaRPr lang="en-US" sz="2400" dirty="0">
              <a:solidFill>
                <a:srgbClr val="000000"/>
              </a:solidFill>
              <a:ea typeface="Times New Roman" panose="02020603050405020304" pitchFamily="18" charset="0"/>
            </a:endParaRPr>
          </a:p>
          <a:p>
            <a:pPr algn="just">
              <a:buFont typeface="Wingdings" panose="05000000000000000000" pitchFamily="2" charset="2"/>
              <a:buChar char="v"/>
            </a:pPr>
            <a:r>
              <a:rPr lang="en-US" sz="2400" dirty="0">
                <a:solidFill>
                  <a:srgbClr val="000000"/>
                </a:solidFill>
                <a:effectLst/>
                <a:ea typeface="Times New Roman" panose="02020603050405020304" pitchFamily="18" charset="0"/>
              </a:rPr>
              <a:t>There are 2135 non-persistent patients and 1289 persistent patients in this sample.</a:t>
            </a:r>
          </a:p>
          <a:p>
            <a:pPr algn="just">
              <a:buFont typeface="Wingdings" panose="05000000000000000000" pitchFamily="2" charset="2"/>
              <a:buChar char="v"/>
            </a:pPr>
            <a:r>
              <a:rPr lang="en-US" sz="2400" dirty="0"/>
              <a:t>Out of the total number of Persistency_Flag values, Non_Persistent appears 62.5% times and Persistent appears 37.5% times.</a:t>
            </a:r>
          </a:p>
        </p:txBody>
      </p:sp>
      <p:sp>
        <p:nvSpPr>
          <p:cNvPr id="5" name="Rectangle 4">
            <a:extLst>
              <a:ext uri="{FF2B5EF4-FFF2-40B4-BE49-F238E27FC236}">
                <a16:creationId xmlns:a16="http://schemas.microsoft.com/office/drawing/2014/main" id="{9A596BF4-5F5D-4CFC-BE08-BC2671B8F7A1}"/>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300000"/>
              </a:lnSpc>
            </a:pPr>
            <a:r>
              <a:rPr lang="en-US" sz="3200" i="0" dirty="0">
                <a:solidFill>
                  <a:srgbClr val="FF6600"/>
                </a:solidFill>
                <a:effectLst/>
              </a:rPr>
              <a:t>Univariate Analysis: Exploring the target variable</a:t>
            </a:r>
          </a:p>
          <a:p>
            <a:pPr lvl="1"/>
            <a:endParaRPr lang="en-US" sz="3600" i="0" dirty="0">
              <a:solidFill>
                <a:srgbClr val="FF6600"/>
              </a:solidFill>
              <a:effectLst/>
            </a:endParaRPr>
          </a:p>
        </p:txBody>
      </p:sp>
      <p:pic>
        <p:nvPicPr>
          <p:cNvPr id="3074" name="Picture 2">
            <a:extLst>
              <a:ext uri="{FF2B5EF4-FFF2-40B4-BE49-F238E27FC236}">
                <a16:creationId xmlns:a16="http://schemas.microsoft.com/office/drawing/2014/main" id="{68A42C9B-40C8-432F-92B1-A0360055363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p:blipFill>
        <p:spPr bwMode="auto">
          <a:xfrm>
            <a:off x="647700" y="2240392"/>
            <a:ext cx="3629660" cy="357112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166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FBDE6879-3385-4D46-B384-3BE87FE38947}"/>
              </a:ext>
            </a:extLst>
          </p:cNvPr>
          <p:cNvSpPr>
            <a:spLocks noGrp="1"/>
          </p:cNvSpPr>
          <p:nvPr>
            <p:ph sz="half" idx="2"/>
          </p:nvPr>
        </p:nvSpPr>
        <p:spPr>
          <a:xfrm>
            <a:off x="749322" y="5140118"/>
            <a:ext cx="10859582" cy="972447"/>
          </a:xfrm>
        </p:spPr>
        <p:txBody>
          <a:bodyPr anchor="t">
            <a:normAutofit/>
          </a:bodyPr>
          <a:lstStyle/>
          <a:p>
            <a:pPr algn="just">
              <a:buFont typeface="Wingdings" panose="05000000000000000000" pitchFamily="2" charset="2"/>
              <a:buChar char="v"/>
            </a:pPr>
            <a:r>
              <a:rPr lang="en-US" sz="2400" dirty="0"/>
              <a:t>Non-persistent patients are more common in both genders than persistent patients. </a:t>
            </a:r>
          </a:p>
          <a:p>
            <a:pPr algn="just">
              <a:buFont typeface="Wingdings" panose="05000000000000000000" pitchFamily="2" charset="2"/>
              <a:buChar char="v"/>
            </a:pPr>
            <a:r>
              <a:rPr lang="en-US" sz="2400" dirty="0"/>
              <a:t>The majority of persistent and non-persistent patients are over the age of 75.</a:t>
            </a:r>
          </a:p>
        </p:txBody>
      </p:sp>
      <p:sp>
        <p:nvSpPr>
          <p:cNvPr id="5" name="Rectangle 4">
            <a:extLst>
              <a:ext uri="{FF2B5EF4-FFF2-40B4-BE49-F238E27FC236}">
                <a16:creationId xmlns:a16="http://schemas.microsoft.com/office/drawing/2014/main" id="{9A596BF4-5F5D-4CFC-BE08-BC2671B8F7A1}"/>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tIns="182880" rtlCol="0" anchor="t"/>
          <a:lstStyle/>
          <a:p>
            <a:pPr lvl="1"/>
            <a:r>
              <a:rPr lang="en-US" sz="3200" dirty="0">
                <a:solidFill>
                  <a:srgbClr val="FF6600"/>
                </a:solidFill>
                <a:effectLst/>
              </a:rPr>
              <a:t>Bivariate Analysis: Demographical Feature Analysis according to the Persistency_Flag</a:t>
            </a:r>
          </a:p>
          <a:p>
            <a:pPr lvl="1"/>
            <a:endParaRPr lang="en-US" sz="3600" i="0" dirty="0">
              <a:solidFill>
                <a:srgbClr val="FF6600"/>
              </a:solidFill>
              <a:effectLst/>
            </a:endParaRPr>
          </a:p>
        </p:txBody>
      </p:sp>
      <p:pic>
        <p:nvPicPr>
          <p:cNvPr id="4100" name="Picture 4">
            <a:extLst>
              <a:ext uri="{FF2B5EF4-FFF2-40B4-BE49-F238E27FC236}">
                <a16:creationId xmlns:a16="http://schemas.microsoft.com/office/drawing/2014/main" id="{C1CAB249-A912-4993-B602-A9BB535E5A23}"/>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p:blipFill>
        <p:spPr bwMode="auto">
          <a:xfrm>
            <a:off x="1077312" y="2254897"/>
            <a:ext cx="4136207" cy="20019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155588B2-7156-4535-8F0B-67FF44C696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6840596" y="2130998"/>
            <a:ext cx="3955921" cy="256747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8" name="Content Placeholder 10">
            <a:extLst>
              <a:ext uri="{FF2B5EF4-FFF2-40B4-BE49-F238E27FC236}">
                <a16:creationId xmlns:a16="http://schemas.microsoft.com/office/drawing/2014/main" id="{FE85B540-6DE1-43B1-83F9-9770A190F862}"/>
              </a:ext>
            </a:extLst>
          </p:cNvPr>
          <p:cNvSpPr txBox="1">
            <a:spLocks/>
          </p:cNvSpPr>
          <p:nvPr/>
        </p:nvSpPr>
        <p:spPr>
          <a:xfrm>
            <a:off x="1077312" y="1580446"/>
            <a:ext cx="3594078" cy="383843"/>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200" b="1" u="sng" dirty="0"/>
              <a:t>Gender</a:t>
            </a:r>
            <a:endParaRPr lang="en-US" b="1" u="sng" dirty="0"/>
          </a:p>
        </p:txBody>
      </p:sp>
      <p:sp>
        <p:nvSpPr>
          <p:cNvPr id="9" name="Content Placeholder 10">
            <a:extLst>
              <a:ext uri="{FF2B5EF4-FFF2-40B4-BE49-F238E27FC236}">
                <a16:creationId xmlns:a16="http://schemas.microsoft.com/office/drawing/2014/main" id="{43571B78-2EB9-4B18-86D5-577CEA7AB686}"/>
              </a:ext>
            </a:extLst>
          </p:cNvPr>
          <p:cNvSpPr txBox="1">
            <a:spLocks/>
          </p:cNvSpPr>
          <p:nvPr/>
        </p:nvSpPr>
        <p:spPr>
          <a:xfrm>
            <a:off x="7122926" y="1580446"/>
            <a:ext cx="3594078" cy="38384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u="sng" dirty="0"/>
              <a:t>Age Bucket </a:t>
            </a:r>
          </a:p>
        </p:txBody>
      </p:sp>
    </p:spTree>
    <p:extLst>
      <p:ext uri="{BB962C8B-B14F-4D97-AF65-F5344CB8AC3E}">
        <p14:creationId xmlns:p14="http://schemas.microsoft.com/office/powerpoint/2010/main" val="10222774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TM10001114[[fn=Gallery]]</Template>
  <TotalTime>1602</TotalTime>
  <Words>1414</Words>
  <Application>Microsoft Office PowerPoint</Application>
  <PresentationFormat>Widescreen</PresentationFormat>
  <Paragraphs>152</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Lato Extended</vt:lpstr>
      <vt:lpstr>Wingdings</vt:lpstr>
      <vt:lpstr>Office Theme</vt:lpstr>
      <vt:lpstr>PowerPoint Presentation</vt:lpstr>
      <vt:lpstr>   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Chooladeva Piyasiri</dc:creator>
  <cp:lastModifiedBy>Chooladeva Piyasiri</cp:lastModifiedBy>
  <cp:revision>25</cp:revision>
  <dcterms:created xsi:type="dcterms:W3CDTF">2023-02-21T01:51:08Z</dcterms:created>
  <dcterms:modified xsi:type="dcterms:W3CDTF">2023-04-30T07:02:02Z</dcterms:modified>
</cp:coreProperties>
</file>