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94" r:id="rId11"/>
    <p:sldId id="279" r:id="rId12"/>
    <p:sldId id="280" r:id="rId13"/>
    <p:sldId id="281" r:id="rId14"/>
    <p:sldId id="295" r:id="rId15"/>
    <p:sldId id="282" r:id="rId16"/>
    <p:sldId id="296" r:id="rId17"/>
    <p:sldId id="29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67" y="-228599"/>
            <a:ext cx="2252581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987576" y="1416248"/>
            <a:ext cx="10579022" cy="5404685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FF6600"/>
                </a:solidFill>
              </a:rPr>
              <a:t>Exploratory Data Analysis &amp; Modeling Proposal</a:t>
            </a: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Lato Extended"/>
              </a:rPr>
              <a:t>Healthcare: Persistency of a drug (Data Science)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Name: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Chooladeva Piyasiri </a:t>
            </a:r>
            <a:endParaRPr lang="en-US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University: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National Institute of Business Management (NIBM) </a:t>
            </a: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Email: </a:t>
            </a:r>
            <a:r>
              <a:rPr lang="en-US" sz="1800" b="0" i="1" u="sng" strike="noStrike" baseline="0" dirty="0">
                <a:solidFill>
                  <a:srgbClr val="00B0F0"/>
                </a:solidFill>
                <a:latin typeface="Calibri" panose="020F0502020204030204" pitchFamily="34" charset="0"/>
              </a:rPr>
              <a:t>chooladevapiyasiri@gmail.com </a:t>
            </a:r>
            <a:endParaRPr lang="en-US" sz="1800" b="0" i="0" u="sng" strike="noStrike" baseline="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Country: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Sri Lanka </a:t>
            </a: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Specialization: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Data Science </a:t>
            </a: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Batch Code: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LISUM18 </a:t>
            </a:r>
          </a:p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Date: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16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April 2023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7E7D-C93A-4ED7-BD9E-85149FEF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375" y="3881233"/>
            <a:ext cx="10949610" cy="216832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</a:rPr>
              <a:t>The majority of persistent and non-persistent patients are Not Hispanic.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</a:rPr>
              <a:t>Caucasian patients make up the vast majority of both persistent and non-persistent patients.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</a:rPr>
              <a:t>The majority of persistent patients are from the Midwest, while the majority of non-persistent patients are from the South.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E1A2E-4632-46B0-A864-2EC70269A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0375" y="1173021"/>
            <a:ext cx="3094302" cy="1919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64B110E-DBC8-4A41-A6C0-A693FC4D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6943" y="1173020"/>
            <a:ext cx="2825143" cy="1986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1AC1586-0EA3-4851-B487-E04DD6C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4352" y="1173020"/>
            <a:ext cx="2990681" cy="2168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C4ECEB2-57C3-4A98-96C1-5809B276A8E8}"/>
              </a:ext>
            </a:extLst>
          </p:cNvPr>
          <p:cNvSpPr txBox="1">
            <a:spLocks/>
          </p:cNvSpPr>
          <p:nvPr/>
        </p:nvSpPr>
        <p:spPr>
          <a:xfrm>
            <a:off x="451146" y="397689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/>
              <a:t>Ethnicity</a:t>
            </a:r>
            <a:endParaRPr lang="en-US" b="1" u="sng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1471CCD0-09C0-4828-8DC7-A4EEBBC6098C}"/>
              </a:ext>
            </a:extLst>
          </p:cNvPr>
          <p:cNvSpPr txBox="1">
            <a:spLocks/>
          </p:cNvSpPr>
          <p:nvPr/>
        </p:nvSpPr>
        <p:spPr>
          <a:xfrm>
            <a:off x="4366877" y="397689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u="sng" dirty="0"/>
              <a:t>Race</a:t>
            </a:r>
            <a:endParaRPr lang="en-US" b="1" u="sng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97E31441-3995-4C67-8260-E60DC957BA74}"/>
              </a:ext>
            </a:extLst>
          </p:cNvPr>
          <p:cNvSpPr txBox="1">
            <a:spLocks/>
          </p:cNvSpPr>
          <p:nvPr/>
        </p:nvSpPr>
        <p:spPr>
          <a:xfrm>
            <a:off x="7960955" y="397689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u="sng" dirty="0"/>
              <a:t>Region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7579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835" y="1825625"/>
            <a:ext cx="11201400" cy="3481871"/>
          </a:xfrm>
        </p:spPr>
        <p:txBody>
          <a:bodyPr anchor="ctr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Comorbidity factors are present in the majority of patients, whereas risk factors are less common.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i="0" dirty="0">
                <a:solidFill>
                  <a:srgbClr val="252525"/>
                </a:solidFill>
              </a:rPr>
              <a:t>d</a:t>
            </a:r>
            <a:r>
              <a:rPr lang="en-US" sz="2400" dirty="0">
                <a:solidFill>
                  <a:srgbClr val="252525"/>
                </a:solidFill>
                <a:effectLst/>
              </a:rPr>
              <a:t>isorders of lipoprotein </a:t>
            </a:r>
            <a:r>
              <a:rPr lang="en-US" sz="2400" dirty="0">
                <a:solidFill>
                  <a:srgbClr val="252525"/>
                </a:solidFill>
              </a:rPr>
              <a:t>m</a:t>
            </a:r>
            <a:r>
              <a:rPr lang="en-US" sz="2400" dirty="0">
                <a:solidFill>
                  <a:srgbClr val="252525"/>
                </a:solidFill>
                <a:effectLst/>
              </a:rPr>
              <a:t>etabolism and other </a:t>
            </a:r>
            <a:r>
              <a:rPr lang="en-US" sz="2400" dirty="0">
                <a:solidFill>
                  <a:srgbClr val="252525"/>
                </a:solidFill>
              </a:rPr>
              <a:t>l</a:t>
            </a:r>
            <a:r>
              <a:rPr lang="en-US" sz="2400" dirty="0">
                <a:solidFill>
                  <a:srgbClr val="252525"/>
                </a:solidFill>
                <a:effectLst/>
              </a:rPr>
              <a:t>ipidemias (51.4%)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 is the most common comorbidity trait.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Vitamin D deficiency is the leading risk factor (47.4%).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Narcotics were found in 35.7% of the people. It is also the main concomitant feature.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300000"/>
              </a:lnSpc>
            </a:pPr>
            <a:r>
              <a:rPr lang="en-US" sz="3200" i="0" dirty="0">
                <a:solidFill>
                  <a:srgbClr val="FF6600"/>
                </a:solidFill>
                <a:effectLst/>
              </a:rPr>
              <a:t>Risk, Comorbidity and Concomitant feature Analysis</a:t>
            </a:r>
          </a:p>
          <a:p>
            <a:pPr lvl="1"/>
            <a:endParaRPr lang="en-US" sz="3600" i="0" dirty="0">
              <a:solidFill>
                <a:srgbClr val="FF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826" y="4867000"/>
            <a:ext cx="10694503" cy="1692827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</a:rPr>
              <a:t>The majority of persistent patients have T scores that stay unchanged after starting treatment.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52525"/>
                </a:solidFill>
                <a:effectLst/>
              </a:rPr>
              <a:t>A least amount of persistent and non persistent patients have improved change in Risk Segment.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300000"/>
              </a:lnSpc>
            </a:pPr>
            <a:r>
              <a:rPr lang="en-US" sz="3200" i="0" dirty="0">
                <a:solidFill>
                  <a:srgbClr val="FF6600"/>
                </a:solidFill>
                <a:effectLst/>
              </a:rPr>
              <a:t>Patients' Health improvement Analysis according to Persistency_Flag</a:t>
            </a:r>
          </a:p>
          <a:p>
            <a:pPr lvl="1"/>
            <a:endParaRPr lang="en-US" sz="3600" i="0" dirty="0">
              <a:solidFill>
                <a:srgbClr val="FF6600"/>
              </a:solidFill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095E21-1135-4F59-B972-17B859FFD48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3144" y="2129775"/>
            <a:ext cx="4546766" cy="2562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124A988-32FE-4690-B209-BA4063CC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3870" y="2129775"/>
            <a:ext cx="4615459" cy="253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A8DA6E9-9319-4DEB-9C2C-D354A89FBA68}"/>
              </a:ext>
            </a:extLst>
          </p:cNvPr>
          <p:cNvSpPr txBox="1">
            <a:spLocks/>
          </p:cNvSpPr>
          <p:nvPr/>
        </p:nvSpPr>
        <p:spPr>
          <a:xfrm>
            <a:off x="1216460" y="1592272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0" u="sng" dirty="0">
                <a:solidFill>
                  <a:srgbClr val="000000"/>
                </a:solidFill>
                <a:effectLst/>
              </a:rPr>
              <a:t>Change_T_Score</a:t>
            </a:r>
            <a:endParaRPr lang="en-US" sz="2200" b="1" u="sng" dirty="0"/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73155E50-47D3-44B4-9ADF-B0555FDF2E54}"/>
              </a:ext>
            </a:extLst>
          </p:cNvPr>
          <p:cNvSpPr txBox="1">
            <a:spLocks/>
          </p:cNvSpPr>
          <p:nvPr/>
        </p:nvSpPr>
        <p:spPr>
          <a:xfrm>
            <a:off x="7520610" y="1586297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Change_Risk_Segment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8602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lvl="1"/>
            <a:r>
              <a:rPr lang="en-US" sz="3200" i="0" dirty="0">
                <a:solidFill>
                  <a:srgbClr val="FF6600"/>
                </a:solidFill>
                <a:effectLst/>
              </a:rPr>
              <a:t>Analysis of average Count_Of_Risks, Dexa_Freq_During_Rx according to the Gender, Age Bucket and Persistency_Flag</a:t>
            </a:r>
          </a:p>
          <a:p>
            <a:pPr lvl="1"/>
            <a:endParaRPr lang="en-US" sz="3600" i="0" dirty="0">
              <a:solidFill>
                <a:srgbClr val="FF6600"/>
              </a:solidFill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F33495-88FF-4A09-8236-87405FFFD3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4678" y="2338870"/>
            <a:ext cx="5965513" cy="3604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68D170D-8203-48B7-8B92-8D5B02B08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9461" y="2338869"/>
            <a:ext cx="5247861" cy="3396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275D05E4-7614-4D55-8CCA-88681FE91A17}"/>
              </a:ext>
            </a:extLst>
          </p:cNvPr>
          <p:cNvSpPr txBox="1">
            <a:spLocks/>
          </p:cNvSpPr>
          <p:nvPr/>
        </p:nvSpPr>
        <p:spPr>
          <a:xfrm>
            <a:off x="4298961" y="1663313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u="sng" dirty="0"/>
              <a:t>Gender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9917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51CFBBC-03B2-4D58-BAE6-6EE00EA8E4F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985" y="1271318"/>
            <a:ext cx="5496338" cy="3250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F6B1C9A-4845-488C-B209-684A3FCE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8676" y="1271318"/>
            <a:ext cx="5588463" cy="3250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E3E2CB81-C86B-4641-99E1-930AADBB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914" y="4900693"/>
            <a:ext cx="10928450" cy="140141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The analysis represents </a:t>
            </a:r>
            <a:r>
              <a:rPr lang="en-US" sz="2400" dirty="0"/>
              <a:t>the</a:t>
            </a:r>
            <a:r>
              <a:rPr lang="en-US" sz="2400" b="0" i="0" dirty="0">
                <a:effectLst/>
              </a:rPr>
              <a:t> average distribution analysis of persistency with the gender and age bucket during Dexa_Freq_During_Rx and Count_Of_Risks administration.</a:t>
            </a:r>
            <a:endParaRPr lang="en-US" sz="2400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F0FFD5E-CBFB-4815-A945-74ADB3D547A0}"/>
              </a:ext>
            </a:extLst>
          </p:cNvPr>
          <p:cNvSpPr txBox="1">
            <a:spLocks/>
          </p:cNvSpPr>
          <p:nvPr/>
        </p:nvSpPr>
        <p:spPr>
          <a:xfrm>
            <a:off x="4171004" y="555890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Age Bucket </a:t>
            </a:r>
          </a:p>
        </p:txBody>
      </p:sp>
    </p:spTree>
    <p:extLst>
      <p:ext uri="{BB962C8B-B14F-4D97-AF65-F5344CB8AC3E}">
        <p14:creationId xmlns:p14="http://schemas.microsoft.com/office/powerpoint/2010/main" val="21585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774" y="4899989"/>
            <a:ext cx="11380304" cy="834889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52525"/>
                </a:solidFill>
                <a:effectLst/>
              </a:rPr>
              <a:t>The normalized percentage distribution of the target variable with the NTM_Specialist_Flag and the NTM_Speciality_Bucket variables are analyzed above.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0" bIns="0" rtlCol="0" anchor="b"/>
          <a:lstStyle/>
          <a:p>
            <a:pPr lvl="1"/>
            <a:endParaRPr lang="en-US" sz="3200" i="0" dirty="0">
              <a:solidFill>
                <a:srgbClr val="FF6600"/>
              </a:solidFill>
              <a:effectLst/>
            </a:endParaRPr>
          </a:p>
          <a:p>
            <a:pPr lvl="1"/>
            <a:endParaRPr lang="en-US" sz="3200" dirty="0">
              <a:solidFill>
                <a:srgbClr val="FF6600"/>
              </a:solidFill>
            </a:endParaRPr>
          </a:p>
          <a:p>
            <a:pPr lvl="1"/>
            <a:r>
              <a:rPr lang="en-US" sz="3200" i="0" dirty="0">
                <a:solidFill>
                  <a:srgbClr val="FF6600"/>
                </a:solidFill>
                <a:effectLst/>
              </a:rPr>
              <a:t>Some other Clinical and Provider Attributes Features Analysis according to the Persistency_Flag</a:t>
            </a:r>
          </a:p>
          <a:p>
            <a:pPr lvl="1"/>
            <a:endParaRPr lang="en-US" sz="3200" i="0" dirty="0">
              <a:solidFill>
                <a:srgbClr val="FF6600"/>
              </a:solidFill>
              <a:effectLst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79FB37-DAED-417C-829E-562124C01AD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774" y="2135353"/>
            <a:ext cx="5347895" cy="219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B72C7D3-DC2B-471C-8E58-6DFD8FB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9044" y="2102917"/>
            <a:ext cx="5496338" cy="2255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6145568D-E956-46FE-A3F2-C835E8E1A68F}"/>
              </a:ext>
            </a:extLst>
          </p:cNvPr>
          <p:cNvSpPr txBox="1">
            <a:spLocks/>
          </p:cNvSpPr>
          <p:nvPr/>
        </p:nvSpPr>
        <p:spPr>
          <a:xfrm>
            <a:off x="1048865" y="1594574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</a:rPr>
              <a:t>Ntm_Specialist_Flag</a:t>
            </a:r>
            <a:endParaRPr lang="en-US" sz="2200" b="1" u="sng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701194F6-45C8-43AC-B4DD-F3D0D5FEE143}"/>
              </a:ext>
            </a:extLst>
          </p:cNvPr>
          <p:cNvSpPr txBox="1">
            <a:spLocks/>
          </p:cNvSpPr>
          <p:nvPr/>
        </p:nvSpPr>
        <p:spPr>
          <a:xfrm>
            <a:off x="7310518" y="1602954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</a:rPr>
              <a:t>Ntm_Speciality_Bucket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10086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6CBE74E-1897-4376-9460-45EBFAE6C3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9442" y="549210"/>
            <a:ext cx="4432852" cy="1779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51F6C5E-5301-446A-A501-0F1D5BE6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5344" y="554474"/>
            <a:ext cx="4824108" cy="1774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DDC784C-9950-490F-9C03-D5E0641C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2210" y="2735615"/>
            <a:ext cx="4340084" cy="1675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6649A37-C19C-4F38-834A-8CE497E9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2210" y="4818174"/>
            <a:ext cx="4340084" cy="149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2D52711-1BB5-4467-B578-D06DE1C9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5344" y="2737266"/>
            <a:ext cx="4824108" cy="1675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40A0B8B-E3D7-491D-AA01-39A5F7CD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5345" y="4821476"/>
            <a:ext cx="4824108" cy="148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3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4F1C-713D-42B9-8904-95D48337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8" y="1597025"/>
            <a:ext cx="11093345" cy="4843532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Logistic Regression</a:t>
            </a:r>
            <a:r>
              <a:rPr lang="en-US" sz="2000" dirty="0"/>
              <a:t>: A type of linear model used for binary classification. So, whether it belongs to one of the classes or is either a 0 or a 1. It attempts to predict the output value when given several input variables, placing the example into the correct category.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</a:rPr>
              <a:t>Decision Tree</a:t>
            </a:r>
            <a:r>
              <a:rPr lang="en-US" sz="2000" dirty="0">
                <a:effectLst/>
              </a:rPr>
              <a:t>: It builds classification or regression models in the form of a tree structure. It breaks down a dataset into smaller and smaller subsets while, at the same time, an associated decision tree is incrementally developed.</a:t>
            </a:r>
            <a:endParaRPr lang="en-US" sz="20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</a:rPr>
              <a:t>Random Forest</a:t>
            </a:r>
            <a:r>
              <a:rPr lang="en-US" sz="2000" dirty="0">
                <a:effectLst/>
              </a:rPr>
              <a:t>: It builds decision trees on different samples and takes their majority vote for classification and average in the case of regression.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XGBoost Classifier</a:t>
            </a:r>
            <a:r>
              <a:rPr lang="en-US" sz="2000" dirty="0"/>
              <a:t>: It is an implementation of gradient boosted decision trees designed for speed and performance in competitive machine learning. XGboost is an ensemble learning algorithm, meaning that it combines the results of many models.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AdaBoost Classifier</a:t>
            </a:r>
            <a:r>
              <a:rPr lang="en-US" sz="2000" dirty="0"/>
              <a:t>: It is used as an ensemble method. The most common estimator used with AdaBoost is decision trees with one level, which means decision trees with only one split. </a:t>
            </a:r>
            <a:endParaRPr lang="en-US" sz="2000" dirty="0">
              <a:effectLst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252525"/>
              </a:solidFill>
              <a:effectLst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4000" dirty="0">
                <a:solidFill>
                  <a:srgbClr val="FF6600"/>
                </a:solidFill>
              </a:rPr>
              <a:t>Models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2319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5CEA70-CE70-421D-8B81-126D61BE1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0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57C02-F27F-48E1-8432-FA9F5FE1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3" y="5121617"/>
            <a:ext cx="2325467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Datasets Exploration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Models Recommendations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8E75C-1CB4-4F85-A50B-326086B7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3" y="5121617"/>
            <a:ext cx="2325467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4F1C-713D-42B9-8904-95D48337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15" y="1253331"/>
            <a:ext cx="10837985" cy="4351338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ABC is a pharmaceutical company. Medication persistency following a patient’s   doctor's prescription is a problem that ABC, a pharmaceutical company, wants to comprehend. Persistence of drugs is the duration of time a patient takes medication, from initiation to discontinuation of therapy. To automate this identifying process, this organization has contacted an analytics firm.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analytics firm has to create a classification for the given dataset with the aim of gathering insights on the factors that are affecting the persistency. 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4010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4F1C-713D-42B9-8904-95D48337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8" y="1789043"/>
            <a:ext cx="10837985" cy="4065105"/>
          </a:xfrm>
        </p:spPr>
        <p:txBody>
          <a:bodyPr anchor="t"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600" b="0" i="0" u="none" strike="noStrike" baseline="0" dirty="0">
                <a:solidFill>
                  <a:srgbClr val="000000"/>
                </a:solidFill>
              </a:rPr>
              <a:t>The dataset contains 3423 observations with 26 columns and 68 features.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0" i="0" u="none" strike="noStrike" baseline="0" dirty="0">
                <a:solidFill>
                  <a:srgbClr val="000000"/>
                </a:solidFill>
              </a:rPr>
              <a:t>It contains demographic information, clinical data, other diseases as risk factor information, and information on their physician's specialty for each patient.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0" i="0" u="none" strike="noStrike" baseline="0" dirty="0">
                <a:solidFill>
                  <a:srgbClr val="000000"/>
                </a:solidFill>
              </a:rPr>
              <a:t>There are two numerical columns in the dataset, per the data type description. Which are: </a:t>
            </a:r>
          </a:p>
          <a:p>
            <a:pPr lvl="5" algn="just">
              <a:lnSpc>
                <a:spcPct val="15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Dexa_Freq_During_Rx</a:t>
            </a:r>
            <a:endParaRPr lang="en-US" sz="2600" dirty="0">
              <a:effectLst/>
              <a:ea typeface="Calibri" panose="020F0502020204030204" pitchFamily="34" charset="0"/>
            </a:endParaRPr>
          </a:p>
          <a:p>
            <a:pPr lvl="5"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Count_Of_Risks</a:t>
            </a:r>
            <a:endParaRPr lang="en-US" sz="2600" dirty="0">
              <a:effectLst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Target Variable:</a:t>
            </a:r>
            <a:r>
              <a:rPr lang="en-US" sz="2600" dirty="0">
                <a:effectLst/>
                <a:ea typeface="Calibri" panose="020F0502020204030204" pitchFamily="34" charset="0"/>
              </a:rPr>
              <a:t> </a:t>
            </a:r>
            <a:r>
              <a:rPr lang="en-US" sz="2600" b="1" dirty="0">
                <a:effectLst/>
                <a:ea typeface="Calibri" panose="020F0502020204030204" pitchFamily="34" charset="0"/>
              </a:rPr>
              <a:t>Persistency_Flag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b="0" i="0" u="none" strike="noStrike" baseline="0" dirty="0">
                <a:solidFill>
                  <a:srgbClr val="000000"/>
                </a:solidFill>
              </a:rPr>
              <a:t>The dataset does not contain any NA values. </a:t>
            </a:r>
            <a:endParaRPr lang="en-US" sz="2600" b="1" dirty="0">
              <a:effectLst/>
              <a:ea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4000" dirty="0">
                <a:solidFill>
                  <a:srgbClr val="FF6600"/>
                </a:solidFill>
              </a:rPr>
              <a:t>Datasets Exploration</a:t>
            </a:r>
          </a:p>
        </p:txBody>
      </p:sp>
    </p:spTree>
    <p:extLst>
      <p:ext uri="{BB962C8B-B14F-4D97-AF65-F5344CB8AC3E}">
        <p14:creationId xmlns:p14="http://schemas.microsoft.com/office/powerpoint/2010/main" val="13221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045EBB5-F723-4117-AC84-8375EF6513BE}"/>
              </a:ext>
            </a:extLst>
          </p:cNvPr>
          <p:cNvSpPr/>
          <p:nvPr/>
        </p:nvSpPr>
        <p:spPr>
          <a:xfrm>
            <a:off x="4044462" y="1776046"/>
            <a:ext cx="3068516" cy="1652954"/>
          </a:xfrm>
          <a:prstGeom prst="round2Diag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EDA</a:t>
            </a:r>
            <a:r>
              <a:rPr lang="en-US" dirty="0"/>
              <a:t> </a:t>
            </a:r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75DB003C-AF06-45A6-89B3-8AAFF5722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938" y="3798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" y="4701209"/>
            <a:ext cx="11300792" cy="1938130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Both numerical features contain some outliers.</a:t>
            </a:r>
            <a:endParaRPr lang="en-US" sz="2400" dirty="0">
              <a:effectLst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i="0" dirty="0">
                <a:effectLst/>
              </a:rPr>
              <a:t>I performed the Capping and the Trimming/Removing techniques to deal with the  outliers.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After removing the outliers in the Count_Of_Risks column, the number of rows in the dataset was reduced from 3424 to 3401.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i="0" dirty="0">
                <a:solidFill>
                  <a:srgbClr val="FF6600"/>
                </a:solidFill>
                <a:effectLst/>
              </a:rPr>
              <a:t>Outlier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1C6336-8B03-4BAF-8CD9-6297A16A3B0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260" y="1948068"/>
            <a:ext cx="5424089" cy="248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8CDB8D-44D5-4A3D-A922-8D76F836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7535" y="2126971"/>
            <a:ext cx="5736662" cy="231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831AB6E3-0BCC-451E-AB41-44F129AC0C06}"/>
              </a:ext>
            </a:extLst>
          </p:cNvPr>
          <p:cNvSpPr txBox="1">
            <a:spLocks/>
          </p:cNvSpPr>
          <p:nvPr/>
        </p:nvSpPr>
        <p:spPr>
          <a:xfrm>
            <a:off x="693445" y="1421294"/>
            <a:ext cx="4923692" cy="61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Dexa_Freq_During_Rx</a:t>
            </a:r>
            <a:endParaRPr lang="en-US" sz="3600" u="sng" dirty="0">
              <a:effectLst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DA9C215-00D3-4068-8CFF-C487DB352C85}"/>
              </a:ext>
            </a:extLst>
          </p:cNvPr>
          <p:cNvSpPr txBox="1">
            <a:spLocks/>
          </p:cNvSpPr>
          <p:nvPr/>
        </p:nvSpPr>
        <p:spPr>
          <a:xfrm>
            <a:off x="6524020" y="1421294"/>
            <a:ext cx="4923692" cy="616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Count_Of_Risks</a:t>
            </a:r>
            <a:endParaRPr lang="en-US" sz="2000" u="sng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8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spcAft>
                <a:spcPts val="1200"/>
              </a:spcAft>
            </a:pPr>
            <a:r>
              <a:rPr lang="en-US" sz="3200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Skewness &amp; Kurtosis Analysis</a:t>
            </a:r>
            <a:endParaRPr lang="en-US" sz="32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A4181D-30B4-4A05-A7DC-72CD5EF65E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81357" y="1686362"/>
            <a:ext cx="11029286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Count_Of_Risks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Count_Of_Risks distribution is moderately skewed. (0.879)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Count_Of_Risks distribution is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Platykurtic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(kurtosis &lt;3).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Compared to a normal distribution, its tails are shorter and thinner, and often its central peak is lower and broader. (0.900)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Dexa_Freq_During_Rx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Dexa_Freq_During_Rx distribution is highly skewed. (6.808)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Dexa_Freq_During_Rx distribution is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Leptokurtic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(kurtosis &gt;3).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Compared to a normal distribution, its tails are longer and fatter, and often its central peak is higher and sharper. (74.758)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36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2560" y="1825625"/>
            <a:ext cx="6512560" cy="4371975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target variable of the dataset is </a:t>
            </a:r>
            <a:r>
              <a:rPr lang="en-US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Persistency_Flag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- a flag indicating if a patient was persistent or not. The number of unique values in Persistency_Flag variable is 2. The two unique values are Persistent and Non_Persistent. </a:t>
            </a: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There are 2135 non-persistent patients and 1289 persistent patients in this sample.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Out of the total number of Persistency_Flag values, Non_Persistent appears 62.5% times and Persistent appears 37.5% times.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300000"/>
              </a:lnSpc>
            </a:pPr>
            <a:r>
              <a:rPr lang="en-US" sz="3200" i="0" dirty="0">
                <a:solidFill>
                  <a:srgbClr val="FF6600"/>
                </a:solidFill>
                <a:effectLst/>
              </a:rPr>
              <a:t>Univariate Analysis: Exploring the target variable</a:t>
            </a:r>
          </a:p>
          <a:p>
            <a:pPr lvl="1"/>
            <a:endParaRPr lang="en-US" sz="3600" i="0" dirty="0">
              <a:solidFill>
                <a:srgbClr val="FF6600"/>
              </a:solidFill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A42C9B-40C8-432F-92B1-A0360055363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700" y="2240392"/>
            <a:ext cx="3629660" cy="357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6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DE6879-3385-4D46-B384-3BE87F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322" y="5140118"/>
            <a:ext cx="10859582" cy="972447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Non-persistent patients are more common in both genders than persistent patients.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The majority of persistent and non-persistent patients are over the age of 75.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596BF4-5F5D-4CFC-BE08-BC2671B8F7A1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lvl="1"/>
            <a:r>
              <a:rPr lang="en-US" sz="3200" dirty="0">
                <a:solidFill>
                  <a:srgbClr val="FF6600"/>
                </a:solidFill>
                <a:effectLst/>
              </a:rPr>
              <a:t>Bivariate Analysis: Demographical Feature Analysis according to the Persistency_Flag</a:t>
            </a:r>
          </a:p>
          <a:p>
            <a:pPr lvl="1"/>
            <a:endParaRPr lang="en-US" sz="3600" i="0" dirty="0">
              <a:solidFill>
                <a:srgbClr val="FF6600"/>
              </a:solidFill>
              <a:effectLst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1CAB249-A912-4993-B602-A9BB535E5A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312" y="2254897"/>
            <a:ext cx="4136207" cy="2001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55588B2-7156-4535-8F0B-67FF44C6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40596" y="2130998"/>
            <a:ext cx="3955921" cy="2567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FE85B540-6DE1-43B1-83F9-9770A190F862}"/>
              </a:ext>
            </a:extLst>
          </p:cNvPr>
          <p:cNvSpPr txBox="1">
            <a:spLocks/>
          </p:cNvSpPr>
          <p:nvPr/>
        </p:nvSpPr>
        <p:spPr>
          <a:xfrm>
            <a:off x="1077312" y="1580446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u="sng" dirty="0"/>
              <a:t>Gender</a:t>
            </a:r>
            <a:endParaRPr lang="en-US" b="1" u="sng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3571B78-2EB9-4B18-86D5-577CEA7AB686}"/>
              </a:ext>
            </a:extLst>
          </p:cNvPr>
          <p:cNvSpPr txBox="1">
            <a:spLocks/>
          </p:cNvSpPr>
          <p:nvPr/>
        </p:nvSpPr>
        <p:spPr>
          <a:xfrm>
            <a:off x="7122926" y="1580446"/>
            <a:ext cx="3594078" cy="38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/>
              <a:t>Age Bucket </a:t>
            </a:r>
          </a:p>
        </p:txBody>
      </p:sp>
    </p:spTree>
    <p:extLst>
      <p:ext uri="{BB962C8B-B14F-4D97-AF65-F5344CB8AC3E}">
        <p14:creationId xmlns:p14="http://schemas.microsoft.com/office/powerpoint/2010/main" val="102227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1338</TotalTime>
  <Words>1054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 Extended</vt:lpstr>
      <vt:lpstr>Wingdings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Chooladeva Piyasiri</dc:creator>
  <cp:lastModifiedBy>Chooladeva Piyasiri</cp:lastModifiedBy>
  <cp:revision>20</cp:revision>
  <dcterms:created xsi:type="dcterms:W3CDTF">2023-02-21T01:51:08Z</dcterms:created>
  <dcterms:modified xsi:type="dcterms:W3CDTF">2023-04-16T14:27:21Z</dcterms:modified>
</cp:coreProperties>
</file>