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8" r:id="rId4"/>
    <p:sldId id="259" r:id="rId5"/>
    <p:sldId id="272" r:id="rId6"/>
    <p:sldId id="260" r:id="rId7"/>
    <p:sldId id="270" r:id="rId8"/>
    <p:sldId id="271" r:id="rId9"/>
    <p:sldId id="273" r:id="rId10"/>
    <p:sldId id="274" r:id="rId11"/>
    <p:sldId id="27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282A"/>
    <a:srgbClr val="D7E434"/>
    <a:srgbClr val="46292B"/>
    <a:srgbClr val="C3999C"/>
    <a:srgbClr val="482A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3" autoAdjust="0"/>
    <p:restoredTop sz="94660"/>
  </p:normalViewPr>
  <p:slideViewPr>
    <p:cSldViewPr snapToGrid="0">
      <p:cViewPr varScale="1">
        <p:scale>
          <a:sx n="91" d="100"/>
          <a:sy n="91"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7E6DD-DA0D-47EC-B098-171175B31F0C}"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B5F92-8C3F-42E7-9D0A-39D26F600153}" type="slidenum">
              <a:rPr lang="en-US" smtClean="0"/>
              <a:t>‹#›</a:t>
            </a:fld>
            <a:endParaRPr lang="en-US"/>
          </a:p>
        </p:txBody>
      </p:sp>
    </p:spTree>
    <p:extLst>
      <p:ext uri="{BB962C8B-B14F-4D97-AF65-F5344CB8AC3E}">
        <p14:creationId xmlns:p14="http://schemas.microsoft.com/office/powerpoint/2010/main" val="37660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402951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74557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120162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8222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70280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4C1609-C78B-41DD-B399-C39EF8950A2C}" type="datetimeFigureOut">
              <a:rPr lang="en-GB" smtClean="0"/>
              <a:t>11/10/2022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153733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4C1609-C78B-41DD-B399-C39EF8950A2C}" type="datetimeFigureOut">
              <a:rPr lang="en-GB" smtClean="0"/>
              <a:t>11/10/2022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362752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4C1609-C78B-41DD-B399-C39EF8950A2C}" type="datetimeFigureOut">
              <a:rPr lang="en-GB" smtClean="0"/>
              <a:t>11/10/2022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296232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1609-C78B-41DD-B399-C39EF8950A2C}" type="datetimeFigureOut">
              <a:rPr lang="en-GB" smtClean="0"/>
              <a:t>11/10/2022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21041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4C1609-C78B-41DD-B399-C39EF8950A2C}" type="datetimeFigureOut">
              <a:rPr lang="en-GB" smtClean="0"/>
              <a:t>11/10/2022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247434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4C1609-C78B-41DD-B399-C39EF8950A2C}" type="datetimeFigureOut">
              <a:rPr lang="en-GB" smtClean="0"/>
              <a:t>11/10/2022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44321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1609-C78B-41DD-B399-C39EF8950A2C}" type="datetimeFigureOut">
              <a:rPr lang="en-GB" smtClean="0"/>
              <a:t>11/10/2022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4C0BB-DB6E-4DE3-AA3B-AC9F84BF6F77}" type="slidenum">
              <a:rPr lang="en-GB" smtClean="0"/>
              <a:t>‹#›</a:t>
            </a:fld>
            <a:endParaRPr lang="en-GB"/>
          </a:p>
        </p:txBody>
      </p:sp>
    </p:spTree>
    <p:extLst>
      <p:ext uri="{BB962C8B-B14F-4D97-AF65-F5344CB8AC3E}">
        <p14:creationId xmlns:p14="http://schemas.microsoft.com/office/powerpoint/2010/main" val="271202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39500" y="751783"/>
            <a:ext cx="3529410" cy="6267236"/>
          </a:xfrm>
        </p:spPr>
        <p:txBody>
          <a:bodyPr>
            <a:normAutofit/>
          </a:bodyPr>
          <a:lstStyle/>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Thảo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Như</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Gia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Huyên</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Tâm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Nhi</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Hồng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Nhi</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Đình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Toản</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Phương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Anh</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Phương</a:t>
            </a:r>
            <a:r>
              <a:rPr lang="en-US" sz="3600" dirty="0" smtClean="0">
                <a:latin typeface="Times New Roman" panose="02020603050405020304" pitchFamily="18" charset="0"/>
                <a:cs typeface="Times New Roman" panose="02020603050405020304" pitchFamily="18" charset="0"/>
              </a:rPr>
              <a:t> Du</a:t>
            </a:r>
          </a:p>
          <a:p>
            <a:pPr marL="571500" indent="-571500" algn="l">
              <a:buFont typeface="Arial" panose="020B0604020202020204" pitchFamily="34" charset="0"/>
              <a:buChar char="•"/>
            </a:pPr>
            <a:r>
              <a:rPr lang="en-US" sz="3600" dirty="0" err="1" smtClean="0">
                <a:latin typeface="Times New Roman" panose="02020603050405020304" pitchFamily="18" charset="0"/>
                <a:cs typeface="Times New Roman" panose="02020603050405020304" pitchFamily="18" charset="0"/>
              </a:rPr>
              <a:t>Bảo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Trâm</a:t>
            </a:r>
            <a:endParaRPr lang="en-US" sz="3600" dirty="0" smtClean="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Kim </a:t>
            </a:r>
            <a:r>
              <a:rPr lang="en-US" sz="3600" dirty="0" err="1" smtClean="0">
                <a:latin typeface="Times New Roman" panose="02020603050405020304" pitchFamily="18" charset="0"/>
                <a:cs typeface="Times New Roman" panose="02020603050405020304" pitchFamily="18" charset="0"/>
              </a:rPr>
              <a:t>Ngân</a:t>
            </a:r>
            <a:endParaRPr lang="en-GB"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92410" y="2140051"/>
            <a:ext cx="3836277" cy="2954655"/>
          </a:xfrm>
          <a:prstGeom prst="rect">
            <a:avLst/>
          </a:prstGeom>
          <a:noFill/>
        </p:spPr>
        <p:txBody>
          <a:bodyPr wrap="square" rtlCol="0">
            <a:spAutoFit/>
          </a:bodyPr>
          <a:lstStyle/>
          <a:p>
            <a:r>
              <a:rPr lang="en-US" sz="6600" b="1" dirty="0" err="1">
                <a:latin typeface="Times New Roman" panose="02020603050405020304" pitchFamily="18" charset="0"/>
                <a:cs typeface="Times New Roman" panose="02020603050405020304" pitchFamily="18" charset="0"/>
              </a:rPr>
              <a:t>Thành</a:t>
            </a:r>
            <a:r>
              <a:rPr lang="en-US" sz="6600" b="1" dirty="0">
                <a:latin typeface="Times New Roman" panose="02020603050405020304" pitchFamily="18" charset="0"/>
                <a:cs typeface="Times New Roman" panose="02020603050405020304" pitchFamily="18" charset="0"/>
              </a:rPr>
              <a:t> </a:t>
            </a:r>
            <a:r>
              <a:rPr lang="en-US" sz="6600" b="1" dirty="0" err="1">
                <a:latin typeface="Times New Roman" panose="02020603050405020304" pitchFamily="18" charset="0"/>
                <a:cs typeface="Times New Roman" panose="02020603050405020304" pitchFamily="18" charset="0"/>
              </a:rPr>
              <a:t>viên</a:t>
            </a:r>
            <a:r>
              <a:rPr lang="en-US" sz="6600" b="1" dirty="0">
                <a:latin typeface="Times New Roman" panose="02020603050405020304" pitchFamily="18" charset="0"/>
                <a:cs typeface="Times New Roman" panose="02020603050405020304" pitchFamily="18" charset="0"/>
              </a:rPr>
              <a:t> </a:t>
            </a:r>
            <a:r>
              <a:rPr lang="en-US" sz="6600" b="1" dirty="0" err="1">
                <a:latin typeface="Times New Roman" panose="02020603050405020304" pitchFamily="18" charset="0"/>
                <a:cs typeface="Times New Roman" panose="02020603050405020304" pitchFamily="18" charset="0"/>
              </a:rPr>
              <a:t>tổ</a:t>
            </a:r>
            <a:r>
              <a:rPr lang="en-US" sz="6600" b="1" dirty="0">
                <a:latin typeface="Times New Roman" panose="02020603050405020304" pitchFamily="18" charset="0"/>
                <a:cs typeface="Times New Roman" panose="02020603050405020304" pitchFamily="18" charset="0"/>
              </a:rPr>
              <a:t> 1</a:t>
            </a:r>
          </a:p>
          <a:p>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343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7185" y="373891"/>
            <a:ext cx="7756635" cy="2112578"/>
          </a:xfrm>
        </p:spPr>
        <p:txBody>
          <a:bodyPr>
            <a:noAutofit/>
          </a:bodyPr>
          <a:lstStyle/>
          <a:p>
            <a:pPr marL="0" indent="0">
              <a:buNone/>
            </a:pPr>
            <a:r>
              <a:rPr lang="vi-VN" sz="3000" dirty="0" smtClean="0">
                <a:solidFill>
                  <a:srgbClr val="45282A"/>
                </a:solidFill>
                <a:latin typeface="Times New Roman" panose="02020603050405020304" pitchFamily="18" charset="0"/>
                <a:cs typeface="Times New Roman" panose="02020603050405020304" pitchFamily="18" charset="0"/>
              </a:rPr>
              <a:t>“</a:t>
            </a:r>
            <a:r>
              <a:rPr lang="vi-VN" sz="3200" dirty="0">
                <a:solidFill>
                  <a:srgbClr val="45282A"/>
                </a:solidFill>
                <a:latin typeface="Times New Roman" panose="02020603050405020304" pitchFamily="18" charset="0"/>
                <a:cs typeface="Times New Roman" panose="02020603050405020304" pitchFamily="18" charset="0"/>
              </a:rPr>
              <a:t>Cảnh cho chữ là một khung cảnh đặc</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biệt, là một cảnh tượng xưa nay chưa từng có. Với cách cho chữ</a:t>
            </a:r>
            <a:r>
              <a:rPr lang="en-US" sz="3200" dirty="0">
                <a:solidFill>
                  <a:srgbClr val="45282A"/>
                </a:solidFill>
                <a:latin typeface="Times New Roman" panose="02020603050405020304" pitchFamily="18" charset="0"/>
                <a:cs typeface="Times New Roman" panose="02020603050405020304" pitchFamily="18" charset="0"/>
              </a:rPr>
              <a:t> t</a:t>
            </a:r>
            <a:r>
              <a:rPr lang="vi-VN" sz="3200" dirty="0">
                <a:solidFill>
                  <a:srgbClr val="45282A"/>
                </a:solidFill>
                <a:latin typeface="Times New Roman" panose="02020603050405020304" pitchFamily="18" charset="0"/>
                <a:cs typeface="Times New Roman" panose="02020603050405020304" pitchFamily="18" charset="0"/>
              </a:rPr>
              <a:t>hường thấy, cho chữ thường ở nơi sáng sủa, trang trọng thì</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trong câu chuyện này việc cho chữ lại diễn ra ở chốn ngục tù</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hiện hỗn loạn, tối tăm, lạnh lẽo, ẩm ướt , phân chuột, phân gián</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đầy rẫy trên nền nhà, một nơi bẩn thỉu không thích hợp với việc</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cho chữ, thêm vào đó người cho chữ là một tên tử tù bị buộc tội</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“phản nghịch bất đạo” sẽ bị xử tử vào ngày mai, còn người xin</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chữ lại là một Viên Quản Ngục được giao nhiệm vụ giữ gìn</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phép nước - hai người có vị trí đối nghịch trong xã hội.</a:t>
            </a:r>
            <a:endParaRPr lang="en-GB" sz="3200" dirty="0">
              <a:solidFill>
                <a:srgbClr val="45282A"/>
              </a:solidFill>
              <a:latin typeface="Times New Roman" panose="02020603050405020304" pitchFamily="18" charset="0"/>
              <a:cs typeface="Times New Roman" panose="02020603050405020304" pitchFamily="18" charset="0"/>
            </a:endParaRPr>
          </a:p>
          <a:p>
            <a:pPr marL="0" indent="0">
              <a:buNone/>
            </a:pPr>
            <a:endParaRPr lang="en-GB" sz="3200" dirty="0">
              <a:solidFill>
                <a:srgbClr val="45282A"/>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55530" y="706905"/>
            <a:ext cx="1807780" cy="1446550"/>
          </a:xfrm>
          <a:prstGeom prst="rect">
            <a:avLst/>
          </a:prstGeom>
          <a:noFill/>
        </p:spPr>
        <p:txBody>
          <a:bodyPr wrap="square" rtlCol="0">
            <a:spAutoFit/>
          </a:bodyPr>
          <a:lstStyle/>
          <a:p>
            <a:r>
              <a:rPr lang="en-US" sz="4400" b="1" dirty="0" smtClean="0">
                <a:solidFill>
                  <a:srgbClr val="45282A"/>
                </a:solidFill>
                <a:latin typeface="Times New Roman" panose="02020603050405020304" pitchFamily="18" charset="0"/>
                <a:cs typeface="Times New Roman" panose="02020603050405020304" pitchFamily="18" charset="0"/>
              </a:rPr>
              <a:t>THÂN </a:t>
            </a:r>
            <a:r>
              <a:rPr lang="en-US" sz="44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346025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77" r="32382"/>
          <a:stretch/>
        </p:blipFill>
        <p:spPr>
          <a:xfrm>
            <a:off x="441436" y="2105083"/>
            <a:ext cx="3924820" cy="444510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Content Placeholder 2"/>
          <p:cNvSpPr>
            <a:spLocks noGrp="1"/>
          </p:cNvSpPr>
          <p:nvPr>
            <p:ph idx="1"/>
          </p:nvPr>
        </p:nvSpPr>
        <p:spPr>
          <a:xfrm>
            <a:off x="4366256" y="300319"/>
            <a:ext cx="7016448" cy="3609529"/>
          </a:xfrm>
        </p:spPr>
        <p:txBody>
          <a:bodyPr>
            <a:noAutofit/>
          </a:bodyPr>
          <a:lstStyle/>
          <a:p>
            <a:pPr marL="0" indent="0">
              <a:buNone/>
            </a:pPr>
            <a:r>
              <a:rPr lang="vi-VN" sz="3600" dirty="0">
                <a:solidFill>
                  <a:srgbClr val="45282A"/>
                </a:solidFill>
                <a:latin typeface="Times New Roman" panose="02020603050405020304" pitchFamily="18" charset="0"/>
                <a:cs typeface="Times New Roman" panose="02020603050405020304" pitchFamily="18" charset="0"/>
              </a:rPr>
              <a:t>Nguyễn</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Tuân đã tạo nên hình ảnh tương phản giữa kẻ cho chữ và người</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xin chữ:</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kẻ cho chữ thì “cổ đeo gông, chân vướng xiềng” những</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vẫn đứng thẳng người và đĩnh đạc, còn quản ngục – người xin</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chữ thì “khúm núm” và nghẹn ngào, tạo nên điểm khác biệt cho</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câu chuyện.Trong quan hệ xã hội họ là kẻ thù nhưng trong bình</a:t>
            </a:r>
            <a:r>
              <a:rPr lang="en-US" sz="3600" dirty="0">
                <a:solidFill>
                  <a:srgbClr val="45282A"/>
                </a:solidFill>
                <a:latin typeface="Times New Roman" panose="02020603050405020304" pitchFamily="18" charset="0"/>
                <a:cs typeface="Times New Roman" panose="02020603050405020304" pitchFamily="18" charset="0"/>
              </a:rPr>
              <a:t> </a:t>
            </a:r>
            <a:r>
              <a:rPr lang="vi-VN" sz="3600" dirty="0">
                <a:solidFill>
                  <a:srgbClr val="45282A"/>
                </a:solidFill>
                <a:latin typeface="Times New Roman" panose="02020603050405020304" pitchFamily="18" charset="0"/>
                <a:cs typeface="Times New Roman" panose="02020603050405020304" pitchFamily="18" charset="0"/>
              </a:rPr>
              <a:t>diện nghệ thuật, họ lại là tri âm tri kỉ.</a:t>
            </a:r>
            <a:endParaRPr lang="en-GB" sz="3600" dirty="0">
              <a:solidFill>
                <a:srgbClr val="45282A"/>
              </a:solidFill>
              <a:latin typeface="Times New Roman" panose="02020603050405020304" pitchFamily="18" charset="0"/>
              <a:cs typeface="Times New Roman" panose="02020603050405020304" pitchFamily="18" charset="0"/>
            </a:endParaRPr>
          </a:p>
          <a:p>
            <a:pPr marL="0" indent="0">
              <a:buNone/>
            </a:pPr>
            <a:endParaRPr lang="en-GB" sz="3600" dirty="0">
              <a:solidFill>
                <a:srgbClr val="45282A"/>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734206" y="300319"/>
            <a:ext cx="2165132" cy="1754326"/>
          </a:xfrm>
          <a:prstGeom prst="rect">
            <a:avLst/>
          </a:prstGeom>
          <a:noFill/>
        </p:spPr>
        <p:txBody>
          <a:bodyPr wrap="square" rtlCol="0">
            <a:spAutoFit/>
          </a:bodyPr>
          <a:lstStyle/>
          <a:p>
            <a:r>
              <a:rPr lang="en-US" sz="5400" b="1" dirty="0" smtClean="0">
                <a:solidFill>
                  <a:srgbClr val="45282A"/>
                </a:solidFill>
                <a:latin typeface="Times New Roman" panose="02020603050405020304" pitchFamily="18" charset="0"/>
                <a:cs typeface="Times New Roman" panose="02020603050405020304" pitchFamily="18" charset="0"/>
              </a:rPr>
              <a:t>THÂN </a:t>
            </a:r>
            <a:r>
              <a:rPr lang="en-US" sz="54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323041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4125" y="253076"/>
            <a:ext cx="7357832" cy="5396127"/>
          </a:xfrm>
        </p:spPr>
        <p:txBody>
          <a:bodyPr>
            <a:noAutofit/>
          </a:bodyPr>
          <a:lstStyle/>
          <a:p>
            <a:pPr marL="0" indent="0">
              <a:buNone/>
            </a:pPr>
            <a:r>
              <a:rPr lang="vi-VN" sz="3200" dirty="0" smtClean="0">
                <a:solidFill>
                  <a:srgbClr val="46292B"/>
                </a:solidFill>
                <a:latin typeface="Times New Roman" panose="02020603050405020304" pitchFamily="18" charset="0"/>
                <a:cs typeface="Times New Roman" panose="02020603050405020304" pitchFamily="18" charset="0"/>
              </a:rPr>
              <a:t>Với </a:t>
            </a:r>
            <a:r>
              <a:rPr lang="vi-VN" sz="3200" dirty="0" smtClean="0">
                <a:solidFill>
                  <a:srgbClr val="46292B"/>
                </a:solidFill>
                <a:latin typeface="Times New Roman" panose="02020603050405020304" pitchFamily="18" charset="0"/>
                <a:cs typeface="Times New Roman" panose="02020603050405020304" pitchFamily="18" charset="0"/>
              </a:rPr>
              <a:t>bút pháp lãng mạn, nghệ thuật đối lập đòn bẩy và cách xây</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dựng nhân vật đầy cá tính đi đôi với cách tạo tình huống truyện</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hấp dẫn được nhà văn Nguyễn Tuân khai thác một cách triệt để</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trong toàn bộ câu chuyện,  “Chữ Người Tử Tù” ca ngợi cái đẹp,</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cái cao thượng, cái phí phách đường hoàng của tinh thần bất</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khuất cùng với lương tâm trong sáng của con người. Dù đã ra</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đời cách đây rất lâu nhưng giá trị của tác phẩm “Chữ Người Tử</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Tù” mà Nguyên Tuân muốn giữ gửi gắm và truyền tải đến</a:t>
            </a:r>
            <a:r>
              <a:rPr lang="en-US" sz="3200" dirty="0" smtClean="0">
                <a:solidFill>
                  <a:srgbClr val="46292B"/>
                </a:solidFill>
                <a:latin typeface="Times New Roman" panose="02020603050405020304" pitchFamily="18" charset="0"/>
                <a:cs typeface="Times New Roman" panose="02020603050405020304" pitchFamily="18" charset="0"/>
              </a:rPr>
              <a:t> </a:t>
            </a:r>
            <a:r>
              <a:rPr lang="vi-VN" sz="3200" dirty="0" smtClean="0">
                <a:solidFill>
                  <a:srgbClr val="46292B"/>
                </a:solidFill>
                <a:latin typeface="Times New Roman" panose="02020603050405020304" pitchFamily="18" charset="0"/>
                <a:cs typeface="Times New Roman" panose="02020603050405020304" pitchFamily="18" charset="0"/>
              </a:rPr>
              <a:t>những độc giả vật vẫn trường tồn theo thời gian.</a:t>
            </a:r>
            <a:endParaRPr lang="en-GB" sz="3200" dirty="0">
              <a:solidFill>
                <a:srgbClr val="46292B"/>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744717" y="620110"/>
            <a:ext cx="1608083" cy="1938992"/>
          </a:xfrm>
          <a:prstGeom prst="rect">
            <a:avLst/>
          </a:prstGeom>
          <a:noFill/>
        </p:spPr>
        <p:txBody>
          <a:bodyPr wrap="square" rtlCol="0">
            <a:spAutoFit/>
          </a:bodyPr>
          <a:lstStyle/>
          <a:p>
            <a:r>
              <a:rPr lang="en-US" sz="6000" dirty="0" err="1" smtClean="0">
                <a:solidFill>
                  <a:srgbClr val="45282A"/>
                </a:solidFill>
                <a:latin typeface="Times New Roman" panose="02020603050405020304" pitchFamily="18" charset="0"/>
                <a:cs typeface="Times New Roman" panose="02020603050405020304" pitchFamily="18" charset="0"/>
              </a:rPr>
              <a:t>Kết</a:t>
            </a:r>
            <a:r>
              <a:rPr lang="en-US" sz="6000" dirty="0" smtClean="0">
                <a:solidFill>
                  <a:srgbClr val="45282A"/>
                </a:solidFill>
                <a:latin typeface="Times New Roman" panose="02020603050405020304" pitchFamily="18" charset="0"/>
                <a:cs typeface="Times New Roman" panose="02020603050405020304" pitchFamily="18" charset="0"/>
              </a:rPr>
              <a:t> </a:t>
            </a:r>
            <a:r>
              <a:rPr lang="en-US" sz="6000" dirty="0" err="1" smtClean="0">
                <a:solidFill>
                  <a:srgbClr val="45282A"/>
                </a:solidFill>
                <a:latin typeface="Times New Roman" panose="02020603050405020304" pitchFamily="18" charset="0"/>
                <a:cs typeface="Times New Roman" panose="02020603050405020304" pitchFamily="18" charset="0"/>
              </a:rPr>
              <a:t>bài</a:t>
            </a:r>
            <a:endParaRPr lang="en-US" sz="6000" dirty="0">
              <a:solidFill>
                <a:srgbClr val="45282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4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89255" y="828864"/>
            <a:ext cx="4591132" cy="4783659"/>
          </a:xfrm>
        </p:spPr>
        <p:txBody>
          <a:bodyPr>
            <a:normAutofit/>
          </a:bodyPr>
          <a:lstStyle/>
          <a:p>
            <a:r>
              <a:rPr lang="en-US" sz="6000" i="1" dirty="0" smtClean="0">
                <a:solidFill>
                  <a:srgbClr val="46292B"/>
                </a:solidFill>
              </a:rPr>
              <a:t>XIN CHÂN THÀNH CẢM ƠN CÔ VÀ CÁC BẠN ĐÃ LẮNG NGHE</a:t>
            </a:r>
            <a:endParaRPr lang="en-GB" sz="6000" i="1" dirty="0">
              <a:solidFill>
                <a:srgbClr val="46292B"/>
              </a:solidFill>
            </a:endParaRPr>
          </a:p>
        </p:txBody>
      </p:sp>
      <p:pic>
        <p:nvPicPr>
          <p:cNvPr id="2" name="Picture 1"/>
          <p:cNvPicPr>
            <a:picLocks noChangeAspect="1"/>
          </p:cNvPicPr>
          <p:nvPr/>
        </p:nvPicPr>
        <p:blipFill>
          <a:blip r:embed="rId3"/>
          <a:stretch>
            <a:fillRect/>
          </a:stretch>
        </p:blipFill>
        <p:spPr>
          <a:xfrm>
            <a:off x="6087378" y="548247"/>
            <a:ext cx="4445877" cy="55267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931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7945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2618" b="99476" l="7438" r="89532">
                        <a14:foregroundMark x1="31680" y1="26702" x2="39945" y2="43455"/>
                        <a14:foregroundMark x1="34711" y1="35079" x2="36088" y2="19372"/>
                        <a14:foregroundMark x1="34986" y1="25654" x2="37741" y2="15183"/>
                        <a14:foregroundMark x1="34711" y1="26702" x2="48209" y2="32984"/>
                        <a14:foregroundMark x1="36088" y1="19895" x2="42700" y2="3141"/>
                        <a14:foregroundMark x1="41598" y1="30890" x2="45730" y2="43455"/>
                        <a14:foregroundMark x1="8540" y1="95288" x2="7438" y2="99476"/>
                      </a14:backgroundRemoval>
                    </a14:imgEffect>
                  </a14:imgLayer>
                </a14:imgProps>
              </a:ext>
              <a:ext uri="{28A0092B-C50C-407E-A947-70E740481C1C}">
                <a14:useLocalDpi xmlns:a14="http://schemas.microsoft.com/office/drawing/2010/main" val="0"/>
              </a:ext>
            </a:extLst>
          </a:blip>
          <a:stretch>
            <a:fillRect/>
          </a:stretch>
        </p:blipFill>
        <p:spPr>
          <a:xfrm rot="21422151" flipH="1">
            <a:off x="-259967" y="4010923"/>
            <a:ext cx="5995577" cy="3059716"/>
          </a:xfrm>
          <a:prstGeom prst="rect">
            <a:avLst/>
          </a:prstGeom>
        </p:spPr>
      </p:pic>
      <p:sp>
        <p:nvSpPr>
          <p:cNvPr id="3" name="Content Placeholder 2"/>
          <p:cNvSpPr>
            <a:spLocks noGrp="1"/>
          </p:cNvSpPr>
          <p:nvPr>
            <p:ph idx="1"/>
          </p:nvPr>
        </p:nvSpPr>
        <p:spPr>
          <a:xfrm>
            <a:off x="4109421" y="4221224"/>
            <a:ext cx="6777318" cy="2639113"/>
          </a:xfrm>
        </p:spPr>
        <p:txBody>
          <a:bodyPr>
            <a:normAutofit/>
          </a:bodyPr>
          <a:lstStyle/>
          <a:p>
            <a:pPr algn="ctr"/>
            <a:r>
              <a:rPr lang="en-US" sz="3600" b="1" i="1" u="sng" dirty="0" err="1" smtClean="0">
                <a:solidFill>
                  <a:srgbClr val="46292B"/>
                </a:solidFill>
                <a:latin typeface="Times New Roman" panose="02020603050405020304" pitchFamily="18" charset="0"/>
                <a:cs typeface="Times New Roman" panose="02020603050405020304" pitchFamily="18" charset="0"/>
              </a:rPr>
              <a:t>Luận</a:t>
            </a:r>
            <a:r>
              <a:rPr lang="en-US" sz="3600" b="1" i="1" u="sng" dirty="0" smtClean="0">
                <a:solidFill>
                  <a:srgbClr val="46292B"/>
                </a:solidFill>
                <a:latin typeface="Times New Roman" panose="02020603050405020304" pitchFamily="18" charset="0"/>
                <a:cs typeface="Times New Roman" panose="02020603050405020304" pitchFamily="18" charset="0"/>
              </a:rPr>
              <a:t> </a:t>
            </a:r>
            <a:r>
              <a:rPr lang="en-US" sz="3600" b="1" i="1" u="sng" dirty="0" err="1" smtClean="0">
                <a:solidFill>
                  <a:srgbClr val="46292B"/>
                </a:solidFill>
                <a:latin typeface="Times New Roman" panose="02020603050405020304" pitchFamily="18" charset="0"/>
                <a:cs typeface="Times New Roman" panose="02020603050405020304" pitchFamily="18" charset="0"/>
              </a:rPr>
              <a:t>điểm</a:t>
            </a:r>
            <a:r>
              <a:rPr lang="en-US" sz="3600" b="1" i="1" u="sng" dirty="0" smtClean="0">
                <a:solidFill>
                  <a:srgbClr val="46292B"/>
                </a:solidFill>
                <a:latin typeface="Times New Roman" panose="02020603050405020304" pitchFamily="18" charset="0"/>
                <a:cs typeface="Times New Roman" panose="02020603050405020304" pitchFamily="18" charset="0"/>
              </a:rPr>
              <a:t> 4 – </a:t>
            </a:r>
            <a:r>
              <a:rPr lang="en-US" sz="3600" b="1" i="1" u="sng" dirty="0" err="1" smtClean="0">
                <a:solidFill>
                  <a:srgbClr val="46292B"/>
                </a:solidFill>
                <a:latin typeface="Times New Roman" panose="02020603050405020304" pitchFamily="18" charset="0"/>
                <a:cs typeface="Times New Roman" panose="02020603050405020304" pitchFamily="18" charset="0"/>
              </a:rPr>
              <a:t>Đoạn</a:t>
            </a:r>
            <a:r>
              <a:rPr lang="en-US" sz="3600" b="1" i="1" u="sng" dirty="0" smtClean="0">
                <a:solidFill>
                  <a:srgbClr val="46292B"/>
                </a:solidFill>
                <a:latin typeface="Times New Roman" panose="02020603050405020304" pitchFamily="18" charset="0"/>
                <a:cs typeface="Times New Roman" panose="02020603050405020304" pitchFamily="18" charset="0"/>
              </a:rPr>
              <a:t> 4: </a:t>
            </a:r>
            <a:r>
              <a:rPr lang="en-US" sz="3600" dirty="0" err="1" smtClean="0">
                <a:latin typeface="Times New Roman" panose="02020603050405020304" pitchFamily="18" charset="0"/>
                <a:cs typeface="Times New Roman" panose="02020603050405020304" pitchFamily="18" charset="0"/>
              </a:rPr>
              <a:t>Cảnh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chữ</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xưa</a:t>
            </a:r>
            <a:r>
              <a:rPr lang="en-US" sz="3600" dirty="0" smtClean="0">
                <a:latin typeface="Times New Roman" panose="02020603050405020304" pitchFamily="18" charset="0"/>
                <a:cs typeface="Times New Roman" panose="02020603050405020304" pitchFamily="18" charset="0"/>
              </a:rPr>
              <a:t> nay </a:t>
            </a:r>
            <a:r>
              <a:rPr lang="en-US" sz="3600" dirty="0" err="1" smtClean="0">
                <a:latin typeface="Times New Roman" panose="02020603050405020304" pitchFamily="18" charset="0"/>
                <a:cs typeface="Times New Roman" panose="02020603050405020304" pitchFamily="18" charset="0"/>
              </a:rPr>
              <a:t>chưa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từng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có</a:t>
            </a:r>
            <a:r>
              <a:rPr lang="en-US" sz="3600" dirty="0" smtClean="0">
                <a:latin typeface="Times New Roman" panose="02020603050405020304" pitchFamily="18" charset="0"/>
                <a:cs typeface="Times New Roman" panose="02020603050405020304" pitchFamily="18" charset="0"/>
              </a:rPr>
              <a:t> – </a:t>
            </a:r>
            <a:r>
              <a:rPr lang="en-US" sz="3600" dirty="0" err="1" smtClean="0">
                <a:latin typeface="Times New Roman" panose="02020603050405020304" pitchFamily="18" charset="0"/>
                <a:cs typeface="Times New Roman" panose="02020603050405020304" pitchFamily="18" charset="0"/>
              </a:rPr>
              <a:t>Tự</a:t>
            </a:r>
            <a:r>
              <a:rPr lang="en-US" sz="3600" dirty="0" smtClean="0">
                <a:latin typeface="Times New Roman" panose="02020603050405020304" pitchFamily="18" charset="0"/>
                <a:cs typeface="Times New Roman" panose="02020603050405020304" pitchFamily="18" charset="0"/>
              </a:rPr>
              <a:t> do, </a:t>
            </a:r>
            <a:r>
              <a:rPr lang="en-US" sz="3600" dirty="0" err="1" smtClean="0">
                <a:latin typeface="Times New Roman" panose="02020603050405020304" pitchFamily="18" charset="0"/>
                <a:cs typeface="Times New Roman" panose="02020603050405020304" pitchFamily="18" charset="0"/>
              </a:rPr>
              <a:t>thanh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thản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đẹp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sự</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lương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luôn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thắng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xấu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xa</a:t>
            </a:r>
            <a:endParaRPr lang="en-GB" sz="3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699708" y="246040"/>
            <a:ext cx="9746429" cy="2585323"/>
          </a:xfrm>
          <a:prstGeom prst="rect">
            <a:avLst/>
          </a:prstGeom>
          <a:noFill/>
        </p:spPr>
        <p:txBody>
          <a:bodyPr wrap="square" rtlCol="0">
            <a:spAutoFit/>
          </a:bodyPr>
          <a:lstStyle/>
          <a:p>
            <a:r>
              <a:rPr lang="en-US" sz="3600" b="1" i="1" u="sng" dirty="0" err="1">
                <a:solidFill>
                  <a:srgbClr val="46292B"/>
                </a:solidFill>
                <a:latin typeface="Times New Roman" panose="02020603050405020304" pitchFamily="18" charset="0"/>
                <a:cs typeface="Times New Roman" panose="02020603050405020304" pitchFamily="18" charset="0"/>
              </a:rPr>
              <a:t>Luận</a:t>
            </a:r>
            <a:r>
              <a:rPr lang="en-US" sz="3600" b="1" i="1" u="sng" dirty="0">
                <a:solidFill>
                  <a:srgbClr val="46292B"/>
                </a:solidFill>
                <a:latin typeface="Times New Roman" panose="02020603050405020304" pitchFamily="18" charset="0"/>
                <a:cs typeface="Times New Roman" panose="02020603050405020304" pitchFamily="18" charset="0"/>
              </a:rPr>
              <a:t> </a:t>
            </a:r>
            <a:r>
              <a:rPr lang="en-US" sz="3600" b="1" i="1" u="sng" dirty="0" err="1">
                <a:solidFill>
                  <a:srgbClr val="46292B"/>
                </a:solidFill>
                <a:latin typeface="Times New Roman" panose="02020603050405020304" pitchFamily="18" charset="0"/>
                <a:cs typeface="Times New Roman" panose="02020603050405020304" pitchFamily="18" charset="0"/>
              </a:rPr>
              <a:t>điểm</a:t>
            </a:r>
            <a:r>
              <a:rPr lang="en-US" sz="3600" b="1" i="1" u="sng" dirty="0">
                <a:solidFill>
                  <a:srgbClr val="46292B"/>
                </a:solidFill>
                <a:latin typeface="Times New Roman" panose="02020603050405020304" pitchFamily="18" charset="0"/>
                <a:cs typeface="Times New Roman" panose="02020603050405020304" pitchFamily="18" charset="0"/>
              </a:rPr>
              <a:t> 1 – </a:t>
            </a:r>
            <a:r>
              <a:rPr lang="en-US" sz="3600" b="1" i="1" u="sng" dirty="0" err="1">
                <a:solidFill>
                  <a:srgbClr val="46292B"/>
                </a:solidFill>
                <a:latin typeface="Times New Roman" panose="02020603050405020304" pitchFamily="18" charset="0"/>
                <a:cs typeface="Times New Roman" panose="02020603050405020304" pitchFamily="18" charset="0"/>
              </a:rPr>
              <a:t>Đoạn</a:t>
            </a:r>
            <a:r>
              <a:rPr lang="en-US" sz="3600" b="1" i="1" u="sng" dirty="0">
                <a:solidFill>
                  <a:srgbClr val="46292B"/>
                </a:solidFill>
                <a:latin typeface="Times New Roman" panose="02020603050405020304" pitchFamily="18" charset="0"/>
                <a:cs typeface="Times New Roman" panose="02020603050405020304" pitchFamily="18" charset="0"/>
              </a:rPr>
              <a:t> 1: </a:t>
            </a:r>
            <a:r>
              <a:rPr lang="en-US" sz="3600" dirty="0" err="1">
                <a:latin typeface="Times New Roman" panose="02020603050405020304" pitchFamily="18" charset="0"/>
                <a:cs typeface="Times New Roman" panose="02020603050405020304" pitchFamily="18" charset="0"/>
              </a:rPr>
              <a:t>Tóm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tắt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câu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truyện</a:t>
            </a:r>
            <a:endParaRPr lang="en-US" sz="3600" dirty="0">
              <a:latin typeface="Times New Roman" panose="02020603050405020304" pitchFamily="18" charset="0"/>
              <a:cs typeface="Times New Roman" panose="02020603050405020304" pitchFamily="18" charset="0"/>
            </a:endParaRPr>
          </a:p>
          <a:p>
            <a:r>
              <a:rPr lang="en-US" sz="3600" b="1" i="1" u="sng" dirty="0" err="1">
                <a:solidFill>
                  <a:srgbClr val="46292B"/>
                </a:solidFill>
                <a:latin typeface="Times New Roman" panose="02020603050405020304" pitchFamily="18" charset="0"/>
                <a:cs typeface="Times New Roman" panose="02020603050405020304" pitchFamily="18" charset="0"/>
              </a:rPr>
              <a:t>Luận</a:t>
            </a:r>
            <a:r>
              <a:rPr lang="en-US" sz="3600" b="1" i="1" u="sng" dirty="0">
                <a:solidFill>
                  <a:srgbClr val="46292B"/>
                </a:solidFill>
                <a:latin typeface="Times New Roman" panose="02020603050405020304" pitchFamily="18" charset="0"/>
                <a:cs typeface="Times New Roman" panose="02020603050405020304" pitchFamily="18" charset="0"/>
              </a:rPr>
              <a:t> </a:t>
            </a:r>
            <a:r>
              <a:rPr lang="en-US" sz="3600" b="1" i="1" u="sng" dirty="0" err="1">
                <a:solidFill>
                  <a:srgbClr val="46292B"/>
                </a:solidFill>
                <a:latin typeface="Times New Roman" panose="02020603050405020304" pitchFamily="18" charset="0"/>
                <a:cs typeface="Times New Roman" panose="02020603050405020304" pitchFamily="18" charset="0"/>
              </a:rPr>
              <a:t>điểm</a:t>
            </a:r>
            <a:r>
              <a:rPr lang="en-US" sz="3600" b="1" i="1" u="sng" dirty="0">
                <a:solidFill>
                  <a:srgbClr val="46292B"/>
                </a:solidFill>
                <a:latin typeface="Times New Roman" panose="02020603050405020304" pitchFamily="18" charset="0"/>
                <a:cs typeface="Times New Roman" panose="02020603050405020304" pitchFamily="18" charset="0"/>
              </a:rPr>
              <a:t> 2 – </a:t>
            </a:r>
            <a:r>
              <a:rPr lang="en-US" sz="3600" b="1" i="1" u="sng" dirty="0" err="1">
                <a:solidFill>
                  <a:srgbClr val="46292B"/>
                </a:solidFill>
                <a:latin typeface="Times New Roman" panose="02020603050405020304" pitchFamily="18" charset="0"/>
                <a:cs typeface="Times New Roman" panose="02020603050405020304" pitchFamily="18" charset="0"/>
              </a:rPr>
              <a:t>Đoạn</a:t>
            </a:r>
            <a:r>
              <a:rPr lang="en-US" sz="3600" b="1" i="1" u="sng" dirty="0">
                <a:solidFill>
                  <a:srgbClr val="46292B"/>
                </a:solidFill>
                <a:latin typeface="Times New Roman" panose="02020603050405020304" pitchFamily="18" charset="0"/>
                <a:cs typeface="Times New Roman" panose="02020603050405020304" pitchFamily="18" charset="0"/>
              </a:rPr>
              <a:t> 2: </a:t>
            </a:r>
            <a:r>
              <a:rPr lang="en-US" sz="3600" dirty="0" err="1">
                <a:latin typeface="Times New Roman" panose="02020603050405020304" pitchFamily="18" charset="0"/>
                <a:cs typeface="Times New Roman" panose="02020603050405020304" pitchFamily="18" charset="0"/>
              </a:rPr>
              <a:t>Huấn</a:t>
            </a:r>
            <a:r>
              <a:rPr lang="en-US" sz="3600" dirty="0">
                <a:latin typeface="Times New Roman" panose="02020603050405020304" pitchFamily="18" charset="0"/>
                <a:cs typeface="Times New Roman" panose="02020603050405020304" pitchFamily="18" charset="0"/>
              </a:rPr>
              <a:t> Cao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con </a:t>
            </a:r>
            <a:r>
              <a:rPr lang="en-US" sz="3600" dirty="0" err="1">
                <a:latin typeface="Times New Roman" panose="02020603050405020304" pitchFamily="18" charset="0"/>
                <a:cs typeface="Times New Roman" panose="02020603050405020304" pitchFamily="18" charset="0"/>
              </a:rPr>
              <a:t>người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thiên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lương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không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vì</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quyền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thế</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mình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chữ</a:t>
            </a:r>
            <a:endParaRPr lang="en-US" sz="3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861072" y="2328994"/>
            <a:ext cx="8864301" cy="2031325"/>
          </a:xfrm>
          <a:prstGeom prst="rect">
            <a:avLst/>
          </a:prstGeom>
          <a:noFill/>
        </p:spPr>
        <p:txBody>
          <a:bodyPr wrap="square" rtlCol="0">
            <a:spAutoFit/>
          </a:bodyPr>
          <a:lstStyle/>
          <a:p>
            <a:r>
              <a:rPr lang="en-US" sz="3600" b="1" i="1" u="sng" dirty="0" err="1">
                <a:solidFill>
                  <a:srgbClr val="46292B"/>
                </a:solidFill>
                <a:latin typeface="Times New Roman" panose="02020603050405020304" pitchFamily="18" charset="0"/>
                <a:cs typeface="Times New Roman" panose="02020603050405020304" pitchFamily="18" charset="0"/>
              </a:rPr>
              <a:t>Luận</a:t>
            </a:r>
            <a:r>
              <a:rPr lang="en-US" sz="3600" b="1" i="1" u="sng" dirty="0">
                <a:solidFill>
                  <a:srgbClr val="46292B"/>
                </a:solidFill>
                <a:latin typeface="Times New Roman" panose="02020603050405020304" pitchFamily="18" charset="0"/>
                <a:cs typeface="Times New Roman" panose="02020603050405020304" pitchFamily="18" charset="0"/>
              </a:rPr>
              <a:t> </a:t>
            </a:r>
            <a:r>
              <a:rPr lang="en-US" sz="3600" b="1" i="1" u="sng" dirty="0" err="1">
                <a:solidFill>
                  <a:srgbClr val="46292B"/>
                </a:solidFill>
                <a:latin typeface="Times New Roman" panose="02020603050405020304" pitchFamily="18" charset="0"/>
                <a:cs typeface="Times New Roman" panose="02020603050405020304" pitchFamily="18" charset="0"/>
              </a:rPr>
              <a:t>điểm</a:t>
            </a:r>
            <a:r>
              <a:rPr lang="en-US" sz="3600" b="1" i="1" u="sng" dirty="0">
                <a:solidFill>
                  <a:srgbClr val="46292B"/>
                </a:solidFill>
                <a:latin typeface="Times New Roman" panose="02020603050405020304" pitchFamily="18" charset="0"/>
                <a:cs typeface="Times New Roman" panose="02020603050405020304" pitchFamily="18" charset="0"/>
              </a:rPr>
              <a:t> 3 – </a:t>
            </a:r>
            <a:r>
              <a:rPr lang="en-US" sz="3600" b="1" i="1" u="sng" dirty="0" err="1">
                <a:solidFill>
                  <a:srgbClr val="46292B"/>
                </a:solidFill>
                <a:latin typeface="Times New Roman" panose="02020603050405020304" pitchFamily="18" charset="0"/>
                <a:cs typeface="Times New Roman" panose="02020603050405020304" pitchFamily="18" charset="0"/>
              </a:rPr>
              <a:t>Đoạn</a:t>
            </a:r>
            <a:r>
              <a:rPr lang="en-US" sz="3600" b="1" i="1" u="sng" dirty="0">
                <a:solidFill>
                  <a:srgbClr val="46292B"/>
                </a:solidFill>
                <a:latin typeface="Times New Roman" panose="02020603050405020304" pitchFamily="18" charset="0"/>
                <a:cs typeface="Times New Roman" panose="02020603050405020304" pitchFamily="18" charset="0"/>
              </a:rPr>
              <a:t> 3: </a:t>
            </a:r>
            <a:r>
              <a:rPr lang="en-US" sz="3600" dirty="0" err="1">
                <a:latin typeface="Times New Roman" panose="02020603050405020304" pitchFamily="18" charset="0"/>
                <a:cs typeface="Times New Roman" panose="02020603050405020304" pitchFamily="18" charset="0"/>
              </a:rPr>
              <a:t>Sự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nhưu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nhường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kính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trọng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Viên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Ngục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dành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Huấn</a:t>
            </a:r>
            <a:r>
              <a:rPr lang="en-US" sz="3600" dirty="0">
                <a:latin typeface="Times New Roman" panose="02020603050405020304" pitchFamily="18" charset="0"/>
                <a:cs typeface="Times New Roman" panose="02020603050405020304" pitchFamily="18" charset="0"/>
              </a:rPr>
              <a:t> Cao, </a:t>
            </a:r>
            <a:r>
              <a:rPr lang="en-US" sz="3600" dirty="0" err="1">
                <a:latin typeface="Times New Roman" panose="02020603050405020304" pitchFamily="18" charset="0"/>
                <a:cs typeface="Times New Roman" panose="02020603050405020304" pitchFamily="18" charset="0"/>
              </a:rPr>
              <a:t>khát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khao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được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xin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chữ</a:t>
            </a:r>
            <a:endParaRPr lang="en-US" sz="3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1787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arn(inVertical)">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686" y="704194"/>
            <a:ext cx="6817017" cy="5837915"/>
          </a:xfrm>
        </p:spPr>
        <p:txBody>
          <a:bodyPr>
            <a:normAutofit/>
          </a:bodyPr>
          <a:lstStyle/>
          <a:p>
            <a:pPr marL="0" indent="0">
              <a:buNone/>
            </a:pPr>
            <a:r>
              <a:rPr lang="en-US" sz="4400" dirty="0" err="1" smtClean="0">
                <a:solidFill>
                  <a:srgbClr val="45282A"/>
                </a:solidFill>
                <a:latin typeface="Times New Roman" panose="02020603050405020304" pitchFamily="18" charset="0"/>
                <a:cs typeface="Times New Roman" panose="02020603050405020304" pitchFamily="18" charset="0"/>
              </a:rPr>
              <a:t>Tự</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hỏi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những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người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có</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tài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mà</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không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có</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đức</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thì</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tài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năng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đó</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có</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được</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công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nhận</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với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thật</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sự</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giá</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trị</a:t>
            </a:r>
            <a:r>
              <a:rPr lang="en-US" sz="4400" dirty="0" smtClean="0">
                <a:solidFill>
                  <a:srgbClr val="45282A"/>
                </a:solidFill>
                <a:latin typeface="Times New Roman" panose="02020603050405020304" pitchFamily="18" charset="0"/>
                <a:cs typeface="Times New Roman" panose="02020603050405020304" pitchFamily="18" charset="0"/>
              </a:rPr>
              <a:t> hay </a:t>
            </a:r>
            <a:r>
              <a:rPr lang="en-US" sz="4400" dirty="0" err="1" smtClean="0">
                <a:solidFill>
                  <a:srgbClr val="45282A"/>
                </a:solidFill>
                <a:latin typeface="Times New Roman" panose="02020603050405020304" pitchFamily="18" charset="0"/>
                <a:cs typeface="Times New Roman" panose="02020603050405020304" pitchFamily="18" charset="0"/>
              </a:rPr>
              <a:t>không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Cái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đẹp</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cũng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vậy</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nó</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không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thể</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sống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chung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với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tội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lỗi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và</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chỉ</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những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người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biết</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nâng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niu</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quý</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trọng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gìn</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giữ</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mới</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xứng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đáng</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có</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được</a:t>
            </a:r>
            <a:r>
              <a:rPr lang="en-US" sz="4400" dirty="0" smtClean="0">
                <a:solidFill>
                  <a:srgbClr val="45282A"/>
                </a:solidFill>
                <a:latin typeface="Times New Roman" panose="02020603050405020304" pitchFamily="18" charset="0"/>
                <a:cs typeface="Times New Roman" panose="02020603050405020304" pitchFamily="18" charset="0"/>
              </a:rPr>
              <a:t> </a:t>
            </a:r>
            <a:r>
              <a:rPr lang="en-US" sz="4400" dirty="0" err="1" smtClean="0">
                <a:solidFill>
                  <a:srgbClr val="45282A"/>
                </a:solidFill>
                <a:latin typeface="Times New Roman" panose="02020603050405020304" pitchFamily="18" charset="0"/>
                <a:cs typeface="Times New Roman" panose="02020603050405020304" pitchFamily="18" charset="0"/>
              </a:rPr>
              <a:t>nó</a:t>
            </a:r>
            <a:endParaRPr lang="en-GB" sz="4400" dirty="0">
              <a:solidFill>
                <a:srgbClr val="45282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80698" y="704194"/>
            <a:ext cx="2249215" cy="2800767"/>
          </a:xfrm>
          <a:prstGeom prst="rect">
            <a:avLst/>
          </a:prstGeom>
          <a:noFill/>
        </p:spPr>
        <p:txBody>
          <a:bodyPr wrap="square" rtlCol="0">
            <a:spAutoFit/>
          </a:bodyPr>
          <a:lstStyle/>
          <a:p>
            <a:r>
              <a:rPr lang="en-US" sz="8800" b="1" dirty="0" err="1" smtClean="0">
                <a:solidFill>
                  <a:srgbClr val="45282A"/>
                </a:solidFill>
                <a:latin typeface="Times New Roman" panose="02020603050405020304" pitchFamily="18" charset="0"/>
                <a:cs typeface="Times New Roman" panose="02020603050405020304" pitchFamily="18" charset="0"/>
              </a:rPr>
              <a:t>Mở</a:t>
            </a:r>
            <a:r>
              <a:rPr lang="en-US" sz="8800" b="1" dirty="0" smtClean="0">
                <a:solidFill>
                  <a:srgbClr val="45282A"/>
                </a:solidFill>
                <a:latin typeface="Times New Roman" panose="02020603050405020304" pitchFamily="18" charset="0"/>
                <a:cs typeface="Times New Roman" panose="02020603050405020304" pitchFamily="18" charset="0"/>
              </a:rPr>
              <a:t> </a:t>
            </a:r>
            <a:r>
              <a:rPr lang="en-US" sz="8800" b="1" dirty="0" err="1" smtClean="0">
                <a:solidFill>
                  <a:srgbClr val="45282A"/>
                </a:solidFill>
                <a:latin typeface="Times New Roman" panose="02020603050405020304" pitchFamily="18" charset="0"/>
                <a:cs typeface="Times New Roman" panose="02020603050405020304" pitchFamily="18" charset="0"/>
              </a:rPr>
              <a:t>bài</a:t>
            </a:r>
            <a:endParaRPr lang="en-US" sz="8800" b="1" dirty="0">
              <a:solidFill>
                <a:srgbClr val="45282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2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rot="331342">
            <a:off x="694295" y="2208749"/>
            <a:ext cx="5222717" cy="33164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Content Placeholder 2"/>
          <p:cNvSpPr>
            <a:spLocks noGrp="1"/>
          </p:cNvSpPr>
          <p:nvPr>
            <p:ph idx="1"/>
          </p:nvPr>
        </p:nvSpPr>
        <p:spPr>
          <a:xfrm>
            <a:off x="6064469" y="481084"/>
            <a:ext cx="4603531" cy="2222467"/>
          </a:xfrm>
        </p:spPr>
        <p:txBody>
          <a:bodyPr>
            <a:noAutofit/>
          </a:bodyPr>
          <a:lstStyle/>
          <a:p>
            <a:pPr marL="0" indent="0" algn="r">
              <a:buNone/>
            </a:pPr>
            <a:r>
              <a:rPr lang="vi-VN" sz="3200" dirty="0" smtClean="0">
                <a:solidFill>
                  <a:srgbClr val="46292B"/>
                </a:solidFill>
              </a:rPr>
              <a:t>“</a:t>
            </a:r>
            <a:r>
              <a:rPr lang="vi-VN" sz="3600" dirty="0" smtClean="0">
                <a:solidFill>
                  <a:srgbClr val="46292B"/>
                </a:solidFill>
                <a:latin typeface="Times New Roman" panose="02020603050405020304" pitchFamily="18" charset="0"/>
                <a:cs typeface="Times New Roman" panose="02020603050405020304" pitchFamily="18" charset="0"/>
              </a:rPr>
              <a:t>Chữ Người Tử Tù” là một trong những tác phẩm nổi tiếng của</a:t>
            </a:r>
            <a:r>
              <a:rPr lang="en-US" sz="3600" dirty="0" smtClean="0">
                <a:solidFill>
                  <a:srgbClr val="46292B"/>
                </a:solidFill>
                <a:latin typeface="Times New Roman" panose="02020603050405020304" pitchFamily="18" charset="0"/>
                <a:cs typeface="Times New Roman" panose="02020603050405020304" pitchFamily="18" charset="0"/>
              </a:rPr>
              <a:t> </a:t>
            </a:r>
            <a:r>
              <a:rPr lang="vi-VN" sz="3600" dirty="0" smtClean="0">
                <a:solidFill>
                  <a:srgbClr val="46292B"/>
                </a:solidFill>
                <a:latin typeface="Times New Roman" panose="02020603050405020304" pitchFamily="18" charset="0"/>
                <a:cs typeface="Times New Roman" panose="02020603050405020304" pitchFamily="18" charset="0"/>
              </a:rPr>
              <a:t>Nguyễn Tuân được trích từ tập “Vang bóng một thời” năm</a:t>
            </a:r>
            <a:r>
              <a:rPr lang="en-US" sz="3600" dirty="0" smtClean="0">
                <a:solidFill>
                  <a:srgbClr val="46292B"/>
                </a:solidFill>
                <a:latin typeface="Times New Roman" panose="02020603050405020304" pitchFamily="18" charset="0"/>
                <a:cs typeface="Times New Roman" panose="02020603050405020304" pitchFamily="18" charset="0"/>
              </a:rPr>
              <a:t> </a:t>
            </a:r>
            <a:r>
              <a:rPr lang="vi-VN" sz="3600" dirty="0" smtClean="0">
                <a:solidFill>
                  <a:srgbClr val="46292B"/>
                </a:solidFill>
                <a:latin typeface="Times New Roman" panose="02020603050405020304" pitchFamily="18" charset="0"/>
                <a:cs typeface="Times New Roman" panose="02020603050405020304" pitchFamily="18" charset="0"/>
              </a:rPr>
              <a:t>1940, đây là câu chuyện mang giá trị nhân văn của cái đẹp. Sự</a:t>
            </a:r>
            <a:r>
              <a:rPr lang="en-US" sz="3600" dirty="0" smtClean="0">
                <a:solidFill>
                  <a:srgbClr val="46292B"/>
                </a:solidFill>
                <a:latin typeface="Times New Roman" panose="02020603050405020304" pitchFamily="18" charset="0"/>
                <a:cs typeface="Times New Roman" panose="02020603050405020304" pitchFamily="18" charset="0"/>
              </a:rPr>
              <a:t> </a:t>
            </a:r>
            <a:r>
              <a:rPr lang="vi-VN" sz="3600" dirty="0" smtClean="0">
                <a:solidFill>
                  <a:srgbClr val="46292B"/>
                </a:solidFill>
                <a:latin typeface="Times New Roman" panose="02020603050405020304" pitchFamily="18" charset="0"/>
                <a:cs typeface="Times New Roman" panose="02020603050405020304" pitchFamily="18" charset="0"/>
              </a:rPr>
              <a:t>thiên lương với cốt truyện hấp dẫn và lôi </a:t>
            </a:r>
            <a:r>
              <a:rPr lang="vi-VN" sz="3600" dirty="0" smtClean="0">
                <a:solidFill>
                  <a:srgbClr val="45282A"/>
                </a:solidFill>
                <a:latin typeface="Times New Roman" panose="02020603050405020304" pitchFamily="18" charset="0"/>
                <a:cs typeface="Times New Roman" panose="02020603050405020304" pitchFamily="18" charset="0"/>
              </a:rPr>
              <a:t>cuốn</a:t>
            </a:r>
            <a:r>
              <a:rPr lang="vi-VN" sz="3200" dirty="0" smtClean="0">
                <a:solidFill>
                  <a:srgbClr val="45282A"/>
                </a:solidFill>
                <a:latin typeface="Times New Roman" panose="02020603050405020304" pitchFamily="18" charset="0"/>
                <a:cs typeface="Times New Roman" panose="02020603050405020304" pitchFamily="18" charset="0"/>
              </a:rPr>
              <a:t>.</a:t>
            </a:r>
            <a:r>
              <a:rPr lang="vi-VN" sz="3200" dirty="0" smtClean="0">
                <a:solidFill>
                  <a:schemeClr val="bg1"/>
                </a:solidFill>
                <a:latin typeface="Times New Roman" panose="02020603050405020304" pitchFamily="18" charset="0"/>
                <a:cs typeface="Times New Roman" panose="02020603050405020304" pitchFamily="18" charset="0"/>
              </a:rPr>
              <a:t> </a:t>
            </a:r>
            <a:endParaRPr lang="en-GB" sz="3200" dirty="0">
              <a:solidFill>
                <a:srgbClr val="46292B"/>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013387" y="759457"/>
            <a:ext cx="4229758" cy="1015663"/>
          </a:xfrm>
          <a:prstGeom prst="rect">
            <a:avLst/>
          </a:prstGeom>
          <a:noFill/>
        </p:spPr>
        <p:txBody>
          <a:bodyPr wrap="square" rtlCol="0">
            <a:spAutoFit/>
          </a:bodyPr>
          <a:lstStyle/>
          <a:p>
            <a:r>
              <a:rPr lang="en-US" sz="6000" b="1" dirty="0" smtClean="0">
                <a:solidFill>
                  <a:srgbClr val="45282A"/>
                </a:solidFill>
                <a:latin typeface="Times New Roman" panose="02020603050405020304" pitchFamily="18" charset="0"/>
                <a:cs typeface="Times New Roman" panose="02020603050405020304" pitchFamily="18" charset="0"/>
              </a:rPr>
              <a:t>THÂN </a:t>
            </a:r>
            <a:r>
              <a:rPr lang="en-US" sz="60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6420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6165" y="294291"/>
            <a:ext cx="7756635" cy="2112578"/>
          </a:xfrm>
        </p:spPr>
        <p:txBody>
          <a:bodyPr>
            <a:noAutofit/>
          </a:bodyPr>
          <a:lstStyle/>
          <a:p>
            <a:pPr marL="0" indent="0">
              <a:buNone/>
            </a:pPr>
            <a:r>
              <a:rPr lang="vi-VN" dirty="0" smtClean="0">
                <a:solidFill>
                  <a:srgbClr val="46292B"/>
                </a:solidFill>
                <a:latin typeface="Times New Roman" panose="02020603050405020304" pitchFamily="18" charset="0"/>
                <a:cs typeface="Times New Roman" panose="02020603050405020304" pitchFamily="18" charset="0"/>
              </a:rPr>
              <a:t>Chuyện </a:t>
            </a:r>
            <a:r>
              <a:rPr lang="vi-VN" dirty="0" smtClean="0">
                <a:solidFill>
                  <a:srgbClr val="46292B"/>
                </a:solidFill>
                <a:latin typeface="Times New Roman" panose="02020603050405020304" pitchFamily="18" charset="0"/>
                <a:cs typeface="Times New Roman" panose="02020603050405020304" pitchFamily="18" charset="0"/>
              </a:rPr>
              <a:t>kể về cuộc gặp gỡ kỳ lạ giữa Huấn Cao và Viên Quản</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Ngục - hai con người hoàn toàn đối nghịch nhau nhưng cùng</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chung một sở thích. Huấn Cao là một người tử tù do chống lại</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triều đình, nhưng bên cạnh đó ông là một nhà nho với tài viết</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chữ rất nhanh và đẹp cùng với tài bẻ khóa và vượt ngục. Trước</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khi bị xử tử, ông bị đưa đến nhà ngục nơi có Viên Quản Ngục và</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Thầy Thơ Lại - những người yêu cái đẹp và hâm mộ tài viết chữ</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của Huấn Cao. Trong những ngày bị giam ở đây, Huấn Cao</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được Thầy Thơ Lại và Viên Quản Ngục đối đãi rất tốt. Khi Viên</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Quản Ngục nghe tin ngày xử tử của Huấn Cao sắp đến, ông liền</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vào nhà ngục với mong muốn được sinh chữ Huấn Cao. Nhưng</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vì Huấn Cao hiểu lầm Viên Quản Ngục cũng giống như bọn lính</a:t>
            </a:r>
            <a:r>
              <a:rPr lang="en-US" dirty="0" smtClean="0">
                <a:solidFill>
                  <a:srgbClr val="46292B"/>
                </a:solidFill>
                <a:latin typeface="Times New Roman" panose="02020603050405020304" pitchFamily="18" charset="0"/>
                <a:cs typeface="Times New Roman" panose="02020603050405020304" pitchFamily="18" charset="0"/>
              </a:rPr>
              <a:t> </a:t>
            </a:r>
            <a:r>
              <a:rPr lang="vi-VN" dirty="0" smtClean="0">
                <a:solidFill>
                  <a:srgbClr val="46292B"/>
                </a:solidFill>
                <a:latin typeface="Times New Roman" panose="02020603050405020304" pitchFamily="18" charset="0"/>
                <a:cs typeface="Times New Roman" panose="02020603050405020304" pitchFamily="18" charset="0"/>
              </a:rPr>
              <a:t>áp giải nên Huấn Cao đã tỏ thái độ khinh miệt, xua đuổi ông.</a:t>
            </a:r>
            <a:r>
              <a:rPr lang="en-US" dirty="0" smtClean="0">
                <a:solidFill>
                  <a:srgbClr val="46292B"/>
                </a:solidFill>
                <a:latin typeface="Times New Roman" panose="02020603050405020304" pitchFamily="18" charset="0"/>
                <a:cs typeface="Times New Roman" panose="02020603050405020304" pitchFamily="18" charset="0"/>
              </a:rPr>
              <a:t> </a:t>
            </a:r>
            <a:endParaRPr lang="en-GB" dirty="0">
              <a:solidFill>
                <a:srgbClr val="46292B"/>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55530" y="706905"/>
            <a:ext cx="1807780" cy="1446550"/>
          </a:xfrm>
          <a:prstGeom prst="rect">
            <a:avLst/>
          </a:prstGeom>
          <a:noFill/>
        </p:spPr>
        <p:txBody>
          <a:bodyPr wrap="square" rtlCol="0">
            <a:spAutoFit/>
          </a:bodyPr>
          <a:lstStyle/>
          <a:p>
            <a:r>
              <a:rPr lang="en-US" sz="4400" b="1" dirty="0" smtClean="0">
                <a:solidFill>
                  <a:srgbClr val="45282A"/>
                </a:solidFill>
                <a:latin typeface="Times New Roman" panose="02020603050405020304" pitchFamily="18" charset="0"/>
                <a:cs typeface="Times New Roman" panose="02020603050405020304" pitchFamily="18" charset="0"/>
              </a:rPr>
              <a:t>THÂN </a:t>
            </a:r>
            <a:r>
              <a:rPr lang="en-US" sz="44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4361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717" y="706905"/>
            <a:ext cx="7756635" cy="2112578"/>
          </a:xfrm>
        </p:spPr>
        <p:txBody>
          <a:bodyPr>
            <a:noAutofit/>
          </a:bodyPr>
          <a:lstStyle/>
          <a:p>
            <a:pPr marL="0" indent="0">
              <a:buNone/>
            </a:pPr>
            <a:r>
              <a:rPr lang="vi-VN" dirty="0">
                <a:solidFill>
                  <a:srgbClr val="46292B"/>
                </a:solidFill>
                <a:latin typeface="Times New Roman" panose="02020603050405020304" pitchFamily="18" charset="0"/>
                <a:cs typeface="Times New Roman" panose="02020603050405020304" pitchFamily="18" charset="0"/>
              </a:rPr>
              <a:t>Viên Quản Ngục đem tâm tư của mình kể cho Thầy Thơ Lại với ước muốn xin một câu đối do chính tay Huấn Cao để treo ở nhà riêng của mình. Sau khi nghe tâm tư của Viên Quản Ngục, Thầy Thơ Lại đã tức tốc chạy xuống phía nhà giam của Huấn Cao kể rõ sự tình về nỗi lòng của của Viên Quản Ngục, Huấn Cao lặng người đi, nghĩ ngợi một lúc rồi mỉm cười bảo thầy Thơ Lại về nói lại với Viên Quản Ngục hãy chuẩn bị lụa, mực và một bó đuốc để ông cho chữ lúc đêm khuya, nào đâu có biết người như một Viên Quản Ngục đây lại có những sở thích cao quý như vậy, “Thiếu chút nữa ta đã phụ mất một tấm lòng trong thiên hạ”. </a:t>
            </a:r>
          </a:p>
          <a:p>
            <a:pPr algn="ctr"/>
            <a:endParaRPr lang="en-GB" dirty="0">
              <a:solidFill>
                <a:srgbClr val="46292B"/>
              </a:solidFill>
              <a:latin typeface="Times New Roman" panose="02020603050405020304" pitchFamily="18" charset="0"/>
              <a:cs typeface="Times New Roman" panose="02020603050405020304" pitchFamily="18" charset="0"/>
            </a:endParaRPr>
          </a:p>
          <a:p>
            <a:pPr marL="0" indent="0">
              <a:buNone/>
            </a:pPr>
            <a:endParaRPr lang="en-GB" dirty="0">
              <a:solidFill>
                <a:srgbClr val="46292B"/>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55530" y="706905"/>
            <a:ext cx="1807780" cy="1446550"/>
          </a:xfrm>
          <a:prstGeom prst="rect">
            <a:avLst/>
          </a:prstGeom>
          <a:noFill/>
        </p:spPr>
        <p:txBody>
          <a:bodyPr wrap="square" rtlCol="0">
            <a:spAutoFit/>
          </a:bodyPr>
          <a:lstStyle/>
          <a:p>
            <a:r>
              <a:rPr lang="en-US" sz="4400" b="1" dirty="0" smtClean="0">
                <a:solidFill>
                  <a:srgbClr val="45282A"/>
                </a:solidFill>
                <a:latin typeface="Times New Roman" panose="02020603050405020304" pitchFamily="18" charset="0"/>
                <a:cs typeface="Times New Roman" panose="02020603050405020304" pitchFamily="18" charset="0"/>
              </a:rPr>
              <a:t>THÂN </a:t>
            </a:r>
            <a:r>
              <a:rPr lang="en-US" sz="44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385648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4730" y="454656"/>
            <a:ext cx="8092965" cy="1447716"/>
          </a:xfrm>
        </p:spPr>
        <p:txBody>
          <a:bodyPr>
            <a:noAutofit/>
          </a:bodyPr>
          <a:lstStyle/>
          <a:p>
            <a:pPr marL="0" indent="0" algn="r">
              <a:buNone/>
            </a:pPr>
            <a:r>
              <a:rPr lang="vi-VN" sz="3200" dirty="0">
                <a:solidFill>
                  <a:srgbClr val="45282A"/>
                </a:solidFill>
                <a:latin typeface="Times New Roman" panose="02020603050405020304" pitchFamily="18" charset="0"/>
                <a:cs typeface="Times New Roman" panose="02020603050405020304" pitchFamily="18" charset="0"/>
              </a:rPr>
              <a:t>Và tối hôm đó ở trong nhà lao tỉnh Sơn đã diễn ra một</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chuyện xưa nay chưa từng có đó là Huấn Cao - một tên tử tù</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trên mình đầy xiềng xích đang thoại chí phóng từng nét chữ trên</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tấm lụa trắng, bên cạnh làViên Quản Ngục và Thầy Thơ </a:t>
            </a:r>
            <a:r>
              <a:rPr lang="en-US" sz="3200" dirty="0">
                <a:solidFill>
                  <a:srgbClr val="45282A"/>
                </a:solidFill>
                <a:latin typeface="Times New Roman" panose="02020603050405020304" pitchFamily="18" charset="0"/>
                <a:cs typeface="Times New Roman" panose="02020603050405020304" pitchFamily="18" charset="0"/>
              </a:rPr>
              <a:t>l</a:t>
            </a:r>
            <a:r>
              <a:rPr lang="vi-VN" sz="3200" dirty="0">
                <a:solidFill>
                  <a:srgbClr val="45282A"/>
                </a:solidFill>
                <a:latin typeface="Times New Roman" panose="02020603050405020304" pitchFamily="18" charset="0"/>
                <a:cs typeface="Times New Roman" panose="02020603050405020304" pitchFamily="18" charset="0"/>
              </a:rPr>
              <a:t>ại</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đứng khum num, run run, kính cẩn… Sau khi dứt nét bút cuối</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cùng Huấn Cao đã khuyên hai người họ nên tìm một nơi thôn</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dã để sống bởi ở nơi chốn ngục từ hỗn loạn, rối ren như này ko</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thích hợp với những tấm lòng yêu cái đẹp của họ. Ngục quan</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cảm động, vái người tử tù một vái, chắp tay nói một câu mà</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dòng nước mắt rẽ vào kẽ miệng làm cho nghẹn ngào: “ kẻ mê</a:t>
            </a:r>
            <a:r>
              <a:rPr lang="en-US" sz="3200" dirty="0">
                <a:solidFill>
                  <a:srgbClr val="45282A"/>
                </a:solidFill>
                <a:latin typeface="Times New Roman" panose="02020603050405020304" pitchFamily="18" charset="0"/>
                <a:cs typeface="Times New Roman" panose="02020603050405020304" pitchFamily="18" charset="0"/>
              </a:rPr>
              <a:t> </a:t>
            </a:r>
            <a:r>
              <a:rPr lang="vi-VN" sz="3200" dirty="0">
                <a:solidFill>
                  <a:srgbClr val="45282A"/>
                </a:solidFill>
                <a:latin typeface="Times New Roman" panose="02020603050405020304" pitchFamily="18" charset="0"/>
                <a:cs typeface="Times New Roman" panose="02020603050405020304" pitchFamily="18" charset="0"/>
              </a:rPr>
              <a:t>muội này xin bái lĩnh”.</a:t>
            </a:r>
            <a:endParaRPr lang="en-GB" sz="3200" dirty="0">
              <a:solidFill>
                <a:srgbClr val="45282A"/>
              </a:solidFill>
              <a:latin typeface="Times New Roman" panose="02020603050405020304" pitchFamily="18" charset="0"/>
              <a:cs typeface="Times New Roman" panose="02020603050405020304" pitchFamily="18" charset="0"/>
            </a:endParaRPr>
          </a:p>
          <a:p>
            <a:pPr marL="0" indent="0" algn="r">
              <a:buNone/>
            </a:pPr>
            <a:endParaRPr lang="en-GB" sz="3200" dirty="0">
              <a:solidFill>
                <a:srgbClr val="45282A"/>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87061" y="1263954"/>
            <a:ext cx="1807780" cy="1446550"/>
          </a:xfrm>
          <a:prstGeom prst="rect">
            <a:avLst/>
          </a:prstGeom>
          <a:noFill/>
        </p:spPr>
        <p:txBody>
          <a:bodyPr wrap="square" rtlCol="0">
            <a:spAutoFit/>
          </a:bodyPr>
          <a:lstStyle/>
          <a:p>
            <a:r>
              <a:rPr lang="en-US" sz="4400" b="1" dirty="0" smtClean="0">
                <a:solidFill>
                  <a:srgbClr val="45282A"/>
                </a:solidFill>
                <a:latin typeface="Times New Roman" panose="02020603050405020304" pitchFamily="18" charset="0"/>
                <a:cs typeface="Times New Roman" panose="02020603050405020304" pitchFamily="18" charset="0"/>
              </a:rPr>
              <a:t>THÂN </a:t>
            </a:r>
            <a:r>
              <a:rPr lang="en-US" sz="44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238324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rot="21204609" flipH="1">
            <a:off x="220863" y="2375644"/>
            <a:ext cx="4107412" cy="40855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Content Placeholder 2"/>
          <p:cNvSpPr>
            <a:spLocks noGrp="1"/>
          </p:cNvSpPr>
          <p:nvPr>
            <p:ph idx="1"/>
          </p:nvPr>
        </p:nvSpPr>
        <p:spPr>
          <a:xfrm>
            <a:off x="3489434" y="373891"/>
            <a:ext cx="7756635" cy="2112578"/>
          </a:xfrm>
        </p:spPr>
        <p:txBody>
          <a:bodyPr>
            <a:noAutofit/>
          </a:bodyPr>
          <a:lstStyle/>
          <a:p>
            <a:pPr marL="0" indent="0">
              <a:buNone/>
            </a:pPr>
            <a:r>
              <a:rPr lang="vi-VN" sz="3000" dirty="0" smtClean="0">
                <a:solidFill>
                  <a:srgbClr val="45282A"/>
                </a:solidFill>
                <a:latin typeface="Times New Roman" panose="02020603050405020304" pitchFamily="18" charset="0"/>
                <a:cs typeface="Times New Roman" panose="02020603050405020304" pitchFamily="18" charset="0"/>
              </a:rPr>
              <a:t>“</a:t>
            </a:r>
            <a:r>
              <a:rPr lang="vi-VN" sz="3000" dirty="0">
                <a:solidFill>
                  <a:srgbClr val="45282A"/>
                </a:solidFill>
                <a:latin typeface="Times New Roman" panose="02020603050405020304" pitchFamily="18" charset="0"/>
                <a:cs typeface="Times New Roman" panose="02020603050405020304" pitchFamily="18" charset="0"/>
              </a:rPr>
              <a:t>Ở nhân vật Viên Quản Ngục, ta dễ dàng thấy được khát</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khao muốn được chiêm ngưỡng cái đẹp. Dù là đại diện cho giai</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cấp phản diện nhưng lại có một tính cách tương phản với các tên</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tay sai. Ông đối xử với Huấn Cao không phải với hình tượng</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một tên quản ngục hay khinh thường các tên tù nhân mà là tấm</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lòng ngưỡng mộ, kính trọng của một người thường đối với một</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đấng tài hoa, anh hùng. Điều này cũng chứng tỏ Viên Quản</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Ngục là người có tâm hồn thuần khiết, trong sáng, ngay thẳng</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trọng người tài và chính điều đó làm cho Huấn Cao đã có một</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suy nghĩ khác, một suy nghĩ tích cực hơn về Viên Quản Ngục và</a:t>
            </a:r>
            <a:r>
              <a:rPr lang="en-US" sz="3000" dirty="0">
                <a:solidFill>
                  <a:srgbClr val="45282A"/>
                </a:solidFill>
                <a:latin typeface="Times New Roman" panose="02020603050405020304" pitchFamily="18" charset="0"/>
                <a:cs typeface="Times New Roman" panose="02020603050405020304" pitchFamily="18" charset="0"/>
              </a:rPr>
              <a:t> </a:t>
            </a:r>
            <a:r>
              <a:rPr lang="vi-VN" sz="3000" dirty="0">
                <a:solidFill>
                  <a:srgbClr val="45282A"/>
                </a:solidFill>
                <a:latin typeface="Times New Roman" panose="02020603050405020304" pitchFamily="18" charset="0"/>
                <a:cs typeface="Times New Roman" panose="02020603050405020304" pitchFamily="18" charset="0"/>
              </a:rPr>
              <a:t>quyết định cho chữ ông.</a:t>
            </a:r>
            <a:endParaRPr lang="en-GB" sz="3000" dirty="0">
              <a:solidFill>
                <a:srgbClr val="45282A"/>
              </a:solidFill>
              <a:latin typeface="Times New Roman" panose="02020603050405020304" pitchFamily="18" charset="0"/>
              <a:cs typeface="Times New Roman" panose="02020603050405020304" pitchFamily="18" charset="0"/>
            </a:endParaRPr>
          </a:p>
          <a:p>
            <a:pPr marL="0" indent="0">
              <a:buNone/>
            </a:pPr>
            <a:endParaRPr lang="en-GB" sz="3200" dirty="0">
              <a:solidFill>
                <a:srgbClr val="46292B"/>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55530" y="706905"/>
            <a:ext cx="1807780" cy="1446550"/>
          </a:xfrm>
          <a:prstGeom prst="rect">
            <a:avLst/>
          </a:prstGeom>
          <a:noFill/>
        </p:spPr>
        <p:txBody>
          <a:bodyPr wrap="square" rtlCol="0">
            <a:spAutoFit/>
          </a:bodyPr>
          <a:lstStyle/>
          <a:p>
            <a:r>
              <a:rPr lang="en-US" sz="4400" b="1" dirty="0" smtClean="0">
                <a:solidFill>
                  <a:srgbClr val="45282A"/>
                </a:solidFill>
                <a:latin typeface="Times New Roman" panose="02020603050405020304" pitchFamily="18" charset="0"/>
                <a:cs typeface="Times New Roman" panose="02020603050405020304" pitchFamily="18" charset="0"/>
              </a:rPr>
              <a:t>THÂN </a:t>
            </a:r>
            <a:r>
              <a:rPr lang="en-US" sz="4400" b="1" dirty="0">
                <a:solidFill>
                  <a:srgbClr val="45282A"/>
                </a:solidFill>
                <a:latin typeface="Times New Roman" panose="02020603050405020304" pitchFamily="18" charset="0"/>
                <a:cs typeface="Times New Roman" panose="02020603050405020304" pitchFamily="18" charset="0"/>
              </a:rPr>
              <a:t>BÀI</a:t>
            </a:r>
          </a:p>
        </p:txBody>
      </p:sp>
    </p:spTree>
    <p:extLst>
      <p:ext uri="{BB962C8B-B14F-4D97-AF65-F5344CB8AC3E}">
        <p14:creationId xmlns:p14="http://schemas.microsoft.com/office/powerpoint/2010/main" val="281945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1089</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Admin</cp:lastModifiedBy>
  <cp:revision>18</cp:revision>
  <dcterms:created xsi:type="dcterms:W3CDTF">2022-10-11T06:53:06Z</dcterms:created>
  <dcterms:modified xsi:type="dcterms:W3CDTF">2022-10-11T14:19:40Z</dcterms:modified>
</cp:coreProperties>
</file>