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62" d="100"/>
          <a:sy n="62" d="100"/>
        </p:scale>
        <p:origin x="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402951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74557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120162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8222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4C1609-C78B-41DD-B399-C39EF8950A2C}" type="datetimeFigureOut">
              <a:rPr lang="en-GB" smtClean="0"/>
              <a:t>11/10/2022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70280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4C1609-C78B-41DD-B399-C39EF8950A2C}" type="datetimeFigureOut">
              <a:rPr lang="en-GB" smtClean="0"/>
              <a:t>11/10/2022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153733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4C1609-C78B-41DD-B399-C39EF8950A2C}" type="datetimeFigureOut">
              <a:rPr lang="en-GB" smtClean="0"/>
              <a:t>11/10/2022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362752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4C1609-C78B-41DD-B399-C39EF8950A2C}" type="datetimeFigureOut">
              <a:rPr lang="en-GB" smtClean="0"/>
              <a:t>11/10/2022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296232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C1609-C78B-41DD-B399-C39EF8950A2C}" type="datetimeFigureOut">
              <a:rPr lang="en-GB" smtClean="0"/>
              <a:t>11/10/2022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21041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4C1609-C78B-41DD-B399-C39EF8950A2C}" type="datetimeFigureOut">
              <a:rPr lang="en-GB" smtClean="0"/>
              <a:t>11/10/2022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247434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4C1609-C78B-41DD-B399-C39EF8950A2C}" type="datetimeFigureOut">
              <a:rPr lang="en-GB" smtClean="0"/>
              <a:t>11/10/2022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B4C0BB-DB6E-4DE3-AA3B-AC9F84BF6F77}" type="slidenum">
              <a:rPr lang="en-GB" smtClean="0"/>
              <a:t>‹#›</a:t>
            </a:fld>
            <a:endParaRPr lang="en-GB"/>
          </a:p>
        </p:txBody>
      </p:sp>
    </p:spTree>
    <p:extLst>
      <p:ext uri="{BB962C8B-B14F-4D97-AF65-F5344CB8AC3E}">
        <p14:creationId xmlns:p14="http://schemas.microsoft.com/office/powerpoint/2010/main" val="44321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1609-C78B-41DD-B399-C39EF8950A2C}" type="datetimeFigureOut">
              <a:rPr lang="en-GB" smtClean="0"/>
              <a:t>11/10/2022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4C0BB-DB6E-4DE3-AA3B-AC9F84BF6F77}" type="slidenum">
              <a:rPr lang="en-GB" smtClean="0"/>
              <a:t>‹#›</a:t>
            </a:fld>
            <a:endParaRPr lang="en-GB"/>
          </a:p>
        </p:txBody>
      </p:sp>
    </p:spTree>
    <p:extLst>
      <p:ext uri="{BB962C8B-B14F-4D97-AF65-F5344CB8AC3E}">
        <p14:creationId xmlns:p14="http://schemas.microsoft.com/office/powerpoint/2010/main" val="271202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283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040" y="328773"/>
            <a:ext cx="8260423" cy="5930383"/>
          </a:xfrm>
        </p:spPr>
        <p:txBody>
          <a:bodyPr>
            <a:noAutofit/>
          </a:bodyPr>
          <a:lstStyle/>
          <a:p>
            <a:pPr marL="0" indent="0">
              <a:buNone/>
            </a:pPr>
            <a:r>
              <a:rPr lang="vi-VN" dirty="0" smtClean="0"/>
              <a:t>Ở nhân vật Viên Quản Ngục, ta dễ dàng thấy được khát</a:t>
            </a:r>
            <a:r>
              <a:rPr lang="en-US" dirty="0" smtClean="0"/>
              <a:t> </a:t>
            </a:r>
            <a:r>
              <a:rPr lang="vi-VN" dirty="0" smtClean="0"/>
              <a:t>khao muốn được chiêm ngưỡng cái đẹp. Dù là đại diện cho giai</a:t>
            </a:r>
            <a:r>
              <a:rPr lang="en-US" dirty="0" smtClean="0"/>
              <a:t> </a:t>
            </a:r>
            <a:r>
              <a:rPr lang="vi-VN" dirty="0" smtClean="0"/>
              <a:t>cấp phản diện nhưng lại có một tính cách tương phản với các tên</a:t>
            </a:r>
            <a:r>
              <a:rPr lang="en-US" dirty="0" smtClean="0"/>
              <a:t> </a:t>
            </a:r>
            <a:r>
              <a:rPr lang="vi-VN" dirty="0" smtClean="0"/>
              <a:t>tay sai. Ông đối xử với Huấn Cao không phải với hình tượng</a:t>
            </a:r>
            <a:r>
              <a:rPr lang="en-US" dirty="0" smtClean="0"/>
              <a:t> </a:t>
            </a:r>
            <a:r>
              <a:rPr lang="vi-VN" dirty="0" smtClean="0"/>
              <a:t>một tên quản ngục hay khinh thường các tên tù nhân mà là tấm</a:t>
            </a:r>
            <a:r>
              <a:rPr lang="en-US" dirty="0" smtClean="0"/>
              <a:t> </a:t>
            </a:r>
            <a:r>
              <a:rPr lang="vi-VN" dirty="0" smtClean="0"/>
              <a:t>lòng ngưỡng mộ, kính trọng của một người thường đối với một</a:t>
            </a:r>
            <a:r>
              <a:rPr lang="en-US" dirty="0" smtClean="0"/>
              <a:t> </a:t>
            </a:r>
            <a:r>
              <a:rPr lang="vi-VN" dirty="0" smtClean="0"/>
              <a:t>đấng tài hoa, anh hùng. Điều này cũng chứng tỏ Viên Quản</a:t>
            </a:r>
            <a:r>
              <a:rPr lang="en-US" dirty="0" smtClean="0"/>
              <a:t> </a:t>
            </a:r>
            <a:r>
              <a:rPr lang="vi-VN" dirty="0" smtClean="0"/>
              <a:t>Ngục là người có tâm hồn thuần khiết, trong sáng, ngay thẳng</a:t>
            </a:r>
            <a:r>
              <a:rPr lang="en-US" dirty="0" smtClean="0"/>
              <a:t> </a:t>
            </a:r>
            <a:r>
              <a:rPr lang="vi-VN" dirty="0" smtClean="0"/>
              <a:t>trọng người tài và chính điều đó làm cho Huấn Cao đã có một</a:t>
            </a:r>
            <a:r>
              <a:rPr lang="en-US" dirty="0" smtClean="0"/>
              <a:t> </a:t>
            </a:r>
            <a:r>
              <a:rPr lang="vi-VN" dirty="0" smtClean="0"/>
              <a:t>suy nghĩ khác, một suy nghĩ tích cực hơn về Viên Quản Ngục và</a:t>
            </a:r>
            <a:r>
              <a:rPr lang="en-US" dirty="0" smtClean="0"/>
              <a:t> </a:t>
            </a:r>
            <a:r>
              <a:rPr lang="vi-VN" dirty="0" smtClean="0"/>
              <a:t>quyết định cho chữ ông.</a:t>
            </a:r>
            <a:endParaRPr lang="en-GB" dirty="0"/>
          </a:p>
        </p:txBody>
      </p:sp>
    </p:spTree>
    <p:extLst>
      <p:ext uri="{BB962C8B-B14F-4D97-AF65-F5344CB8AC3E}">
        <p14:creationId xmlns:p14="http://schemas.microsoft.com/office/powerpoint/2010/main" val="127461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5105" y="678095"/>
            <a:ext cx="8537825" cy="5889286"/>
          </a:xfrm>
        </p:spPr>
        <p:txBody>
          <a:bodyPr>
            <a:normAutofit/>
          </a:bodyPr>
          <a:lstStyle/>
          <a:p>
            <a:pPr marL="0" indent="0">
              <a:buNone/>
            </a:pPr>
            <a:r>
              <a:rPr lang="vi-VN" dirty="0" smtClean="0"/>
              <a:t>Cảnh cho chữ là một khung cảnh đặc</a:t>
            </a:r>
            <a:r>
              <a:rPr lang="en-US" dirty="0" smtClean="0"/>
              <a:t> </a:t>
            </a:r>
            <a:r>
              <a:rPr lang="vi-VN" dirty="0" smtClean="0"/>
              <a:t>biệt, là một cảnh tượng xưa nay chưa từng có. Với cách cho chữ</a:t>
            </a:r>
            <a:r>
              <a:rPr lang="en-US" dirty="0" smtClean="0"/>
              <a:t> t</a:t>
            </a:r>
            <a:r>
              <a:rPr lang="vi-VN" dirty="0" smtClean="0"/>
              <a:t>hường thấy, cho chữ thường ở nơi sáng sủa, trang trọng thì</a:t>
            </a:r>
            <a:r>
              <a:rPr lang="en-US" dirty="0" smtClean="0"/>
              <a:t> </a:t>
            </a:r>
            <a:r>
              <a:rPr lang="vi-VN" dirty="0" smtClean="0"/>
              <a:t>trong câu chuyện này việc cho chữ lại diễn ra ở chốn ngục tù</a:t>
            </a:r>
            <a:r>
              <a:rPr lang="en-US" dirty="0" smtClean="0"/>
              <a:t> </a:t>
            </a:r>
            <a:r>
              <a:rPr lang="vi-VN" dirty="0" smtClean="0"/>
              <a:t>hiện hỗn loạn, tối tăm, lạnh lẽo, ẩm ướt , phân chuột, phân gián</a:t>
            </a:r>
            <a:r>
              <a:rPr lang="en-US" dirty="0" smtClean="0"/>
              <a:t> </a:t>
            </a:r>
            <a:r>
              <a:rPr lang="vi-VN" dirty="0" smtClean="0"/>
              <a:t>đầy rẫy trên nền nhà, một nơi bẩn thỉu không thích hợp với việc</a:t>
            </a:r>
            <a:r>
              <a:rPr lang="en-US" dirty="0" smtClean="0"/>
              <a:t> </a:t>
            </a:r>
            <a:r>
              <a:rPr lang="vi-VN" dirty="0" smtClean="0"/>
              <a:t>cho chữ, thêm vào đó người cho chữ là một tên tử tù bị buộc tội</a:t>
            </a:r>
            <a:r>
              <a:rPr lang="en-US" dirty="0" smtClean="0"/>
              <a:t> </a:t>
            </a:r>
            <a:r>
              <a:rPr lang="vi-VN" dirty="0" smtClean="0"/>
              <a:t>“phản nghịch bất đạo” sẽ bị xử tử vào ngày mai, còn người xin</a:t>
            </a:r>
            <a:r>
              <a:rPr lang="en-US" dirty="0" smtClean="0"/>
              <a:t> </a:t>
            </a:r>
            <a:r>
              <a:rPr lang="vi-VN" dirty="0" smtClean="0"/>
              <a:t>chữ lại là một Viên Quản Ngục được giao nhiệm vụ giữ gìn</a:t>
            </a:r>
            <a:r>
              <a:rPr lang="en-US" dirty="0" smtClean="0"/>
              <a:t> </a:t>
            </a:r>
            <a:r>
              <a:rPr lang="vi-VN" dirty="0" smtClean="0"/>
              <a:t>phép nước - hai người có vị trí đối nghịch trong xã hội.</a:t>
            </a:r>
            <a:endParaRPr lang="en-GB" dirty="0"/>
          </a:p>
        </p:txBody>
      </p:sp>
    </p:spTree>
    <p:extLst>
      <p:ext uri="{BB962C8B-B14F-4D97-AF65-F5344CB8AC3E}">
        <p14:creationId xmlns:p14="http://schemas.microsoft.com/office/powerpoint/2010/main" val="314770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090" y="482885"/>
            <a:ext cx="8815227" cy="6000109"/>
          </a:xfrm>
        </p:spPr>
        <p:txBody>
          <a:bodyPr>
            <a:normAutofit/>
          </a:bodyPr>
          <a:lstStyle/>
          <a:p>
            <a:pPr marL="0" indent="0">
              <a:buNone/>
            </a:pPr>
            <a:r>
              <a:rPr lang="vi-VN" sz="3600" dirty="0" smtClean="0"/>
              <a:t>Nguyễn</a:t>
            </a:r>
            <a:r>
              <a:rPr lang="en-US" sz="3600" dirty="0" smtClean="0"/>
              <a:t> </a:t>
            </a:r>
            <a:r>
              <a:rPr lang="vi-VN" sz="3600" dirty="0" smtClean="0"/>
              <a:t>Tuân đã tạo nên hình ảnh tương phản giữa kẻ cho chữ và người</a:t>
            </a:r>
            <a:r>
              <a:rPr lang="en-US" sz="3600" dirty="0" smtClean="0"/>
              <a:t> </a:t>
            </a:r>
            <a:r>
              <a:rPr lang="vi-VN" sz="3600" dirty="0" smtClean="0"/>
              <a:t>xin chữ:</a:t>
            </a:r>
            <a:r>
              <a:rPr lang="en-US" sz="3600" dirty="0" smtClean="0"/>
              <a:t> </a:t>
            </a:r>
            <a:r>
              <a:rPr lang="vi-VN" sz="3600" dirty="0" smtClean="0"/>
              <a:t>kẻ cho chữ thì “cổ đeo gông, chân vướng xiềng” những</a:t>
            </a:r>
            <a:r>
              <a:rPr lang="en-US" sz="3600" dirty="0" smtClean="0"/>
              <a:t> </a:t>
            </a:r>
            <a:r>
              <a:rPr lang="vi-VN" sz="3600" dirty="0" smtClean="0"/>
              <a:t>vẫn đứng thẳng người và đĩnh đạc, còn quản ngục – người xin</a:t>
            </a:r>
            <a:r>
              <a:rPr lang="en-US" sz="3600" dirty="0" smtClean="0"/>
              <a:t> </a:t>
            </a:r>
            <a:r>
              <a:rPr lang="vi-VN" sz="3600" dirty="0" smtClean="0"/>
              <a:t>chữ thì “khúm núm” và nghẹn ngào, tạo nên điểm khác biệt cho</a:t>
            </a:r>
            <a:r>
              <a:rPr lang="en-US" sz="3600" dirty="0" smtClean="0"/>
              <a:t> </a:t>
            </a:r>
            <a:r>
              <a:rPr lang="vi-VN" sz="3600" dirty="0" smtClean="0"/>
              <a:t>câu chuyện.Trong quan hệ xã hội họ là kẻ thù nhưng trong bình</a:t>
            </a:r>
            <a:r>
              <a:rPr lang="en-US" sz="3600" dirty="0" smtClean="0"/>
              <a:t> </a:t>
            </a:r>
            <a:r>
              <a:rPr lang="vi-VN" sz="3600" dirty="0" smtClean="0"/>
              <a:t>diện nghệ thuật, họ lại là tri âm tri kỉ.</a:t>
            </a:r>
            <a:endParaRPr lang="en-GB" sz="3600" dirty="0"/>
          </a:p>
        </p:txBody>
      </p:sp>
      <p:sp>
        <p:nvSpPr>
          <p:cNvPr id="4" name="Smiley Face 3"/>
          <p:cNvSpPr/>
          <p:nvPr/>
        </p:nvSpPr>
        <p:spPr>
          <a:xfrm>
            <a:off x="9000163" y="5126805"/>
            <a:ext cx="1284270" cy="1253448"/>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62446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5798" y="421241"/>
            <a:ext cx="8024117" cy="5396127"/>
          </a:xfrm>
        </p:spPr>
        <p:txBody>
          <a:bodyPr>
            <a:normAutofit/>
          </a:bodyPr>
          <a:lstStyle/>
          <a:p>
            <a:r>
              <a:rPr lang="en-US" sz="3600" b="1" dirty="0" smtClean="0"/>
              <a:t>KẾT BÀI</a:t>
            </a:r>
          </a:p>
          <a:p>
            <a:pPr marL="0" indent="0">
              <a:buNone/>
            </a:pPr>
            <a:r>
              <a:rPr lang="vi-VN" dirty="0" smtClean="0"/>
              <a:t>Với bút pháp lãng mạn, nghệ thuật đối lập đòn bẩy và cách xây</a:t>
            </a:r>
            <a:r>
              <a:rPr lang="en-US" dirty="0" smtClean="0"/>
              <a:t> </a:t>
            </a:r>
            <a:r>
              <a:rPr lang="vi-VN" dirty="0" smtClean="0"/>
              <a:t>dựng nhân vật đầy cá tính đi đôi với cách tạo tình huống truyện</a:t>
            </a:r>
            <a:r>
              <a:rPr lang="en-US" dirty="0" smtClean="0"/>
              <a:t> </a:t>
            </a:r>
            <a:r>
              <a:rPr lang="vi-VN" dirty="0" smtClean="0"/>
              <a:t>hấp dẫn được nhà văn Nguyễn Tuân khai thác một cách triệt để</a:t>
            </a:r>
            <a:r>
              <a:rPr lang="en-US" dirty="0" smtClean="0"/>
              <a:t> </a:t>
            </a:r>
            <a:r>
              <a:rPr lang="vi-VN" dirty="0" smtClean="0"/>
              <a:t>trong toàn bộ câu chuyện,  “Chữ Người Tử Tù” ca ngợi cái đẹp,</a:t>
            </a:r>
            <a:r>
              <a:rPr lang="en-US" dirty="0" smtClean="0"/>
              <a:t> </a:t>
            </a:r>
            <a:r>
              <a:rPr lang="vi-VN" dirty="0" smtClean="0"/>
              <a:t>cái cao thượng, cái phí phách đường hoàng của tinh thần bất</a:t>
            </a:r>
            <a:r>
              <a:rPr lang="en-US" dirty="0" smtClean="0"/>
              <a:t> </a:t>
            </a:r>
            <a:r>
              <a:rPr lang="vi-VN" dirty="0" smtClean="0"/>
              <a:t>khuất cùng với lương tâm trong sáng của con người. Dù đã ra</a:t>
            </a:r>
            <a:r>
              <a:rPr lang="en-US" dirty="0" smtClean="0"/>
              <a:t> </a:t>
            </a:r>
            <a:r>
              <a:rPr lang="vi-VN" dirty="0" smtClean="0"/>
              <a:t>đời cách đây rất lâu nhưng giá trị của tác phẩm “Chữ Người Tử</a:t>
            </a:r>
            <a:r>
              <a:rPr lang="en-US" dirty="0" smtClean="0"/>
              <a:t> </a:t>
            </a:r>
            <a:r>
              <a:rPr lang="vi-VN" dirty="0" smtClean="0"/>
              <a:t>Tù” mà Nguyên Tuân muốn giữ gửi gắm và truyền tải đến</a:t>
            </a:r>
            <a:r>
              <a:rPr lang="en-US" dirty="0" smtClean="0"/>
              <a:t> </a:t>
            </a:r>
            <a:r>
              <a:rPr lang="vi-VN" dirty="0" smtClean="0"/>
              <a:t>những độc giả vật vẫn trường tồn theo thời gian.</a:t>
            </a:r>
            <a:endParaRPr lang="en-GB" dirty="0"/>
          </a:p>
        </p:txBody>
      </p:sp>
    </p:spTree>
    <p:extLst>
      <p:ext uri="{BB962C8B-B14F-4D97-AF65-F5344CB8AC3E}">
        <p14:creationId xmlns:p14="http://schemas.microsoft.com/office/powerpoint/2010/main" val="26034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746606" y="380081"/>
            <a:ext cx="4315146" cy="5835721"/>
          </a:xfrm>
        </p:spPr>
        <p:txBody>
          <a:bodyPr>
            <a:normAutofit/>
          </a:bodyPr>
          <a:lstStyle/>
          <a:p>
            <a:r>
              <a:rPr lang="en-US" sz="6600" dirty="0" smtClean="0"/>
              <a:t>XIN CHÂN THÀNH CẢM ƠN CÔ VÀ CÁC BẠN ĐÃ LẮNG NGHE</a:t>
            </a:r>
            <a:endParaRPr lang="en-GB" sz="6600" dirty="0"/>
          </a:p>
        </p:txBody>
      </p:sp>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671336" y="574585"/>
            <a:ext cx="4027487" cy="544671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Heart 6"/>
          <p:cNvSpPr/>
          <p:nvPr/>
        </p:nvSpPr>
        <p:spPr>
          <a:xfrm rot="19492031">
            <a:off x="1534254" y="527482"/>
            <a:ext cx="732927" cy="696991"/>
          </a:xfrm>
          <a:prstGeom prst="hear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art 8"/>
          <p:cNvSpPr/>
          <p:nvPr/>
        </p:nvSpPr>
        <p:spPr>
          <a:xfrm rot="1238442">
            <a:off x="5493560" y="489629"/>
            <a:ext cx="667819" cy="657546"/>
          </a:xfrm>
          <a:prstGeom prst="hear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315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901" y="215757"/>
            <a:ext cx="9697092" cy="6267236"/>
          </a:xfrm>
        </p:spPr>
        <p:txBody>
          <a:bodyPr>
            <a:normAutofit lnSpcReduction="10000"/>
          </a:bodyPr>
          <a:lstStyle/>
          <a:p>
            <a:r>
              <a:rPr lang="en-US" sz="6000" b="1" dirty="0" err="1"/>
              <a:t>T</a:t>
            </a:r>
            <a:r>
              <a:rPr lang="en-US" sz="6000" b="1" dirty="0" err="1" smtClean="0"/>
              <a:t>hành</a:t>
            </a:r>
            <a:r>
              <a:rPr lang="en-US" sz="6000" b="1" dirty="0" smtClean="0"/>
              <a:t> </a:t>
            </a:r>
            <a:r>
              <a:rPr lang="en-US" sz="6000" b="1" dirty="0" err="1" smtClean="0"/>
              <a:t>viên</a:t>
            </a:r>
            <a:r>
              <a:rPr lang="en-US" sz="6000" b="1" dirty="0" smtClean="0"/>
              <a:t> </a:t>
            </a:r>
            <a:r>
              <a:rPr lang="en-US" sz="6000" b="1" dirty="0" err="1" smtClean="0"/>
              <a:t>tổ</a:t>
            </a:r>
            <a:r>
              <a:rPr lang="en-US" sz="6000" b="1" dirty="0" smtClean="0"/>
              <a:t> 1</a:t>
            </a:r>
          </a:p>
          <a:p>
            <a:pPr marL="571500" indent="-571500">
              <a:buFont typeface="Arial" panose="020B0604020202020204" pitchFamily="34" charset="0"/>
              <a:buChar char="•"/>
            </a:pPr>
            <a:r>
              <a:rPr lang="en-US" sz="3600" dirty="0" smtClean="0"/>
              <a:t> </a:t>
            </a:r>
            <a:r>
              <a:rPr lang="en-US" sz="3600" dirty="0" err="1" smtClean="0"/>
              <a:t>Thảo</a:t>
            </a:r>
            <a:r>
              <a:rPr lang="en-US" sz="3600" dirty="0" smtClean="0"/>
              <a:t> </a:t>
            </a:r>
            <a:r>
              <a:rPr lang="en-US" sz="3600" dirty="0" err="1" smtClean="0"/>
              <a:t>Như</a:t>
            </a:r>
            <a:endParaRPr lang="en-US" sz="3600" dirty="0" smtClean="0"/>
          </a:p>
          <a:p>
            <a:pPr marL="571500" indent="-571500">
              <a:buFont typeface="Arial" panose="020B0604020202020204" pitchFamily="34" charset="0"/>
              <a:buChar char="•"/>
            </a:pPr>
            <a:r>
              <a:rPr lang="en-US" sz="3600" dirty="0" err="1" smtClean="0"/>
              <a:t>Gia</a:t>
            </a:r>
            <a:r>
              <a:rPr lang="en-US" sz="3600" dirty="0" smtClean="0"/>
              <a:t> </a:t>
            </a:r>
            <a:r>
              <a:rPr lang="en-US" sz="3600" dirty="0" err="1" smtClean="0"/>
              <a:t>Huyên</a:t>
            </a:r>
            <a:endParaRPr lang="en-US" sz="3600" dirty="0" smtClean="0"/>
          </a:p>
          <a:p>
            <a:pPr marL="571500" indent="-571500">
              <a:buFont typeface="Arial" panose="020B0604020202020204" pitchFamily="34" charset="0"/>
              <a:buChar char="•"/>
            </a:pPr>
            <a:r>
              <a:rPr lang="en-US" sz="3600" dirty="0" err="1" smtClean="0"/>
              <a:t>Tâm</a:t>
            </a:r>
            <a:r>
              <a:rPr lang="en-US" sz="3600" dirty="0" smtClean="0"/>
              <a:t> </a:t>
            </a:r>
            <a:r>
              <a:rPr lang="en-US" sz="3600" dirty="0" err="1" smtClean="0"/>
              <a:t>Nhi</a:t>
            </a:r>
            <a:endParaRPr lang="en-US" sz="3600" dirty="0" smtClean="0"/>
          </a:p>
          <a:p>
            <a:pPr marL="571500" indent="-571500">
              <a:buFont typeface="Arial" panose="020B0604020202020204" pitchFamily="34" charset="0"/>
              <a:buChar char="•"/>
            </a:pPr>
            <a:r>
              <a:rPr lang="en-US" sz="3600" dirty="0" err="1" smtClean="0"/>
              <a:t>Hồng</a:t>
            </a:r>
            <a:r>
              <a:rPr lang="en-US" sz="3600" dirty="0" smtClean="0"/>
              <a:t> </a:t>
            </a:r>
            <a:r>
              <a:rPr lang="en-US" sz="3600" dirty="0" err="1" smtClean="0"/>
              <a:t>Nhi</a:t>
            </a:r>
            <a:endParaRPr lang="en-US" sz="3600" dirty="0" smtClean="0"/>
          </a:p>
          <a:p>
            <a:pPr marL="571500" indent="-571500">
              <a:buFont typeface="Arial" panose="020B0604020202020204" pitchFamily="34" charset="0"/>
              <a:buChar char="•"/>
            </a:pPr>
            <a:r>
              <a:rPr lang="en-US" sz="3600" dirty="0" err="1" smtClean="0"/>
              <a:t>Đình</a:t>
            </a:r>
            <a:r>
              <a:rPr lang="en-US" sz="3600" dirty="0" smtClean="0"/>
              <a:t> </a:t>
            </a:r>
            <a:r>
              <a:rPr lang="en-US" sz="3600" dirty="0" err="1" smtClean="0"/>
              <a:t>Toản</a:t>
            </a:r>
            <a:endParaRPr lang="en-US" sz="3600" dirty="0" smtClean="0"/>
          </a:p>
          <a:p>
            <a:pPr marL="571500" indent="-571500">
              <a:buFont typeface="Arial" panose="020B0604020202020204" pitchFamily="34" charset="0"/>
              <a:buChar char="•"/>
            </a:pPr>
            <a:r>
              <a:rPr lang="en-US" sz="3600" dirty="0" err="1" smtClean="0"/>
              <a:t>Phương</a:t>
            </a:r>
            <a:r>
              <a:rPr lang="en-US" sz="3600" dirty="0" smtClean="0"/>
              <a:t> </a:t>
            </a:r>
            <a:r>
              <a:rPr lang="en-US" sz="3600" dirty="0" err="1" smtClean="0"/>
              <a:t>Anh</a:t>
            </a:r>
            <a:endParaRPr lang="en-US" sz="3600" dirty="0" smtClean="0"/>
          </a:p>
          <a:p>
            <a:pPr marL="571500" indent="-571500">
              <a:buFont typeface="Arial" panose="020B0604020202020204" pitchFamily="34" charset="0"/>
              <a:buChar char="•"/>
            </a:pPr>
            <a:r>
              <a:rPr lang="en-US" sz="3600" dirty="0" err="1" smtClean="0"/>
              <a:t>Phương</a:t>
            </a:r>
            <a:r>
              <a:rPr lang="en-US" sz="3600" dirty="0" smtClean="0"/>
              <a:t> Du</a:t>
            </a:r>
          </a:p>
          <a:p>
            <a:pPr marL="571500" indent="-571500">
              <a:buFont typeface="Arial" panose="020B0604020202020204" pitchFamily="34" charset="0"/>
              <a:buChar char="•"/>
            </a:pPr>
            <a:r>
              <a:rPr lang="en-US" sz="3600" dirty="0" err="1" smtClean="0"/>
              <a:t>Bảo</a:t>
            </a:r>
            <a:r>
              <a:rPr lang="en-US" sz="3600" dirty="0" smtClean="0"/>
              <a:t> </a:t>
            </a:r>
            <a:r>
              <a:rPr lang="en-US" sz="3600" dirty="0" err="1" smtClean="0"/>
              <a:t>Trâm</a:t>
            </a:r>
            <a:endParaRPr lang="en-US" sz="3600" dirty="0" smtClean="0"/>
          </a:p>
          <a:p>
            <a:pPr marL="571500" indent="-571500">
              <a:buFont typeface="Arial" panose="020B0604020202020204" pitchFamily="34" charset="0"/>
              <a:buChar char="•"/>
            </a:pPr>
            <a:r>
              <a:rPr lang="en-US" sz="3600" dirty="0" smtClean="0"/>
              <a:t>Kim </a:t>
            </a:r>
            <a:r>
              <a:rPr lang="en-US" sz="3600" dirty="0" err="1" smtClean="0"/>
              <a:t>Ngân</a:t>
            </a:r>
            <a:endParaRPr lang="en-GB" sz="3600" dirty="0"/>
          </a:p>
        </p:txBody>
      </p:sp>
    </p:spTree>
    <p:extLst>
      <p:ext uri="{BB962C8B-B14F-4D97-AF65-F5344CB8AC3E}">
        <p14:creationId xmlns:p14="http://schemas.microsoft.com/office/powerpoint/2010/main" val="1551343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1123" y="-215756"/>
            <a:ext cx="9616612" cy="7417940"/>
          </a:xfrm>
        </p:spPr>
        <p:txBody>
          <a:bodyPr>
            <a:normAutofit/>
          </a:bodyPr>
          <a:lstStyle/>
          <a:p>
            <a:pPr marL="0" indent="0">
              <a:buNone/>
            </a:pPr>
            <a:r>
              <a:rPr lang="en-US" sz="8000" dirty="0" smtClean="0"/>
              <a:t>                </a:t>
            </a:r>
          </a:p>
          <a:p>
            <a:pPr marL="0" indent="0">
              <a:buNone/>
            </a:pPr>
            <a:r>
              <a:rPr lang="en-US" sz="8800" dirty="0" smtClean="0"/>
              <a:t>PHÂN TÍCH BÀI VĂN CHỮ NGƯỜI TỬ TÙ</a:t>
            </a:r>
            <a:endParaRPr lang="en-GB" sz="8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123" y="3734656"/>
            <a:ext cx="5558809" cy="31233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Heart 5"/>
          <p:cNvSpPr/>
          <p:nvPr/>
        </p:nvSpPr>
        <p:spPr>
          <a:xfrm rot="18571359">
            <a:off x="4232953" y="3729519"/>
            <a:ext cx="595901" cy="493159"/>
          </a:xfrm>
          <a:prstGeom prst="heart">
            <a:avLst/>
          </a:prstGeom>
          <a:solidFill>
            <a:schemeClr val="bg2">
              <a:lumMod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4"/>
          <a:stretch>
            <a:fillRect/>
          </a:stretch>
        </p:blipFill>
        <p:spPr>
          <a:xfrm rot="5125763">
            <a:off x="9931818" y="3106984"/>
            <a:ext cx="542591" cy="566977"/>
          </a:xfrm>
          <a:prstGeom prst="rect">
            <a:avLst/>
          </a:prstGeom>
        </p:spPr>
      </p:pic>
    </p:spTree>
    <p:extLst>
      <p:ext uri="{BB962C8B-B14F-4D97-AF65-F5344CB8AC3E}">
        <p14:creationId xmlns:p14="http://schemas.microsoft.com/office/powerpoint/2010/main" val="35424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0003" y="318498"/>
            <a:ext cx="9107184" cy="6063947"/>
          </a:xfrm>
        </p:spPr>
        <p:txBody>
          <a:bodyPr>
            <a:normAutofit/>
          </a:bodyPr>
          <a:lstStyle/>
          <a:p>
            <a:r>
              <a:rPr lang="en-US" sz="3600" b="1" dirty="0" err="1" smtClean="0"/>
              <a:t>Luận</a:t>
            </a:r>
            <a:r>
              <a:rPr lang="en-US" sz="3600" b="1" dirty="0" smtClean="0"/>
              <a:t> </a:t>
            </a:r>
            <a:r>
              <a:rPr lang="en-US" sz="3600" b="1" dirty="0" err="1" smtClean="0"/>
              <a:t>điểm</a:t>
            </a:r>
            <a:r>
              <a:rPr lang="en-US" sz="3600" b="1" dirty="0" smtClean="0"/>
              <a:t> 1 – </a:t>
            </a:r>
            <a:r>
              <a:rPr lang="en-US" sz="3600" b="1" dirty="0" err="1" smtClean="0"/>
              <a:t>Đoạn</a:t>
            </a:r>
            <a:r>
              <a:rPr lang="en-US" sz="3600" b="1" dirty="0" smtClean="0"/>
              <a:t> 1</a:t>
            </a:r>
            <a:r>
              <a:rPr lang="en-US" sz="3600" dirty="0" smtClean="0"/>
              <a:t>: </a:t>
            </a:r>
            <a:r>
              <a:rPr lang="en-US" sz="3600" dirty="0" err="1" smtClean="0"/>
              <a:t>Tóm</a:t>
            </a:r>
            <a:r>
              <a:rPr lang="en-US" sz="3600" dirty="0" smtClean="0"/>
              <a:t> </a:t>
            </a:r>
            <a:r>
              <a:rPr lang="en-US" sz="3600" dirty="0" err="1" smtClean="0"/>
              <a:t>tắt</a:t>
            </a:r>
            <a:r>
              <a:rPr lang="en-US" sz="3600" dirty="0" smtClean="0"/>
              <a:t> </a:t>
            </a:r>
            <a:r>
              <a:rPr lang="en-US" sz="3600" dirty="0" err="1" smtClean="0"/>
              <a:t>câu</a:t>
            </a:r>
            <a:r>
              <a:rPr lang="en-US" sz="3600" dirty="0" smtClean="0"/>
              <a:t> </a:t>
            </a:r>
            <a:r>
              <a:rPr lang="en-US" sz="3600" dirty="0" err="1" smtClean="0"/>
              <a:t>truyện</a:t>
            </a:r>
            <a:endParaRPr lang="en-US" sz="3600" dirty="0" smtClean="0"/>
          </a:p>
          <a:p>
            <a:r>
              <a:rPr lang="en-US" sz="3600" b="1" dirty="0" err="1" smtClean="0"/>
              <a:t>Luận</a:t>
            </a:r>
            <a:r>
              <a:rPr lang="en-US" sz="3600" b="1" dirty="0" smtClean="0"/>
              <a:t> </a:t>
            </a:r>
            <a:r>
              <a:rPr lang="en-US" sz="3600" b="1" dirty="0" err="1" smtClean="0"/>
              <a:t>điểm</a:t>
            </a:r>
            <a:r>
              <a:rPr lang="en-US" sz="3600" b="1" dirty="0" smtClean="0"/>
              <a:t> 2 – </a:t>
            </a:r>
            <a:r>
              <a:rPr lang="en-US" sz="3600" b="1" dirty="0" err="1" smtClean="0"/>
              <a:t>Đoạn</a:t>
            </a:r>
            <a:r>
              <a:rPr lang="en-US" sz="3600" b="1" dirty="0" smtClean="0"/>
              <a:t> 2</a:t>
            </a:r>
            <a:r>
              <a:rPr lang="en-US" sz="3600" dirty="0" smtClean="0"/>
              <a:t>: </a:t>
            </a:r>
            <a:r>
              <a:rPr lang="en-US" sz="3600" dirty="0" err="1" smtClean="0"/>
              <a:t>Huấn</a:t>
            </a:r>
            <a:r>
              <a:rPr lang="en-US" sz="3600" dirty="0" smtClean="0"/>
              <a:t> Cao </a:t>
            </a:r>
            <a:r>
              <a:rPr lang="en-US" sz="3600" dirty="0" err="1" smtClean="0"/>
              <a:t>là</a:t>
            </a:r>
            <a:r>
              <a:rPr lang="en-US" sz="3600" dirty="0" smtClean="0"/>
              <a:t> con </a:t>
            </a:r>
            <a:r>
              <a:rPr lang="en-US" sz="3600" dirty="0" err="1" smtClean="0"/>
              <a:t>người</a:t>
            </a:r>
            <a:r>
              <a:rPr lang="en-US" sz="3600" dirty="0" smtClean="0"/>
              <a:t> </a:t>
            </a:r>
            <a:r>
              <a:rPr lang="en-US" sz="3600" dirty="0" err="1" smtClean="0"/>
              <a:t>thiên</a:t>
            </a:r>
            <a:r>
              <a:rPr lang="en-US" sz="3600" dirty="0" smtClean="0"/>
              <a:t> </a:t>
            </a:r>
            <a:r>
              <a:rPr lang="en-US" sz="3600" dirty="0" err="1" smtClean="0"/>
              <a:t>lương</a:t>
            </a:r>
            <a:r>
              <a:rPr lang="en-US" sz="3600" dirty="0" smtClean="0"/>
              <a:t> </a:t>
            </a:r>
            <a:r>
              <a:rPr lang="en-US" sz="3600" dirty="0" err="1" smtClean="0"/>
              <a:t>trong</a:t>
            </a:r>
            <a:r>
              <a:rPr lang="en-US" sz="3600" dirty="0" smtClean="0"/>
              <a:t> </a:t>
            </a:r>
            <a:r>
              <a:rPr lang="en-US" sz="3600" dirty="0" err="1" smtClean="0"/>
              <a:t>sáng</a:t>
            </a:r>
            <a:r>
              <a:rPr lang="en-US" sz="3600" dirty="0" smtClean="0"/>
              <a:t>, </a:t>
            </a:r>
            <a:r>
              <a:rPr lang="en-US" sz="3600" dirty="0" err="1" smtClean="0"/>
              <a:t>không</a:t>
            </a:r>
            <a:r>
              <a:rPr lang="en-US" sz="3600" dirty="0" smtClean="0"/>
              <a:t> </a:t>
            </a:r>
            <a:r>
              <a:rPr lang="en-US" sz="3600" dirty="0" err="1" smtClean="0"/>
              <a:t>vì</a:t>
            </a:r>
            <a:r>
              <a:rPr lang="en-US" sz="3600" dirty="0" smtClean="0"/>
              <a:t> </a:t>
            </a:r>
            <a:r>
              <a:rPr lang="en-US" sz="3600" dirty="0" err="1" smtClean="0"/>
              <a:t>quyền</a:t>
            </a:r>
            <a:r>
              <a:rPr lang="en-US" sz="3600" dirty="0" smtClean="0"/>
              <a:t> </a:t>
            </a:r>
            <a:r>
              <a:rPr lang="en-US" sz="3600" dirty="0" err="1" smtClean="0"/>
              <a:t>thế</a:t>
            </a:r>
            <a:r>
              <a:rPr lang="en-US" sz="3600" dirty="0" smtClean="0"/>
              <a:t> </a:t>
            </a:r>
            <a:r>
              <a:rPr lang="en-US" sz="3600" dirty="0" err="1" smtClean="0"/>
              <a:t>mà</a:t>
            </a:r>
            <a:r>
              <a:rPr lang="en-US" sz="3600" dirty="0" smtClean="0"/>
              <a:t> </a:t>
            </a:r>
            <a:r>
              <a:rPr lang="en-US" sz="3600" dirty="0" err="1" smtClean="0"/>
              <a:t>ép</a:t>
            </a:r>
            <a:r>
              <a:rPr lang="en-US" sz="3600" dirty="0" smtClean="0"/>
              <a:t> </a:t>
            </a:r>
            <a:r>
              <a:rPr lang="en-US" sz="3600" dirty="0" err="1" smtClean="0"/>
              <a:t>mình</a:t>
            </a:r>
            <a:r>
              <a:rPr lang="en-US" sz="3600" dirty="0" smtClean="0"/>
              <a:t> </a:t>
            </a:r>
            <a:r>
              <a:rPr lang="en-US" sz="3600" dirty="0" err="1" smtClean="0"/>
              <a:t>cho</a:t>
            </a:r>
            <a:r>
              <a:rPr lang="en-US" sz="3600" dirty="0" smtClean="0"/>
              <a:t> </a:t>
            </a:r>
            <a:r>
              <a:rPr lang="en-US" sz="3600" dirty="0" err="1" smtClean="0"/>
              <a:t>chữ</a:t>
            </a:r>
            <a:endParaRPr lang="en-US" sz="3600" dirty="0" smtClean="0"/>
          </a:p>
          <a:p>
            <a:r>
              <a:rPr lang="en-US" sz="3600" b="1" dirty="0" err="1" smtClean="0"/>
              <a:t>Luận</a:t>
            </a:r>
            <a:r>
              <a:rPr lang="en-US" sz="3600" b="1" dirty="0" smtClean="0"/>
              <a:t> </a:t>
            </a:r>
            <a:r>
              <a:rPr lang="en-US" sz="3600" b="1" dirty="0" err="1" smtClean="0"/>
              <a:t>điểm</a:t>
            </a:r>
            <a:r>
              <a:rPr lang="en-US" sz="3600" b="1" dirty="0" smtClean="0"/>
              <a:t> 3 – </a:t>
            </a:r>
            <a:r>
              <a:rPr lang="en-US" sz="3600" b="1" dirty="0" err="1" smtClean="0"/>
              <a:t>Đoạn</a:t>
            </a:r>
            <a:r>
              <a:rPr lang="en-US" sz="3600" b="1" dirty="0" smtClean="0"/>
              <a:t> 3</a:t>
            </a:r>
            <a:r>
              <a:rPr lang="en-US" sz="3600" dirty="0" smtClean="0"/>
              <a:t>: </a:t>
            </a:r>
            <a:r>
              <a:rPr lang="en-US" sz="3600" dirty="0" err="1" smtClean="0"/>
              <a:t>Sự</a:t>
            </a:r>
            <a:r>
              <a:rPr lang="en-US" sz="3600" dirty="0" smtClean="0"/>
              <a:t> </a:t>
            </a:r>
            <a:r>
              <a:rPr lang="en-US" sz="3600" dirty="0" err="1" smtClean="0"/>
              <a:t>nhưu</a:t>
            </a:r>
            <a:r>
              <a:rPr lang="en-US" sz="3600" dirty="0" smtClean="0"/>
              <a:t> </a:t>
            </a:r>
            <a:r>
              <a:rPr lang="en-US" sz="3600" dirty="0" err="1" smtClean="0"/>
              <a:t>nhường</a:t>
            </a:r>
            <a:r>
              <a:rPr lang="en-US" sz="3600" dirty="0" smtClean="0"/>
              <a:t>, </a:t>
            </a:r>
            <a:r>
              <a:rPr lang="en-US" sz="3600" dirty="0" err="1" smtClean="0"/>
              <a:t>kính</a:t>
            </a:r>
            <a:r>
              <a:rPr lang="en-US" sz="3600" dirty="0" smtClean="0"/>
              <a:t> </a:t>
            </a:r>
            <a:r>
              <a:rPr lang="en-US" sz="3600" dirty="0" err="1" smtClean="0"/>
              <a:t>trọng</a:t>
            </a:r>
            <a:r>
              <a:rPr lang="en-US" sz="3600" dirty="0" smtClean="0"/>
              <a:t> </a:t>
            </a:r>
            <a:r>
              <a:rPr lang="en-US" sz="3600" dirty="0" err="1" smtClean="0"/>
              <a:t>của</a:t>
            </a:r>
            <a:r>
              <a:rPr lang="en-US" sz="3600" dirty="0" smtClean="0"/>
              <a:t> </a:t>
            </a:r>
            <a:r>
              <a:rPr lang="en-US" sz="3600" dirty="0" err="1" smtClean="0"/>
              <a:t>Viên</a:t>
            </a:r>
            <a:r>
              <a:rPr lang="en-US" sz="3600" dirty="0" smtClean="0"/>
              <a:t> </a:t>
            </a:r>
            <a:r>
              <a:rPr lang="en-US" sz="3600" dirty="0" err="1" smtClean="0"/>
              <a:t>Quản</a:t>
            </a:r>
            <a:r>
              <a:rPr lang="en-US" sz="3600" dirty="0" smtClean="0"/>
              <a:t> </a:t>
            </a:r>
            <a:r>
              <a:rPr lang="en-US" sz="3600" dirty="0" err="1" smtClean="0"/>
              <a:t>Ngục</a:t>
            </a:r>
            <a:r>
              <a:rPr lang="en-US" sz="3600" dirty="0" smtClean="0"/>
              <a:t> </a:t>
            </a:r>
            <a:r>
              <a:rPr lang="en-US" sz="3600" dirty="0" err="1" smtClean="0"/>
              <a:t>dành</a:t>
            </a:r>
            <a:r>
              <a:rPr lang="en-US" sz="3600" dirty="0" smtClean="0"/>
              <a:t> </a:t>
            </a:r>
            <a:r>
              <a:rPr lang="en-US" sz="3600" dirty="0" err="1" smtClean="0"/>
              <a:t>cho</a:t>
            </a:r>
            <a:r>
              <a:rPr lang="en-US" sz="3600" dirty="0" smtClean="0"/>
              <a:t> </a:t>
            </a:r>
            <a:r>
              <a:rPr lang="en-US" sz="3600" dirty="0" err="1" smtClean="0"/>
              <a:t>Huấn</a:t>
            </a:r>
            <a:r>
              <a:rPr lang="en-US" sz="3600" dirty="0" smtClean="0"/>
              <a:t> Cao, </a:t>
            </a:r>
            <a:r>
              <a:rPr lang="en-US" sz="3600" dirty="0" err="1" smtClean="0"/>
              <a:t>khát</a:t>
            </a:r>
            <a:r>
              <a:rPr lang="en-US" sz="3600" dirty="0" smtClean="0"/>
              <a:t> </a:t>
            </a:r>
            <a:r>
              <a:rPr lang="en-US" sz="3600" dirty="0" err="1" smtClean="0"/>
              <a:t>khao</a:t>
            </a:r>
            <a:r>
              <a:rPr lang="en-US" sz="3600" dirty="0" smtClean="0"/>
              <a:t> </a:t>
            </a:r>
            <a:r>
              <a:rPr lang="en-US" sz="3600" dirty="0" err="1" smtClean="0"/>
              <a:t>được</a:t>
            </a:r>
            <a:r>
              <a:rPr lang="en-US" sz="3600" dirty="0" smtClean="0"/>
              <a:t> </a:t>
            </a:r>
            <a:r>
              <a:rPr lang="en-US" sz="3600" dirty="0" err="1" smtClean="0"/>
              <a:t>xin</a:t>
            </a:r>
            <a:r>
              <a:rPr lang="en-US" sz="3600" dirty="0" smtClean="0"/>
              <a:t> </a:t>
            </a:r>
            <a:r>
              <a:rPr lang="en-US" sz="3600" dirty="0" err="1" smtClean="0"/>
              <a:t>chữ</a:t>
            </a:r>
            <a:endParaRPr lang="en-US" sz="3600" dirty="0" smtClean="0"/>
          </a:p>
          <a:p>
            <a:r>
              <a:rPr lang="en-US" sz="3600" b="1" dirty="0" err="1" smtClean="0"/>
              <a:t>Luận</a:t>
            </a:r>
            <a:r>
              <a:rPr lang="en-US" sz="3600" b="1" dirty="0" smtClean="0"/>
              <a:t> </a:t>
            </a:r>
            <a:r>
              <a:rPr lang="en-US" sz="3600" b="1" dirty="0" err="1" smtClean="0"/>
              <a:t>điểm</a:t>
            </a:r>
            <a:r>
              <a:rPr lang="en-US" sz="3600" b="1" dirty="0" smtClean="0"/>
              <a:t> 4 – </a:t>
            </a:r>
            <a:r>
              <a:rPr lang="en-US" sz="3600" b="1" dirty="0" err="1" smtClean="0"/>
              <a:t>Đoạn</a:t>
            </a:r>
            <a:r>
              <a:rPr lang="en-US" sz="3600" b="1" dirty="0" smtClean="0"/>
              <a:t> 4</a:t>
            </a:r>
            <a:r>
              <a:rPr lang="en-US" sz="3600" dirty="0" smtClean="0"/>
              <a:t>: </a:t>
            </a:r>
            <a:r>
              <a:rPr lang="en-US" sz="3600" dirty="0" err="1" smtClean="0"/>
              <a:t>Cảnh</a:t>
            </a:r>
            <a:r>
              <a:rPr lang="en-US" sz="3600" dirty="0" smtClean="0"/>
              <a:t> </a:t>
            </a:r>
            <a:r>
              <a:rPr lang="en-US" sz="3600" dirty="0" err="1" smtClean="0"/>
              <a:t>cho</a:t>
            </a:r>
            <a:r>
              <a:rPr lang="en-US" sz="3600" dirty="0" smtClean="0"/>
              <a:t> </a:t>
            </a:r>
            <a:r>
              <a:rPr lang="en-US" sz="3600" dirty="0" err="1" smtClean="0"/>
              <a:t>chữ</a:t>
            </a:r>
            <a:r>
              <a:rPr lang="en-US" sz="3600" dirty="0" smtClean="0"/>
              <a:t> </a:t>
            </a:r>
            <a:r>
              <a:rPr lang="en-US" sz="3600" dirty="0" err="1" smtClean="0"/>
              <a:t>xưa</a:t>
            </a:r>
            <a:r>
              <a:rPr lang="en-US" sz="3600" dirty="0" smtClean="0"/>
              <a:t> nay </a:t>
            </a:r>
            <a:r>
              <a:rPr lang="en-US" sz="3600" dirty="0" err="1" smtClean="0"/>
              <a:t>chưa</a:t>
            </a:r>
            <a:r>
              <a:rPr lang="en-US" sz="3600" dirty="0" smtClean="0"/>
              <a:t> </a:t>
            </a:r>
            <a:r>
              <a:rPr lang="en-US" sz="3600" dirty="0" err="1" smtClean="0"/>
              <a:t>từng</a:t>
            </a:r>
            <a:r>
              <a:rPr lang="en-US" sz="3600" dirty="0" smtClean="0"/>
              <a:t> </a:t>
            </a:r>
            <a:r>
              <a:rPr lang="en-US" sz="3600" dirty="0" err="1" smtClean="0"/>
              <a:t>có</a:t>
            </a:r>
            <a:r>
              <a:rPr lang="en-US" sz="3600" dirty="0" smtClean="0"/>
              <a:t> – </a:t>
            </a:r>
            <a:r>
              <a:rPr lang="en-US" sz="3600" dirty="0" err="1" smtClean="0"/>
              <a:t>Tự</a:t>
            </a:r>
            <a:r>
              <a:rPr lang="en-US" sz="3600" dirty="0" smtClean="0"/>
              <a:t> do, </a:t>
            </a:r>
            <a:r>
              <a:rPr lang="en-US" sz="3600" dirty="0" err="1" smtClean="0"/>
              <a:t>thanh</a:t>
            </a:r>
            <a:r>
              <a:rPr lang="en-US" sz="3600" dirty="0" smtClean="0"/>
              <a:t> </a:t>
            </a:r>
            <a:r>
              <a:rPr lang="en-US" sz="3600" dirty="0" err="1" smtClean="0"/>
              <a:t>thản</a:t>
            </a:r>
            <a:r>
              <a:rPr lang="en-US" sz="3600" dirty="0" smtClean="0"/>
              <a:t> </a:t>
            </a:r>
            <a:r>
              <a:rPr lang="en-US" sz="3600" dirty="0" err="1" smtClean="0"/>
              <a:t>sáng</a:t>
            </a:r>
            <a:r>
              <a:rPr lang="en-US" sz="3600" dirty="0" smtClean="0"/>
              <a:t> </a:t>
            </a:r>
            <a:r>
              <a:rPr lang="en-US" sz="3600" dirty="0" err="1" smtClean="0"/>
              <a:t>tạo</a:t>
            </a:r>
            <a:r>
              <a:rPr lang="en-US" sz="3600" dirty="0" smtClean="0"/>
              <a:t> </a:t>
            </a:r>
            <a:r>
              <a:rPr lang="en-US" sz="3600" dirty="0" err="1" smtClean="0"/>
              <a:t>cái</a:t>
            </a:r>
            <a:r>
              <a:rPr lang="en-US" sz="3600" dirty="0" smtClean="0"/>
              <a:t> </a:t>
            </a:r>
            <a:r>
              <a:rPr lang="en-US" sz="3600" dirty="0" err="1" smtClean="0"/>
              <a:t>đẹp</a:t>
            </a:r>
            <a:r>
              <a:rPr lang="en-US" sz="3600" dirty="0" smtClean="0"/>
              <a:t>, </a:t>
            </a:r>
            <a:r>
              <a:rPr lang="en-US" sz="3600" dirty="0" err="1" smtClean="0"/>
              <a:t>sự</a:t>
            </a:r>
            <a:r>
              <a:rPr lang="en-US" sz="3600" dirty="0" smtClean="0"/>
              <a:t> </a:t>
            </a:r>
            <a:r>
              <a:rPr lang="en-US" sz="3600" dirty="0" err="1" smtClean="0"/>
              <a:t>lương</a:t>
            </a:r>
            <a:r>
              <a:rPr lang="en-US" sz="3600" dirty="0" smtClean="0"/>
              <a:t> </a:t>
            </a:r>
            <a:r>
              <a:rPr lang="en-US" sz="3600" dirty="0" err="1" smtClean="0"/>
              <a:t>thiện</a:t>
            </a:r>
            <a:r>
              <a:rPr lang="en-US" sz="3600" dirty="0" smtClean="0"/>
              <a:t> </a:t>
            </a:r>
            <a:r>
              <a:rPr lang="en-US" sz="3600" dirty="0" err="1" smtClean="0"/>
              <a:t>luôn</a:t>
            </a:r>
            <a:r>
              <a:rPr lang="en-US" sz="3600" dirty="0" smtClean="0"/>
              <a:t> </a:t>
            </a:r>
            <a:r>
              <a:rPr lang="en-US" sz="3600" dirty="0" err="1" smtClean="0"/>
              <a:t>thắng</a:t>
            </a:r>
            <a:r>
              <a:rPr lang="en-US" sz="3600" dirty="0" smtClean="0"/>
              <a:t> </a:t>
            </a:r>
            <a:r>
              <a:rPr lang="en-US" sz="3600" dirty="0" err="1" smtClean="0"/>
              <a:t>cái</a:t>
            </a:r>
            <a:r>
              <a:rPr lang="en-US" sz="3600" dirty="0" smtClean="0"/>
              <a:t> </a:t>
            </a:r>
            <a:r>
              <a:rPr lang="en-US" sz="3600" dirty="0" err="1" smtClean="0"/>
              <a:t>xấu</a:t>
            </a:r>
            <a:r>
              <a:rPr lang="en-US" sz="3600" dirty="0" smtClean="0"/>
              <a:t> </a:t>
            </a:r>
            <a:r>
              <a:rPr lang="en-US" sz="3600" dirty="0" err="1" smtClean="0"/>
              <a:t>xa</a:t>
            </a:r>
            <a:endParaRPr lang="en-GB" sz="3600" dirty="0"/>
          </a:p>
        </p:txBody>
      </p:sp>
    </p:spTree>
    <p:extLst>
      <p:ext uri="{BB962C8B-B14F-4D97-AF65-F5344CB8AC3E}">
        <p14:creationId xmlns:p14="http://schemas.microsoft.com/office/powerpoint/2010/main" val="321617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088" y="154112"/>
            <a:ext cx="7777537" cy="5837915"/>
          </a:xfrm>
        </p:spPr>
        <p:txBody>
          <a:bodyPr>
            <a:normAutofit/>
          </a:bodyPr>
          <a:lstStyle/>
          <a:p>
            <a:r>
              <a:rPr lang="en-US" sz="5400" b="1" dirty="0" smtClean="0"/>
              <a:t>MỞ BÀI</a:t>
            </a:r>
          </a:p>
          <a:p>
            <a:pPr marL="0" indent="0">
              <a:buNone/>
            </a:pPr>
            <a:r>
              <a:rPr lang="en-US" sz="4400" dirty="0" err="1" smtClean="0"/>
              <a:t>Tự</a:t>
            </a:r>
            <a:r>
              <a:rPr lang="en-US" sz="4400" dirty="0" smtClean="0"/>
              <a:t> </a:t>
            </a:r>
            <a:r>
              <a:rPr lang="en-US" sz="4400" dirty="0" err="1" smtClean="0"/>
              <a:t>hỏi</a:t>
            </a:r>
            <a:r>
              <a:rPr lang="en-US" sz="4400" dirty="0" smtClean="0"/>
              <a:t> </a:t>
            </a:r>
            <a:r>
              <a:rPr lang="en-US" sz="4400" dirty="0" err="1" smtClean="0"/>
              <a:t>những</a:t>
            </a:r>
            <a:r>
              <a:rPr lang="en-US" sz="4400" dirty="0" smtClean="0"/>
              <a:t> </a:t>
            </a:r>
            <a:r>
              <a:rPr lang="en-US" sz="4400" dirty="0" err="1" smtClean="0"/>
              <a:t>người</a:t>
            </a:r>
            <a:r>
              <a:rPr lang="en-US" sz="4400" dirty="0" smtClean="0"/>
              <a:t> </a:t>
            </a:r>
            <a:r>
              <a:rPr lang="en-US" sz="4400" dirty="0" err="1" smtClean="0"/>
              <a:t>có</a:t>
            </a:r>
            <a:r>
              <a:rPr lang="en-US" sz="4400" dirty="0" smtClean="0"/>
              <a:t> </a:t>
            </a:r>
            <a:r>
              <a:rPr lang="en-US" sz="4400" dirty="0" err="1" smtClean="0"/>
              <a:t>tài</a:t>
            </a:r>
            <a:r>
              <a:rPr lang="en-US" sz="4400" dirty="0" smtClean="0"/>
              <a:t> </a:t>
            </a:r>
            <a:r>
              <a:rPr lang="en-US" sz="4400" dirty="0" err="1" smtClean="0"/>
              <a:t>mà</a:t>
            </a:r>
            <a:r>
              <a:rPr lang="en-US" sz="4400" dirty="0" smtClean="0"/>
              <a:t> </a:t>
            </a:r>
            <a:r>
              <a:rPr lang="en-US" sz="4400" dirty="0" err="1" smtClean="0"/>
              <a:t>không</a:t>
            </a:r>
            <a:r>
              <a:rPr lang="en-US" sz="4400" dirty="0" smtClean="0"/>
              <a:t> </a:t>
            </a:r>
            <a:r>
              <a:rPr lang="en-US" sz="4400" dirty="0" err="1" smtClean="0"/>
              <a:t>có</a:t>
            </a:r>
            <a:r>
              <a:rPr lang="en-US" sz="4400" dirty="0" smtClean="0"/>
              <a:t> </a:t>
            </a:r>
            <a:r>
              <a:rPr lang="en-US" sz="4400" dirty="0" err="1" smtClean="0"/>
              <a:t>đức</a:t>
            </a:r>
            <a:r>
              <a:rPr lang="en-US" sz="4400" dirty="0" smtClean="0"/>
              <a:t> </a:t>
            </a:r>
            <a:r>
              <a:rPr lang="en-US" sz="4400" dirty="0" err="1" smtClean="0"/>
              <a:t>thì</a:t>
            </a:r>
            <a:r>
              <a:rPr lang="en-US" sz="4400" dirty="0" smtClean="0"/>
              <a:t> </a:t>
            </a:r>
            <a:r>
              <a:rPr lang="en-US" sz="4400" dirty="0" err="1" smtClean="0"/>
              <a:t>tài</a:t>
            </a:r>
            <a:r>
              <a:rPr lang="en-US" sz="4400" dirty="0" smtClean="0"/>
              <a:t> </a:t>
            </a:r>
            <a:r>
              <a:rPr lang="en-US" sz="4400" dirty="0" err="1" smtClean="0"/>
              <a:t>năng</a:t>
            </a:r>
            <a:r>
              <a:rPr lang="en-US" sz="4400" dirty="0" smtClean="0"/>
              <a:t> </a:t>
            </a:r>
            <a:r>
              <a:rPr lang="en-US" sz="4400" dirty="0" err="1" smtClean="0"/>
              <a:t>đó</a:t>
            </a:r>
            <a:r>
              <a:rPr lang="en-US" sz="4400" dirty="0" smtClean="0"/>
              <a:t> </a:t>
            </a:r>
            <a:r>
              <a:rPr lang="en-US" sz="4400" dirty="0" err="1" smtClean="0"/>
              <a:t>có</a:t>
            </a:r>
            <a:r>
              <a:rPr lang="en-US" sz="4400" dirty="0" smtClean="0"/>
              <a:t> </a:t>
            </a:r>
            <a:r>
              <a:rPr lang="en-US" sz="4400" dirty="0" err="1" smtClean="0"/>
              <a:t>được</a:t>
            </a:r>
            <a:r>
              <a:rPr lang="en-US" sz="4400" dirty="0" smtClean="0"/>
              <a:t> </a:t>
            </a:r>
            <a:r>
              <a:rPr lang="en-US" sz="4400" dirty="0" err="1" smtClean="0"/>
              <a:t>công</a:t>
            </a:r>
            <a:r>
              <a:rPr lang="en-US" sz="4400" dirty="0" smtClean="0"/>
              <a:t> </a:t>
            </a:r>
            <a:r>
              <a:rPr lang="en-US" sz="4400" dirty="0" err="1" smtClean="0"/>
              <a:t>nhận</a:t>
            </a:r>
            <a:r>
              <a:rPr lang="en-US" sz="4400" dirty="0" smtClean="0"/>
              <a:t> </a:t>
            </a:r>
            <a:r>
              <a:rPr lang="en-US" sz="4400" dirty="0" err="1" smtClean="0"/>
              <a:t>với</a:t>
            </a:r>
            <a:r>
              <a:rPr lang="en-US" sz="4400" dirty="0" smtClean="0"/>
              <a:t> </a:t>
            </a:r>
            <a:r>
              <a:rPr lang="en-US" sz="4400" dirty="0" err="1" smtClean="0"/>
              <a:t>thật</a:t>
            </a:r>
            <a:r>
              <a:rPr lang="en-US" sz="4400" dirty="0" smtClean="0"/>
              <a:t> </a:t>
            </a:r>
            <a:r>
              <a:rPr lang="en-US" sz="4400" dirty="0" err="1" smtClean="0"/>
              <a:t>sự</a:t>
            </a:r>
            <a:r>
              <a:rPr lang="en-US" sz="4400" dirty="0" smtClean="0"/>
              <a:t> </a:t>
            </a:r>
            <a:r>
              <a:rPr lang="en-US" sz="4400" dirty="0" err="1" smtClean="0"/>
              <a:t>giá</a:t>
            </a:r>
            <a:r>
              <a:rPr lang="en-US" sz="4400" dirty="0" smtClean="0"/>
              <a:t> </a:t>
            </a:r>
            <a:r>
              <a:rPr lang="en-US" sz="4400" dirty="0" err="1" smtClean="0"/>
              <a:t>trị</a:t>
            </a:r>
            <a:r>
              <a:rPr lang="en-US" sz="4400" dirty="0" smtClean="0"/>
              <a:t> hay </a:t>
            </a:r>
            <a:r>
              <a:rPr lang="en-US" sz="4400" dirty="0" err="1" smtClean="0"/>
              <a:t>không</a:t>
            </a:r>
            <a:r>
              <a:rPr lang="en-US" sz="4400" dirty="0" smtClean="0"/>
              <a:t>. </a:t>
            </a:r>
            <a:r>
              <a:rPr lang="en-US" sz="4400" dirty="0" err="1" smtClean="0"/>
              <a:t>Cái</a:t>
            </a:r>
            <a:r>
              <a:rPr lang="en-US" sz="4400" dirty="0" smtClean="0"/>
              <a:t> </a:t>
            </a:r>
            <a:r>
              <a:rPr lang="en-US" sz="4400" dirty="0" err="1" smtClean="0"/>
              <a:t>đẹp</a:t>
            </a:r>
            <a:r>
              <a:rPr lang="en-US" sz="4400" dirty="0" smtClean="0"/>
              <a:t> </a:t>
            </a:r>
            <a:r>
              <a:rPr lang="en-US" sz="4400" dirty="0" err="1" smtClean="0"/>
              <a:t>cũng</a:t>
            </a:r>
            <a:r>
              <a:rPr lang="en-US" sz="4400" dirty="0" smtClean="0"/>
              <a:t> </a:t>
            </a:r>
            <a:r>
              <a:rPr lang="en-US" sz="4400" dirty="0" err="1" smtClean="0"/>
              <a:t>vậy</a:t>
            </a:r>
            <a:r>
              <a:rPr lang="en-US" sz="4400" dirty="0" smtClean="0"/>
              <a:t>, </a:t>
            </a:r>
            <a:r>
              <a:rPr lang="en-US" sz="4400" dirty="0" err="1" smtClean="0"/>
              <a:t>nó</a:t>
            </a:r>
            <a:r>
              <a:rPr lang="en-US" sz="4400" dirty="0" smtClean="0"/>
              <a:t> </a:t>
            </a:r>
            <a:r>
              <a:rPr lang="en-US" sz="4400" dirty="0" err="1" smtClean="0"/>
              <a:t>không</a:t>
            </a:r>
            <a:r>
              <a:rPr lang="en-US" sz="4400" dirty="0" smtClean="0"/>
              <a:t> </a:t>
            </a:r>
            <a:r>
              <a:rPr lang="en-US" sz="4400" dirty="0" err="1" smtClean="0"/>
              <a:t>thể</a:t>
            </a:r>
            <a:r>
              <a:rPr lang="en-US" sz="4400" dirty="0" smtClean="0"/>
              <a:t> </a:t>
            </a:r>
            <a:r>
              <a:rPr lang="en-US" sz="4400" dirty="0" err="1" smtClean="0"/>
              <a:t>sống</a:t>
            </a:r>
            <a:r>
              <a:rPr lang="en-US" sz="4400" dirty="0" smtClean="0"/>
              <a:t> </a:t>
            </a:r>
            <a:r>
              <a:rPr lang="en-US" sz="4400" dirty="0" err="1" smtClean="0"/>
              <a:t>chung</a:t>
            </a:r>
            <a:r>
              <a:rPr lang="en-US" sz="4400" dirty="0" smtClean="0"/>
              <a:t> </a:t>
            </a:r>
            <a:r>
              <a:rPr lang="en-US" sz="4400" dirty="0" err="1" smtClean="0"/>
              <a:t>với</a:t>
            </a:r>
            <a:r>
              <a:rPr lang="en-US" sz="4400" dirty="0" smtClean="0"/>
              <a:t> </a:t>
            </a:r>
            <a:r>
              <a:rPr lang="en-US" sz="4400" dirty="0" err="1" smtClean="0"/>
              <a:t>tội</a:t>
            </a:r>
            <a:r>
              <a:rPr lang="en-US" sz="4400" dirty="0" smtClean="0"/>
              <a:t> </a:t>
            </a:r>
            <a:r>
              <a:rPr lang="en-US" sz="4400" dirty="0" err="1" smtClean="0"/>
              <a:t>lỗi</a:t>
            </a:r>
            <a:r>
              <a:rPr lang="en-US" sz="4400" dirty="0" smtClean="0"/>
              <a:t> </a:t>
            </a:r>
            <a:r>
              <a:rPr lang="en-US" sz="4400" dirty="0" err="1" smtClean="0"/>
              <a:t>và</a:t>
            </a:r>
            <a:r>
              <a:rPr lang="en-US" sz="4400" dirty="0" smtClean="0"/>
              <a:t> </a:t>
            </a:r>
            <a:r>
              <a:rPr lang="en-US" sz="4400" dirty="0" err="1" smtClean="0"/>
              <a:t>chỉ</a:t>
            </a:r>
            <a:r>
              <a:rPr lang="en-US" sz="4400" dirty="0" smtClean="0"/>
              <a:t> </a:t>
            </a:r>
            <a:r>
              <a:rPr lang="en-US" sz="4400" dirty="0" err="1" smtClean="0"/>
              <a:t>những</a:t>
            </a:r>
            <a:r>
              <a:rPr lang="en-US" sz="4400" dirty="0" smtClean="0"/>
              <a:t> </a:t>
            </a:r>
            <a:r>
              <a:rPr lang="en-US" sz="4400" dirty="0" err="1" smtClean="0"/>
              <a:t>người</a:t>
            </a:r>
            <a:r>
              <a:rPr lang="en-US" sz="4400" dirty="0" smtClean="0"/>
              <a:t> </a:t>
            </a:r>
            <a:r>
              <a:rPr lang="en-US" sz="4400" dirty="0" err="1" smtClean="0"/>
              <a:t>biết</a:t>
            </a:r>
            <a:r>
              <a:rPr lang="en-US" sz="4400" dirty="0" smtClean="0"/>
              <a:t> </a:t>
            </a:r>
            <a:r>
              <a:rPr lang="en-US" sz="4400" dirty="0" err="1" smtClean="0"/>
              <a:t>nâng</a:t>
            </a:r>
            <a:r>
              <a:rPr lang="en-US" sz="4400" dirty="0" smtClean="0"/>
              <a:t> </a:t>
            </a:r>
            <a:r>
              <a:rPr lang="en-US" sz="4400" dirty="0" err="1" smtClean="0"/>
              <a:t>niu</a:t>
            </a:r>
            <a:r>
              <a:rPr lang="en-US" sz="4400" dirty="0" smtClean="0"/>
              <a:t>, </a:t>
            </a:r>
            <a:r>
              <a:rPr lang="en-US" sz="4400" dirty="0" err="1" smtClean="0"/>
              <a:t>quý</a:t>
            </a:r>
            <a:r>
              <a:rPr lang="en-US" sz="4400" dirty="0" smtClean="0"/>
              <a:t> </a:t>
            </a:r>
            <a:r>
              <a:rPr lang="en-US" sz="4400" dirty="0" err="1" smtClean="0"/>
              <a:t>trọng</a:t>
            </a:r>
            <a:r>
              <a:rPr lang="en-US" sz="4400" dirty="0" smtClean="0"/>
              <a:t>, </a:t>
            </a:r>
            <a:r>
              <a:rPr lang="en-US" sz="4400" dirty="0" err="1" smtClean="0"/>
              <a:t>gìn</a:t>
            </a:r>
            <a:r>
              <a:rPr lang="en-US" sz="4400" dirty="0" smtClean="0"/>
              <a:t> </a:t>
            </a:r>
            <a:r>
              <a:rPr lang="en-US" sz="4400" dirty="0" err="1" smtClean="0"/>
              <a:t>giữ</a:t>
            </a:r>
            <a:r>
              <a:rPr lang="en-US" sz="4400" dirty="0" smtClean="0"/>
              <a:t> </a:t>
            </a:r>
            <a:r>
              <a:rPr lang="en-US" sz="4400" dirty="0" err="1" smtClean="0"/>
              <a:t>mới</a:t>
            </a:r>
            <a:r>
              <a:rPr lang="en-US" sz="4400" dirty="0" smtClean="0"/>
              <a:t> </a:t>
            </a:r>
            <a:r>
              <a:rPr lang="en-US" sz="4400" dirty="0" err="1" smtClean="0"/>
              <a:t>xứng</a:t>
            </a:r>
            <a:r>
              <a:rPr lang="en-US" sz="4400" dirty="0" smtClean="0"/>
              <a:t> </a:t>
            </a:r>
            <a:r>
              <a:rPr lang="en-US" sz="4400" dirty="0" err="1" smtClean="0"/>
              <a:t>đáng</a:t>
            </a:r>
            <a:r>
              <a:rPr lang="en-US" sz="4400" dirty="0" smtClean="0"/>
              <a:t> </a:t>
            </a:r>
            <a:r>
              <a:rPr lang="en-US" sz="4400" dirty="0" err="1" smtClean="0"/>
              <a:t>có</a:t>
            </a:r>
            <a:r>
              <a:rPr lang="en-US" sz="4400" dirty="0" smtClean="0"/>
              <a:t> </a:t>
            </a:r>
            <a:r>
              <a:rPr lang="en-US" sz="4400" dirty="0" err="1" smtClean="0"/>
              <a:t>được</a:t>
            </a:r>
            <a:r>
              <a:rPr lang="en-US" sz="4400" dirty="0" smtClean="0"/>
              <a:t> </a:t>
            </a:r>
            <a:r>
              <a:rPr lang="en-US" sz="4400" dirty="0" err="1" smtClean="0"/>
              <a:t>nó</a:t>
            </a:r>
            <a:endParaRPr lang="en-GB" sz="4400" dirty="0"/>
          </a:p>
        </p:txBody>
      </p:sp>
    </p:spTree>
    <p:extLst>
      <p:ext uri="{BB962C8B-B14F-4D97-AF65-F5344CB8AC3E}">
        <p14:creationId xmlns:p14="http://schemas.microsoft.com/office/powerpoint/2010/main" val="18322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312" y="267127"/>
            <a:ext cx="8291246" cy="6123399"/>
          </a:xfrm>
        </p:spPr>
        <p:txBody>
          <a:bodyPr>
            <a:noAutofit/>
          </a:bodyPr>
          <a:lstStyle/>
          <a:p>
            <a:r>
              <a:rPr lang="en-US" sz="3200" b="1" dirty="0" smtClean="0"/>
              <a:t>THÂN BÀI</a:t>
            </a:r>
          </a:p>
          <a:p>
            <a:pPr marL="0" indent="0">
              <a:buNone/>
            </a:pPr>
            <a:r>
              <a:rPr lang="vi-VN" sz="2600" dirty="0" smtClean="0"/>
              <a:t>Chuyện kể về cuộc gặp gỡ kỳ lạ giữa Huấn Cao và Viên Quản</a:t>
            </a:r>
            <a:r>
              <a:rPr lang="en-US" sz="2600" dirty="0" smtClean="0"/>
              <a:t> </a:t>
            </a:r>
            <a:r>
              <a:rPr lang="vi-VN" sz="2600" dirty="0" smtClean="0"/>
              <a:t>Ngục - hai con người hoàn toàn đối nghịch nhau nhưng cùng</a:t>
            </a:r>
            <a:r>
              <a:rPr lang="en-US" sz="2600" dirty="0" smtClean="0"/>
              <a:t> </a:t>
            </a:r>
            <a:r>
              <a:rPr lang="vi-VN" sz="2600" dirty="0" smtClean="0"/>
              <a:t>chung một sở thích. Huấn Cao là một người tử tù do chống lại</a:t>
            </a:r>
            <a:r>
              <a:rPr lang="en-US" sz="2600" dirty="0" smtClean="0"/>
              <a:t> </a:t>
            </a:r>
            <a:r>
              <a:rPr lang="vi-VN" sz="2600" dirty="0" smtClean="0"/>
              <a:t>triều đình, nhưng bên cạnh đó ông là một nhà nho với tài viết</a:t>
            </a:r>
            <a:r>
              <a:rPr lang="en-US" sz="2600" dirty="0" smtClean="0"/>
              <a:t> </a:t>
            </a:r>
            <a:r>
              <a:rPr lang="vi-VN" sz="2600" dirty="0" smtClean="0"/>
              <a:t>chữ rất nhanh và đẹp cùng với tài bẻ khóa và vượt ngục. Trước</a:t>
            </a:r>
            <a:r>
              <a:rPr lang="en-US" sz="2600" dirty="0" smtClean="0"/>
              <a:t> </a:t>
            </a:r>
            <a:r>
              <a:rPr lang="vi-VN" sz="2600" dirty="0" smtClean="0"/>
              <a:t>khi bị xử tử, ông bị đưa đến nhà ngục nơi có Viên Quản Ngục và</a:t>
            </a:r>
            <a:r>
              <a:rPr lang="en-US" sz="2600" dirty="0" smtClean="0"/>
              <a:t> </a:t>
            </a:r>
            <a:r>
              <a:rPr lang="vi-VN" sz="2600" dirty="0" smtClean="0"/>
              <a:t>Thầy Thơ Lại - những người yêu cái đẹp và hâm mộ tài viết chữ</a:t>
            </a:r>
            <a:r>
              <a:rPr lang="en-US" sz="2600" dirty="0" smtClean="0"/>
              <a:t> </a:t>
            </a:r>
            <a:r>
              <a:rPr lang="vi-VN" sz="2600" dirty="0" smtClean="0"/>
              <a:t>của Huấn Cao. Trong những ngày bị giam ở đây, Huấn Cao</a:t>
            </a:r>
            <a:r>
              <a:rPr lang="en-US" sz="2600" dirty="0" smtClean="0"/>
              <a:t> </a:t>
            </a:r>
            <a:r>
              <a:rPr lang="vi-VN" sz="2600" dirty="0" smtClean="0"/>
              <a:t>được Thầy Thơ Lại và Viên Quản Ngục đối đãi rất tốt. Khi Viên</a:t>
            </a:r>
            <a:r>
              <a:rPr lang="en-US" sz="2600" dirty="0" smtClean="0"/>
              <a:t> </a:t>
            </a:r>
            <a:r>
              <a:rPr lang="vi-VN" sz="2600" dirty="0" smtClean="0"/>
              <a:t>Quản Ngục nghe tin ngày xử tử của Huấn Cao sắp đến, ông liền</a:t>
            </a:r>
            <a:r>
              <a:rPr lang="en-US" sz="2600" dirty="0" smtClean="0"/>
              <a:t> </a:t>
            </a:r>
            <a:r>
              <a:rPr lang="vi-VN" sz="2600" dirty="0" smtClean="0"/>
              <a:t>vào nhà ngục với mong muốn được sinh chữ Huấn Cao. Nhưng</a:t>
            </a:r>
            <a:r>
              <a:rPr lang="en-US" sz="2600" dirty="0" smtClean="0"/>
              <a:t> </a:t>
            </a:r>
            <a:r>
              <a:rPr lang="vi-VN" sz="2600" dirty="0" smtClean="0"/>
              <a:t>vì Huấn Cao hiểu lầm Viên Quản Ngục cũng giống như bọn lính</a:t>
            </a:r>
            <a:r>
              <a:rPr lang="en-US" sz="2600" dirty="0" smtClean="0"/>
              <a:t> </a:t>
            </a:r>
            <a:r>
              <a:rPr lang="vi-VN" sz="2600" dirty="0" smtClean="0"/>
              <a:t>áp giải nên Huấn Cao đã tỏ thái độ khinh miệt, xua đuổi ông.</a:t>
            </a:r>
            <a:r>
              <a:rPr lang="en-US" sz="2600" dirty="0" smtClean="0"/>
              <a:t> </a:t>
            </a:r>
            <a:endParaRPr lang="en-GB" sz="2600" dirty="0"/>
          </a:p>
        </p:txBody>
      </p:sp>
    </p:spTree>
    <p:extLst>
      <p:ext uri="{BB962C8B-B14F-4D97-AF65-F5344CB8AC3E}">
        <p14:creationId xmlns:p14="http://schemas.microsoft.com/office/powerpoint/2010/main" val="4361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9" y="297950"/>
            <a:ext cx="8137134" cy="6662791"/>
          </a:xfrm>
        </p:spPr>
        <p:txBody>
          <a:bodyPr>
            <a:normAutofit lnSpcReduction="10000"/>
          </a:bodyPr>
          <a:lstStyle/>
          <a:p>
            <a:pPr marL="0" indent="0">
              <a:buNone/>
            </a:pPr>
            <a:r>
              <a:rPr lang="vi-VN" sz="3200" dirty="0" smtClean="0"/>
              <a:t>Viên Quản Ngục đem tâm tư của mình kể cho Thầy Thơ Lại với ước muốn xin một câu đối do chính tay Huấn Cao để treo ở nhà riêng của mình. Sau khi nghe tâm tư của Viên Quản Ngục, Thầy Thơ Lại đã tức tốc chạy xuống phía nhà giam của Huấn Cao kể rõ sự tình về nỗi lòng của của Viên Quản Ngục, Huấn Cao lặng người đi, nghĩ ngợi một lúc rồi mỉm cười bảo thầy Thơ Lại về nói lại với Viên Quản Ngục hãy chuẩn bị lụa, mực và một bó đuốc để ông cho chữ lúc đêm khuya, nào đâu có biết người như một Viên Quản Ngục đây lại có những sở thích cao quý như vậy, “Thiếu chút nữa ta đã phụ mất một tấm lòng trong thiên hạ”. </a:t>
            </a:r>
          </a:p>
          <a:p>
            <a:endParaRPr lang="en-GB" sz="3200" dirty="0"/>
          </a:p>
        </p:txBody>
      </p:sp>
    </p:spTree>
    <p:extLst>
      <p:ext uri="{BB962C8B-B14F-4D97-AF65-F5344CB8AC3E}">
        <p14:creationId xmlns:p14="http://schemas.microsoft.com/office/powerpoint/2010/main" val="68635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078" y="625582"/>
            <a:ext cx="8761885" cy="6163145"/>
          </a:xfrm>
        </p:spPr>
        <p:txBody>
          <a:bodyPr>
            <a:normAutofit/>
          </a:bodyPr>
          <a:lstStyle/>
          <a:p>
            <a:pPr marL="0" indent="0">
              <a:buNone/>
            </a:pPr>
            <a:r>
              <a:rPr lang="vi-VN" dirty="0" smtClean="0"/>
              <a:t>Và tối hôm đó ở trong nhà lao tỉnh Sơn đã diễn ra một</a:t>
            </a:r>
            <a:r>
              <a:rPr lang="en-US" dirty="0" smtClean="0"/>
              <a:t> </a:t>
            </a:r>
            <a:r>
              <a:rPr lang="vi-VN" dirty="0" smtClean="0"/>
              <a:t>chuyện xưa nay chưa từng có đó là Huấn Cao - một tên tử tù</a:t>
            </a:r>
            <a:r>
              <a:rPr lang="en-US" dirty="0" smtClean="0"/>
              <a:t> </a:t>
            </a:r>
            <a:r>
              <a:rPr lang="vi-VN" dirty="0" smtClean="0"/>
              <a:t>trên mình đầy xiềng xích đang thoại chí phóng từng nét chữ trên</a:t>
            </a:r>
            <a:r>
              <a:rPr lang="en-US" dirty="0" smtClean="0"/>
              <a:t> </a:t>
            </a:r>
            <a:r>
              <a:rPr lang="vi-VN" dirty="0" smtClean="0"/>
              <a:t>tấm lụa trắng, bên cạnh làViên Quản Ngục và Thầy Thơ </a:t>
            </a:r>
            <a:r>
              <a:rPr lang="en-US" dirty="0" smtClean="0"/>
              <a:t>l</a:t>
            </a:r>
            <a:r>
              <a:rPr lang="vi-VN" dirty="0" smtClean="0"/>
              <a:t>ại</a:t>
            </a:r>
            <a:r>
              <a:rPr lang="en-US" dirty="0" smtClean="0"/>
              <a:t> </a:t>
            </a:r>
            <a:r>
              <a:rPr lang="vi-VN" dirty="0" smtClean="0"/>
              <a:t>đứng khum num, run run, kính cẩn… Sau khi dứt nét bút cuối</a:t>
            </a:r>
            <a:r>
              <a:rPr lang="en-US" dirty="0" smtClean="0"/>
              <a:t> </a:t>
            </a:r>
            <a:r>
              <a:rPr lang="vi-VN" dirty="0" smtClean="0"/>
              <a:t>cùng Huấn Cao đã khuyên hai người họ nên tìm một nơi thôn</a:t>
            </a:r>
            <a:r>
              <a:rPr lang="en-US" dirty="0" smtClean="0"/>
              <a:t> </a:t>
            </a:r>
            <a:r>
              <a:rPr lang="vi-VN" dirty="0" smtClean="0"/>
              <a:t>dã để sống bởi ở nơi chốn ngục từ hỗn loạn, rối ren như này ko</a:t>
            </a:r>
            <a:r>
              <a:rPr lang="en-US" dirty="0" smtClean="0"/>
              <a:t> </a:t>
            </a:r>
            <a:r>
              <a:rPr lang="vi-VN" dirty="0" smtClean="0"/>
              <a:t>thích hợp với những tấm lòng yêu cái đẹp của họ. Ngục quan</a:t>
            </a:r>
            <a:r>
              <a:rPr lang="en-US" dirty="0" smtClean="0"/>
              <a:t> </a:t>
            </a:r>
            <a:r>
              <a:rPr lang="vi-VN" dirty="0" smtClean="0"/>
              <a:t>cảm động, vái người tử tù một vái, chắp tay nói một câu mà</a:t>
            </a:r>
            <a:r>
              <a:rPr lang="en-US" dirty="0" smtClean="0"/>
              <a:t> </a:t>
            </a:r>
            <a:r>
              <a:rPr lang="vi-VN" dirty="0" smtClean="0"/>
              <a:t>dòng nước mắt rẽ vào kẽ miệng làm cho nghẹn ngào: “ kẻ mê</a:t>
            </a:r>
            <a:r>
              <a:rPr lang="en-US" dirty="0" smtClean="0"/>
              <a:t> </a:t>
            </a:r>
            <a:r>
              <a:rPr lang="vi-VN" dirty="0" smtClean="0"/>
              <a:t>muội này xin bái lĩnh”.</a:t>
            </a:r>
            <a:endParaRPr lang="en-GB" dirty="0"/>
          </a:p>
        </p:txBody>
      </p:sp>
    </p:spTree>
    <p:extLst>
      <p:ext uri="{BB962C8B-B14F-4D97-AF65-F5344CB8AC3E}">
        <p14:creationId xmlns:p14="http://schemas.microsoft.com/office/powerpoint/2010/main" val="349768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5760" y="616451"/>
            <a:ext cx="8490734" cy="5673530"/>
          </a:xfrm>
        </p:spPr>
        <p:txBody>
          <a:bodyPr>
            <a:normAutofit/>
          </a:bodyPr>
          <a:lstStyle/>
          <a:p>
            <a:pPr marL="0" indent="0">
              <a:buNone/>
            </a:pPr>
            <a:r>
              <a:rPr lang="vi-VN" dirty="0" smtClean="0"/>
              <a:t>“Chữ Người Tử Tù” là một trong những tác phẩm nổi tiếng của</a:t>
            </a:r>
            <a:r>
              <a:rPr lang="en-US" dirty="0" smtClean="0"/>
              <a:t> </a:t>
            </a:r>
            <a:r>
              <a:rPr lang="vi-VN" dirty="0" smtClean="0"/>
              <a:t>Nguyễn Tuân được trích từ tập “Vang bóng một thời” năm</a:t>
            </a:r>
            <a:r>
              <a:rPr lang="en-US" dirty="0" smtClean="0"/>
              <a:t> </a:t>
            </a:r>
            <a:r>
              <a:rPr lang="vi-VN" dirty="0" smtClean="0"/>
              <a:t>1940, đây là câu chuyện mang giá trị nhân văn của cái đẹp. Sự</a:t>
            </a:r>
            <a:r>
              <a:rPr lang="en-US" dirty="0" smtClean="0"/>
              <a:t> </a:t>
            </a:r>
            <a:r>
              <a:rPr lang="vi-VN" dirty="0" smtClean="0"/>
              <a:t>thiên lương với cốt truyện hấp dẫn và lôi cuốn. Câu chuyện</a:t>
            </a:r>
            <a:r>
              <a:rPr lang="en-US" dirty="0" smtClean="0"/>
              <a:t> </a:t>
            </a:r>
            <a:r>
              <a:rPr lang="vi-VN" dirty="0" smtClean="0"/>
              <a:t>được kể theo ngôi thứ ba, khắc họa thành công nhân vật Huấn</a:t>
            </a:r>
            <a:r>
              <a:rPr lang="en-US" dirty="0" smtClean="0"/>
              <a:t> </a:t>
            </a:r>
            <a:r>
              <a:rPr lang="vi-VN" dirty="0" smtClean="0"/>
              <a:t>Cao - một con người tài hoa mang khí phách hiên ngang bất</a:t>
            </a:r>
            <a:r>
              <a:rPr lang="en-US" dirty="0" smtClean="0"/>
              <a:t> </a:t>
            </a:r>
            <a:r>
              <a:rPr lang="vi-VN" dirty="0" smtClean="0"/>
              <a:t>khuất, thiên lương, trong sáng không vì tiền tài,uy quyền mà cho</a:t>
            </a:r>
            <a:r>
              <a:rPr lang="en-US" dirty="0" smtClean="0"/>
              <a:t> </a:t>
            </a:r>
            <a:r>
              <a:rPr lang="vi-VN" dirty="0" smtClean="0"/>
              <a:t>đi nét chữ, cho đi tài năng của mình. Tình huống truyện độc</a:t>
            </a:r>
            <a:r>
              <a:rPr lang="en-US" dirty="0" smtClean="0"/>
              <a:t> </a:t>
            </a:r>
            <a:r>
              <a:rPr lang="vi-VN" dirty="0" smtClean="0"/>
              <a:t>đáo</a:t>
            </a:r>
            <a:r>
              <a:rPr lang="en-US" dirty="0" smtClean="0"/>
              <a:t> </a:t>
            </a:r>
            <a:r>
              <a:rPr lang="vi-VN" dirty="0" smtClean="0"/>
              <a:t>và đặc sắc, mang hình tượng thẩm mĩ tuyệt đẹp về ý nghĩa</a:t>
            </a:r>
            <a:r>
              <a:rPr lang="en-US" dirty="0" smtClean="0"/>
              <a:t> </a:t>
            </a:r>
            <a:r>
              <a:rPr lang="vi-VN" dirty="0" smtClean="0"/>
              <a:t>lẫn giá trị nghệ thuật, hình tượng tiêu biểu tượng trưng cho cái</a:t>
            </a:r>
            <a:r>
              <a:rPr lang="en-US" dirty="0" smtClean="0"/>
              <a:t> </a:t>
            </a:r>
            <a:r>
              <a:rPr lang="vi-VN" dirty="0" smtClean="0"/>
              <a:t>đẹp.</a:t>
            </a:r>
            <a:endParaRPr lang="en-GB" dirty="0"/>
          </a:p>
        </p:txBody>
      </p:sp>
    </p:spTree>
    <p:extLst>
      <p:ext uri="{BB962C8B-B14F-4D97-AF65-F5344CB8AC3E}">
        <p14:creationId xmlns:p14="http://schemas.microsoft.com/office/powerpoint/2010/main" val="341639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1174</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10</cp:revision>
  <dcterms:created xsi:type="dcterms:W3CDTF">2022-10-11T06:53:06Z</dcterms:created>
  <dcterms:modified xsi:type="dcterms:W3CDTF">2022-10-11T08:15:09Z</dcterms:modified>
</cp:coreProperties>
</file>