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3" r:id="rId6"/>
    <p:sldId id="274" r:id="rId7"/>
    <p:sldId id="275" r:id="rId8"/>
    <p:sldId id="268" r:id="rId9"/>
    <p:sldId id="276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7B0"/>
    <a:srgbClr val="F4B183"/>
    <a:srgbClr val="9DC3E6"/>
    <a:srgbClr val="A9D18E"/>
    <a:srgbClr val="FFBC15"/>
    <a:srgbClr val="FFC83F"/>
    <a:srgbClr val="E20000"/>
    <a:srgbClr val="FF7979"/>
    <a:srgbClr val="C80000"/>
    <a:srgbClr val="FFD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3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3882EA-D49B-4458-AD0C-6DBCAB210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54F7F30-FBB5-4210-A08C-53EB4F920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B529EC2-FCD5-4971-BB02-48302557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030-4706-4989-8FF8-43DE33F7F5F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3CC4001-6AD2-4FD5-9749-559F71D0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E02D1E-F95D-463C-8B99-D2C5C89A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801-8B28-470B-8CE4-E20C8046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3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DA5CBB-03C9-478C-996E-393E98BF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B022D83-1D8F-4DA9-8952-133055967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6F0EE24-DAB4-4872-ACCB-2D59CE86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030-4706-4989-8FF8-43DE33F7F5F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9BB5B8-B7DE-4FAD-9CC8-75C7A433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7C2553C-DC19-4454-8F89-C04D275B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801-8B28-470B-8CE4-E20C8046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92F268E-22A1-4B34-B689-2C317024A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24F63A1-941B-4CCB-AE29-75E032324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EDF6436-3C5E-42C9-8CF8-A891C5DA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030-4706-4989-8FF8-43DE33F7F5F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9AA805D-02E5-402D-AC2A-18DC4BD4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F76CC2-B9D8-4F18-8102-E0BF0D2E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801-8B28-470B-8CE4-E20C8046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B2A7B8-F297-4D2E-8F51-6C32C969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FF76176-93BE-455F-8786-A0EDBC36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ADF6195-9D4D-44C1-85BE-9AA98612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030-4706-4989-8FF8-43DE33F7F5F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01A91DB-940A-4B3D-A125-883B76FD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D9E617-954E-49DC-B64C-B3E1F0AC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801-8B28-470B-8CE4-E20C8046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7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2BF36C-C73F-415B-B4FC-833CC934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8085883-1709-40ED-9B4D-2077CEC9E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1B3F2D9-3CB6-4C87-BA25-F1B39B8F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030-4706-4989-8FF8-43DE33F7F5F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138C329-3FAE-4D0E-B401-839108EB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BF33B5-C52B-464B-9BD8-67014284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801-8B28-470B-8CE4-E20C8046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4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6CEACC-5A8C-40E8-AC68-06329DF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0E1D50B-E00E-468E-B330-98062EDBC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9DE4DF7-407F-4F87-A385-6D14B1EFB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A3BDFF6-07D5-4C3F-A073-B7D41C1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030-4706-4989-8FF8-43DE33F7F5F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650AAF8-583C-43D6-8AB4-CCD3A6A2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1C4995F-F0F1-426A-B9F7-0EF1E9E6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801-8B28-470B-8CE4-E20C8046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1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932D40-D189-42E6-9603-B1F20F2C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19AF593-9D10-4E1F-B931-AF4CBE961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E0620F-E8CD-429E-A4F9-5FE0B6C61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F02437D-9CE8-4024-89B2-6005D597A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CB0E9A9-74F9-4DD8-985B-EC7F979F2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4F81551-F135-41D1-8111-128D7582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030-4706-4989-8FF8-43DE33F7F5F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3C4DA8F-627C-4454-B6F8-E054351B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66AE850-38BE-426A-B87B-3AD4C6FE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801-8B28-470B-8CE4-E20C8046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4EE8E0-C16E-445F-A023-BA4917A4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719DC03-45BD-47F7-B7DE-8D7DABBE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030-4706-4989-8FF8-43DE33F7F5F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8962B90-FEEB-4E87-BA55-9D9259AD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2F7F168-ED85-443B-B378-F45B9AB1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801-8B28-470B-8CE4-E20C8046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2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688C549-7C8A-4CE7-8B6A-1CD9A728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030-4706-4989-8FF8-43DE33F7F5F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0F828E0-E627-4BDF-8CF4-C1048D83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841A68A-D78F-46D9-B283-565DD60D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801-8B28-470B-8CE4-E20C8046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4F6445-37EB-4106-A3E1-DC8056D1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E588524-B2AB-4D23-BD0B-D1392E15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ED886DA-DD2B-45E0-8D0A-A657E2BAD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996C53-0673-44CA-AA38-17158671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030-4706-4989-8FF8-43DE33F7F5F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B0D2F79-CD16-4638-BF9D-E81D5513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2637351-F8AE-4EB7-B7E3-E7C25A3E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801-8B28-470B-8CE4-E20C8046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4680FC-2619-4643-AB84-4E34352A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615ECF04-5E78-439F-B94B-ACBB08E82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BC50C2F-1ED6-49DE-A7CE-6E7577B0C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D13E27A-5CD3-41C6-BEE2-5FC96EBB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030-4706-4989-8FF8-43DE33F7F5F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1E9F888-EE45-4AD3-AE73-32427F1A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8B97E1F-BA91-41CF-8F9E-2A4D1E71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801-8B28-470B-8CE4-E20C8046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4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D11009B-649D-4C58-A2C5-94B3E5C7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631BD8D-8245-4CA8-BBAB-0223E1A77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3AFB65-E119-4C84-8F90-3A6F060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C030-4706-4989-8FF8-43DE33F7F5F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4330179-34A3-45C5-842F-DADD08071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4EE764D-01C4-4F29-AAB4-CD5609BCC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2801-8B28-470B-8CE4-E20C8046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1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36B3CBE4-F93B-4A31-90D4-FC96BC4AF5FF}"/>
              </a:ext>
            </a:extLst>
          </p:cNvPr>
          <p:cNvSpPr/>
          <p:nvPr/>
        </p:nvSpPr>
        <p:spPr>
          <a:xfrm>
            <a:off x="5177118" y="6266330"/>
            <a:ext cx="1837764" cy="1757082"/>
          </a:xfrm>
          <a:prstGeom prst="ellipse">
            <a:avLst/>
          </a:prstGeom>
          <a:solidFill>
            <a:srgbClr val="686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782B4F3C-543C-49AE-84B8-1357108EDCB6}"/>
              </a:ext>
            </a:extLst>
          </p:cNvPr>
          <p:cNvSpPr/>
          <p:nvPr/>
        </p:nvSpPr>
        <p:spPr>
          <a:xfrm>
            <a:off x="5121415" y="-6576060"/>
            <a:ext cx="1949170" cy="188976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F2719EA-8713-4E1F-B5D7-7360C32B11E3}"/>
              </a:ext>
            </a:extLst>
          </p:cNvPr>
          <p:cNvSpPr txBox="1"/>
          <p:nvPr/>
        </p:nvSpPr>
        <p:spPr>
          <a:xfrm>
            <a:off x="4165600" y="-2490470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9C6C354-FAA6-4DA0-8FFC-B649B3483355}"/>
              </a:ext>
            </a:extLst>
          </p:cNvPr>
          <p:cNvSpPr txBox="1"/>
          <p:nvPr/>
        </p:nvSpPr>
        <p:spPr>
          <a:xfrm>
            <a:off x="4183199" y="7315526"/>
            <a:ext cx="386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4: CẤU TRÚC LỚP VỎ ELECTRON CỦA NGUYÊN TỬ </a:t>
            </a:r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2C0FE1E2-43B9-4877-95AC-06C9632522CA}"/>
              </a:ext>
            </a:extLst>
          </p:cNvPr>
          <p:cNvSpPr/>
          <p:nvPr/>
        </p:nvSpPr>
        <p:spPr>
          <a:xfrm>
            <a:off x="-6539377" y="2484120"/>
            <a:ext cx="1949171" cy="1889760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3347E73C-1ABC-473D-B9E5-912CD54DF2CE}"/>
              </a:ext>
            </a:extLst>
          </p:cNvPr>
          <p:cNvSpPr/>
          <p:nvPr/>
        </p:nvSpPr>
        <p:spPr>
          <a:xfrm>
            <a:off x="5139014" y="11418169"/>
            <a:ext cx="1949171" cy="1889760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1FAA0F93-484F-4FF5-9C17-1532C6C0D971}"/>
              </a:ext>
            </a:extLst>
          </p:cNvPr>
          <p:cNvSpPr/>
          <p:nvPr/>
        </p:nvSpPr>
        <p:spPr>
          <a:xfrm>
            <a:off x="5139014" y="-5328929"/>
            <a:ext cx="1949171" cy="1889760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4DDD0056-F161-447E-B881-075DAE45BF82}"/>
              </a:ext>
            </a:extLst>
          </p:cNvPr>
          <p:cNvSpPr/>
          <p:nvPr/>
        </p:nvSpPr>
        <p:spPr>
          <a:xfrm>
            <a:off x="15511115" y="2346075"/>
            <a:ext cx="1949171" cy="1889760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316DE5-58D1-4AFB-BB5D-0D313B4D5971}"/>
              </a:ext>
            </a:extLst>
          </p:cNvPr>
          <p:cNvSpPr/>
          <p:nvPr/>
        </p:nvSpPr>
        <p:spPr>
          <a:xfrm>
            <a:off x="537530" y="8308877"/>
            <a:ext cx="2266545" cy="4747098"/>
          </a:xfrm>
          <a:prstGeom prst="roundRect">
            <a:avLst>
              <a:gd name="adj" fmla="val 9371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D1AD7A-C0CD-4845-9790-8CCDBB9E18D5}"/>
              </a:ext>
            </a:extLst>
          </p:cNvPr>
          <p:cNvSpPr/>
          <p:nvPr/>
        </p:nvSpPr>
        <p:spPr>
          <a:xfrm>
            <a:off x="331653" y="12045469"/>
            <a:ext cx="2266545" cy="4747098"/>
          </a:xfrm>
          <a:prstGeom prst="roundRect">
            <a:avLst>
              <a:gd name="adj" fmla="val 937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6C385F-4C7E-445D-9B9F-527A859AE0EF}"/>
              </a:ext>
            </a:extLst>
          </p:cNvPr>
          <p:cNvSpPr/>
          <p:nvPr/>
        </p:nvSpPr>
        <p:spPr>
          <a:xfrm>
            <a:off x="331653" y="11688416"/>
            <a:ext cx="2266545" cy="4747098"/>
          </a:xfrm>
          <a:prstGeom prst="roundRect">
            <a:avLst>
              <a:gd name="adj" fmla="val 937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418D4D-7B8B-48CD-9DC0-B95EAE373337}"/>
              </a:ext>
            </a:extLst>
          </p:cNvPr>
          <p:cNvSpPr/>
          <p:nvPr/>
        </p:nvSpPr>
        <p:spPr>
          <a:xfrm>
            <a:off x="22647499" y="306748"/>
            <a:ext cx="552802" cy="518228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94BE84-ACB3-4BD7-9023-72F65DF19B6E}"/>
              </a:ext>
            </a:extLst>
          </p:cNvPr>
          <p:cNvSpPr/>
          <p:nvPr/>
        </p:nvSpPr>
        <p:spPr>
          <a:xfrm>
            <a:off x="25005898" y="352646"/>
            <a:ext cx="420414" cy="419743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ộp Văn bản 9">
            <a:extLst>
              <a:ext uri="{FF2B5EF4-FFF2-40B4-BE49-F238E27FC236}">
                <a16:creationId xmlns:a16="http://schemas.microsoft.com/office/drawing/2014/main" id="{55C26E9D-377F-4917-BD50-DF7FAE158B75}"/>
              </a:ext>
            </a:extLst>
          </p:cNvPr>
          <p:cNvSpPr txBox="1"/>
          <p:nvPr/>
        </p:nvSpPr>
        <p:spPr>
          <a:xfrm>
            <a:off x="3515746" y="-12336947"/>
            <a:ext cx="446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ý 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1BA2C0-DA9A-4BA9-95A8-90A6BE665057}"/>
              </a:ext>
            </a:extLst>
          </p:cNvPr>
          <p:cNvSpPr/>
          <p:nvPr/>
        </p:nvSpPr>
        <p:spPr>
          <a:xfrm>
            <a:off x="24241189" y="352647"/>
            <a:ext cx="420414" cy="419743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C5B317-DCC3-431E-9FB8-81E603752AAB}"/>
              </a:ext>
            </a:extLst>
          </p:cNvPr>
          <p:cNvSpPr/>
          <p:nvPr/>
        </p:nvSpPr>
        <p:spPr>
          <a:xfrm>
            <a:off x="23476479" y="352646"/>
            <a:ext cx="420414" cy="419743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ộp Văn bản 9">
            <a:extLst>
              <a:ext uri="{FF2B5EF4-FFF2-40B4-BE49-F238E27FC236}">
                <a16:creationId xmlns:a16="http://schemas.microsoft.com/office/drawing/2014/main" id="{0FBA7708-B621-44F4-9B1C-6C5779AE9D73}"/>
              </a:ext>
            </a:extLst>
          </p:cNvPr>
          <p:cNvSpPr txBox="1"/>
          <p:nvPr/>
        </p:nvSpPr>
        <p:spPr>
          <a:xfrm>
            <a:off x="3515746" y="-8531179"/>
            <a:ext cx="446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 ý 4</a:t>
            </a:r>
          </a:p>
        </p:txBody>
      </p:sp>
      <p:sp>
        <p:nvSpPr>
          <p:cNvPr id="18" name="Hộp Văn bản 9">
            <a:extLst>
              <a:ext uri="{FF2B5EF4-FFF2-40B4-BE49-F238E27FC236}">
                <a16:creationId xmlns:a16="http://schemas.microsoft.com/office/drawing/2014/main" id="{DB7116FF-F24E-45CE-8EAA-5F4C8CE3234F}"/>
              </a:ext>
            </a:extLst>
          </p:cNvPr>
          <p:cNvSpPr txBox="1"/>
          <p:nvPr/>
        </p:nvSpPr>
        <p:spPr>
          <a:xfrm>
            <a:off x="3515746" y="-12558660"/>
            <a:ext cx="446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ý 4</a:t>
            </a:r>
          </a:p>
        </p:txBody>
      </p:sp>
      <p:sp>
        <p:nvSpPr>
          <p:cNvPr id="19" name="Hộp Văn bản 9">
            <a:extLst>
              <a:ext uri="{FF2B5EF4-FFF2-40B4-BE49-F238E27FC236}">
                <a16:creationId xmlns:a16="http://schemas.microsoft.com/office/drawing/2014/main" id="{8920C72A-DAFC-44BA-90C0-71A4BA65CD37}"/>
              </a:ext>
            </a:extLst>
          </p:cNvPr>
          <p:cNvSpPr txBox="1"/>
          <p:nvPr/>
        </p:nvSpPr>
        <p:spPr>
          <a:xfrm>
            <a:off x="2999621" y="3603129"/>
            <a:ext cx="619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</a:p>
        </p:txBody>
      </p:sp>
      <p:sp>
        <p:nvSpPr>
          <p:cNvPr id="20" name="Hình Bầu dục 6">
            <a:extLst>
              <a:ext uri="{FF2B5EF4-FFF2-40B4-BE49-F238E27FC236}">
                <a16:creationId xmlns:a16="http://schemas.microsoft.com/office/drawing/2014/main" id="{65A5E7D6-3CD7-4B94-B630-DC245A3C8990}"/>
              </a:ext>
            </a:extLst>
          </p:cNvPr>
          <p:cNvSpPr/>
          <p:nvPr/>
        </p:nvSpPr>
        <p:spPr>
          <a:xfrm>
            <a:off x="5139014" y="5984007"/>
            <a:ext cx="1949171" cy="1889760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ABC36-603B-4772-6DF3-E89B2A593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21" y="1022046"/>
            <a:ext cx="1941264" cy="2660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938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26DD5D1-7287-4BCA-A2E1-E7D0007D1A79}"/>
              </a:ext>
            </a:extLst>
          </p:cNvPr>
          <p:cNvSpPr txBox="1"/>
          <p:nvPr/>
        </p:nvSpPr>
        <p:spPr>
          <a:xfrm>
            <a:off x="1827210" y="-5458678"/>
            <a:ext cx="8542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FA0000"/>
                </a:solidFill>
                <a:latin typeface="iCiel Cadena" panose="02000503000000020004" pitchFamily="50" charset="0"/>
                <a:cs typeface="Arial" panose="020B0604020202020204" pitchFamily="34" charset="0"/>
              </a:rPr>
              <a:t>THÀNH VIÊN TRONG NHÓM</a:t>
            </a: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36B3CBE4-F93B-4A31-90D4-FC96BC4AF5FF}"/>
              </a:ext>
            </a:extLst>
          </p:cNvPr>
          <p:cNvSpPr/>
          <p:nvPr/>
        </p:nvSpPr>
        <p:spPr>
          <a:xfrm>
            <a:off x="-4803902" y="-3608238"/>
            <a:ext cx="18561444" cy="15266980"/>
          </a:xfrm>
          <a:prstGeom prst="ellipse">
            <a:avLst/>
          </a:prstGeom>
          <a:solidFill>
            <a:srgbClr val="686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75AF16A-8193-4F67-8C79-DDD1CBBCAD3E}"/>
              </a:ext>
            </a:extLst>
          </p:cNvPr>
          <p:cNvSpPr txBox="1"/>
          <p:nvPr/>
        </p:nvSpPr>
        <p:spPr>
          <a:xfrm>
            <a:off x="1431584" y="2418071"/>
            <a:ext cx="94756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4: CẤU TRÚC LỚP VỎ ELECTRON CỦA NGUYÊN TỬ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9BD4C5FC-59EA-4787-92C1-B46EDD674A50}"/>
              </a:ext>
            </a:extLst>
          </p:cNvPr>
          <p:cNvSpPr/>
          <p:nvPr/>
        </p:nvSpPr>
        <p:spPr>
          <a:xfrm>
            <a:off x="-974586" y="2484120"/>
            <a:ext cx="1949171" cy="1889760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3A0E3A25-886B-4304-A012-3A8E971597EA}"/>
              </a:ext>
            </a:extLst>
          </p:cNvPr>
          <p:cNvSpPr/>
          <p:nvPr/>
        </p:nvSpPr>
        <p:spPr>
          <a:xfrm>
            <a:off x="5139014" y="5984007"/>
            <a:ext cx="1949171" cy="1889760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891F22C-8F2D-4378-9442-FBAFD9514D84}"/>
              </a:ext>
            </a:extLst>
          </p:cNvPr>
          <p:cNvSpPr/>
          <p:nvPr/>
        </p:nvSpPr>
        <p:spPr>
          <a:xfrm>
            <a:off x="5139014" y="-939799"/>
            <a:ext cx="1949171" cy="1889760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332D9A4-FA4F-4682-9BD0-7BB2AF1AC3A1}"/>
              </a:ext>
            </a:extLst>
          </p:cNvPr>
          <p:cNvSpPr/>
          <p:nvPr/>
        </p:nvSpPr>
        <p:spPr>
          <a:xfrm>
            <a:off x="11298334" y="2346075"/>
            <a:ext cx="1949171" cy="1889760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ECA3A-5BA3-B92A-0F51-CD91F348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461" y="12738172"/>
            <a:ext cx="3159845" cy="30453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1E873-92C7-4460-C282-BF3D0DCBC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798" y="12001112"/>
            <a:ext cx="3231160" cy="32669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2355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2C9538B-59A4-43F3-84BD-289AD2C2B85B}"/>
              </a:ext>
            </a:extLst>
          </p:cNvPr>
          <p:cNvSpPr txBox="1"/>
          <p:nvPr/>
        </p:nvSpPr>
        <p:spPr>
          <a:xfrm>
            <a:off x="1744082" y="245366"/>
            <a:ext cx="8542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A0000"/>
                </a:solidFill>
                <a:latin typeface="iCiel Cadena" panose="02000503000000020004" pitchFamily="50" charset="0"/>
                <a:cs typeface="Arial" panose="020B0604020202020204" pitchFamily="34" charset="0"/>
              </a:rPr>
              <a:t>THÀNH VIÊN TRONG TỔ</a:t>
            </a: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36B3CBE4-F93B-4A31-90D4-FC96BC4AF5FF}"/>
              </a:ext>
            </a:extLst>
          </p:cNvPr>
          <p:cNvSpPr/>
          <p:nvPr/>
        </p:nvSpPr>
        <p:spPr>
          <a:xfrm>
            <a:off x="5177118" y="-4915508"/>
            <a:ext cx="1837764" cy="1757082"/>
          </a:xfrm>
          <a:prstGeom prst="ellipse">
            <a:avLst/>
          </a:prstGeom>
          <a:solidFill>
            <a:srgbClr val="686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782B4F3C-543C-49AE-84B8-1357108EDCB6}"/>
              </a:ext>
            </a:extLst>
          </p:cNvPr>
          <p:cNvSpPr/>
          <p:nvPr/>
        </p:nvSpPr>
        <p:spPr>
          <a:xfrm>
            <a:off x="5121415" y="-11472526"/>
            <a:ext cx="1949170" cy="188976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F2719EA-8713-4E1F-B5D7-7360C32B11E3}"/>
              </a:ext>
            </a:extLst>
          </p:cNvPr>
          <p:cNvSpPr txBox="1"/>
          <p:nvPr/>
        </p:nvSpPr>
        <p:spPr>
          <a:xfrm>
            <a:off x="4165600" y="-7976872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9C6C354-FAA6-4DA0-8FFC-B649B3483355}"/>
              </a:ext>
            </a:extLst>
          </p:cNvPr>
          <p:cNvSpPr txBox="1"/>
          <p:nvPr/>
        </p:nvSpPr>
        <p:spPr>
          <a:xfrm>
            <a:off x="4165600" y="-5570308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thuyết trình </a:t>
            </a:r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2C0FE1E2-43B9-4877-95AC-06C9632522CA}"/>
              </a:ext>
            </a:extLst>
          </p:cNvPr>
          <p:cNvSpPr/>
          <p:nvPr/>
        </p:nvSpPr>
        <p:spPr>
          <a:xfrm>
            <a:off x="-993984" y="-944880"/>
            <a:ext cx="1949171" cy="1889760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3347E73C-1ABC-473D-B9E5-912CD54DF2CE}"/>
              </a:ext>
            </a:extLst>
          </p:cNvPr>
          <p:cNvSpPr/>
          <p:nvPr/>
        </p:nvSpPr>
        <p:spPr>
          <a:xfrm>
            <a:off x="-974586" y="5636801"/>
            <a:ext cx="1949171" cy="1889760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1FAA0F93-484F-4FF5-9C17-1532C6C0D971}"/>
              </a:ext>
            </a:extLst>
          </p:cNvPr>
          <p:cNvSpPr/>
          <p:nvPr/>
        </p:nvSpPr>
        <p:spPr>
          <a:xfrm>
            <a:off x="10831891" y="-638942"/>
            <a:ext cx="1949171" cy="1889760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4DDD0056-F161-447E-B881-075DAE45BF82}"/>
              </a:ext>
            </a:extLst>
          </p:cNvPr>
          <p:cNvSpPr/>
          <p:nvPr/>
        </p:nvSpPr>
        <p:spPr>
          <a:xfrm>
            <a:off x="10831890" y="5872480"/>
            <a:ext cx="1949171" cy="1889760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7E6B59BE-62A6-48F4-BE75-72CEBC75971E}"/>
              </a:ext>
            </a:extLst>
          </p:cNvPr>
          <p:cNvSpPr/>
          <p:nvPr/>
        </p:nvSpPr>
        <p:spPr>
          <a:xfrm rot="15302366">
            <a:off x="16850979" y="-1529239"/>
            <a:ext cx="9406379" cy="9716551"/>
          </a:xfrm>
          <a:prstGeom prst="ellipse">
            <a:avLst/>
          </a:prstGeom>
          <a:gradFill>
            <a:gsLst>
              <a:gs pos="36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Hình ảnh 30">
            <a:extLst>
              <a:ext uri="{FF2B5EF4-FFF2-40B4-BE49-F238E27FC236}">
                <a16:creationId xmlns:a16="http://schemas.microsoft.com/office/drawing/2014/main" id="{349B759A-C980-451F-9A4D-53AD424E6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55276">
            <a:off x="7249661" y="14921342"/>
            <a:ext cx="1625119" cy="1625119"/>
          </a:xfrm>
          <a:prstGeom prst="rect">
            <a:avLst/>
          </a:prstGeom>
        </p:spPr>
      </p:pic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3622CE04-217B-45FA-91E7-05FBE26B2169}"/>
              </a:ext>
            </a:extLst>
          </p:cNvPr>
          <p:cNvSpPr txBox="1"/>
          <p:nvPr/>
        </p:nvSpPr>
        <p:spPr>
          <a:xfrm>
            <a:off x="-7292299" y="1635275"/>
            <a:ext cx="4466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73B12D7B-73B1-4B4A-9F39-3B3564A8D31E}"/>
              </a:ext>
            </a:extLst>
          </p:cNvPr>
          <p:cNvSpPr/>
          <p:nvPr/>
        </p:nvSpPr>
        <p:spPr>
          <a:xfrm rot="4497355">
            <a:off x="-5314091" y="6572369"/>
            <a:ext cx="2911016" cy="3048509"/>
          </a:xfrm>
          <a:prstGeom prst="ellipse">
            <a:avLst/>
          </a:prstGeom>
          <a:gradFill>
            <a:gsLst>
              <a:gs pos="15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761480ED-5D12-4094-8037-4338084060BB}"/>
              </a:ext>
            </a:extLst>
          </p:cNvPr>
          <p:cNvSpPr/>
          <p:nvPr/>
        </p:nvSpPr>
        <p:spPr>
          <a:xfrm rot="4497355">
            <a:off x="-5730115" y="-3562354"/>
            <a:ext cx="2911016" cy="3048509"/>
          </a:xfrm>
          <a:prstGeom prst="ellipse">
            <a:avLst/>
          </a:prstGeom>
          <a:gradFill>
            <a:gsLst>
              <a:gs pos="15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96FEE10C-FDCE-43F2-B2A6-19C712F333C3}"/>
              </a:ext>
            </a:extLst>
          </p:cNvPr>
          <p:cNvSpPr/>
          <p:nvPr/>
        </p:nvSpPr>
        <p:spPr>
          <a:xfrm>
            <a:off x="-3858582" y="458085"/>
            <a:ext cx="666528" cy="6463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FAE44CB4-DFE7-4978-82C6-EFB49AF21A1B}"/>
              </a:ext>
            </a:extLst>
          </p:cNvPr>
          <p:cNvSpPr txBox="1"/>
          <p:nvPr/>
        </p:nvSpPr>
        <p:spPr>
          <a:xfrm>
            <a:off x="-3192054" y="562638"/>
            <a:ext cx="218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F774B502-0D96-4002-A20E-0DA68FD2FFD7}"/>
              </a:ext>
            </a:extLst>
          </p:cNvPr>
          <p:cNvSpPr txBox="1"/>
          <p:nvPr/>
        </p:nvSpPr>
        <p:spPr>
          <a:xfrm>
            <a:off x="-11177629" y="3421718"/>
            <a:ext cx="340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chủ đề thuyết trình </a:t>
            </a:r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80264AF2-7809-4A06-9ED7-A52E048A996B}"/>
              </a:ext>
            </a:extLst>
          </p:cNvPr>
          <p:cNvSpPr txBox="1"/>
          <p:nvPr/>
        </p:nvSpPr>
        <p:spPr>
          <a:xfrm>
            <a:off x="-15464626" y="3816347"/>
            <a:ext cx="340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</a:t>
            </a:r>
          </a:p>
        </p:txBody>
      </p:sp>
      <p:sp>
        <p:nvSpPr>
          <p:cNvPr id="50" name="Hộp Văn bản 5">
            <a:extLst>
              <a:ext uri="{FF2B5EF4-FFF2-40B4-BE49-F238E27FC236}">
                <a16:creationId xmlns:a16="http://schemas.microsoft.com/office/drawing/2014/main" id="{0D90690F-6E3D-5B3A-ACA8-D2514C4F13F4}"/>
              </a:ext>
            </a:extLst>
          </p:cNvPr>
          <p:cNvSpPr txBox="1"/>
          <p:nvPr/>
        </p:nvSpPr>
        <p:spPr>
          <a:xfrm>
            <a:off x="772366" y="1250818"/>
            <a:ext cx="47454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Hoàng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Quang Minh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Nguyễn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Trần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Khánh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Như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Lê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Nguyễn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Ngọc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Trâm</a:t>
            </a:r>
            <a:endParaRPr lang="en-US" sz="2400" b="1" dirty="0">
              <a:solidFill>
                <a:srgbClr val="207A84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Nguyễn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Thị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Bảo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Hân</a:t>
            </a:r>
            <a:endParaRPr lang="en-US" sz="2400" b="1" dirty="0">
              <a:solidFill>
                <a:srgbClr val="207A84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Trần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Thị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Thuỳ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Nhung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Phạm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Thị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Thu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Hà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Võ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Thị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</a:t>
            </a:r>
            <a:endParaRPr lang="en-US" sz="2400" b="1" dirty="0">
              <a:solidFill>
                <a:srgbClr val="207A84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Trần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Thị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Thuý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Hằng</a:t>
            </a:r>
            <a:endParaRPr lang="en-US" sz="2400" b="1" dirty="0">
              <a:solidFill>
                <a:srgbClr val="207A84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Phạm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Việt</a:t>
            </a:r>
            <a:endParaRPr lang="en-US" sz="2400" b="1" dirty="0">
              <a:solidFill>
                <a:srgbClr val="207A84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Hà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Văn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Tiến</a:t>
            </a:r>
            <a:endParaRPr lang="en-US" sz="2400" b="1" dirty="0">
              <a:solidFill>
                <a:srgbClr val="207A84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Hồ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Thị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Hoài</a:t>
            </a:r>
            <a:r>
              <a:rPr lang="en-US" sz="2400" b="1" dirty="0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207A84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Ngọc</a:t>
            </a:r>
            <a:endParaRPr lang="en-US" sz="2400" b="1" dirty="0">
              <a:solidFill>
                <a:srgbClr val="207A84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5D157-4441-96DE-1B53-667252DA7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31" y="1587045"/>
            <a:ext cx="2378698" cy="23818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138883-E9C9-D9CB-175C-C5FDBB8E4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0" y="1587045"/>
            <a:ext cx="2488226" cy="24798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E3E93C-29F5-7707-7BF3-4C0953098B92}"/>
              </a:ext>
            </a:extLst>
          </p:cNvPr>
          <p:cNvSpPr txBox="1"/>
          <p:nvPr/>
        </p:nvSpPr>
        <p:spPr>
          <a:xfrm>
            <a:off x="6512999" y="4266201"/>
            <a:ext cx="410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Tổ</a:t>
            </a:r>
            <a:r>
              <a:rPr lang="en-US" sz="3600" b="1" dirty="0"/>
              <a:t> </a:t>
            </a:r>
            <a:r>
              <a:rPr lang="en-US" sz="3600" b="1" dirty="0" err="1"/>
              <a:t>trưởng</a:t>
            </a:r>
            <a:r>
              <a:rPr lang="en-US" sz="3600" b="1" dirty="0"/>
              <a:t> </a:t>
            </a:r>
            <a:r>
              <a:rPr lang="en-US" sz="3600" b="1" dirty="0" err="1"/>
              <a:t>tổ</a:t>
            </a:r>
            <a:r>
              <a:rPr lang="en-US" sz="3600" b="1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560283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6FFD6E92-716A-4AFF-A873-6EB1C9202B3C}"/>
              </a:ext>
            </a:extLst>
          </p:cNvPr>
          <p:cNvSpPr/>
          <p:nvPr/>
        </p:nvSpPr>
        <p:spPr>
          <a:xfrm rot="15302366">
            <a:off x="4626412" y="-1615354"/>
            <a:ext cx="9406379" cy="9716551"/>
          </a:xfrm>
          <a:prstGeom prst="ellipse">
            <a:avLst/>
          </a:prstGeom>
          <a:gradFill>
            <a:gsLst>
              <a:gs pos="36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4318E8F1-B973-4F49-B99B-9AB205BA20B4}"/>
              </a:ext>
            </a:extLst>
          </p:cNvPr>
          <p:cNvSpPr txBox="1"/>
          <p:nvPr/>
        </p:nvSpPr>
        <p:spPr>
          <a:xfrm>
            <a:off x="-5649758" y="1635275"/>
            <a:ext cx="4466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B987C44C-279A-403A-B3CA-D6FE1F92F706}"/>
              </a:ext>
            </a:extLst>
          </p:cNvPr>
          <p:cNvSpPr/>
          <p:nvPr/>
        </p:nvSpPr>
        <p:spPr>
          <a:xfrm rot="4497355">
            <a:off x="-631415" y="5333745"/>
            <a:ext cx="2911016" cy="3048509"/>
          </a:xfrm>
          <a:prstGeom prst="ellipse">
            <a:avLst/>
          </a:prstGeom>
          <a:gradFill>
            <a:gsLst>
              <a:gs pos="15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8B0E1ADE-A218-4F2E-BFA5-C9094F46D832}"/>
              </a:ext>
            </a:extLst>
          </p:cNvPr>
          <p:cNvSpPr/>
          <p:nvPr/>
        </p:nvSpPr>
        <p:spPr>
          <a:xfrm rot="4497355">
            <a:off x="3198251" y="-1775135"/>
            <a:ext cx="2911016" cy="3048509"/>
          </a:xfrm>
          <a:prstGeom prst="ellipse">
            <a:avLst/>
          </a:prstGeom>
          <a:gradFill>
            <a:gsLst>
              <a:gs pos="15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922FD94D-D241-47CB-83EA-1B8B39DC0453}"/>
              </a:ext>
            </a:extLst>
          </p:cNvPr>
          <p:cNvSpPr txBox="1"/>
          <p:nvPr/>
        </p:nvSpPr>
        <p:spPr>
          <a:xfrm>
            <a:off x="-102733" y="354831"/>
            <a:ext cx="2184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88964B58-08BD-454A-BAD4-46AB78E56B43}"/>
              </a:ext>
            </a:extLst>
          </p:cNvPr>
          <p:cNvSpPr txBox="1"/>
          <p:nvPr/>
        </p:nvSpPr>
        <p:spPr>
          <a:xfrm>
            <a:off x="-8840815" y="3421718"/>
            <a:ext cx="340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chủ đề thuyết trình 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CB4F8115-9196-450E-903B-3296D9379C75}"/>
              </a:ext>
            </a:extLst>
          </p:cNvPr>
          <p:cNvSpPr txBox="1"/>
          <p:nvPr/>
        </p:nvSpPr>
        <p:spPr>
          <a:xfrm>
            <a:off x="-13165926" y="3816347"/>
            <a:ext cx="340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2358FBA2-641B-4F9A-80EA-DA02046617B6}"/>
              </a:ext>
            </a:extLst>
          </p:cNvPr>
          <p:cNvSpPr txBox="1"/>
          <p:nvPr/>
        </p:nvSpPr>
        <p:spPr>
          <a:xfrm>
            <a:off x="231716" y="1719951"/>
            <a:ext cx="5575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electron </a:t>
            </a:r>
            <a:r>
              <a:rPr lang="en-US" sz="4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A0B171C-16C7-4648-8313-7C3516EDF39D}"/>
              </a:ext>
            </a:extLst>
          </p:cNvPr>
          <p:cNvSpPr txBox="1"/>
          <p:nvPr/>
        </p:nvSpPr>
        <p:spPr>
          <a:xfrm>
            <a:off x="424289" y="3058257"/>
            <a:ext cx="7252681" cy="519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vững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3C4E2C8D-3418-4A61-BFB6-7E64E3FA21F5}"/>
              </a:ext>
            </a:extLst>
          </p:cNvPr>
          <p:cNvSpPr txBox="1"/>
          <p:nvPr/>
        </p:nvSpPr>
        <p:spPr>
          <a:xfrm>
            <a:off x="424290" y="4164541"/>
            <a:ext cx="6151608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Hund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A3C49ED7-F476-4456-A5AC-7108B1E89874}"/>
              </a:ext>
            </a:extLst>
          </p:cNvPr>
          <p:cNvSpPr txBox="1"/>
          <p:nvPr/>
        </p:nvSpPr>
        <p:spPr>
          <a:xfrm>
            <a:off x="424290" y="3627937"/>
            <a:ext cx="6939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Pauli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CF3BC74-2610-4EC0-9EC7-B1A223F96635}"/>
              </a:ext>
            </a:extLst>
          </p:cNvPr>
          <p:cNvSpPr txBox="1"/>
          <p:nvPr/>
        </p:nvSpPr>
        <p:spPr>
          <a:xfrm>
            <a:off x="15317718" y="2684249"/>
            <a:ext cx="4466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EAFF50A8-F789-4B3E-8B2B-9600A52433F2}"/>
              </a:ext>
            </a:extLst>
          </p:cNvPr>
          <p:cNvSpPr txBox="1"/>
          <p:nvPr/>
        </p:nvSpPr>
        <p:spPr>
          <a:xfrm>
            <a:off x="20149302" y="3640878"/>
            <a:ext cx="446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pic>
        <p:nvPicPr>
          <p:cNvPr id="1026" name="Picture 2" descr="Mô Hình nguyên tử Rutherford - Wikiversity">
            <a:extLst>
              <a:ext uri="{FF2B5EF4-FFF2-40B4-BE49-F238E27FC236}">
                <a16:creationId xmlns:a16="http://schemas.microsoft.com/office/drawing/2014/main" id="{CD82EB20-1573-E3FC-50EF-6F89C0552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606" y="5517219"/>
            <a:ext cx="3482813" cy="348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ô Hình nguyên tử Rutherford - Wikiversity">
            <a:extLst>
              <a:ext uri="{FF2B5EF4-FFF2-40B4-BE49-F238E27FC236}">
                <a16:creationId xmlns:a16="http://schemas.microsoft.com/office/drawing/2014/main" id="{5D247F69-28EC-398A-A3D0-A5F2903D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39" y="972958"/>
            <a:ext cx="4820374" cy="482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5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ình Bầu dục 2">
            <a:extLst>
              <a:ext uri="{FF2B5EF4-FFF2-40B4-BE49-F238E27FC236}">
                <a16:creationId xmlns:a16="http://schemas.microsoft.com/office/drawing/2014/main" id="{EB842792-633D-48C0-A103-BDF88EA1B787}"/>
              </a:ext>
            </a:extLst>
          </p:cNvPr>
          <p:cNvSpPr/>
          <p:nvPr/>
        </p:nvSpPr>
        <p:spPr>
          <a:xfrm rot="18367848">
            <a:off x="-14296005" y="4481327"/>
            <a:ext cx="10151608" cy="102018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Hình ảnh 7" descr="Ảnh có chứa iPod&#10;&#10;Mô tả được tạo tự động">
            <a:extLst>
              <a:ext uri="{FF2B5EF4-FFF2-40B4-BE49-F238E27FC236}">
                <a16:creationId xmlns:a16="http://schemas.microsoft.com/office/drawing/2014/main" id="{63017E4B-752E-4CD3-A0AB-043ED171A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55954">
            <a:off x="-6927187" y="8044811"/>
            <a:ext cx="1280246" cy="128024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C950B8-18B0-49E9-AF1C-84D11FBF4C2C}"/>
              </a:ext>
            </a:extLst>
          </p:cNvPr>
          <p:cNvSpPr/>
          <p:nvPr/>
        </p:nvSpPr>
        <p:spPr>
          <a:xfrm>
            <a:off x="13197801" y="-10349459"/>
            <a:ext cx="6600360" cy="4693920"/>
          </a:xfrm>
          <a:prstGeom prst="roundRect">
            <a:avLst>
              <a:gd name="adj" fmla="val 6083"/>
            </a:avLst>
          </a:prstGeom>
          <a:solidFill>
            <a:srgbClr val="FFC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ình Bầu dục 2">
            <a:extLst>
              <a:ext uri="{FF2B5EF4-FFF2-40B4-BE49-F238E27FC236}">
                <a16:creationId xmlns:a16="http://schemas.microsoft.com/office/drawing/2014/main" id="{F4262916-E7A2-436A-AC23-98434613BAD3}"/>
              </a:ext>
            </a:extLst>
          </p:cNvPr>
          <p:cNvSpPr/>
          <p:nvPr/>
        </p:nvSpPr>
        <p:spPr>
          <a:xfrm rot="18367848">
            <a:off x="21676508" y="-7493032"/>
            <a:ext cx="916163" cy="8895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ình Bầu dục 2">
            <a:extLst>
              <a:ext uri="{FF2B5EF4-FFF2-40B4-BE49-F238E27FC236}">
                <a16:creationId xmlns:a16="http://schemas.microsoft.com/office/drawing/2014/main" id="{BA94490D-61B2-444C-8062-F3038F86C06B}"/>
              </a:ext>
            </a:extLst>
          </p:cNvPr>
          <p:cNvSpPr/>
          <p:nvPr/>
        </p:nvSpPr>
        <p:spPr>
          <a:xfrm rot="18367848">
            <a:off x="16669222" y="10971473"/>
            <a:ext cx="916163" cy="8895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ộp Văn bản 9">
            <a:extLst>
              <a:ext uri="{FF2B5EF4-FFF2-40B4-BE49-F238E27FC236}">
                <a16:creationId xmlns:a16="http://schemas.microsoft.com/office/drawing/2014/main" id="{09FE72D5-758E-415E-AE2F-34AA74BBF8D1}"/>
              </a:ext>
            </a:extLst>
          </p:cNvPr>
          <p:cNvSpPr txBox="1"/>
          <p:nvPr/>
        </p:nvSpPr>
        <p:spPr>
          <a:xfrm>
            <a:off x="9071884" y="-3220106"/>
            <a:ext cx="4466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11" name="Hộp Văn bản 9">
            <a:extLst>
              <a:ext uri="{FF2B5EF4-FFF2-40B4-BE49-F238E27FC236}">
                <a16:creationId xmlns:a16="http://schemas.microsoft.com/office/drawing/2014/main" id="{EB23AED7-8A1E-491A-979B-0B930D9DEA38}"/>
              </a:ext>
            </a:extLst>
          </p:cNvPr>
          <p:cNvSpPr txBox="1"/>
          <p:nvPr/>
        </p:nvSpPr>
        <p:spPr>
          <a:xfrm>
            <a:off x="1350793" y="339481"/>
            <a:ext cx="446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D1AD7A-C0CD-4845-9790-8CCDBB9E18D5}"/>
              </a:ext>
            </a:extLst>
          </p:cNvPr>
          <p:cNvSpPr/>
          <p:nvPr/>
        </p:nvSpPr>
        <p:spPr>
          <a:xfrm>
            <a:off x="8499843" y="1449421"/>
            <a:ext cx="2266545" cy="4747098"/>
          </a:xfrm>
          <a:prstGeom prst="roundRect">
            <a:avLst>
              <a:gd name="adj" fmla="val 937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6C385F-4C7E-445D-9B9F-527A859AE0EF}"/>
              </a:ext>
            </a:extLst>
          </p:cNvPr>
          <p:cNvSpPr/>
          <p:nvPr/>
        </p:nvSpPr>
        <p:spPr>
          <a:xfrm>
            <a:off x="4962727" y="1449421"/>
            <a:ext cx="2266545" cy="4747098"/>
          </a:xfrm>
          <a:prstGeom prst="roundRect">
            <a:avLst>
              <a:gd name="adj" fmla="val 937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64AAA3-32FF-426C-881F-010AFA99DAC8}"/>
              </a:ext>
            </a:extLst>
          </p:cNvPr>
          <p:cNvSpPr/>
          <p:nvPr/>
        </p:nvSpPr>
        <p:spPr>
          <a:xfrm>
            <a:off x="1093279" y="1449421"/>
            <a:ext cx="2266545" cy="4747098"/>
          </a:xfrm>
          <a:prstGeom prst="roundRect">
            <a:avLst>
              <a:gd name="adj" fmla="val 937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1C89A6-CECC-4387-8FBC-4F5667969A0E}"/>
              </a:ext>
            </a:extLst>
          </p:cNvPr>
          <p:cNvSpPr/>
          <p:nvPr/>
        </p:nvSpPr>
        <p:spPr>
          <a:xfrm>
            <a:off x="11481293" y="352646"/>
            <a:ext cx="420414" cy="419743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EAB66E-AB2C-475D-AAB1-084FC58D686F}"/>
              </a:ext>
            </a:extLst>
          </p:cNvPr>
          <p:cNvSpPr/>
          <p:nvPr/>
        </p:nvSpPr>
        <p:spPr>
          <a:xfrm>
            <a:off x="10716584" y="352647"/>
            <a:ext cx="420414" cy="419743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D70E6B-2DBB-45F9-B809-790BE3BD1AEE}"/>
              </a:ext>
            </a:extLst>
          </p:cNvPr>
          <p:cNvSpPr/>
          <p:nvPr/>
        </p:nvSpPr>
        <p:spPr>
          <a:xfrm>
            <a:off x="9951874" y="352646"/>
            <a:ext cx="420414" cy="419743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ộp Văn bản 9">
            <a:extLst>
              <a:ext uri="{FF2B5EF4-FFF2-40B4-BE49-F238E27FC236}">
                <a16:creationId xmlns:a16="http://schemas.microsoft.com/office/drawing/2014/main" id="{8DFDA67A-0B04-44B4-9470-0D46E8760A00}"/>
              </a:ext>
            </a:extLst>
          </p:cNvPr>
          <p:cNvSpPr txBox="1"/>
          <p:nvPr/>
        </p:nvSpPr>
        <p:spPr>
          <a:xfrm>
            <a:off x="14005031" y="965945"/>
            <a:ext cx="446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ý 1</a:t>
            </a:r>
          </a:p>
        </p:txBody>
      </p:sp>
      <p:sp>
        <p:nvSpPr>
          <p:cNvPr id="25" name="Hộp Văn bản 9">
            <a:extLst>
              <a:ext uri="{FF2B5EF4-FFF2-40B4-BE49-F238E27FC236}">
                <a16:creationId xmlns:a16="http://schemas.microsoft.com/office/drawing/2014/main" id="{AE644F49-F72F-45D8-826C-C0CDA2C83DC7}"/>
              </a:ext>
            </a:extLst>
          </p:cNvPr>
          <p:cNvSpPr txBox="1"/>
          <p:nvPr/>
        </p:nvSpPr>
        <p:spPr>
          <a:xfrm>
            <a:off x="18044777" y="1612276"/>
            <a:ext cx="446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D6E13-B504-38BA-5E68-93ED4A424418}"/>
              </a:ext>
            </a:extLst>
          </p:cNvPr>
          <p:cNvSpPr txBox="1"/>
          <p:nvPr/>
        </p:nvSpPr>
        <p:spPr>
          <a:xfrm>
            <a:off x="1198880" y="1812331"/>
            <a:ext cx="2160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vững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326CF-F3D4-D911-4088-44F8F4EC4CBD}"/>
              </a:ext>
            </a:extLst>
          </p:cNvPr>
          <p:cNvSpPr txBox="1"/>
          <p:nvPr/>
        </p:nvSpPr>
        <p:spPr>
          <a:xfrm>
            <a:off x="5133025" y="1904663"/>
            <a:ext cx="20962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Pauli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B7197-14A2-3772-A782-51FD67DB2527}"/>
              </a:ext>
            </a:extLst>
          </p:cNvPr>
          <p:cNvSpPr txBox="1"/>
          <p:nvPr/>
        </p:nvSpPr>
        <p:spPr>
          <a:xfrm>
            <a:off x="8592626" y="1904662"/>
            <a:ext cx="2400494" cy="166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Hund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9" name="Picture 4" descr="Mô Hình nguyên tử Rutherford - Wikiversity">
            <a:extLst>
              <a:ext uri="{FF2B5EF4-FFF2-40B4-BE49-F238E27FC236}">
                <a16:creationId xmlns:a16="http://schemas.microsoft.com/office/drawing/2014/main" id="{442FE7D3-2E01-68CF-61B6-C541C2920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21" y="229411"/>
            <a:ext cx="864140" cy="86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451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ình Bầu dục 2">
            <a:extLst>
              <a:ext uri="{FF2B5EF4-FFF2-40B4-BE49-F238E27FC236}">
                <a16:creationId xmlns:a16="http://schemas.microsoft.com/office/drawing/2014/main" id="{EB842792-633D-48C0-A103-BDF88EA1B787}"/>
              </a:ext>
            </a:extLst>
          </p:cNvPr>
          <p:cNvSpPr/>
          <p:nvPr/>
        </p:nvSpPr>
        <p:spPr>
          <a:xfrm rot="18367848">
            <a:off x="-14296005" y="4481327"/>
            <a:ext cx="10151608" cy="102018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Hình ảnh 7" descr="Ảnh có chứa iPod&#10;&#10;Mô tả được tạo tự động">
            <a:extLst>
              <a:ext uri="{FF2B5EF4-FFF2-40B4-BE49-F238E27FC236}">
                <a16:creationId xmlns:a16="http://schemas.microsoft.com/office/drawing/2014/main" id="{63017E4B-752E-4CD3-A0AB-043ED171A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55954">
            <a:off x="-6927187" y="8044811"/>
            <a:ext cx="1280246" cy="128024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C950B8-18B0-49E9-AF1C-84D11FBF4C2C}"/>
              </a:ext>
            </a:extLst>
          </p:cNvPr>
          <p:cNvSpPr/>
          <p:nvPr/>
        </p:nvSpPr>
        <p:spPr>
          <a:xfrm>
            <a:off x="13197801" y="-10349459"/>
            <a:ext cx="6600360" cy="4693920"/>
          </a:xfrm>
          <a:prstGeom prst="roundRect">
            <a:avLst>
              <a:gd name="adj" fmla="val 6083"/>
            </a:avLst>
          </a:prstGeom>
          <a:solidFill>
            <a:srgbClr val="FFC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ình Bầu dục 2">
            <a:extLst>
              <a:ext uri="{FF2B5EF4-FFF2-40B4-BE49-F238E27FC236}">
                <a16:creationId xmlns:a16="http://schemas.microsoft.com/office/drawing/2014/main" id="{F4262916-E7A2-436A-AC23-98434613BAD3}"/>
              </a:ext>
            </a:extLst>
          </p:cNvPr>
          <p:cNvSpPr/>
          <p:nvPr/>
        </p:nvSpPr>
        <p:spPr>
          <a:xfrm rot="18367848">
            <a:off x="21676508" y="-7493032"/>
            <a:ext cx="916163" cy="8895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ình Bầu dục 2">
            <a:extLst>
              <a:ext uri="{FF2B5EF4-FFF2-40B4-BE49-F238E27FC236}">
                <a16:creationId xmlns:a16="http://schemas.microsoft.com/office/drawing/2014/main" id="{BA94490D-61B2-444C-8062-F3038F86C06B}"/>
              </a:ext>
            </a:extLst>
          </p:cNvPr>
          <p:cNvSpPr/>
          <p:nvPr/>
        </p:nvSpPr>
        <p:spPr>
          <a:xfrm rot="18367848">
            <a:off x="16669222" y="10971473"/>
            <a:ext cx="916163" cy="8895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ộp Văn bản 9">
            <a:extLst>
              <a:ext uri="{FF2B5EF4-FFF2-40B4-BE49-F238E27FC236}">
                <a16:creationId xmlns:a16="http://schemas.microsoft.com/office/drawing/2014/main" id="{09FE72D5-758E-415E-AE2F-34AA74BBF8D1}"/>
              </a:ext>
            </a:extLst>
          </p:cNvPr>
          <p:cNvSpPr txBox="1"/>
          <p:nvPr/>
        </p:nvSpPr>
        <p:spPr>
          <a:xfrm>
            <a:off x="9071884" y="-3220106"/>
            <a:ext cx="4466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77C93ED3-EC8C-4706-A879-38676CD28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4373323" y="-147654"/>
            <a:ext cx="1246709" cy="1246709"/>
          </a:xfrm>
          <a:prstGeom prst="rect">
            <a:avLst/>
          </a:prstGeom>
        </p:spPr>
      </p:pic>
      <p:sp>
        <p:nvSpPr>
          <p:cNvPr id="11" name="Hộp Văn bản 9">
            <a:extLst>
              <a:ext uri="{FF2B5EF4-FFF2-40B4-BE49-F238E27FC236}">
                <a16:creationId xmlns:a16="http://schemas.microsoft.com/office/drawing/2014/main" id="{EB23AED7-8A1E-491A-979B-0B930D9DEA38}"/>
              </a:ext>
            </a:extLst>
          </p:cNvPr>
          <p:cNvSpPr txBox="1"/>
          <p:nvPr/>
        </p:nvSpPr>
        <p:spPr>
          <a:xfrm>
            <a:off x="-3126614" y="152535"/>
            <a:ext cx="446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D1AD7A-C0CD-4845-9790-8CCDBB9E18D5}"/>
              </a:ext>
            </a:extLst>
          </p:cNvPr>
          <p:cNvSpPr/>
          <p:nvPr/>
        </p:nvSpPr>
        <p:spPr>
          <a:xfrm>
            <a:off x="-1424959" y="1266135"/>
            <a:ext cx="2266545" cy="4747098"/>
          </a:xfrm>
          <a:prstGeom prst="roundRect">
            <a:avLst>
              <a:gd name="adj" fmla="val 937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6C385F-4C7E-445D-9B9F-527A859AE0EF}"/>
              </a:ext>
            </a:extLst>
          </p:cNvPr>
          <p:cNvSpPr/>
          <p:nvPr/>
        </p:nvSpPr>
        <p:spPr>
          <a:xfrm>
            <a:off x="-742449" y="1116040"/>
            <a:ext cx="2266545" cy="4747098"/>
          </a:xfrm>
          <a:prstGeom prst="roundRect">
            <a:avLst>
              <a:gd name="adj" fmla="val 937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64AAA3-32FF-426C-881F-010AFA99DAC8}"/>
              </a:ext>
            </a:extLst>
          </p:cNvPr>
          <p:cNvSpPr/>
          <p:nvPr/>
        </p:nvSpPr>
        <p:spPr>
          <a:xfrm>
            <a:off x="390823" y="1116040"/>
            <a:ext cx="2266545" cy="4747098"/>
          </a:xfrm>
          <a:prstGeom prst="roundRect">
            <a:avLst>
              <a:gd name="adj" fmla="val 937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01AD57-3E2D-4453-BC96-032458EA466C}"/>
              </a:ext>
            </a:extLst>
          </p:cNvPr>
          <p:cNvSpPr/>
          <p:nvPr/>
        </p:nvSpPr>
        <p:spPr>
          <a:xfrm>
            <a:off x="11364191" y="241535"/>
            <a:ext cx="606624" cy="633732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0D5110-91D3-4A45-A661-224C7E44EF99}"/>
              </a:ext>
            </a:extLst>
          </p:cNvPr>
          <p:cNvSpPr/>
          <p:nvPr/>
        </p:nvSpPr>
        <p:spPr>
          <a:xfrm>
            <a:off x="10716584" y="352647"/>
            <a:ext cx="420414" cy="419743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C2EB32-4C97-498F-A348-C46FFED643EF}"/>
              </a:ext>
            </a:extLst>
          </p:cNvPr>
          <p:cNvSpPr/>
          <p:nvPr/>
        </p:nvSpPr>
        <p:spPr>
          <a:xfrm>
            <a:off x="9951874" y="352646"/>
            <a:ext cx="420414" cy="419743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ộp Văn bản 9">
            <a:extLst>
              <a:ext uri="{FF2B5EF4-FFF2-40B4-BE49-F238E27FC236}">
                <a16:creationId xmlns:a16="http://schemas.microsoft.com/office/drawing/2014/main" id="{C7FCC640-EB68-4CE8-A83B-D9E38BFAF71F}"/>
              </a:ext>
            </a:extLst>
          </p:cNvPr>
          <p:cNvSpPr txBox="1"/>
          <p:nvPr/>
        </p:nvSpPr>
        <p:spPr>
          <a:xfrm>
            <a:off x="2682206" y="1266135"/>
            <a:ext cx="502174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800" b="1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Nguyên lí vững bền:</a:t>
            </a:r>
            <a:r>
              <a:rPr lang="vi-VN" sz="2800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Ở trạng thái cơ bản, các electron trong nguyên tử chiếm lần lượt những orbital có mức năng lượng từ thấp đến cao: 1s 2s 2p 3s 3p 4s 3d 4p 5s 4d 5p …</a:t>
            </a:r>
            <a:endParaRPr lang="en-US" sz="2800" b="0" i="0" dirty="0">
              <a:solidFill>
                <a:srgbClr val="212529"/>
              </a:solidFill>
              <a:effectLst/>
              <a:latin typeface="Roboto" panose="020B0604020202020204" pitchFamily="2" charset="0"/>
            </a:endParaRPr>
          </a:p>
          <a:p>
            <a:pPr marL="285750" indent="-285750">
              <a:buFontTx/>
              <a:buChar char="-"/>
            </a:pPr>
            <a:r>
              <a:rPr lang="vi-VN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Các electron trên các AO khác nhau của cùng một phân lớp có năng lượng như nhau.</a:t>
            </a:r>
            <a:endParaRPr lang="en-US" sz="2800" dirty="0"/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Hộp Văn bản 9">
            <a:extLst>
              <a:ext uri="{FF2B5EF4-FFF2-40B4-BE49-F238E27FC236}">
                <a16:creationId xmlns:a16="http://schemas.microsoft.com/office/drawing/2014/main" id="{D0A9FFF4-7BA4-4750-81AA-5FB47854626E}"/>
              </a:ext>
            </a:extLst>
          </p:cNvPr>
          <p:cNvSpPr txBox="1"/>
          <p:nvPr/>
        </p:nvSpPr>
        <p:spPr>
          <a:xfrm>
            <a:off x="17150734" y="962704"/>
            <a:ext cx="446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ý 2</a:t>
            </a:r>
          </a:p>
        </p:txBody>
      </p:sp>
      <p:sp>
        <p:nvSpPr>
          <p:cNvPr id="28" name="Hộp Văn bản 9">
            <a:extLst>
              <a:ext uri="{FF2B5EF4-FFF2-40B4-BE49-F238E27FC236}">
                <a16:creationId xmlns:a16="http://schemas.microsoft.com/office/drawing/2014/main" id="{345FDD51-4CE0-48D3-BA9B-B1A08CDFEEE3}"/>
              </a:ext>
            </a:extLst>
          </p:cNvPr>
          <p:cNvSpPr txBox="1"/>
          <p:nvPr/>
        </p:nvSpPr>
        <p:spPr>
          <a:xfrm>
            <a:off x="21859894" y="1609035"/>
            <a:ext cx="446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 ý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1BA96-6669-49A1-0799-7A425121D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789" y="1285869"/>
            <a:ext cx="4072388" cy="4490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60F67-23EC-FB02-F8D8-EC6A73A501D4}"/>
              </a:ext>
            </a:extLst>
          </p:cNvPr>
          <p:cNvSpPr txBox="1"/>
          <p:nvPr/>
        </p:nvSpPr>
        <p:spPr>
          <a:xfrm>
            <a:off x="452289" y="1567060"/>
            <a:ext cx="22360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vững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84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ình Bầu dục 2">
            <a:extLst>
              <a:ext uri="{FF2B5EF4-FFF2-40B4-BE49-F238E27FC236}">
                <a16:creationId xmlns:a16="http://schemas.microsoft.com/office/drawing/2014/main" id="{BA94490D-61B2-444C-8062-F3038F86C06B}"/>
              </a:ext>
            </a:extLst>
          </p:cNvPr>
          <p:cNvSpPr/>
          <p:nvPr/>
        </p:nvSpPr>
        <p:spPr>
          <a:xfrm rot="18367848">
            <a:off x="16669222" y="10971473"/>
            <a:ext cx="916163" cy="8895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D1AD7A-C0CD-4845-9790-8CCDBB9E18D5}"/>
              </a:ext>
            </a:extLst>
          </p:cNvPr>
          <p:cNvSpPr/>
          <p:nvPr/>
        </p:nvSpPr>
        <p:spPr>
          <a:xfrm>
            <a:off x="-915747" y="1055451"/>
            <a:ext cx="2266545" cy="4747098"/>
          </a:xfrm>
          <a:prstGeom prst="roundRect">
            <a:avLst>
              <a:gd name="adj" fmla="val 937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6C385F-4C7E-445D-9B9F-527A859AE0EF}"/>
              </a:ext>
            </a:extLst>
          </p:cNvPr>
          <p:cNvSpPr/>
          <p:nvPr/>
        </p:nvSpPr>
        <p:spPr>
          <a:xfrm>
            <a:off x="369845" y="1055451"/>
            <a:ext cx="2266545" cy="4747098"/>
          </a:xfrm>
          <a:prstGeom prst="roundRect">
            <a:avLst>
              <a:gd name="adj" fmla="val 937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64AAA3-32FF-426C-881F-010AFA99DAC8}"/>
              </a:ext>
            </a:extLst>
          </p:cNvPr>
          <p:cNvSpPr/>
          <p:nvPr/>
        </p:nvSpPr>
        <p:spPr>
          <a:xfrm>
            <a:off x="369846" y="17272745"/>
            <a:ext cx="2266545" cy="4747098"/>
          </a:xfrm>
          <a:prstGeom prst="roundRect">
            <a:avLst>
              <a:gd name="adj" fmla="val 937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0D5110-91D3-4A45-A661-224C7E44EF99}"/>
              </a:ext>
            </a:extLst>
          </p:cNvPr>
          <p:cNvSpPr/>
          <p:nvPr/>
        </p:nvSpPr>
        <p:spPr>
          <a:xfrm>
            <a:off x="10638176" y="218952"/>
            <a:ext cx="577229" cy="619855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C2EB32-4C97-498F-A348-C46FFED643EF}"/>
              </a:ext>
            </a:extLst>
          </p:cNvPr>
          <p:cNvSpPr/>
          <p:nvPr/>
        </p:nvSpPr>
        <p:spPr>
          <a:xfrm>
            <a:off x="9951874" y="352646"/>
            <a:ext cx="420414" cy="419743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9">
            <a:extLst>
              <a:ext uri="{FF2B5EF4-FFF2-40B4-BE49-F238E27FC236}">
                <a16:creationId xmlns:a16="http://schemas.microsoft.com/office/drawing/2014/main" id="{A3FB9B37-A1E6-4913-B921-F3338D097569}"/>
              </a:ext>
            </a:extLst>
          </p:cNvPr>
          <p:cNvSpPr txBox="1"/>
          <p:nvPr/>
        </p:nvSpPr>
        <p:spPr>
          <a:xfrm>
            <a:off x="3515746" y="-7356605"/>
            <a:ext cx="446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ý 1</a:t>
            </a:r>
          </a:p>
        </p:txBody>
      </p:sp>
      <p:sp>
        <p:nvSpPr>
          <p:cNvPr id="26" name="Hộp Văn bản 9">
            <a:extLst>
              <a:ext uri="{FF2B5EF4-FFF2-40B4-BE49-F238E27FC236}">
                <a16:creationId xmlns:a16="http://schemas.microsoft.com/office/drawing/2014/main" id="{C7FCC640-EB68-4CE8-A83B-D9E38BFAF71F}"/>
              </a:ext>
            </a:extLst>
          </p:cNvPr>
          <p:cNvSpPr txBox="1"/>
          <p:nvPr/>
        </p:nvSpPr>
        <p:spPr>
          <a:xfrm>
            <a:off x="3515746" y="-4976724"/>
            <a:ext cx="446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27" name="Hộp Văn bản 9">
            <a:extLst>
              <a:ext uri="{FF2B5EF4-FFF2-40B4-BE49-F238E27FC236}">
                <a16:creationId xmlns:a16="http://schemas.microsoft.com/office/drawing/2014/main" id="{D99591A1-869B-4910-921D-EDEBDF85C1B8}"/>
              </a:ext>
            </a:extLst>
          </p:cNvPr>
          <p:cNvSpPr txBox="1"/>
          <p:nvPr/>
        </p:nvSpPr>
        <p:spPr>
          <a:xfrm>
            <a:off x="493653" y="1319353"/>
            <a:ext cx="2107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Pauli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Hộp Văn bản 9">
            <a:extLst>
              <a:ext uri="{FF2B5EF4-FFF2-40B4-BE49-F238E27FC236}">
                <a16:creationId xmlns:a16="http://schemas.microsoft.com/office/drawing/2014/main" id="{9C824548-1B21-4744-9846-C38E648D6C05}"/>
              </a:ext>
            </a:extLst>
          </p:cNvPr>
          <p:cNvSpPr txBox="1"/>
          <p:nvPr/>
        </p:nvSpPr>
        <p:spPr>
          <a:xfrm>
            <a:off x="2660864" y="581972"/>
            <a:ext cx="5321708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vi-VN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Để biểu diễn orbital nguyên tử, người ta sử dụng các ô vuông, gọi là ô lượng tử. Mỗi ô lượng tử ứng với một AO. Mỗi AO chứa tối đa 2 electron.</a:t>
            </a:r>
            <a:endParaRPr lang="en-US" sz="2800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212529"/>
                </a:solidFill>
                <a:latin typeface="Roboto" panose="02000000000000000000" pitchFamily="2" charset="0"/>
              </a:rPr>
              <a:t>     +</a:t>
            </a:r>
            <a:r>
              <a:rPr lang="en-US" altLang="en-US" sz="2800" dirty="0" err="1">
                <a:solidFill>
                  <a:srgbClr val="212529"/>
                </a:solidFill>
                <a:latin typeface="Roboto" panose="02000000000000000000" pitchFamily="2" charset="0"/>
              </a:rPr>
              <a:t>N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ếu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AO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chỉ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chứa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1 electron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thì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electron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đó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gọi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electron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độc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thân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kí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hiệu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bởi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1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mũi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tên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hướng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lên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↑).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    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Nếu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AO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chứa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đủ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2 electron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thì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các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electron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đó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gọi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electron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ghé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đôi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kí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hiệu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bởi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mũi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tên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ngược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chiều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nhau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↑↓).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sz="2000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94BE84-ACB3-4BD7-9023-72F65DF19B6E}"/>
              </a:ext>
            </a:extLst>
          </p:cNvPr>
          <p:cNvSpPr/>
          <p:nvPr/>
        </p:nvSpPr>
        <p:spPr>
          <a:xfrm>
            <a:off x="11481293" y="352646"/>
            <a:ext cx="420414" cy="419743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ộp Văn bản 9">
            <a:extLst>
              <a:ext uri="{FF2B5EF4-FFF2-40B4-BE49-F238E27FC236}">
                <a16:creationId xmlns:a16="http://schemas.microsoft.com/office/drawing/2014/main" id="{903CABB1-BA5C-4E9D-9A6D-DAC6127A8D17}"/>
              </a:ext>
            </a:extLst>
          </p:cNvPr>
          <p:cNvSpPr txBox="1"/>
          <p:nvPr/>
        </p:nvSpPr>
        <p:spPr>
          <a:xfrm>
            <a:off x="4165600" y="11419840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thuyết trình </a:t>
            </a:r>
          </a:p>
        </p:txBody>
      </p:sp>
      <p:sp>
        <p:nvSpPr>
          <p:cNvPr id="38" name="Hộp Văn bản 9">
            <a:extLst>
              <a:ext uri="{FF2B5EF4-FFF2-40B4-BE49-F238E27FC236}">
                <a16:creationId xmlns:a16="http://schemas.microsoft.com/office/drawing/2014/main" id="{3BD2888E-45B9-4A9C-BACE-531D2DF0A526}"/>
              </a:ext>
            </a:extLst>
          </p:cNvPr>
          <p:cNvSpPr txBox="1"/>
          <p:nvPr/>
        </p:nvSpPr>
        <p:spPr>
          <a:xfrm>
            <a:off x="16214156" y="980694"/>
            <a:ext cx="446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ý 3</a:t>
            </a:r>
          </a:p>
        </p:txBody>
      </p:sp>
      <p:sp>
        <p:nvSpPr>
          <p:cNvPr id="39" name="Hộp Văn bản 9">
            <a:extLst>
              <a:ext uri="{FF2B5EF4-FFF2-40B4-BE49-F238E27FC236}">
                <a16:creationId xmlns:a16="http://schemas.microsoft.com/office/drawing/2014/main" id="{EC2A98C0-5325-4F45-97E7-D5B256AF6FCB}"/>
              </a:ext>
            </a:extLst>
          </p:cNvPr>
          <p:cNvSpPr txBox="1"/>
          <p:nvPr/>
        </p:nvSpPr>
        <p:spPr>
          <a:xfrm>
            <a:off x="21537277" y="1627025"/>
            <a:ext cx="446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 ý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176460-ED83-6732-19FF-39D1D852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822" y="1913155"/>
            <a:ext cx="4274870" cy="329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5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44E447DA-D98D-449D-9B3A-A7F48C86F8EB}"/>
              </a:ext>
            </a:extLst>
          </p:cNvPr>
          <p:cNvSpPr/>
          <p:nvPr/>
        </p:nvSpPr>
        <p:spPr>
          <a:xfrm>
            <a:off x="-6866027" y="-482782"/>
            <a:ext cx="14587627" cy="12095843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19A70F72-A0C7-41E8-82E3-C61B5E1D5F6B}"/>
              </a:ext>
            </a:extLst>
          </p:cNvPr>
          <p:cNvSpPr/>
          <p:nvPr/>
        </p:nvSpPr>
        <p:spPr>
          <a:xfrm>
            <a:off x="5476264" y="0"/>
            <a:ext cx="13431471" cy="11130280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04DC2ECB-704E-4C1F-957E-352E1C7B8693}"/>
              </a:ext>
            </a:extLst>
          </p:cNvPr>
          <p:cNvSpPr/>
          <p:nvPr/>
        </p:nvSpPr>
        <p:spPr>
          <a:xfrm>
            <a:off x="-6937147" y="-8323973"/>
            <a:ext cx="16383000" cy="12699366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E70E7B93-6603-4DA0-8931-CF11FE5BCAE4}"/>
              </a:ext>
            </a:extLst>
          </p:cNvPr>
          <p:cNvSpPr/>
          <p:nvPr/>
        </p:nvSpPr>
        <p:spPr>
          <a:xfrm>
            <a:off x="6096000" y="-7546839"/>
            <a:ext cx="12725400" cy="12095843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C72DD0F6-845C-426F-B186-E19001259ECA}"/>
              </a:ext>
            </a:extLst>
          </p:cNvPr>
          <p:cNvSpPr/>
          <p:nvPr/>
        </p:nvSpPr>
        <p:spPr>
          <a:xfrm rot="18367848">
            <a:off x="5700885" y="-4277697"/>
            <a:ext cx="10792693" cy="115115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341F192A-CF8C-4A44-9D03-090E0C276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004">
            <a:off x="6896789" y="-3231768"/>
            <a:ext cx="1559733" cy="15597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608B2C-D76E-488E-9FA3-BF2E7FB785D1}"/>
              </a:ext>
            </a:extLst>
          </p:cNvPr>
          <p:cNvSpPr txBox="1"/>
          <p:nvPr/>
        </p:nvSpPr>
        <p:spPr>
          <a:xfrm>
            <a:off x="646893" y="13178767"/>
            <a:ext cx="425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2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865A33-7DE9-4528-96B7-A2F7D23C0978}"/>
              </a:ext>
            </a:extLst>
          </p:cNvPr>
          <p:cNvSpPr txBox="1"/>
          <p:nvPr/>
        </p:nvSpPr>
        <p:spPr>
          <a:xfrm>
            <a:off x="667689" y="16141051"/>
            <a:ext cx="4788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Text Text</a:t>
            </a:r>
          </a:p>
          <a:p>
            <a:r>
              <a:rPr lang="en-US">
                <a:solidFill>
                  <a:srgbClr val="C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Text Text </a:t>
            </a:r>
          </a:p>
          <a:p>
            <a:r>
              <a:rPr lang="en-US">
                <a:solidFill>
                  <a:srgbClr val="C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Text Text </a:t>
            </a:r>
          </a:p>
          <a:p>
            <a:r>
              <a:rPr lang="en-US">
                <a:solidFill>
                  <a:srgbClr val="C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  <a:p>
            <a:endParaRPr lang="en-US">
              <a:solidFill>
                <a:srgbClr val="C8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7CCAF7-9AAD-1287-6BF2-6D9A28F6E597}"/>
              </a:ext>
            </a:extLst>
          </p:cNvPr>
          <p:cNvSpPr/>
          <p:nvPr/>
        </p:nvSpPr>
        <p:spPr>
          <a:xfrm>
            <a:off x="427786" y="800068"/>
            <a:ext cx="11620327" cy="43590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22656-A152-ABBB-C2FA-A7C873C9B0A8}"/>
              </a:ext>
            </a:extLst>
          </p:cNvPr>
          <p:cNvSpPr txBox="1"/>
          <p:nvPr/>
        </p:nvSpPr>
        <p:spPr>
          <a:xfrm>
            <a:off x="608679" y="1102638"/>
            <a:ext cx="89082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- Dựa vào nguyên lí Pauli, ta dễ dàng xác định được số AO và số electron tối đa trong mỗi lớp và phân lớp:</a:t>
            </a:r>
          </a:p>
          <a:p>
            <a:pPr algn="just"/>
            <a:r>
              <a:rPr lang="vi-VN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+ Số AO tối đa trong lớp n là </a:t>
            </a:r>
            <a:r>
              <a:rPr lang="vi-VN" sz="2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</a:t>
            </a:r>
            <a:r>
              <a:rPr lang="vi-VN" sz="2800" b="1" i="0" baseline="3000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vi-VN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(n ≤ 4).</a:t>
            </a:r>
          </a:p>
          <a:p>
            <a:pPr algn="just"/>
            <a:r>
              <a:rPr lang="vi-VN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+ Số electron tối đa trong lớp n là </a:t>
            </a:r>
            <a:r>
              <a:rPr lang="vi-VN" sz="2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2n</a:t>
            </a:r>
            <a:r>
              <a:rPr lang="vi-VN" sz="2800" b="1" i="0" baseline="3000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vi-VN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(n ≤ 4).</a:t>
            </a:r>
            <a:endParaRPr lang="en-US" sz="2800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  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Ví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dụ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Số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AO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tối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đa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lớp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thứ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2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là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2</a:t>
            </a:r>
            <a:r>
              <a:rPr lang="en-US" sz="2800" b="0" i="0" baseline="3000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= 4</a:t>
            </a:r>
          </a:p>
          <a:p>
            <a:pPr algn="just"/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Số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electron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tối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đa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lớp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thứ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2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là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2.2</a:t>
            </a:r>
            <a:r>
              <a:rPr lang="en-US" sz="2800" b="0" i="0" baseline="3000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= 8 electron.</a:t>
            </a:r>
          </a:p>
          <a:p>
            <a:pPr algn="just"/>
            <a:endParaRPr lang="vi-VN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EEA8CC-636D-820F-EE42-3E960DB0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894" y="1626231"/>
            <a:ext cx="2554227" cy="29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27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D1AD7A-C0CD-4845-9790-8CCDBB9E18D5}"/>
              </a:ext>
            </a:extLst>
          </p:cNvPr>
          <p:cNvSpPr/>
          <p:nvPr/>
        </p:nvSpPr>
        <p:spPr>
          <a:xfrm>
            <a:off x="331652" y="838807"/>
            <a:ext cx="2266545" cy="4747098"/>
          </a:xfrm>
          <a:prstGeom prst="roundRect">
            <a:avLst>
              <a:gd name="adj" fmla="val 937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6C385F-4C7E-445D-9B9F-527A859AE0EF}"/>
              </a:ext>
            </a:extLst>
          </p:cNvPr>
          <p:cNvSpPr/>
          <p:nvPr/>
        </p:nvSpPr>
        <p:spPr>
          <a:xfrm>
            <a:off x="331653" y="11688416"/>
            <a:ext cx="2266545" cy="4747098"/>
          </a:xfrm>
          <a:prstGeom prst="roundRect">
            <a:avLst>
              <a:gd name="adj" fmla="val 937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C2EB32-4C97-498F-A348-C46FFED643EF}"/>
              </a:ext>
            </a:extLst>
          </p:cNvPr>
          <p:cNvSpPr/>
          <p:nvPr/>
        </p:nvSpPr>
        <p:spPr>
          <a:xfrm>
            <a:off x="9873769" y="260849"/>
            <a:ext cx="576625" cy="551672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ộp Văn bản 9">
            <a:extLst>
              <a:ext uri="{FF2B5EF4-FFF2-40B4-BE49-F238E27FC236}">
                <a16:creationId xmlns:a16="http://schemas.microsoft.com/office/drawing/2014/main" id="{D99591A1-869B-4910-921D-EDEBDF85C1B8}"/>
              </a:ext>
            </a:extLst>
          </p:cNvPr>
          <p:cNvSpPr txBox="1"/>
          <p:nvPr/>
        </p:nvSpPr>
        <p:spPr>
          <a:xfrm>
            <a:off x="3515746" y="-9739761"/>
            <a:ext cx="446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ý 2</a:t>
            </a:r>
          </a:p>
        </p:txBody>
      </p:sp>
      <p:sp>
        <p:nvSpPr>
          <p:cNvPr id="28" name="Hộp Văn bản 9">
            <a:extLst>
              <a:ext uri="{FF2B5EF4-FFF2-40B4-BE49-F238E27FC236}">
                <a16:creationId xmlns:a16="http://schemas.microsoft.com/office/drawing/2014/main" id="{9C824548-1B21-4744-9846-C38E648D6C05}"/>
              </a:ext>
            </a:extLst>
          </p:cNvPr>
          <p:cNvSpPr txBox="1"/>
          <p:nvPr/>
        </p:nvSpPr>
        <p:spPr>
          <a:xfrm>
            <a:off x="3515746" y="-6480164"/>
            <a:ext cx="446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 ý 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94BE84-ACB3-4BD7-9023-72F65DF19B6E}"/>
              </a:ext>
            </a:extLst>
          </p:cNvPr>
          <p:cNvSpPr/>
          <p:nvPr/>
        </p:nvSpPr>
        <p:spPr>
          <a:xfrm>
            <a:off x="11481293" y="352646"/>
            <a:ext cx="420414" cy="419743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ộp Văn bản 9">
            <a:extLst>
              <a:ext uri="{FF2B5EF4-FFF2-40B4-BE49-F238E27FC236}">
                <a16:creationId xmlns:a16="http://schemas.microsoft.com/office/drawing/2014/main" id="{55C26E9D-377F-4917-BD50-DF7FAE158B75}"/>
              </a:ext>
            </a:extLst>
          </p:cNvPr>
          <p:cNvSpPr txBox="1"/>
          <p:nvPr/>
        </p:nvSpPr>
        <p:spPr>
          <a:xfrm>
            <a:off x="408367" y="1319888"/>
            <a:ext cx="21898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Hund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Hộp Văn bản 9">
            <a:extLst>
              <a:ext uri="{FF2B5EF4-FFF2-40B4-BE49-F238E27FC236}">
                <a16:creationId xmlns:a16="http://schemas.microsoft.com/office/drawing/2014/main" id="{F07197A8-5BDD-41C2-83AB-C764DAA2FA0A}"/>
              </a:ext>
            </a:extLst>
          </p:cNvPr>
          <p:cNvSpPr txBox="1"/>
          <p:nvPr/>
        </p:nvSpPr>
        <p:spPr>
          <a:xfrm>
            <a:off x="2828519" y="875387"/>
            <a:ext cx="89551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- </a:t>
            </a:r>
            <a:r>
              <a:rPr lang="vi-VN" sz="2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Quy tắc Hund:</a:t>
            </a:r>
            <a:r>
              <a:rPr lang="vi-VN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Trong cùng một phân lớp chưa bão hòa, các electron sẽ phân bố vào các orbital sao cho số electron độc thân là tối đa.</a:t>
            </a:r>
            <a:endParaRPr lang="en-US" sz="2800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2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- 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Các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phân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lớp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: s</a:t>
            </a:r>
            <a:r>
              <a:rPr lang="en-US" sz="2800" b="0" i="0" baseline="3000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; p</a:t>
            </a:r>
            <a:r>
              <a:rPr lang="en-US" sz="2800" b="0" i="0" baseline="3000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6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; d</a:t>
            </a:r>
            <a:r>
              <a:rPr lang="en-US" sz="2800" b="0" i="0" baseline="3000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10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; f</a:t>
            </a:r>
            <a:r>
              <a:rPr lang="en-US" sz="2800" b="0" i="0" baseline="3000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14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chứa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đủ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số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electron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tối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đa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gọi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là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800" b="1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phân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lớp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bão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hòa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2800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Các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phân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lớp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: s</a:t>
            </a:r>
            <a:r>
              <a:rPr lang="en-US" sz="2800" b="0" i="0" baseline="3000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; p</a:t>
            </a:r>
            <a:r>
              <a:rPr lang="en-US" sz="2800" b="0" i="0" baseline="3000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3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; d</a:t>
            </a:r>
            <a:r>
              <a:rPr lang="en-US" sz="2800" b="0" i="0" baseline="3000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5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; f</a:t>
            </a:r>
            <a:r>
              <a:rPr lang="en-US" sz="2800" b="0" i="0" baseline="3000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7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chứa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một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nửa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số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electron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tối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đa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gọi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là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800" b="1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phân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lớp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nửa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bão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hòa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2800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r>
              <a:rPr lang="vi-VN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- Các phân lớp chưa đủ số electron tối đa gọi là </a:t>
            </a:r>
            <a:r>
              <a:rPr lang="vi-VN" sz="2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phân lớp chưa bão hòa.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1BA2C0-DA9A-4BA9-95A8-90A6BE665057}"/>
              </a:ext>
            </a:extLst>
          </p:cNvPr>
          <p:cNvSpPr/>
          <p:nvPr/>
        </p:nvSpPr>
        <p:spPr>
          <a:xfrm>
            <a:off x="10716584" y="352647"/>
            <a:ext cx="420414" cy="419743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ộp Văn bản 9">
            <a:extLst>
              <a:ext uri="{FF2B5EF4-FFF2-40B4-BE49-F238E27FC236}">
                <a16:creationId xmlns:a16="http://schemas.microsoft.com/office/drawing/2014/main" id="{BF05439D-EDFB-4B93-9E38-EDA57F03A579}"/>
              </a:ext>
            </a:extLst>
          </p:cNvPr>
          <p:cNvSpPr txBox="1"/>
          <p:nvPr/>
        </p:nvSpPr>
        <p:spPr>
          <a:xfrm>
            <a:off x="16429106" y="955785"/>
            <a:ext cx="446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ý 4</a:t>
            </a:r>
          </a:p>
        </p:txBody>
      </p:sp>
      <p:sp>
        <p:nvSpPr>
          <p:cNvPr id="38" name="Hộp Văn bản 9">
            <a:extLst>
              <a:ext uri="{FF2B5EF4-FFF2-40B4-BE49-F238E27FC236}">
                <a16:creationId xmlns:a16="http://schemas.microsoft.com/office/drawing/2014/main" id="{EDAE8C81-8FDC-49A9-8A20-F93A1DCCC05C}"/>
              </a:ext>
            </a:extLst>
          </p:cNvPr>
          <p:cNvSpPr txBox="1"/>
          <p:nvPr/>
        </p:nvSpPr>
        <p:spPr>
          <a:xfrm>
            <a:off x="21010354" y="1602116"/>
            <a:ext cx="446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 ý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837B3-871F-DEAA-26F0-746216BD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39" y="4792871"/>
            <a:ext cx="6668520" cy="180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3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660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iCiel Cadena</vt:lpstr>
      <vt:lpstr>Roboto</vt:lpstr>
      <vt:lpstr>Times New Roman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 Nguyễn</dc:creator>
  <cp:lastModifiedBy>Admin</cp:lastModifiedBy>
  <cp:revision>13</cp:revision>
  <dcterms:created xsi:type="dcterms:W3CDTF">2021-09-26T00:55:58Z</dcterms:created>
  <dcterms:modified xsi:type="dcterms:W3CDTF">2022-10-07T23:14:57Z</dcterms:modified>
</cp:coreProperties>
</file>