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6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001743-E81B-4C82-8A2A-D65C42014D91}">
          <p14:sldIdLst>
            <p14:sldId id="256"/>
            <p14:sldId id="257"/>
          </p14:sldIdLst>
        </p14:section>
        <p14:section name="Untitled Section" id="{801F6766-86AA-42D9-921F-3C8642CE64CB}">
          <p14:sldIdLst>
            <p14:sldId id="264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500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5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6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56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57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14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40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94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70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4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0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3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77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0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80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3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3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3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  <p:sldLayoutId id="2147483928" r:id="rId12"/>
    <p:sldLayoutId id="2147483929" r:id="rId13"/>
    <p:sldLayoutId id="2147483930" r:id="rId14"/>
    <p:sldLayoutId id="2147483931" r:id="rId15"/>
    <p:sldLayoutId id="2147483932" r:id="rId16"/>
    <p:sldLayoutId id="214748393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7555317" cy="2550877"/>
          </a:xfrm>
        </p:spPr>
        <p:txBody>
          <a:bodyPr>
            <a:normAutofit/>
          </a:bodyPr>
          <a:lstStyle/>
          <a:p>
            <a:r>
              <a:rPr lang="en-US" dirty="0"/>
              <a:t>Adverse News Screening for Financial Crime Surveillance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TECHONICAL DISSCUSSION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5972CD-884B-A4F0-63DB-25846BC92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Adverse News Screening 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To classify news articles into adverse news categories such as:</a:t>
            </a:r>
          </a:p>
          <a:p>
            <a:r>
              <a:t>- Money Laundering</a:t>
            </a:r>
          </a:p>
          <a:p>
            <a:r>
              <a:t>- Terrorist Financing</a:t>
            </a:r>
          </a:p>
          <a:p>
            <a:r>
              <a:t>- Sanctions Violations</a:t>
            </a:r>
          </a:p>
          <a:p>
            <a:r>
              <a:t>- Fraud</a:t>
            </a:r>
          </a:p>
          <a:p>
            <a:r>
              <a:t>- Tax Evasion</a:t>
            </a:r>
          </a:p>
          <a:p>
            <a:r>
              <a:t>- Bribery and Corruption</a:t>
            </a:r>
          </a:p>
          <a:p>
            <a:r>
              <a:t>- Insider Trading</a:t>
            </a:r>
          </a:p>
          <a:p>
            <a:r>
              <a:t>- Ponzi and Pyramid Schemes</a:t>
            </a:r>
          </a:p>
          <a:p>
            <a:r>
              <a:t>- Trade-Based Money Laundering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EE5283-914F-16C9-5733-832259B1B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EED1-75DE-3B46-370C-38E6BCB6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Comparison of Data Sources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03F463D-DEEC-DCD6-688C-E8BECB3F85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719114"/>
              </p:ext>
            </p:extLst>
          </p:nvPr>
        </p:nvGraphicFramePr>
        <p:xfrm>
          <a:off x="556591" y="2438400"/>
          <a:ext cx="8083825" cy="37375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12524">
                  <a:extLst>
                    <a:ext uri="{9D8B030D-6E8A-4147-A177-3AD203B41FA5}">
                      <a16:colId xmlns:a16="http://schemas.microsoft.com/office/drawing/2014/main" val="2041439214"/>
                    </a:ext>
                  </a:extLst>
                </a:gridCol>
                <a:gridCol w="2116575">
                  <a:extLst>
                    <a:ext uri="{9D8B030D-6E8A-4147-A177-3AD203B41FA5}">
                      <a16:colId xmlns:a16="http://schemas.microsoft.com/office/drawing/2014/main" val="3223417218"/>
                    </a:ext>
                  </a:extLst>
                </a:gridCol>
                <a:gridCol w="2261721">
                  <a:extLst>
                    <a:ext uri="{9D8B030D-6E8A-4147-A177-3AD203B41FA5}">
                      <a16:colId xmlns:a16="http://schemas.microsoft.com/office/drawing/2014/main" val="1625530239"/>
                    </a:ext>
                  </a:extLst>
                </a:gridCol>
                <a:gridCol w="1993005">
                  <a:extLst>
                    <a:ext uri="{9D8B030D-6E8A-4147-A177-3AD203B41FA5}">
                      <a16:colId xmlns:a16="http://schemas.microsoft.com/office/drawing/2014/main" val="2100168517"/>
                    </a:ext>
                  </a:extLst>
                </a:gridCol>
              </a:tblGrid>
              <a:tr h="302759">
                <a:tc>
                  <a:txBody>
                    <a:bodyPr/>
                    <a:lstStyle/>
                    <a:p>
                      <a:r>
                        <a:rPr lang="en-SG" sz="1300" b="1"/>
                        <a:t>Data Source</a:t>
                      </a:r>
                      <a:endParaRPr lang="en-SG" sz="1300"/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 b="1"/>
                        <a:t>Pros</a:t>
                      </a:r>
                      <a:endParaRPr lang="en-SG" sz="1300"/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 b="1"/>
                        <a:t>Cons</a:t>
                      </a:r>
                      <a:endParaRPr lang="en-SG" sz="1300"/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 b="1"/>
                        <a:t>Best For</a:t>
                      </a:r>
                      <a:endParaRPr lang="en-SG" sz="1300"/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702069764"/>
                  </a:ext>
                </a:extLst>
              </a:tr>
              <a:tr h="782999">
                <a:tc>
                  <a:txBody>
                    <a:bodyPr/>
                    <a:lstStyle/>
                    <a:p>
                      <a:r>
                        <a:rPr lang="en-SG" sz="1300" b="1">
                          <a:effectLst/>
                        </a:rPr>
                        <a:t>Google Search API</a:t>
                      </a:r>
                      <a:endParaRPr lang="en-SG" sz="1300">
                        <a:effectLst/>
                      </a:endParaRP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Broad web coverage, customizable queries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Costs $5/100 queries, snippets only, rate limits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 dirty="0">
                          <a:effectLst/>
                        </a:rPr>
                        <a:t>Finding titles and links</a:t>
                      </a:r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2833223583"/>
                  </a:ext>
                </a:extLst>
              </a:tr>
              <a:tr h="542879">
                <a:tc>
                  <a:txBody>
                    <a:bodyPr/>
                    <a:lstStyle/>
                    <a:p>
                      <a:r>
                        <a:rPr lang="en-SG" sz="1300" b="1">
                          <a:effectLst/>
                        </a:rPr>
                        <a:t>Google News RSS</a:t>
                      </a:r>
                      <a:endParaRPr lang="en-SG" sz="1300">
                        <a:effectLst/>
                      </a:endParaRP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effectLst/>
                        </a:rPr>
                        <a:t>Free, real-time news, easy to use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Snippets only, limited to Google’s publishers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</a:rPr>
                        <a:t>Discovering articles, trends</a:t>
                      </a:r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624860109"/>
                  </a:ext>
                </a:extLst>
              </a:tr>
              <a:tr h="782999">
                <a:tc>
                  <a:txBody>
                    <a:bodyPr/>
                    <a:lstStyle/>
                    <a:p>
                      <a:r>
                        <a:rPr lang="en-US" sz="1300" b="1" dirty="0">
                          <a:effectLst/>
                        </a:rPr>
                        <a:t>News APIs</a:t>
                      </a:r>
                      <a:endParaRPr lang="en-US" sz="1300" dirty="0">
                        <a:effectLst/>
                      </a:endParaRP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Wide source access, some full text, programmatic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Free tier limited, paid plans $20-$500/month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</a:rPr>
                        <a:t>Streamlined title + body extraction</a:t>
                      </a:r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1972420995"/>
                  </a:ext>
                </a:extLst>
              </a:tr>
              <a:tr h="782999">
                <a:tc>
                  <a:txBody>
                    <a:bodyPr/>
                    <a:lstStyle/>
                    <a:p>
                      <a:r>
                        <a:rPr lang="pt-BR" sz="1300" b="1" dirty="0">
                          <a:effectLst/>
                        </a:rPr>
                        <a:t>Financial Crime Sites (e.g., FinCEN)</a:t>
                      </a:r>
                      <a:endParaRPr lang="pt-BR" sz="1300" dirty="0">
                        <a:effectLst/>
                      </a:endParaRP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Authoritative, often full text, free (FinCEN)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Narrow scope, premium for Reuters/Bloomberg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>
                          <a:effectLst/>
                        </a:rPr>
                        <a:t>Targeted, high-quality data</a:t>
                      </a:r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1402252278"/>
                  </a:ext>
                </a:extLst>
              </a:tr>
              <a:tr h="542879">
                <a:tc>
                  <a:txBody>
                    <a:bodyPr/>
                    <a:lstStyle/>
                    <a:p>
                      <a:r>
                        <a:rPr lang="en-SG" sz="1300" b="1">
                          <a:effectLst/>
                        </a:rPr>
                        <a:t>Web Scraping</a:t>
                      </a:r>
                      <a:endParaRPr lang="en-SG" sz="1300">
                        <a:effectLst/>
                      </a:endParaRP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Full control, full text possible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Time-intensive, legal risks, blocks possible</a:t>
                      </a:r>
                    </a:p>
                  </a:txBody>
                  <a:tcPr marL="51685" marR="51685" marT="25841" marB="25841" anchor="ctr"/>
                </a:tc>
                <a:tc>
                  <a:txBody>
                    <a:bodyPr/>
                    <a:lstStyle/>
                    <a:p>
                      <a:r>
                        <a:rPr lang="en-SG" sz="1300" dirty="0">
                          <a:effectLst/>
                        </a:rPr>
                        <a:t>Custom, free full-text solution</a:t>
                      </a:r>
                    </a:p>
                  </a:txBody>
                  <a:tcPr marL="51685" marR="51685" marT="25841" marB="25841" anchor="ctr"/>
                </a:tc>
                <a:extLst>
                  <a:ext uri="{0D108BD9-81ED-4DB2-BD59-A6C34878D82A}">
                    <a16:rowId xmlns:a16="http://schemas.microsoft.com/office/drawing/2014/main" val="3997569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35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Approach 1: LLM Zero/Few-Shot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• Use LLMs (e.g., GPT-4) with prompts to classify news into predefined categories.</a:t>
            </a:r>
          </a:p>
          <a:p>
            <a:r>
              <a:rPr dirty="0"/>
              <a:t>• Example: Provide title + body and ask for classification.</a:t>
            </a:r>
          </a:p>
          <a:p>
            <a:endParaRPr dirty="0"/>
          </a:p>
          <a:p>
            <a:r>
              <a:rPr dirty="0"/>
              <a:t>✅ Pros:</a:t>
            </a:r>
          </a:p>
          <a:p>
            <a:r>
              <a:rPr dirty="0"/>
              <a:t>- No training data required</a:t>
            </a:r>
          </a:p>
          <a:p>
            <a:r>
              <a:rPr dirty="0"/>
              <a:t>- High accuracy with nuanced text</a:t>
            </a:r>
          </a:p>
          <a:p>
            <a:r>
              <a:rPr dirty="0"/>
              <a:t>⚠️ Cons:</a:t>
            </a:r>
          </a:p>
          <a:p>
            <a:r>
              <a:rPr dirty="0"/>
              <a:t>- Costly at scale</a:t>
            </a:r>
          </a:p>
          <a:p>
            <a:r>
              <a:rPr dirty="0"/>
              <a:t>- May need post-processing for consistency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Approach 2: BERTopic (Unsupervised Topic Modeling)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• Cluster news articles into topics using embeddings + HDBSCAN.</a:t>
            </a:r>
          </a:p>
          <a:p>
            <a:r>
              <a:t>• Manually assign clusters to adverse news categories.</a:t>
            </a:r>
          </a:p>
          <a:p>
            <a:endParaRPr/>
          </a:p>
          <a:p>
            <a:r>
              <a:t>✅ Pros:</a:t>
            </a:r>
          </a:p>
          <a:p>
            <a:r>
              <a:t>- No need for labels</a:t>
            </a:r>
          </a:p>
          <a:p>
            <a:r>
              <a:t>- Helps uncover hidden topics</a:t>
            </a:r>
          </a:p>
          <a:p>
            <a:r>
              <a:t>⚠️ Cons:</a:t>
            </a:r>
          </a:p>
          <a:p>
            <a:r>
              <a:t>- Topics may not align cleanly with categories</a:t>
            </a:r>
          </a:p>
          <a:p>
            <a:r>
              <a:t>- Needs manual interpretation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Approach 3: Rule-Based Weak Supervision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• Define keyword rules to assign labels to small dataset.</a:t>
            </a:r>
          </a:p>
          <a:p>
            <a:r>
              <a:t>• Train traditional ML/Transformer model on weak labels.</a:t>
            </a:r>
          </a:p>
          <a:p>
            <a:endParaRPr/>
          </a:p>
          <a:p>
            <a:r>
              <a:t>✅ Pros:</a:t>
            </a:r>
          </a:p>
          <a:p>
            <a:r>
              <a:t>- Jump-starts supervised model</a:t>
            </a:r>
          </a:p>
          <a:p>
            <a:r>
              <a:t>- Uses domain knowledge</a:t>
            </a:r>
          </a:p>
          <a:p>
            <a:r>
              <a:t>⚠️ Cons:</a:t>
            </a:r>
          </a:p>
          <a:p>
            <a:r>
              <a:t>- Rules may miss nuances</a:t>
            </a:r>
          </a:p>
          <a:p>
            <a:r>
              <a:t>- Initial labeling may be noisy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Approach 4: Embedding +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• Use Sentence Transformers to embed articles.</a:t>
            </a:r>
          </a:p>
          <a:p>
            <a:r>
              <a:t>• Cluster similar articles and manually assign labels.</a:t>
            </a:r>
          </a:p>
          <a:p>
            <a:endParaRPr/>
          </a:p>
          <a:p>
            <a:r>
              <a:t>✅ Pros:</a:t>
            </a:r>
          </a:p>
          <a:p>
            <a:r>
              <a:t>- Useful for discovering themes</a:t>
            </a:r>
          </a:p>
          <a:p>
            <a:r>
              <a:t>- Scalable with vector DBs</a:t>
            </a:r>
          </a:p>
          <a:p>
            <a:r>
              <a:t>⚠️ Cons:</a:t>
            </a:r>
          </a:p>
          <a:p>
            <a:r>
              <a:t>- Less precise than LLMs</a:t>
            </a:r>
          </a:p>
          <a:p>
            <a:r>
              <a:t>- Needs human-in-the-loop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of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8279618" cy="3530600"/>
          </a:xfrm>
        </p:spPr>
        <p:txBody>
          <a:bodyPr/>
          <a:lstStyle/>
          <a:p>
            <a:r>
              <a:rPr dirty="0"/>
              <a:t>LLM Zero-Shot: 🔹 High Accuracy | 💲</a:t>
            </a:r>
            <a:r>
              <a:rPr lang="en-SG" dirty="0"/>
              <a:t> </a:t>
            </a:r>
            <a:r>
              <a:rPr dirty="0"/>
              <a:t>Medium/High Cost | ⚡ Fast Start</a:t>
            </a:r>
          </a:p>
          <a:p>
            <a:r>
              <a:rPr dirty="0" err="1"/>
              <a:t>BERTopic</a:t>
            </a:r>
            <a:r>
              <a:rPr dirty="0"/>
              <a:t>: 🔹 Good for Discovery | 💲 Low Cost | 🧠 Manual Topic Mapping</a:t>
            </a:r>
          </a:p>
          <a:p>
            <a:r>
              <a:rPr dirty="0"/>
              <a:t>Rule-Based: 🔹 Easy Start | 💲 Low Cost | 🧪 Noisy Labels</a:t>
            </a:r>
          </a:p>
          <a:p>
            <a:r>
              <a:rPr dirty="0" err="1"/>
              <a:t>Embedding+Clustering</a:t>
            </a:r>
            <a:r>
              <a:rPr dirty="0"/>
              <a:t>: 🔹 Scalable | 💲 Medium Cost | 🧠 Needs Review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🔷 Start with **LLM Zero-Shot Classification** for immediate insights.</a:t>
            </a:r>
          </a:p>
          <a:p>
            <a:r>
              <a:t>🔷 Complement with BERTopic for thematic exploration.</a:t>
            </a:r>
          </a:p>
          <a:p>
            <a:r>
              <a:t>🔷 If scaling or automating further, develop a rule-based or weakly supervised pipeline.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71</TotalTime>
  <Words>509</Words>
  <Application>Microsoft Office PowerPoint</Application>
  <PresentationFormat>On-screen Show (4:3)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Century Gothic</vt:lpstr>
      <vt:lpstr>Wingdings 3</vt:lpstr>
      <vt:lpstr>Ion Boardroom</vt:lpstr>
      <vt:lpstr>Adverse News Screening for Financial Crime Surveillance</vt:lpstr>
      <vt:lpstr>Objective</vt:lpstr>
      <vt:lpstr>Comparison of Data Sources</vt:lpstr>
      <vt:lpstr>Approach 1: LLM Zero/Few-Shot Classification</vt:lpstr>
      <vt:lpstr>Approach 2: BERTopic (Unsupervised Topic Modeling)</vt:lpstr>
      <vt:lpstr>Approach 3: Rule-Based Weak Supervision</vt:lpstr>
      <vt:lpstr>Approach 4: Embedding + Clustering</vt:lpstr>
      <vt:lpstr>Comparison of Approaches</vt:lpstr>
      <vt:lpstr>Recommendation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kui lee</dc:creator>
  <cp:keywords/>
  <dc:description>generated using python-pptx</dc:description>
  <cp:lastModifiedBy>kui lee</cp:lastModifiedBy>
  <cp:revision>4</cp:revision>
  <dcterms:created xsi:type="dcterms:W3CDTF">2013-01-27T09:14:16Z</dcterms:created>
  <dcterms:modified xsi:type="dcterms:W3CDTF">2025-04-08T04:25:26Z</dcterms:modified>
  <cp:category/>
</cp:coreProperties>
</file>