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6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001743-E81B-4C82-8A2A-D65C42014D91}">
          <p14:sldIdLst>
            <p14:sldId id="256"/>
          </p14:sldIdLst>
        </p14:section>
        <p14:section name="Untitled Section" id="{801F6766-86AA-42D9-921F-3C8642CE64CB}">
          <p14:sldIdLst>
            <p14:sldId id="264"/>
            <p14:sldId id="265"/>
            <p14:sldId id="266"/>
            <p14:sldId id="267"/>
            <p14:sldId id="268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1500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5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6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56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57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14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40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94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70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4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0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3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7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0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0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3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35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3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  <p:sldLayoutId id="21474839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362200"/>
            <a:ext cx="7555317" cy="1348380"/>
          </a:xfrm>
        </p:spPr>
        <p:txBody>
          <a:bodyPr>
            <a:normAutofit/>
          </a:bodyPr>
          <a:lstStyle/>
          <a:p>
            <a:r>
              <a:rPr lang="en-US" sz="4000" dirty="0"/>
              <a:t>Adverse News Screening for Financial Crime Surveillance</a:t>
            </a: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TECHONICAL DISSCUSSION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5972CD-884B-A4F0-63DB-25846BC92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Adverse News Screening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Approach 4: Embedding +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Use Sentence Transformers to embed articles.</a:t>
            </a:r>
          </a:p>
          <a:p>
            <a:r>
              <a:rPr dirty="0"/>
              <a:t>Cluster similar articles and manually assign labels</a:t>
            </a:r>
            <a:r>
              <a:rPr lang="en-SG" dirty="0"/>
              <a:t> by </a:t>
            </a:r>
            <a:r>
              <a:rPr lang="en-US" dirty="0"/>
              <a:t>using </a:t>
            </a:r>
            <a:r>
              <a:rPr lang="en-US" dirty="0" err="1"/>
              <a:t>KMeans</a:t>
            </a:r>
            <a:r>
              <a:rPr lang="en-US" dirty="0"/>
              <a:t> or HDBSCAN.</a:t>
            </a:r>
            <a:endParaRPr dirty="0"/>
          </a:p>
          <a:p>
            <a:endParaRPr dirty="0"/>
          </a:p>
          <a:p>
            <a:r>
              <a:rPr dirty="0"/>
              <a:t>✅ Pros:</a:t>
            </a:r>
          </a:p>
          <a:p>
            <a:r>
              <a:rPr dirty="0"/>
              <a:t>- Useful for discovering themes</a:t>
            </a:r>
          </a:p>
          <a:p>
            <a:r>
              <a:rPr dirty="0"/>
              <a:t>- Scalable with vector DBs</a:t>
            </a:r>
          </a:p>
          <a:p>
            <a:r>
              <a:rPr dirty="0"/>
              <a:t>⚠️ Cons:</a:t>
            </a:r>
          </a:p>
          <a:p>
            <a:r>
              <a:rPr dirty="0"/>
              <a:t>- Less precise than LLMs</a:t>
            </a:r>
          </a:p>
          <a:p>
            <a:r>
              <a:rPr dirty="0"/>
              <a:t>- Needs human-in-the-loop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of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191" y="2489200"/>
            <a:ext cx="8279618" cy="3530600"/>
          </a:xfrm>
        </p:spPr>
        <p:txBody>
          <a:bodyPr/>
          <a:lstStyle/>
          <a:p>
            <a:r>
              <a:rPr dirty="0"/>
              <a:t>LLM Zero-Shot: 🔹 High Accuracy | 💲</a:t>
            </a:r>
            <a:r>
              <a:rPr lang="en-SG" dirty="0"/>
              <a:t> </a:t>
            </a:r>
            <a:r>
              <a:rPr dirty="0"/>
              <a:t>Medium/High Cost | ⚡ Fast Start</a:t>
            </a:r>
          </a:p>
          <a:p>
            <a:r>
              <a:rPr dirty="0" err="1"/>
              <a:t>BERTopic</a:t>
            </a:r>
            <a:r>
              <a:rPr dirty="0"/>
              <a:t>: 🔹 Good for Discovery | 💲 Low Cost | 🧠 Manual Topic Mapping</a:t>
            </a:r>
          </a:p>
          <a:p>
            <a:r>
              <a:rPr dirty="0"/>
              <a:t>Rule-Based: 🔹 Easy Start | 💲 Low Cost | 🧪 Noisy Labels</a:t>
            </a:r>
          </a:p>
          <a:p>
            <a:r>
              <a:rPr dirty="0" err="1"/>
              <a:t>Embedding+Clustering</a:t>
            </a:r>
            <a:r>
              <a:rPr dirty="0"/>
              <a:t>: 🔹 Scalable | 💲 Medium Cost | 🧠 Needs Review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🔷 Start with **LLM Zero-Shot Classification** for immediate insights.</a:t>
            </a:r>
          </a:p>
          <a:p>
            <a:r>
              <a:t>🔷 Complement with BERTopic for thematic exploration.</a:t>
            </a:r>
          </a:p>
          <a:p>
            <a:r>
              <a:t>🔷 If scaling or automating further, develop a rule-based or weakly supervised pipeline.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EE5283-914F-16C9-5733-832259B1B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2EED1-75DE-3B46-370C-38E6BCB6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Comparison of Data Sources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03F463D-DEEC-DCD6-688C-E8BECB3F85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920138"/>
              </p:ext>
            </p:extLst>
          </p:nvPr>
        </p:nvGraphicFramePr>
        <p:xfrm>
          <a:off x="556591" y="2246243"/>
          <a:ext cx="8083825" cy="38406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12524">
                  <a:extLst>
                    <a:ext uri="{9D8B030D-6E8A-4147-A177-3AD203B41FA5}">
                      <a16:colId xmlns:a16="http://schemas.microsoft.com/office/drawing/2014/main" val="2041439214"/>
                    </a:ext>
                  </a:extLst>
                </a:gridCol>
                <a:gridCol w="2116575">
                  <a:extLst>
                    <a:ext uri="{9D8B030D-6E8A-4147-A177-3AD203B41FA5}">
                      <a16:colId xmlns:a16="http://schemas.microsoft.com/office/drawing/2014/main" val="3223417218"/>
                    </a:ext>
                  </a:extLst>
                </a:gridCol>
                <a:gridCol w="2261721">
                  <a:extLst>
                    <a:ext uri="{9D8B030D-6E8A-4147-A177-3AD203B41FA5}">
                      <a16:colId xmlns:a16="http://schemas.microsoft.com/office/drawing/2014/main" val="1625530239"/>
                    </a:ext>
                  </a:extLst>
                </a:gridCol>
                <a:gridCol w="1993005">
                  <a:extLst>
                    <a:ext uri="{9D8B030D-6E8A-4147-A177-3AD203B41FA5}">
                      <a16:colId xmlns:a16="http://schemas.microsoft.com/office/drawing/2014/main" val="2100168517"/>
                    </a:ext>
                  </a:extLst>
                </a:gridCol>
              </a:tblGrid>
              <a:tr h="302759">
                <a:tc>
                  <a:txBody>
                    <a:bodyPr/>
                    <a:lstStyle/>
                    <a:p>
                      <a:r>
                        <a:rPr lang="en-SG" sz="1300" b="1"/>
                        <a:t>Data Source</a:t>
                      </a:r>
                      <a:endParaRPr lang="en-SG" sz="1300"/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 b="1"/>
                        <a:t>Pros</a:t>
                      </a:r>
                      <a:endParaRPr lang="en-SG" sz="1300"/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 b="1"/>
                        <a:t>Cons</a:t>
                      </a:r>
                      <a:endParaRPr lang="en-SG" sz="1300"/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 b="1" dirty="0"/>
                        <a:t>Best For</a:t>
                      </a:r>
                      <a:endParaRPr lang="en-SG" sz="1300" dirty="0"/>
                    </a:p>
                  </a:txBody>
                  <a:tcPr marL="51685" marR="51685" marT="25841" marB="25841" anchor="ctr"/>
                </a:tc>
                <a:extLst>
                  <a:ext uri="{0D108BD9-81ED-4DB2-BD59-A6C34878D82A}">
                    <a16:rowId xmlns:a16="http://schemas.microsoft.com/office/drawing/2014/main" val="702069764"/>
                  </a:ext>
                </a:extLst>
              </a:tr>
              <a:tr h="782999">
                <a:tc>
                  <a:txBody>
                    <a:bodyPr/>
                    <a:lstStyle/>
                    <a:p>
                      <a:r>
                        <a:rPr lang="en-SG" sz="1300" b="1">
                          <a:effectLst/>
                        </a:rPr>
                        <a:t>Google Search API</a:t>
                      </a:r>
                      <a:endParaRPr lang="en-SG" sz="1300">
                        <a:effectLst/>
                      </a:endParaRP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Broad web coverage, customizable queries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B0F0"/>
                          </a:solidFill>
                          <a:effectLst/>
                        </a:rPr>
                        <a:t>Difficult for data cleansing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 dirty="0">
                          <a:effectLst/>
                        </a:rPr>
                        <a:t>Finding titles and links</a:t>
                      </a:r>
                    </a:p>
                  </a:txBody>
                  <a:tcPr marL="51685" marR="51685" marT="25841" marB="25841" anchor="ctr"/>
                </a:tc>
                <a:extLst>
                  <a:ext uri="{0D108BD9-81ED-4DB2-BD59-A6C34878D82A}">
                    <a16:rowId xmlns:a16="http://schemas.microsoft.com/office/drawing/2014/main" val="2833223583"/>
                  </a:ext>
                </a:extLst>
              </a:tr>
              <a:tr h="542879">
                <a:tc>
                  <a:txBody>
                    <a:bodyPr/>
                    <a:lstStyle/>
                    <a:p>
                      <a:r>
                        <a:rPr lang="en-SG" sz="1300" b="1">
                          <a:effectLst/>
                        </a:rPr>
                        <a:t>Google News RSS</a:t>
                      </a:r>
                      <a:endParaRPr lang="en-SG" sz="1300">
                        <a:effectLst/>
                      </a:endParaRP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Free, real-time news, easy to use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B0F0"/>
                          </a:solidFill>
                          <a:effectLst/>
                        </a:rPr>
                        <a:t>Takes long time for redirection, Summary of News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</a:rPr>
                        <a:t>Discovering articles, trends</a:t>
                      </a:r>
                    </a:p>
                  </a:txBody>
                  <a:tcPr marL="51685" marR="51685" marT="25841" marB="25841" anchor="ctr"/>
                </a:tc>
                <a:extLst>
                  <a:ext uri="{0D108BD9-81ED-4DB2-BD59-A6C34878D82A}">
                    <a16:rowId xmlns:a16="http://schemas.microsoft.com/office/drawing/2014/main" val="624860109"/>
                  </a:ext>
                </a:extLst>
              </a:tr>
              <a:tr h="782999"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News APIs</a:t>
                      </a:r>
                      <a:endParaRPr lang="en-US" sz="1300" dirty="0">
                        <a:effectLst/>
                      </a:endParaRP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Wide source access, some full text, programmatic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Free tier limited, paid plans $20-$500/month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</a:rPr>
                        <a:t>Streamlined title + body extraction</a:t>
                      </a:r>
                    </a:p>
                  </a:txBody>
                  <a:tcPr marL="51685" marR="51685" marT="25841" marB="25841" anchor="ctr"/>
                </a:tc>
                <a:extLst>
                  <a:ext uri="{0D108BD9-81ED-4DB2-BD59-A6C34878D82A}">
                    <a16:rowId xmlns:a16="http://schemas.microsoft.com/office/drawing/2014/main" val="1972420995"/>
                  </a:ext>
                </a:extLst>
              </a:tr>
              <a:tr h="782999">
                <a:tc>
                  <a:txBody>
                    <a:bodyPr/>
                    <a:lstStyle/>
                    <a:p>
                      <a:r>
                        <a:rPr lang="pt-BR" sz="1300" b="1" dirty="0">
                          <a:effectLst/>
                        </a:rPr>
                        <a:t>Financial Crime Sites (e.g., FinCEN)</a:t>
                      </a:r>
                      <a:endParaRPr lang="pt-BR" sz="1300" dirty="0">
                        <a:effectLst/>
                      </a:endParaRP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Authoritative, often full text, free (FinCEN)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Narrow scope, premium for Reuters/Bloomberg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</a:rPr>
                        <a:t>Targeted, high-quality data</a:t>
                      </a:r>
                    </a:p>
                  </a:txBody>
                  <a:tcPr marL="51685" marR="51685" marT="25841" marB="25841" anchor="ctr"/>
                </a:tc>
                <a:extLst>
                  <a:ext uri="{0D108BD9-81ED-4DB2-BD59-A6C34878D82A}">
                    <a16:rowId xmlns:a16="http://schemas.microsoft.com/office/drawing/2014/main" val="1402252278"/>
                  </a:ext>
                </a:extLst>
              </a:tr>
              <a:tr h="542879">
                <a:tc>
                  <a:txBody>
                    <a:bodyPr/>
                    <a:lstStyle/>
                    <a:p>
                      <a:r>
                        <a:rPr lang="en-SG" sz="1300" b="1">
                          <a:effectLst/>
                        </a:rPr>
                        <a:t>Web Scraping</a:t>
                      </a:r>
                      <a:endParaRPr lang="en-SG" sz="1300">
                        <a:effectLst/>
                      </a:endParaRP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Full control, full text possible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Time-intensive, legal risks, blocks possible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 dirty="0">
                          <a:effectLst/>
                        </a:rPr>
                        <a:t>Custom, free full-text solution</a:t>
                      </a:r>
                    </a:p>
                  </a:txBody>
                  <a:tcPr marL="51685" marR="51685" marT="25841" marB="25841" anchor="ctr"/>
                </a:tc>
                <a:extLst>
                  <a:ext uri="{0D108BD9-81ED-4DB2-BD59-A6C34878D82A}">
                    <a16:rowId xmlns:a16="http://schemas.microsoft.com/office/drawing/2014/main" val="3997569445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8E8EADCB-EB30-87AF-4060-6D4EAABB4EEF}"/>
              </a:ext>
            </a:extLst>
          </p:cNvPr>
          <p:cNvSpPr/>
          <p:nvPr/>
        </p:nvSpPr>
        <p:spPr>
          <a:xfrm>
            <a:off x="274981" y="3882887"/>
            <a:ext cx="8647044" cy="8812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F740E-DA64-6C14-678D-4F69355B7A48}"/>
              </a:ext>
            </a:extLst>
          </p:cNvPr>
          <p:cNvSpPr txBox="1"/>
          <p:nvPr/>
        </p:nvSpPr>
        <p:spPr>
          <a:xfrm>
            <a:off x="530087" y="6123801"/>
            <a:ext cx="808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F0"/>
                </a:solidFill>
              </a:rPr>
              <a:t>For this assessment, I chose Google News RSS.   In reality, I like to suggest News API. </a:t>
            </a:r>
          </a:p>
        </p:txBody>
      </p:sp>
    </p:spTree>
    <p:extLst>
      <p:ext uri="{BB962C8B-B14F-4D97-AF65-F5344CB8AC3E}">
        <p14:creationId xmlns:p14="http://schemas.microsoft.com/office/powerpoint/2010/main" val="128435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Entity Recognition and Extraction</a:t>
            </a:r>
            <a:r>
              <a:rPr dirty="0"/>
              <a:t> -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✅ Pros:</a:t>
            </a:r>
          </a:p>
          <a:p>
            <a:r>
              <a:t>- No training data needed</a:t>
            </a:r>
          </a:p>
          <a:p>
            <a:r>
              <a:t>- Fast and scalable</a:t>
            </a:r>
          </a:p>
          <a:p>
            <a:r>
              <a:t>- Good accuracy for common entity types</a:t>
            </a:r>
          </a:p>
          <a:p>
            <a:r>
              <a:t>❌ Cons:</a:t>
            </a:r>
          </a:p>
          <a:p>
            <a:r>
              <a:t>- May miss context-specific entities</a:t>
            </a:r>
          </a:p>
          <a:p>
            <a:r>
              <a:t>- Different references to same entity not grouped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Coreference Resolution -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9" y="2520122"/>
            <a:ext cx="6345260" cy="3530600"/>
          </a:xfrm>
        </p:spPr>
        <p:txBody>
          <a:bodyPr/>
          <a:lstStyle/>
          <a:p>
            <a:endParaRPr dirty="0"/>
          </a:p>
          <a:p>
            <a:r>
              <a:rPr dirty="0"/>
              <a:t>✅ Pros:</a:t>
            </a:r>
          </a:p>
          <a:p>
            <a:r>
              <a:rPr dirty="0"/>
              <a:t>- Improves consistency of entity mentions</a:t>
            </a:r>
          </a:p>
          <a:p>
            <a:r>
              <a:rPr dirty="0"/>
              <a:t>- Useful for tracking entities in context</a:t>
            </a:r>
          </a:p>
          <a:p>
            <a:r>
              <a:rPr dirty="0"/>
              <a:t>❌ Cons:</a:t>
            </a:r>
          </a:p>
          <a:p>
            <a:r>
              <a:rPr dirty="0"/>
              <a:t>- Slower, heavier models</a:t>
            </a:r>
          </a:p>
          <a:p>
            <a:r>
              <a:rPr dirty="0"/>
              <a:t>- Not perfect; may produce false positives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67F3E3-E974-DE2F-7D42-6D1870D07A12}"/>
              </a:ext>
            </a:extLst>
          </p:cNvPr>
          <p:cNvSpPr txBox="1">
            <a:spLocks/>
          </p:cNvSpPr>
          <p:nvPr/>
        </p:nvSpPr>
        <p:spPr>
          <a:xfrm>
            <a:off x="5873703" y="2822714"/>
            <a:ext cx="3270297" cy="221311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2600" dirty="0"/>
              <a:t>Identifies pronouns or alternate mentions referring to the same entity</a:t>
            </a:r>
          </a:p>
          <a:p>
            <a:r>
              <a:rPr lang="en-US" sz="2600" dirty="0"/>
              <a:t>Models: </a:t>
            </a:r>
            <a:r>
              <a:rPr lang="en-US" sz="2600" dirty="0" err="1"/>
              <a:t>AllenNLP</a:t>
            </a:r>
            <a:r>
              <a:rPr lang="en-US" sz="2600" dirty="0"/>
              <a:t>, </a:t>
            </a:r>
            <a:r>
              <a:rPr lang="en-US" sz="2600" dirty="0" err="1"/>
              <a:t>SpanBERT</a:t>
            </a:r>
            <a:r>
              <a:rPr lang="en-US" sz="2600" dirty="0"/>
              <a:t>, </a:t>
            </a:r>
            <a:r>
              <a:rPr lang="en-US" sz="2600" dirty="0" err="1"/>
              <a:t>neuralcoref</a:t>
            </a:r>
            <a:endParaRPr lang="en-US" sz="2600" dirty="0"/>
          </a:p>
          <a:p>
            <a:r>
              <a:rPr lang="en-US" sz="2600" dirty="0"/>
              <a:t>Useful for grouping references like 'President Biden' and 'he'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Entity Linking -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✅ Pros:</a:t>
            </a:r>
          </a:p>
          <a:p>
            <a:r>
              <a:t>- High precision for known entities</a:t>
            </a:r>
          </a:p>
          <a:p>
            <a:r>
              <a:t>- Can integrate knowledge bases</a:t>
            </a:r>
          </a:p>
          <a:p>
            <a:r>
              <a:t>❌ Cons:</a:t>
            </a:r>
          </a:p>
          <a:p>
            <a:r>
              <a:t>- Requires entity KB or external API</a:t>
            </a:r>
          </a:p>
          <a:p>
            <a:r>
              <a:t>- More complex implementation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C89BF4-9ED6-015F-075F-87586541E10A}"/>
              </a:ext>
            </a:extLst>
          </p:cNvPr>
          <p:cNvSpPr txBox="1">
            <a:spLocks/>
          </p:cNvSpPr>
          <p:nvPr/>
        </p:nvSpPr>
        <p:spPr>
          <a:xfrm>
            <a:off x="5490172" y="2895048"/>
            <a:ext cx="3438939" cy="24008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Links text entities to real-world entries (e.g., Wikipedia)</a:t>
            </a:r>
          </a:p>
          <a:p>
            <a:r>
              <a:rPr lang="en-US" dirty="0"/>
              <a:t>Reduces ambiguity in similar or identical names</a:t>
            </a:r>
          </a:p>
          <a:p>
            <a:r>
              <a:rPr lang="en-US" dirty="0"/>
              <a:t>Example: 'Apple' → Apple Inc. vs. Apple (fruit)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Method: Entity Extraction &amp;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981444" cy="3530600"/>
          </a:xfrm>
        </p:spPr>
        <p:txBody>
          <a:bodyPr/>
          <a:lstStyle/>
          <a:p>
            <a:endParaRPr dirty="0"/>
          </a:p>
          <a:p>
            <a:pPr marL="0" indent="0">
              <a:buNone/>
            </a:pPr>
            <a:r>
              <a:rPr dirty="0"/>
              <a:t>1. Load articles from CSV</a:t>
            </a:r>
          </a:p>
          <a:p>
            <a:pPr marL="0" indent="0">
              <a:buNone/>
            </a:pPr>
            <a:r>
              <a:rPr dirty="0"/>
              <a:t>2. Apply NER to extract PERSON/ORG entities</a:t>
            </a:r>
          </a:p>
          <a:p>
            <a:pPr marL="0" indent="0">
              <a:buNone/>
            </a:pPr>
            <a:r>
              <a:rPr dirty="0"/>
              <a:t>3. Use coreference resolution to replace ambiguous mentions</a:t>
            </a:r>
          </a:p>
          <a:p>
            <a:pPr marL="0" indent="0">
              <a:buNone/>
            </a:pPr>
            <a:r>
              <a:rPr dirty="0"/>
              <a:t>4. Apply fuzzy matching or entity linking to unify references</a:t>
            </a:r>
          </a:p>
          <a:p>
            <a:pPr marL="0" indent="0">
              <a:buNone/>
            </a:pPr>
            <a:r>
              <a:rPr dirty="0"/>
              <a:t>5. Output: Clean list of unique people and organizations per article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Approach 1: LLM Zero/Few-Shot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Use LLMs (e.g., GPT-4) with prompts to classify news into predefined categories.</a:t>
            </a:r>
          </a:p>
          <a:p>
            <a:r>
              <a:rPr dirty="0"/>
              <a:t>Example: Provide title + body and ask for classification.</a:t>
            </a:r>
          </a:p>
          <a:p>
            <a:endParaRPr dirty="0"/>
          </a:p>
          <a:p>
            <a:r>
              <a:rPr dirty="0"/>
              <a:t>✅ Pros:</a:t>
            </a:r>
          </a:p>
          <a:p>
            <a:r>
              <a:rPr dirty="0"/>
              <a:t>- No training data required</a:t>
            </a:r>
          </a:p>
          <a:p>
            <a:r>
              <a:rPr dirty="0"/>
              <a:t>- High accuracy with nuanced text</a:t>
            </a:r>
          </a:p>
          <a:p>
            <a:r>
              <a:rPr dirty="0"/>
              <a:t>⚠️ Cons:</a:t>
            </a:r>
          </a:p>
          <a:p>
            <a:r>
              <a:rPr dirty="0"/>
              <a:t>- Costly at scale</a:t>
            </a:r>
          </a:p>
          <a:p>
            <a:r>
              <a:rPr dirty="0"/>
              <a:t>- May need post-processing for consistency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2142F5-B877-ED86-7D01-0B6D875912C5}"/>
              </a:ext>
            </a:extLst>
          </p:cNvPr>
          <p:cNvSpPr txBox="1"/>
          <p:nvPr/>
        </p:nvSpPr>
        <p:spPr>
          <a:xfrm>
            <a:off x="887896" y="6039678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You can use OpenAI's gpt-4-turbo, or for open-source, a model like mistral or llama2 using </a:t>
            </a:r>
            <a:r>
              <a:rPr lang="en-US" sz="1000" dirty="0" err="1"/>
              <a:t>HuggingFace's</a:t>
            </a:r>
            <a:r>
              <a:rPr lang="en-US" sz="1000" dirty="0"/>
              <a:t> transformers</a:t>
            </a:r>
            <a:r>
              <a:rPr lang="en-US" dirty="0"/>
              <a:t>.</a:t>
            </a:r>
            <a:endParaRPr lang="en-S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Approach 2: </a:t>
            </a:r>
            <a:r>
              <a:rPr dirty="0" err="1"/>
              <a:t>BERTopic</a:t>
            </a:r>
            <a:r>
              <a:rPr dirty="0"/>
              <a:t> (Unsupervised Topic Modeling)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Cluster news articles into topics using embeddings + HDBSCAN.</a:t>
            </a:r>
          </a:p>
          <a:p>
            <a:r>
              <a:rPr dirty="0"/>
              <a:t>Manually assign clusters to adverse news categories.</a:t>
            </a:r>
          </a:p>
          <a:p>
            <a:endParaRPr dirty="0"/>
          </a:p>
          <a:p>
            <a:r>
              <a:rPr dirty="0"/>
              <a:t>✅ Pros:</a:t>
            </a:r>
          </a:p>
          <a:p>
            <a:r>
              <a:rPr dirty="0"/>
              <a:t>- No need for labels</a:t>
            </a:r>
          </a:p>
          <a:p>
            <a:r>
              <a:rPr dirty="0"/>
              <a:t>- Helps uncover hidden topics</a:t>
            </a:r>
          </a:p>
          <a:p>
            <a:r>
              <a:rPr dirty="0"/>
              <a:t>⚠️ Cons:</a:t>
            </a:r>
          </a:p>
          <a:p>
            <a:r>
              <a:rPr dirty="0"/>
              <a:t>- Topics may not align cleanly with categories</a:t>
            </a:r>
          </a:p>
          <a:p>
            <a:r>
              <a:rPr dirty="0"/>
              <a:t>- Needs manual interpretation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Approach 3: Rule-Based Weak Supervision</a:t>
            </a:r>
            <a:r>
              <a:rPr lang="en-SG" dirty="0"/>
              <a:t> + ML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Define keyword rules to assign labels to small dataset.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      </a:t>
            </a:r>
            <a:r>
              <a:rPr lang="en-US" dirty="0"/>
              <a:t>"bribe", "kickback", "offshore" → Bribery &amp; Corruption</a:t>
            </a:r>
            <a:endParaRPr dirty="0"/>
          </a:p>
          <a:p>
            <a:r>
              <a:rPr dirty="0"/>
              <a:t>Train traditional ML/Transformer model on weak labels.</a:t>
            </a:r>
            <a:endParaRPr lang="en-SG" dirty="0"/>
          </a:p>
          <a:p>
            <a:r>
              <a:rPr lang="en-US" dirty="0"/>
              <a:t>Uses keyword-based rules to assign weak labels to articles</a:t>
            </a:r>
            <a:endParaRPr dirty="0"/>
          </a:p>
          <a:p>
            <a:endParaRPr dirty="0"/>
          </a:p>
          <a:p>
            <a:r>
              <a:rPr dirty="0"/>
              <a:t>✅ Pros:</a:t>
            </a:r>
          </a:p>
          <a:p>
            <a:r>
              <a:rPr dirty="0"/>
              <a:t>- Jump-starts supervised model</a:t>
            </a:r>
          </a:p>
          <a:p>
            <a:r>
              <a:rPr dirty="0"/>
              <a:t>- Uses domain knowledge</a:t>
            </a:r>
          </a:p>
          <a:p>
            <a:r>
              <a:rPr dirty="0"/>
              <a:t>⚠️ Cons:</a:t>
            </a:r>
          </a:p>
          <a:p>
            <a:r>
              <a:rPr dirty="0"/>
              <a:t>- Rules may miss nuances</a:t>
            </a:r>
          </a:p>
          <a:p>
            <a:r>
              <a:rPr dirty="0"/>
              <a:t>- Initial labeling may be noisy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469</TotalTime>
  <Words>758</Words>
  <Application>Microsoft Office PowerPoint</Application>
  <PresentationFormat>On-screen Show (4:3)</PresentationFormat>
  <Paragraphs>121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Century Gothic</vt:lpstr>
      <vt:lpstr>Wingdings 3</vt:lpstr>
      <vt:lpstr>Ion Boardroom</vt:lpstr>
      <vt:lpstr>Adverse News Screening for Financial Crime Surveillance</vt:lpstr>
      <vt:lpstr>Comparison of Data Sources</vt:lpstr>
      <vt:lpstr>Entity Recognition and Extraction - Pros and Cons</vt:lpstr>
      <vt:lpstr>Coreference Resolution - Pros and Cons</vt:lpstr>
      <vt:lpstr>Entity Linking - Pros and Cons</vt:lpstr>
      <vt:lpstr>Final Method: Entity Extraction &amp; Grouping</vt:lpstr>
      <vt:lpstr>Approach 1: LLM Zero/Few-Shot Classification</vt:lpstr>
      <vt:lpstr>Approach 2: BERTopic (Unsupervised Topic Modeling)</vt:lpstr>
      <vt:lpstr>Approach 3: Rule-Based Weak Supervision + ML</vt:lpstr>
      <vt:lpstr>Approach 4: Embedding + Clustering</vt:lpstr>
      <vt:lpstr>Comparison of Approaches</vt:lpstr>
      <vt:lpstr>Recommendation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kui lee</dc:creator>
  <cp:keywords/>
  <dc:description>generated using python-pptx</dc:description>
  <cp:lastModifiedBy>kui lee</cp:lastModifiedBy>
  <cp:revision>12</cp:revision>
  <dcterms:created xsi:type="dcterms:W3CDTF">2013-01-27T09:14:16Z</dcterms:created>
  <dcterms:modified xsi:type="dcterms:W3CDTF">2025-04-09T07:01:57Z</dcterms:modified>
  <cp:category/>
</cp:coreProperties>
</file>