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6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58" r:id="rId8"/>
    <p:sldId id="259" r:id="rId9"/>
    <p:sldId id="260" r:id="rId10"/>
    <p:sldId id="261" r:id="rId11"/>
    <p:sldId id="269" r:id="rId12"/>
    <p:sldId id="262" r:id="rId13"/>
    <p:sldId id="263" r:id="rId14"/>
    <p:sldId id="270" r:id="rId15"/>
    <p:sldId id="272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E001743-E81B-4C82-8A2A-D65C42014D91}">
          <p14:sldIdLst>
            <p14:sldId id="256"/>
          </p14:sldIdLst>
        </p14:section>
        <p14:section name="Untitled Section" id="{801F6766-86AA-42D9-921F-3C8642CE64CB}">
          <p14:sldIdLst>
            <p14:sldId id="264"/>
            <p14:sldId id="265"/>
            <p14:sldId id="266"/>
            <p14:sldId id="267"/>
            <p14:sldId id="268"/>
            <p14:sldId id="258"/>
            <p14:sldId id="259"/>
            <p14:sldId id="260"/>
            <p14:sldId id="261"/>
            <p14:sldId id="269"/>
            <p14:sldId id="262"/>
            <p14:sldId id="263"/>
            <p14:sldId id="270"/>
            <p14:sldId id="272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1500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4468A9-B94A-48BA-ABCE-3B6C7D8CB1E5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F21AAAD-E326-4777-A2E1-E707DB5E9D9D}">
      <dgm:prSet custT="1"/>
      <dgm:spPr/>
      <dgm:t>
        <a:bodyPr/>
        <a:lstStyle/>
        <a:p>
          <a:r>
            <a:rPr lang="en-US" sz="1600" b="0" i="0" dirty="0"/>
            <a:t>Identify temporal trends in adverse news publication</a:t>
          </a:r>
          <a:endParaRPr lang="en-US" sz="1600" dirty="0"/>
        </a:p>
      </dgm:t>
    </dgm:pt>
    <dgm:pt modelId="{BA436DC0-7BB4-4A99-8A0F-801AEE478485}" type="parTrans" cxnId="{F42A69DB-853D-4ACF-BA23-96FAF136FB9C}">
      <dgm:prSet/>
      <dgm:spPr/>
      <dgm:t>
        <a:bodyPr/>
        <a:lstStyle/>
        <a:p>
          <a:endParaRPr lang="en-US"/>
        </a:p>
      </dgm:t>
    </dgm:pt>
    <dgm:pt modelId="{30D077A6-3E58-4A80-8EE4-913BBC942345}" type="sibTrans" cxnId="{F42A69DB-853D-4ACF-BA23-96FAF136FB9C}">
      <dgm:prSet/>
      <dgm:spPr/>
      <dgm:t>
        <a:bodyPr/>
        <a:lstStyle/>
        <a:p>
          <a:endParaRPr lang="en-US"/>
        </a:p>
      </dgm:t>
    </dgm:pt>
    <dgm:pt modelId="{060CD1A8-2422-4971-A003-11EB291C5958}">
      <dgm:prSet custT="1"/>
      <dgm:spPr/>
      <dgm:t>
        <a:bodyPr/>
        <a:lstStyle/>
        <a:p>
          <a:r>
            <a:rPr lang="en-US" sz="1600" b="0" i="0" dirty="0"/>
            <a:t>Reveal most frequently mentioned organizations and people</a:t>
          </a:r>
          <a:endParaRPr lang="en-US" sz="1600" dirty="0"/>
        </a:p>
      </dgm:t>
    </dgm:pt>
    <dgm:pt modelId="{ADE5FC4F-9D9F-4C3C-9362-B1A723208F2B}" type="parTrans" cxnId="{4981E33B-352A-487B-ADDB-82C4D4F27872}">
      <dgm:prSet/>
      <dgm:spPr/>
      <dgm:t>
        <a:bodyPr/>
        <a:lstStyle/>
        <a:p>
          <a:endParaRPr lang="en-US"/>
        </a:p>
      </dgm:t>
    </dgm:pt>
    <dgm:pt modelId="{930600E0-C26E-48CF-97D4-BDD1EE0D4E0B}" type="sibTrans" cxnId="{4981E33B-352A-487B-ADDB-82C4D4F27872}">
      <dgm:prSet/>
      <dgm:spPr/>
      <dgm:t>
        <a:bodyPr/>
        <a:lstStyle/>
        <a:p>
          <a:endParaRPr lang="en-US"/>
        </a:p>
      </dgm:t>
    </dgm:pt>
    <dgm:pt modelId="{17274BC8-52BA-45DB-9ED7-7F8C89BCB6A6}">
      <dgm:prSet custT="1"/>
      <dgm:spPr/>
      <dgm:t>
        <a:bodyPr/>
        <a:lstStyle/>
        <a:p>
          <a:r>
            <a:rPr lang="en-US" sz="1600" b="0" i="0" dirty="0"/>
            <a:t>Show category-wise distribution of adverse articles</a:t>
          </a:r>
          <a:endParaRPr lang="en-US" sz="1600" dirty="0"/>
        </a:p>
      </dgm:t>
    </dgm:pt>
    <dgm:pt modelId="{A942BA96-0E2E-4540-9261-BDC26AE458DD}" type="parTrans" cxnId="{E6863500-04A9-4DD0-B58E-384BFAA5112C}">
      <dgm:prSet/>
      <dgm:spPr/>
      <dgm:t>
        <a:bodyPr/>
        <a:lstStyle/>
        <a:p>
          <a:endParaRPr lang="en-US"/>
        </a:p>
      </dgm:t>
    </dgm:pt>
    <dgm:pt modelId="{9DF2C8F5-9F87-4858-9C5A-9680A346DBAD}" type="sibTrans" cxnId="{E6863500-04A9-4DD0-B58E-384BFAA5112C}">
      <dgm:prSet/>
      <dgm:spPr/>
      <dgm:t>
        <a:bodyPr/>
        <a:lstStyle/>
        <a:p>
          <a:endParaRPr lang="en-US"/>
        </a:p>
      </dgm:t>
    </dgm:pt>
    <dgm:pt modelId="{C18C529A-5AB1-4350-B0CA-F291FFE52E6D}">
      <dgm:prSet custT="1"/>
      <dgm:spPr/>
      <dgm:t>
        <a:bodyPr/>
        <a:lstStyle/>
        <a:p>
          <a:r>
            <a:rPr lang="en-US" sz="1600" b="0" i="0" dirty="0"/>
            <a:t>Support drill-down from summary to detailed articles</a:t>
          </a:r>
          <a:endParaRPr lang="en-US" sz="1600" dirty="0"/>
        </a:p>
      </dgm:t>
    </dgm:pt>
    <dgm:pt modelId="{3BD8EFCE-014B-449D-8B68-1B71848668A6}" type="parTrans" cxnId="{66110E01-F7FD-4F7B-A3F5-5993BDD17A70}">
      <dgm:prSet/>
      <dgm:spPr/>
      <dgm:t>
        <a:bodyPr/>
        <a:lstStyle/>
        <a:p>
          <a:endParaRPr lang="en-US"/>
        </a:p>
      </dgm:t>
    </dgm:pt>
    <dgm:pt modelId="{515635E1-8B5F-4DFE-9DF8-C0440570543A}" type="sibTrans" cxnId="{66110E01-F7FD-4F7B-A3F5-5993BDD17A70}">
      <dgm:prSet/>
      <dgm:spPr/>
      <dgm:t>
        <a:bodyPr/>
        <a:lstStyle/>
        <a:p>
          <a:endParaRPr lang="en-US"/>
        </a:p>
      </dgm:t>
    </dgm:pt>
    <dgm:pt modelId="{9894765A-83B8-4F64-9E11-D8692DD44443}" type="pres">
      <dgm:prSet presAssocID="{0B4468A9-B94A-48BA-ABCE-3B6C7D8CB1E5}" presName="diagram" presStyleCnt="0">
        <dgm:presLayoutVars>
          <dgm:dir/>
          <dgm:resizeHandles val="exact"/>
        </dgm:presLayoutVars>
      </dgm:prSet>
      <dgm:spPr/>
    </dgm:pt>
    <dgm:pt modelId="{9D8C81DF-DBD1-47BB-8061-C947CA79809A}" type="pres">
      <dgm:prSet presAssocID="{5F21AAAD-E326-4777-A2E1-E707DB5E9D9D}" presName="node" presStyleLbl="node1" presStyleIdx="0" presStyleCnt="4">
        <dgm:presLayoutVars>
          <dgm:bulletEnabled val="1"/>
        </dgm:presLayoutVars>
      </dgm:prSet>
      <dgm:spPr/>
    </dgm:pt>
    <dgm:pt modelId="{664D4532-E49B-47AC-8316-52842BA4D109}" type="pres">
      <dgm:prSet presAssocID="{30D077A6-3E58-4A80-8EE4-913BBC942345}" presName="sibTrans" presStyleCnt="0"/>
      <dgm:spPr/>
    </dgm:pt>
    <dgm:pt modelId="{4105BD2F-5A12-4DF3-BE62-8F18C336091C}" type="pres">
      <dgm:prSet presAssocID="{060CD1A8-2422-4971-A003-11EB291C5958}" presName="node" presStyleLbl="node1" presStyleIdx="1" presStyleCnt="4">
        <dgm:presLayoutVars>
          <dgm:bulletEnabled val="1"/>
        </dgm:presLayoutVars>
      </dgm:prSet>
      <dgm:spPr/>
    </dgm:pt>
    <dgm:pt modelId="{DA056040-18FC-4914-8530-AF516970CF49}" type="pres">
      <dgm:prSet presAssocID="{930600E0-C26E-48CF-97D4-BDD1EE0D4E0B}" presName="sibTrans" presStyleCnt="0"/>
      <dgm:spPr/>
    </dgm:pt>
    <dgm:pt modelId="{B7AD073B-3873-42FC-A115-5481684184DF}" type="pres">
      <dgm:prSet presAssocID="{17274BC8-52BA-45DB-9ED7-7F8C89BCB6A6}" presName="node" presStyleLbl="node1" presStyleIdx="2" presStyleCnt="4">
        <dgm:presLayoutVars>
          <dgm:bulletEnabled val="1"/>
        </dgm:presLayoutVars>
      </dgm:prSet>
      <dgm:spPr/>
    </dgm:pt>
    <dgm:pt modelId="{663AC65D-C9CE-4207-AE73-89523BC72D1E}" type="pres">
      <dgm:prSet presAssocID="{9DF2C8F5-9F87-4858-9C5A-9680A346DBAD}" presName="sibTrans" presStyleCnt="0"/>
      <dgm:spPr/>
    </dgm:pt>
    <dgm:pt modelId="{1C3455FF-8402-4586-B24D-110EB60FDBC3}" type="pres">
      <dgm:prSet presAssocID="{C18C529A-5AB1-4350-B0CA-F291FFE52E6D}" presName="node" presStyleLbl="node1" presStyleIdx="3" presStyleCnt="4">
        <dgm:presLayoutVars>
          <dgm:bulletEnabled val="1"/>
        </dgm:presLayoutVars>
      </dgm:prSet>
      <dgm:spPr/>
    </dgm:pt>
  </dgm:ptLst>
  <dgm:cxnLst>
    <dgm:cxn modelId="{E6863500-04A9-4DD0-B58E-384BFAA5112C}" srcId="{0B4468A9-B94A-48BA-ABCE-3B6C7D8CB1E5}" destId="{17274BC8-52BA-45DB-9ED7-7F8C89BCB6A6}" srcOrd="2" destOrd="0" parTransId="{A942BA96-0E2E-4540-9261-BDC26AE458DD}" sibTransId="{9DF2C8F5-9F87-4858-9C5A-9680A346DBAD}"/>
    <dgm:cxn modelId="{66110E01-F7FD-4F7B-A3F5-5993BDD17A70}" srcId="{0B4468A9-B94A-48BA-ABCE-3B6C7D8CB1E5}" destId="{C18C529A-5AB1-4350-B0CA-F291FFE52E6D}" srcOrd="3" destOrd="0" parTransId="{3BD8EFCE-014B-449D-8B68-1B71848668A6}" sibTransId="{515635E1-8B5F-4DFE-9DF8-C0440570543A}"/>
    <dgm:cxn modelId="{ED5EFF0A-668E-4C7D-B80D-4C557F8B4846}" type="presOf" srcId="{C18C529A-5AB1-4350-B0CA-F291FFE52E6D}" destId="{1C3455FF-8402-4586-B24D-110EB60FDBC3}" srcOrd="0" destOrd="0" presId="urn:microsoft.com/office/officeart/2005/8/layout/default"/>
    <dgm:cxn modelId="{4981E33B-352A-487B-ADDB-82C4D4F27872}" srcId="{0B4468A9-B94A-48BA-ABCE-3B6C7D8CB1E5}" destId="{060CD1A8-2422-4971-A003-11EB291C5958}" srcOrd="1" destOrd="0" parTransId="{ADE5FC4F-9D9F-4C3C-9362-B1A723208F2B}" sibTransId="{930600E0-C26E-48CF-97D4-BDD1EE0D4E0B}"/>
    <dgm:cxn modelId="{5BC32B3E-00BB-4F4E-A69E-B66E0AB23AA3}" type="presOf" srcId="{5F21AAAD-E326-4777-A2E1-E707DB5E9D9D}" destId="{9D8C81DF-DBD1-47BB-8061-C947CA79809A}" srcOrd="0" destOrd="0" presId="urn:microsoft.com/office/officeart/2005/8/layout/default"/>
    <dgm:cxn modelId="{14597A7B-C977-448D-844E-8D19EDB760E4}" type="presOf" srcId="{0B4468A9-B94A-48BA-ABCE-3B6C7D8CB1E5}" destId="{9894765A-83B8-4F64-9E11-D8692DD44443}" srcOrd="0" destOrd="0" presId="urn:microsoft.com/office/officeart/2005/8/layout/default"/>
    <dgm:cxn modelId="{A88D5BB0-1611-495D-842B-46CF2EA13102}" type="presOf" srcId="{060CD1A8-2422-4971-A003-11EB291C5958}" destId="{4105BD2F-5A12-4DF3-BE62-8F18C336091C}" srcOrd="0" destOrd="0" presId="urn:microsoft.com/office/officeart/2005/8/layout/default"/>
    <dgm:cxn modelId="{F42A69DB-853D-4ACF-BA23-96FAF136FB9C}" srcId="{0B4468A9-B94A-48BA-ABCE-3B6C7D8CB1E5}" destId="{5F21AAAD-E326-4777-A2E1-E707DB5E9D9D}" srcOrd="0" destOrd="0" parTransId="{BA436DC0-7BB4-4A99-8A0F-801AEE478485}" sibTransId="{30D077A6-3E58-4A80-8EE4-913BBC942345}"/>
    <dgm:cxn modelId="{D6853DDC-3DA0-431B-A385-CC7E182AC8AD}" type="presOf" srcId="{17274BC8-52BA-45DB-9ED7-7F8C89BCB6A6}" destId="{B7AD073B-3873-42FC-A115-5481684184DF}" srcOrd="0" destOrd="0" presId="urn:microsoft.com/office/officeart/2005/8/layout/default"/>
    <dgm:cxn modelId="{D5211333-5712-4C97-9B66-31009EE2831B}" type="presParOf" srcId="{9894765A-83B8-4F64-9E11-D8692DD44443}" destId="{9D8C81DF-DBD1-47BB-8061-C947CA79809A}" srcOrd="0" destOrd="0" presId="urn:microsoft.com/office/officeart/2005/8/layout/default"/>
    <dgm:cxn modelId="{E058B8A5-CF8F-48DD-90A6-7051245F549E}" type="presParOf" srcId="{9894765A-83B8-4F64-9E11-D8692DD44443}" destId="{664D4532-E49B-47AC-8316-52842BA4D109}" srcOrd="1" destOrd="0" presId="urn:microsoft.com/office/officeart/2005/8/layout/default"/>
    <dgm:cxn modelId="{A584D456-CF50-46A1-9DB9-000166575EE1}" type="presParOf" srcId="{9894765A-83B8-4F64-9E11-D8692DD44443}" destId="{4105BD2F-5A12-4DF3-BE62-8F18C336091C}" srcOrd="2" destOrd="0" presId="urn:microsoft.com/office/officeart/2005/8/layout/default"/>
    <dgm:cxn modelId="{EB282E44-0C5E-49C5-B0D4-9C43D3794B55}" type="presParOf" srcId="{9894765A-83B8-4F64-9E11-D8692DD44443}" destId="{DA056040-18FC-4914-8530-AF516970CF49}" srcOrd="3" destOrd="0" presId="urn:microsoft.com/office/officeart/2005/8/layout/default"/>
    <dgm:cxn modelId="{443D839B-F2C8-463A-9D2C-6608ECD45552}" type="presParOf" srcId="{9894765A-83B8-4F64-9E11-D8692DD44443}" destId="{B7AD073B-3873-42FC-A115-5481684184DF}" srcOrd="4" destOrd="0" presId="urn:microsoft.com/office/officeart/2005/8/layout/default"/>
    <dgm:cxn modelId="{49A3295D-FA94-4BF6-952B-3557E74A7012}" type="presParOf" srcId="{9894765A-83B8-4F64-9E11-D8692DD44443}" destId="{663AC65D-C9CE-4207-AE73-89523BC72D1E}" srcOrd="5" destOrd="0" presId="urn:microsoft.com/office/officeart/2005/8/layout/default"/>
    <dgm:cxn modelId="{5C559551-50DD-4A82-AB35-F774561F552A}" type="presParOf" srcId="{9894765A-83B8-4F64-9E11-D8692DD44443}" destId="{1C3455FF-8402-4586-B24D-110EB60FDBC3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8C81DF-DBD1-47BB-8061-C947CA79809A}">
      <dsp:nvSpPr>
        <dsp:cNvPr id="0" name=""/>
        <dsp:cNvSpPr/>
      </dsp:nvSpPr>
      <dsp:spPr>
        <a:xfrm>
          <a:off x="763" y="748002"/>
          <a:ext cx="2978053" cy="178683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Identify temporal trends in adverse news publication</a:t>
          </a:r>
          <a:endParaRPr lang="en-US" sz="1600" kern="1200" dirty="0"/>
        </a:p>
      </dsp:txBody>
      <dsp:txXfrm>
        <a:off x="763" y="748002"/>
        <a:ext cx="2978053" cy="1786832"/>
      </dsp:txXfrm>
    </dsp:sp>
    <dsp:sp modelId="{4105BD2F-5A12-4DF3-BE62-8F18C336091C}">
      <dsp:nvSpPr>
        <dsp:cNvPr id="0" name=""/>
        <dsp:cNvSpPr/>
      </dsp:nvSpPr>
      <dsp:spPr>
        <a:xfrm>
          <a:off x="3276622" y="748002"/>
          <a:ext cx="2978053" cy="1786832"/>
        </a:xfrm>
        <a:prstGeom prst="rect">
          <a:avLst/>
        </a:prstGeom>
        <a:solidFill>
          <a:schemeClr val="accent2">
            <a:hueOff val="-6588574"/>
            <a:satOff val="30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Reveal most frequently mentioned organizations and people</a:t>
          </a:r>
          <a:endParaRPr lang="en-US" sz="1600" kern="1200" dirty="0"/>
        </a:p>
      </dsp:txBody>
      <dsp:txXfrm>
        <a:off x="3276622" y="748002"/>
        <a:ext cx="2978053" cy="1786832"/>
      </dsp:txXfrm>
    </dsp:sp>
    <dsp:sp modelId="{B7AD073B-3873-42FC-A115-5481684184DF}">
      <dsp:nvSpPr>
        <dsp:cNvPr id="0" name=""/>
        <dsp:cNvSpPr/>
      </dsp:nvSpPr>
      <dsp:spPr>
        <a:xfrm>
          <a:off x="763" y="2832640"/>
          <a:ext cx="2978053" cy="1786832"/>
        </a:xfrm>
        <a:prstGeom prst="rect">
          <a:avLst/>
        </a:prstGeom>
        <a:solidFill>
          <a:schemeClr val="accent2">
            <a:hueOff val="-13177148"/>
            <a:satOff val="6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Show category-wise distribution of adverse articles</a:t>
          </a:r>
          <a:endParaRPr lang="en-US" sz="1600" kern="1200" dirty="0"/>
        </a:p>
      </dsp:txBody>
      <dsp:txXfrm>
        <a:off x="763" y="2832640"/>
        <a:ext cx="2978053" cy="1786832"/>
      </dsp:txXfrm>
    </dsp:sp>
    <dsp:sp modelId="{1C3455FF-8402-4586-B24D-110EB60FDBC3}">
      <dsp:nvSpPr>
        <dsp:cNvPr id="0" name=""/>
        <dsp:cNvSpPr/>
      </dsp:nvSpPr>
      <dsp:spPr>
        <a:xfrm>
          <a:off x="3276622" y="2832640"/>
          <a:ext cx="2978053" cy="1786832"/>
        </a:xfrm>
        <a:prstGeom prst="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Support drill-down from summary to detailed articles</a:t>
          </a:r>
          <a:endParaRPr lang="en-US" sz="1600" kern="1200" dirty="0"/>
        </a:p>
      </dsp:txBody>
      <dsp:txXfrm>
        <a:off x="3276622" y="2832640"/>
        <a:ext cx="2978053" cy="17868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59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62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56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57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14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40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94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709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4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00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35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77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08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03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0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3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35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37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8" r:id="rId12"/>
    <p:sldLayoutId id="2147483929" r:id="rId13"/>
    <p:sldLayoutId id="2147483930" r:id="rId14"/>
    <p:sldLayoutId id="2147483931" r:id="rId15"/>
    <p:sldLayoutId id="2147483932" r:id="rId16"/>
    <p:sldLayoutId id="214748393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362200"/>
            <a:ext cx="7555317" cy="1348380"/>
          </a:xfrm>
        </p:spPr>
        <p:txBody>
          <a:bodyPr>
            <a:normAutofit/>
          </a:bodyPr>
          <a:lstStyle/>
          <a:p>
            <a:r>
              <a:rPr lang="en-US" sz="4000" dirty="0"/>
              <a:t>Adverse News Screening for Financial Crime Surveillance</a:t>
            </a:r>
            <a:endParaRPr lang="en-SG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TECHONICAL DISSCUSSION</a:t>
            </a:r>
            <a:endParaRPr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5972CD-884B-A4F0-63DB-25846BC92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Adverse News Screening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Approach 4: Embedding +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Use Sentence Transformers to embed articles.</a:t>
            </a:r>
          </a:p>
          <a:p>
            <a:r>
              <a:rPr dirty="0"/>
              <a:t>Cluster similar articles and manually assign labels</a:t>
            </a:r>
            <a:r>
              <a:rPr lang="en-SG" dirty="0"/>
              <a:t> by </a:t>
            </a:r>
            <a:r>
              <a:rPr lang="en-US" dirty="0"/>
              <a:t>using </a:t>
            </a:r>
            <a:r>
              <a:rPr lang="en-US" dirty="0" err="1"/>
              <a:t>KMeans</a:t>
            </a:r>
            <a:r>
              <a:rPr lang="en-US" dirty="0"/>
              <a:t> or HDBSCAN.</a:t>
            </a:r>
            <a:endParaRPr dirty="0"/>
          </a:p>
          <a:p>
            <a:endParaRPr dirty="0"/>
          </a:p>
          <a:p>
            <a:r>
              <a:rPr dirty="0"/>
              <a:t>✅ Pros:</a:t>
            </a:r>
          </a:p>
          <a:p>
            <a:r>
              <a:rPr dirty="0"/>
              <a:t>- Useful for discovering themes</a:t>
            </a:r>
          </a:p>
          <a:p>
            <a:r>
              <a:rPr dirty="0"/>
              <a:t>- Scalable with vector DBs</a:t>
            </a:r>
          </a:p>
          <a:p>
            <a:r>
              <a:rPr dirty="0"/>
              <a:t>⚠️ Cons:</a:t>
            </a:r>
          </a:p>
          <a:p>
            <a:r>
              <a:rPr dirty="0"/>
              <a:t>- Less precise than LLMs</a:t>
            </a:r>
          </a:p>
          <a:p>
            <a:r>
              <a:rPr dirty="0"/>
              <a:t>- Needs human-in-the-loop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ABFAC-81AB-E417-BAE2-47C4BB5CB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Score Calculation by Approach</a:t>
            </a:r>
            <a:endParaRPr lang="en-SG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8ADDE3-E3B4-3BDB-F808-F5635A9C2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882467"/>
              </p:ext>
            </p:extLst>
          </p:nvPr>
        </p:nvGraphicFramePr>
        <p:xfrm>
          <a:off x="609600" y="2802835"/>
          <a:ext cx="8189843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47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22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rPr sz="14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Approach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defRPr b="1"/>
                      </a:pPr>
                      <a:r>
                        <a:rPr sz="1400" b="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Confidence Metric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defRPr b="1"/>
                      </a:pPr>
                      <a:r>
                        <a:rPr sz="1400" b="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Calculation 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sz="1400" b="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LLM Zero-Shot (Simulated)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400" b="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Keyword Match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400" b="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Normalized count of matched keywords (max 5): min(matches/5, 1.0)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116">
                <a:tc>
                  <a:txBody>
                    <a:bodyPr/>
                    <a:lstStyle/>
                    <a:p>
                      <a:r>
                        <a:rPr sz="1400" b="0">
                          <a:ln>
                            <a:solidFill>
                              <a:schemeClr val="tx1"/>
                            </a:solidFill>
                          </a:ln>
                        </a:rPr>
                        <a:t>BERTopic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400" b="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Topic Probability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400" b="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Confidence is the max probability returned from topic assignment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sz="1400" b="0">
                          <a:ln>
                            <a:solidFill>
                              <a:schemeClr val="tx1"/>
                            </a:solidFill>
                          </a:ln>
                        </a:rPr>
                        <a:t>Rule-Based + ML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400" b="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Prediction Probability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400" b="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Highest predicted probability across multi-label logistic classifiers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sz="1400" b="0">
                          <a:ln>
                            <a:solidFill>
                              <a:schemeClr val="tx1"/>
                            </a:solidFill>
                          </a:ln>
                        </a:rPr>
                        <a:t>Embedding + Clustering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400" b="0">
                          <a:ln>
                            <a:solidFill>
                              <a:schemeClr val="tx1"/>
                            </a:solidFill>
                          </a:ln>
                        </a:rPr>
                        <a:t>Cosine Similarity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400" b="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Similarity of article embedding to cluster centroid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2755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Comparison of Approaches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E9F9480-63C8-6C3C-8246-4B7265478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520788"/>
              </p:ext>
            </p:extLst>
          </p:nvPr>
        </p:nvGraphicFramePr>
        <p:xfrm>
          <a:off x="605183" y="2846093"/>
          <a:ext cx="8028608" cy="3296289"/>
        </p:xfrm>
        <a:graphic>
          <a:graphicData uri="http://schemas.openxmlformats.org/drawingml/2006/table">
            <a:tbl>
              <a:tblPr/>
              <a:tblGrid>
                <a:gridCol w="1616234">
                  <a:extLst>
                    <a:ext uri="{9D8B030D-6E8A-4147-A177-3AD203B41FA5}">
                      <a16:colId xmlns:a16="http://schemas.microsoft.com/office/drawing/2014/main" val="500709551"/>
                    </a:ext>
                  </a:extLst>
                </a:gridCol>
                <a:gridCol w="826583">
                  <a:extLst>
                    <a:ext uri="{9D8B030D-6E8A-4147-A177-3AD203B41FA5}">
                      <a16:colId xmlns:a16="http://schemas.microsoft.com/office/drawing/2014/main" val="1998435300"/>
                    </a:ext>
                  </a:extLst>
                </a:gridCol>
                <a:gridCol w="789651">
                  <a:extLst>
                    <a:ext uri="{9D8B030D-6E8A-4147-A177-3AD203B41FA5}">
                      <a16:colId xmlns:a16="http://schemas.microsoft.com/office/drawing/2014/main" val="271570716"/>
                    </a:ext>
                  </a:extLst>
                </a:gridCol>
                <a:gridCol w="833740">
                  <a:extLst>
                    <a:ext uri="{9D8B030D-6E8A-4147-A177-3AD203B41FA5}">
                      <a16:colId xmlns:a16="http://schemas.microsoft.com/office/drawing/2014/main" val="2351342288"/>
                    </a:ext>
                  </a:extLst>
                </a:gridCol>
                <a:gridCol w="967409">
                  <a:extLst>
                    <a:ext uri="{9D8B030D-6E8A-4147-A177-3AD203B41FA5}">
                      <a16:colId xmlns:a16="http://schemas.microsoft.com/office/drawing/2014/main" val="3681628521"/>
                    </a:ext>
                  </a:extLst>
                </a:gridCol>
                <a:gridCol w="1351722">
                  <a:extLst>
                    <a:ext uri="{9D8B030D-6E8A-4147-A177-3AD203B41FA5}">
                      <a16:colId xmlns:a16="http://schemas.microsoft.com/office/drawing/2014/main" val="1013323964"/>
                    </a:ext>
                  </a:extLst>
                </a:gridCol>
                <a:gridCol w="1643269">
                  <a:extLst>
                    <a:ext uri="{9D8B030D-6E8A-4147-A177-3AD203B41FA5}">
                      <a16:colId xmlns:a16="http://schemas.microsoft.com/office/drawing/2014/main" val="2305584267"/>
                    </a:ext>
                  </a:extLst>
                </a:gridCol>
              </a:tblGrid>
              <a:tr h="1044633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Approach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Requires Labels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Interpretability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Customizable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Scalability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Confidence Scoring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Use Case Fit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2985578"/>
                  </a:ext>
                </a:extLst>
              </a:tr>
              <a:tr h="562914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LLM Zero-Shot (Simulated)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Medium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Keyword Match Count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Quick insights, no training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5764699"/>
                  </a:ext>
                </a:extLst>
              </a:tr>
              <a:tr h="562914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BERTopic (Unsupervised)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Medium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Medium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Topic Probabilities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Exploring themes and patterns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0583769"/>
                  </a:ext>
                </a:extLst>
              </a:tr>
              <a:tr h="562914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Rule-Based + ML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Weak Labels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Prediction Probabilities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Scalable and semi-automated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20004"/>
                  </a:ext>
                </a:extLst>
              </a:tr>
              <a:tr h="562914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Embedding + Clustering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Low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Medium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Similarity to Centroid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Uncovering semantic clusters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793892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🔷 Start with **LLM Zero-Shot Classification** for immediate insights.</a:t>
            </a:r>
          </a:p>
          <a:p>
            <a:r>
              <a:t>🔷 Complement with BERTopic for thematic exploration.</a:t>
            </a:r>
          </a:p>
          <a:p>
            <a:r>
              <a:t>🔷 If scaling or automating further, develop a rule-based or weakly supervised pipeline.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4BB16-804D-FF1B-6064-B1C1C5709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System Overview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0C5BA6-D7F4-625C-96BC-D2FD011D1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78" y="2107969"/>
            <a:ext cx="3813635" cy="4087422"/>
          </a:xfrm>
        </p:spPr>
        <p:txBody>
          <a:bodyPr>
            <a:normAutofit/>
          </a:bodyPr>
          <a:lstStyle/>
          <a:p>
            <a:r>
              <a:rPr dirty="0"/>
              <a:t>Ingest and classify financial crime-related news</a:t>
            </a:r>
          </a:p>
          <a:p>
            <a:r>
              <a:rPr dirty="0"/>
              <a:t>Extract named entities (ORG, PERSON, etc.)</a:t>
            </a:r>
          </a:p>
          <a:p>
            <a:r>
              <a:rPr dirty="0"/>
              <a:t>Store results in a structured database</a:t>
            </a:r>
          </a:p>
          <a:p>
            <a:r>
              <a:rPr dirty="0"/>
              <a:t>Present articles with category and confidence score</a:t>
            </a:r>
          </a:p>
          <a:p>
            <a:r>
              <a:rPr dirty="0"/>
              <a:t>Visualize trends and key entities over time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424E24D-7B13-BE68-DBF9-5B8337C60BFB}"/>
              </a:ext>
            </a:extLst>
          </p:cNvPr>
          <p:cNvSpPr txBox="1">
            <a:spLocks/>
          </p:cNvSpPr>
          <p:nvPr/>
        </p:nvSpPr>
        <p:spPr bwMode="gray">
          <a:xfrm>
            <a:off x="4762110" y="927098"/>
            <a:ext cx="401083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dirty="0"/>
              <a:t>System Architecture Components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299EAE4-DB48-5765-36E6-E705D01E3313}"/>
              </a:ext>
            </a:extLst>
          </p:cNvPr>
          <p:cNvSpPr txBox="1">
            <a:spLocks/>
          </p:cNvSpPr>
          <p:nvPr/>
        </p:nvSpPr>
        <p:spPr>
          <a:xfrm>
            <a:off x="4480820" y="2107969"/>
            <a:ext cx="4130101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Storage: PostgreSQL / MongoDB</a:t>
            </a:r>
          </a:p>
          <a:p>
            <a:r>
              <a:rPr lang="en-SG" dirty="0"/>
              <a:t>Backend API: Flask / </a:t>
            </a:r>
            <a:r>
              <a:rPr lang="en-SG" dirty="0" err="1"/>
              <a:t>FastAPI</a:t>
            </a:r>
            <a:endParaRPr lang="en-SG" dirty="0"/>
          </a:p>
          <a:p>
            <a:r>
              <a:rPr lang="en-SG" dirty="0"/>
              <a:t>Classification: ML/LLM pipeline (Zero-shot, </a:t>
            </a:r>
            <a:r>
              <a:rPr lang="en-SG" dirty="0" err="1"/>
              <a:t>BERTopic</a:t>
            </a:r>
            <a:r>
              <a:rPr lang="en-SG" dirty="0"/>
              <a:t>, etc.)</a:t>
            </a:r>
          </a:p>
          <a:p>
            <a:r>
              <a:rPr lang="en-SG" dirty="0"/>
              <a:t>NER: </a:t>
            </a:r>
            <a:r>
              <a:rPr lang="en-SG" dirty="0" err="1"/>
              <a:t>spaCy</a:t>
            </a:r>
            <a:r>
              <a:rPr lang="en-SG" dirty="0"/>
              <a:t> or transformer-based entity extractors</a:t>
            </a:r>
          </a:p>
          <a:p>
            <a:r>
              <a:rPr lang="en-SG" dirty="0"/>
              <a:t>Frontend: </a:t>
            </a:r>
            <a:r>
              <a:rPr lang="en-SG" dirty="0" err="1"/>
              <a:t>Streamlit</a:t>
            </a:r>
            <a:r>
              <a:rPr lang="en-SG" dirty="0"/>
              <a:t> / Dash / React</a:t>
            </a:r>
          </a:p>
          <a:p>
            <a:r>
              <a:rPr lang="en-SG" dirty="0"/>
              <a:t>Scheduler: Cron or Apache Airflow</a:t>
            </a:r>
          </a:p>
        </p:txBody>
      </p:sp>
    </p:spTree>
    <p:extLst>
      <p:ext uri="{BB962C8B-B14F-4D97-AF65-F5344CB8AC3E}">
        <p14:creationId xmlns:p14="http://schemas.microsoft.com/office/powerpoint/2010/main" val="2509618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• id (INT/UUID): Unique identifier</a:t>
            </a:r>
          </a:p>
          <a:p>
            <a:r>
              <a:t>• title (TEXT): News headline</a:t>
            </a:r>
          </a:p>
          <a:p>
            <a:r>
              <a:t>• content (TEXT): Full body of news</a:t>
            </a:r>
          </a:p>
          <a:p>
            <a:r>
              <a:t>• published_date (DATETIME): Article publish time</a:t>
            </a:r>
          </a:p>
          <a:p>
            <a:r>
              <a:t>• source_url (TEXT): Original source link</a:t>
            </a:r>
          </a:p>
          <a:p>
            <a:r>
              <a:t>• entities (TEXT/JSON): Extracted named entities</a:t>
            </a:r>
          </a:p>
          <a:p>
            <a:r>
              <a:t>• category (TEXT): Classified type of financial crime</a:t>
            </a:r>
          </a:p>
          <a:p>
            <a:r>
              <a:t>• confidence_score (FLOAT): Relevance score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808038"/>
            <a:ext cx="6005036" cy="722611"/>
          </a:xfrm>
        </p:spPr>
        <p:txBody>
          <a:bodyPr>
            <a:normAutofit/>
          </a:bodyPr>
          <a:lstStyle/>
          <a:p>
            <a:r>
              <a:rPr lang="en-SG" sz="2700" dirty="0">
                <a:solidFill>
                  <a:srgbClr val="EBEBEB"/>
                </a:solidFill>
              </a:rPr>
              <a:t>Visualization 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04BBEA-EAC1-7D9C-F973-1C1D027776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7096019"/>
              </p:ext>
            </p:extLst>
          </p:nvPr>
        </p:nvGraphicFramePr>
        <p:xfrm>
          <a:off x="1371187" y="1868211"/>
          <a:ext cx="6255440" cy="5367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EE5283-914F-16C9-5733-832259B1B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2EED1-75DE-3B46-370C-38E6BCB60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Comparison of Data Sources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03F463D-DEEC-DCD6-688C-E8BECB3F85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8920138"/>
              </p:ext>
            </p:extLst>
          </p:nvPr>
        </p:nvGraphicFramePr>
        <p:xfrm>
          <a:off x="556591" y="2246243"/>
          <a:ext cx="8083825" cy="384067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12524">
                  <a:extLst>
                    <a:ext uri="{9D8B030D-6E8A-4147-A177-3AD203B41FA5}">
                      <a16:colId xmlns:a16="http://schemas.microsoft.com/office/drawing/2014/main" val="2041439214"/>
                    </a:ext>
                  </a:extLst>
                </a:gridCol>
                <a:gridCol w="2116575">
                  <a:extLst>
                    <a:ext uri="{9D8B030D-6E8A-4147-A177-3AD203B41FA5}">
                      <a16:colId xmlns:a16="http://schemas.microsoft.com/office/drawing/2014/main" val="3223417218"/>
                    </a:ext>
                  </a:extLst>
                </a:gridCol>
                <a:gridCol w="2261721">
                  <a:extLst>
                    <a:ext uri="{9D8B030D-6E8A-4147-A177-3AD203B41FA5}">
                      <a16:colId xmlns:a16="http://schemas.microsoft.com/office/drawing/2014/main" val="1625530239"/>
                    </a:ext>
                  </a:extLst>
                </a:gridCol>
                <a:gridCol w="1993005">
                  <a:extLst>
                    <a:ext uri="{9D8B030D-6E8A-4147-A177-3AD203B41FA5}">
                      <a16:colId xmlns:a16="http://schemas.microsoft.com/office/drawing/2014/main" val="2100168517"/>
                    </a:ext>
                  </a:extLst>
                </a:gridCol>
              </a:tblGrid>
              <a:tr h="302759">
                <a:tc>
                  <a:txBody>
                    <a:bodyPr/>
                    <a:lstStyle/>
                    <a:p>
                      <a:r>
                        <a:rPr lang="en-SG" sz="1300" b="1"/>
                        <a:t>Data Source</a:t>
                      </a:r>
                      <a:endParaRPr lang="en-SG" sz="1300"/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SG" sz="1300" b="1"/>
                        <a:t>Pros</a:t>
                      </a:r>
                      <a:endParaRPr lang="en-SG" sz="1300"/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SG" sz="1300" b="1"/>
                        <a:t>Cons</a:t>
                      </a:r>
                      <a:endParaRPr lang="en-SG" sz="1300"/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SG" sz="1300" b="1" dirty="0"/>
                        <a:t>Best For</a:t>
                      </a:r>
                      <a:endParaRPr lang="en-SG" sz="1300" dirty="0"/>
                    </a:p>
                  </a:txBody>
                  <a:tcPr marL="51685" marR="51685" marT="25841" marB="25841" anchor="ctr"/>
                </a:tc>
                <a:extLst>
                  <a:ext uri="{0D108BD9-81ED-4DB2-BD59-A6C34878D82A}">
                    <a16:rowId xmlns:a16="http://schemas.microsoft.com/office/drawing/2014/main" val="702069764"/>
                  </a:ext>
                </a:extLst>
              </a:tr>
              <a:tr h="782999">
                <a:tc>
                  <a:txBody>
                    <a:bodyPr/>
                    <a:lstStyle/>
                    <a:p>
                      <a:r>
                        <a:rPr lang="en-SG" sz="1300" b="1">
                          <a:effectLst/>
                        </a:rPr>
                        <a:t>Google Search API</a:t>
                      </a:r>
                      <a:endParaRPr lang="en-SG" sz="1300">
                        <a:effectLst/>
                      </a:endParaRP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Broad web coverage, customizable queries</a:t>
                      </a: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00B0F0"/>
                          </a:solidFill>
                          <a:effectLst/>
                        </a:rPr>
                        <a:t>Difficult for data cleansing</a:t>
                      </a: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SG" sz="1300" dirty="0">
                          <a:effectLst/>
                        </a:rPr>
                        <a:t>Finding titles and links</a:t>
                      </a:r>
                    </a:p>
                  </a:txBody>
                  <a:tcPr marL="51685" marR="51685" marT="25841" marB="25841" anchor="ctr"/>
                </a:tc>
                <a:extLst>
                  <a:ext uri="{0D108BD9-81ED-4DB2-BD59-A6C34878D82A}">
                    <a16:rowId xmlns:a16="http://schemas.microsoft.com/office/drawing/2014/main" val="2833223583"/>
                  </a:ext>
                </a:extLst>
              </a:tr>
              <a:tr h="542879">
                <a:tc>
                  <a:txBody>
                    <a:bodyPr/>
                    <a:lstStyle/>
                    <a:p>
                      <a:r>
                        <a:rPr lang="en-SG" sz="1300" b="1">
                          <a:effectLst/>
                        </a:rPr>
                        <a:t>Google News RSS</a:t>
                      </a:r>
                      <a:endParaRPr lang="en-SG" sz="1300">
                        <a:effectLst/>
                      </a:endParaRP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Free, real-time news, easy to use</a:t>
                      </a: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00B0F0"/>
                          </a:solidFill>
                          <a:effectLst/>
                        </a:rPr>
                        <a:t>Takes long time for redirection, Summary of News</a:t>
                      </a: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SG" sz="1300">
                          <a:effectLst/>
                        </a:rPr>
                        <a:t>Discovering articles, trends</a:t>
                      </a:r>
                    </a:p>
                  </a:txBody>
                  <a:tcPr marL="51685" marR="51685" marT="25841" marB="25841" anchor="ctr"/>
                </a:tc>
                <a:extLst>
                  <a:ext uri="{0D108BD9-81ED-4DB2-BD59-A6C34878D82A}">
                    <a16:rowId xmlns:a16="http://schemas.microsoft.com/office/drawing/2014/main" val="624860109"/>
                  </a:ext>
                </a:extLst>
              </a:tr>
              <a:tr h="782999">
                <a:tc>
                  <a:txBody>
                    <a:bodyPr/>
                    <a:lstStyle/>
                    <a:p>
                      <a:r>
                        <a:rPr lang="en-US" sz="1300" b="1" dirty="0">
                          <a:effectLst/>
                        </a:rPr>
                        <a:t>News APIs</a:t>
                      </a:r>
                      <a:endParaRPr lang="en-US" sz="1300" dirty="0">
                        <a:effectLst/>
                      </a:endParaRP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Wide source access, some full text, programmatic</a:t>
                      </a: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Free tier limited, paid plans $20-$500/month</a:t>
                      </a: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SG" sz="1300">
                          <a:effectLst/>
                        </a:rPr>
                        <a:t>Streamlined title + body extraction</a:t>
                      </a:r>
                    </a:p>
                  </a:txBody>
                  <a:tcPr marL="51685" marR="51685" marT="25841" marB="25841" anchor="ctr"/>
                </a:tc>
                <a:extLst>
                  <a:ext uri="{0D108BD9-81ED-4DB2-BD59-A6C34878D82A}">
                    <a16:rowId xmlns:a16="http://schemas.microsoft.com/office/drawing/2014/main" val="1972420995"/>
                  </a:ext>
                </a:extLst>
              </a:tr>
              <a:tr h="782999">
                <a:tc>
                  <a:txBody>
                    <a:bodyPr/>
                    <a:lstStyle/>
                    <a:p>
                      <a:r>
                        <a:rPr lang="pt-BR" sz="1300" b="1" dirty="0">
                          <a:effectLst/>
                        </a:rPr>
                        <a:t>Financial Crime Sites (e.g., FinCEN)</a:t>
                      </a:r>
                      <a:endParaRPr lang="pt-BR" sz="1300" dirty="0">
                        <a:effectLst/>
                      </a:endParaRP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Authoritative, often full text, free (FinCEN)</a:t>
                      </a: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Narrow scope, premium for Reuters/Bloomberg</a:t>
                      </a: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SG" sz="1300">
                          <a:effectLst/>
                        </a:rPr>
                        <a:t>Targeted, high-quality data</a:t>
                      </a:r>
                    </a:p>
                  </a:txBody>
                  <a:tcPr marL="51685" marR="51685" marT="25841" marB="25841" anchor="ctr"/>
                </a:tc>
                <a:extLst>
                  <a:ext uri="{0D108BD9-81ED-4DB2-BD59-A6C34878D82A}">
                    <a16:rowId xmlns:a16="http://schemas.microsoft.com/office/drawing/2014/main" val="1402252278"/>
                  </a:ext>
                </a:extLst>
              </a:tr>
              <a:tr h="542879">
                <a:tc>
                  <a:txBody>
                    <a:bodyPr/>
                    <a:lstStyle/>
                    <a:p>
                      <a:r>
                        <a:rPr lang="en-SG" sz="1300" b="1">
                          <a:effectLst/>
                        </a:rPr>
                        <a:t>Web Scraping</a:t>
                      </a:r>
                      <a:endParaRPr lang="en-SG" sz="1300">
                        <a:effectLst/>
                      </a:endParaRP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Full control, full text possible</a:t>
                      </a: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Time-intensive, legal risks, blocks possible</a:t>
                      </a: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SG" sz="1300" dirty="0">
                          <a:effectLst/>
                        </a:rPr>
                        <a:t>Custom, free full-text solution</a:t>
                      </a:r>
                    </a:p>
                  </a:txBody>
                  <a:tcPr marL="51685" marR="51685" marT="25841" marB="25841" anchor="ctr"/>
                </a:tc>
                <a:extLst>
                  <a:ext uri="{0D108BD9-81ED-4DB2-BD59-A6C34878D82A}">
                    <a16:rowId xmlns:a16="http://schemas.microsoft.com/office/drawing/2014/main" val="3997569445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8E8EADCB-EB30-87AF-4060-6D4EAABB4EEF}"/>
              </a:ext>
            </a:extLst>
          </p:cNvPr>
          <p:cNvSpPr/>
          <p:nvPr/>
        </p:nvSpPr>
        <p:spPr>
          <a:xfrm>
            <a:off x="274981" y="3882887"/>
            <a:ext cx="8647044" cy="8812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1F740E-DA64-6C14-678D-4F69355B7A48}"/>
              </a:ext>
            </a:extLst>
          </p:cNvPr>
          <p:cNvSpPr txBox="1"/>
          <p:nvPr/>
        </p:nvSpPr>
        <p:spPr>
          <a:xfrm>
            <a:off x="530087" y="6123801"/>
            <a:ext cx="8083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00B0F0"/>
                </a:solidFill>
              </a:rPr>
              <a:t>For this assessment, I chose Google News RSS.   In reality, I like to suggest News API. </a:t>
            </a:r>
          </a:p>
        </p:txBody>
      </p:sp>
    </p:spTree>
    <p:extLst>
      <p:ext uri="{BB962C8B-B14F-4D97-AF65-F5344CB8AC3E}">
        <p14:creationId xmlns:p14="http://schemas.microsoft.com/office/powerpoint/2010/main" val="1284355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Entity Recognition and Extraction</a:t>
            </a:r>
            <a:r>
              <a:rPr dirty="0"/>
              <a:t> - 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✅ Pros:</a:t>
            </a:r>
          </a:p>
          <a:p>
            <a:r>
              <a:t>- No training data needed</a:t>
            </a:r>
          </a:p>
          <a:p>
            <a:r>
              <a:t>- Fast and scalable</a:t>
            </a:r>
          </a:p>
          <a:p>
            <a:r>
              <a:t>- Good accuracy for common entity types</a:t>
            </a:r>
          </a:p>
          <a:p>
            <a:r>
              <a:t>❌ Cons:</a:t>
            </a:r>
          </a:p>
          <a:p>
            <a:r>
              <a:t>- May miss context-specific entities</a:t>
            </a:r>
          </a:p>
          <a:p>
            <a:r>
              <a:t>- Different references to same entity not grouped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Coreference Resolution - 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9" y="2520122"/>
            <a:ext cx="6345260" cy="3530600"/>
          </a:xfrm>
        </p:spPr>
        <p:txBody>
          <a:bodyPr/>
          <a:lstStyle/>
          <a:p>
            <a:endParaRPr dirty="0"/>
          </a:p>
          <a:p>
            <a:r>
              <a:rPr dirty="0"/>
              <a:t>✅ Pros:</a:t>
            </a:r>
          </a:p>
          <a:p>
            <a:r>
              <a:rPr dirty="0"/>
              <a:t>- Improves consistency of entity mentions</a:t>
            </a:r>
          </a:p>
          <a:p>
            <a:r>
              <a:rPr dirty="0"/>
              <a:t>- Useful for tracking entities in context</a:t>
            </a:r>
          </a:p>
          <a:p>
            <a:r>
              <a:rPr dirty="0"/>
              <a:t>❌ Cons:</a:t>
            </a:r>
          </a:p>
          <a:p>
            <a:r>
              <a:rPr dirty="0"/>
              <a:t>- Slower, heavier models</a:t>
            </a:r>
          </a:p>
          <a:p>
            <a:r>
              <a:rPr dirty="0"/>
              <a:t>- Not perfect; may produce false positives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B67F3E3-E974-DE2F-7D42-6D1870D07A12}"/>
              </a:ext>
            </a:extLst>
          </p:cNvPr>
          <p:cNvSpPr txBox="1">
            <a:spLocks/>
          </p:cNvSpPr>
          <p:nvPr/>
        </p:nvSpPr>
        <p:spPr>
          <a:xfrm>
            <a:off x="5873703" y="2822714"/>
            <a:ext cx="3270297" cy="221311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sz="2600" dirty="0"/>
              <a:t>Identifies pronouns or alternate mentions referring to the same entity</a:t>
            </a:r>
          </a:p>
          <a:p>
            <a:r>
              <a:rPr lang="en-US" sz="2600" dirty="0"/>
              <a:t>Models: </a:t>
            </a:r>
            <a:r>
              <a:rPr lang="en-US" sz="2600" dirty="0" err="1"/>
              <a:t>AllenNLP</a:t>
            </a:r>
            <a:r>
              <a:rPr lang="en-US" sz="2600" dirty="0"/>
              <a:t>, </a:t>
            </a:r>
            <a:r>
              <a:rPr lang="en-US" sz="2600" dirty="0" err="1"/>
              <a:t>SpanBERT</a:t>
            </a:r>
            <a:r>
              <a:rPr lang="en-US" sz="2600" dirty="0"/>
              <a:t>, </a:t>
            </a:r>
            <a:r>
              <a:rPr lang="en-US" sz="2600" dirty="0" err="1"/>
              <a:t>neuralcoref</a:t>
            </a:r>
            <a:endParaRPr lang="en-US" sz="2600" dirty="0"/>
          </a:p>
          <a:p>
            <a:r>
              <a:rPr lang="en-US" sz="2600" dirty="0"/>
              <a:t>Useful for grouping references like 'President Biden' and 'he'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Entity Linking - 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✅ Pros:</a:t>
            </a:r>
          </a:p>
          <a:p>
            <a:r>
              <a:t>- High precision for known entities</a:t>
            </a:r>
          </a:p>
          <a:p>
            <a:r>
              <a:t>- Can integrate knowledge bases</a:t>
            </a:r>
          </a:p>
          <a:p>
            <a:r>
              <a:t>❌ Cons:</a:t>
            </a:r>
          </a:p>
          <a:p>
            <a:r>
              <a:t>- Requires entity KB or external API</a:t>
            </a:r>
          </a:p>
          <a:p>
            <a:r>
              <a:t>- More complex implementation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C89BF4-9ED6-015F-075F-87586541E10A}"/>
              </a:ext>
            </a:extLst>
          </p:cNvPr>
          <p:cNvSpPr txBox="1">
            <a:spLocks/>
          </p:cNvSpPr>
          <p:nvPr/>
        </p:nvSpPr>
        <p:spPr>
          <a:xfrm>
            <a:off x="5490172" y="2895048"/>
            <a:ext cx="3438939" cy="24008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Links text entities to real-world entries (e.g., Wikipedia)</a:t>
            </a:r>
          </a:p>
          <a:p>
            <a:r>
              <a:rPr lang="en-US" dirty="0"/>
              <a:t>Reduces ambiguity in similar or identical names</a:t>
            </a:r>
          </a:p>
          <a:p>
            <a:r>
              <a:rPr lang="en-US" dirty="0"/>
              <a:t>Example: 'Apple' → Apple Inc. vs. Apple (fruit)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Method: Entity Extraction &amp; Grouping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981444" cy="3530600"/>
          </a:xfrm>
        </p:spPr>
        <p:txBody>
          <a:bodyPr/>
          <a:lstStyle/>
          <a:p>
            <a:endParaRPr dirty="0"/>
          </a:p>
          <a:p>
            <a:pPr marL="0" indent="0">
              <a:buNone/>
            </a:pPr>
            <a:r>
              <a:rPr dirty="0"/>
              <a:t>1. Load articles from CSV</a:t>
            </a:r>
          </a:p>
          <a:p>
            <a:pPr marL="0" indent="0">
              <a:buNone/>
            </a:pPr>
            <a:r>
              <a:rPr dirty="0"/>
              <a:t>2. Apply NER to extract PERSON/ORG entities</a:t>
            </a:r>
          </a:p>
          <a:p>
            <a:pPr marL="0" indent="0">
              <a:buNone/>
            </a:pPr>
            <a:r>
              <a:rPr dirty="0"/>
              <a:t>3. Use coreference resolution to replace ambiguous mentions</a:t>
            </a:r>
          </a:p>
          <a:p>
            <a:pPr marL="0" indent="0">
              <a:buNone/>
            </a:pPr>
            <a:r>
              <a:rPr dirty="0"/>
              <a:t>4. Apply fuzzy matching or entity linking to unify references</a:t>
            </a:r>
          </a:p>
          <a:p>
            <a:pPr marL="0" indent="0">
              <a:buNone/>
            </a:pPr>
            <a:r>
              <a:rPr dirty="0"/>
              <a:t>5. Output: Clean list of unique people and organizations per article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Approach 1: LLM Zero/Few-Shot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Use LLMs (e.g., GPT-4) with prompts to classify news into predefined categories.</a:t>
            </a:r>
          </a:p>
          <a:p>
            <a:r>
              <a:rPr dirty="0"/>
              <a:t>Example: Provide title + body and ask for classification.</a:t>
            </a:r>
          </a:p>
          <a:p>
            <a:endParaRPr dirty="0"/>
          </a:p>
          <a:p>
            <a:r>
              <a:rPr dirty="0"/>
              <a:t>✅ Pros:</a:t>
            </a:r>
          </a:p>
          <a:p>
            <a:r>
              <a:rPr dirty="0"/>
              <a:t>- No training data required</a:t>
            </a:r>
          </a:p>
          <a:p>
            <a:r>
              <a:rPr dirty="0"/>
              <a:t>- High accuracy with nuanced text</a:t>
            </a:r>
          </a:p>
          <a:p>
            <a:r>
              <a:rPr dirty="0"/>
              <a:t>⚠️ Cons:</a:t>
            </a:r>
          </a:p>
          <a:p>
            <a:r>
              <a:rPr dirty="0"/>
              <a:t>- Costly at scale</a:t>
            </a:r>
          </a:p>
          <a:p>
            <a:r>
              <a:rPr dirty="0"/>
              <a:t>- May need post-processing for consistency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2142F5-B877-ED86-7D01-0B6D875912C5}"/>
              </a:ext>
            </a:extLst>
          </p:cNvPr>
          <p:cNvSpPr txBox="1"/>
          <p:nvPr/>
        </p:nvSpPr>
        <p:spPr>
          <a:xfrm>
            <a:off x="887896" y="6039678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You can use OpenAI's gpt-4-turbo, or for open-source, a model like mistral or llama2 using </a:t>
            </a:r>
            <a:r>
              <a:rPr lang="en-US" sz="1000" dirty="0" err="1"/>
              <a:t>HuggingFace's</a:t>
            </a:r>
            <a:r>
              <a:rPr lang="en-US" sz="1000" dirty="0"/>
              <a:t> transformers</a:t>
            </a:r>
            <a:r>
              <a:rPr lang="en-US" dirty="0"/>
              <a:t>.</a:t>
            </a:r>
            <a:endParaRPr lang="en-SG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Approach 2: </a:t>
            </a:r>
            <a:r>
              <a:rPr dirty="0" err="1"/>
              <a:t>BERTopic</a:t>
            </a:r>
            <a:r>
              <a:rPr dirty="0"/>
              <a:t> (Unsupervised Topic Modeling)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Cluster news articles into topics using embeddings + HDBSCAN.</a:t>
            </a:r>
          </a:p>
          <a:p>
            <a:r>
              <a:rPr dirty="0"/>
              <a:t>Manually assign clusters to adverse news categories.</a:t>
            </a:r>
          </a:p>
          <a:p>
            <a:endParaRPr dirty="0"/>
          </a:p>
          <a:p>
            <a:r>
              <a:rPr dirty="0"/>
              <a:t>✅ Pros:</a:t>
            </a:r>
          </a:p>
          <a:p>
            <a:r>
              <a:rPr dirty="0"/>
              <a:t>- No need for labels</a:t>
            </a:r>
          </a:p>
          <a:p>
            <a:r>
              <a:rPr dirty="0"/>
              <a:t>- Helps uncover hidden topics</a:t>
            </a:r>
          </a:p>
          <a:p>
            <a:r>
              <a:rPr dirty="0"/>
              <a:t>⚠️ Cons:</a:t>
            </a:r>
          </a:p>
          <a:p>
            <a:r>
              <a:rPr dirty="0"/>
              <a:t>- Topics may not align cleanly with categories</a:t>
            </a:r>
          </a:p>
          <a:p>
            <a:r>
              <a:rPr dirty="0"/>
              <a:t>- Needs manual interpretation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Approach 3: Rule-Based Weak Supervision</a:t>
            </a:r>
            <a:r>
              <a:rPr lang="en-SG" dirty="0"/>
              <a:t> + ML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Define keyword rules to assign labels to small dataset.</a:t>
            </a:r>
            <a:endParaRPr lang="en-SG" dirty="0"/>
          </a:p>
          <a:p>
            <a:pPr marL="0" indent="0">
              <a:buNone/>
            </a:pPr>
            <a:r>
              <a:rPr lang="en-SG" dirty="0"/>
              <a:t>      </a:t>
            </a:r>
            <a:r>
              <a:rPr lang="en-US" dirty="0"/>
              <a:t>"bribe", "kickback", "offshore" → Bribery &amp; Corruption</a:t>
            </a:r>
            <a:endParaRPr dirty="0"/>
          </a:p>
          <a:p>
            <a:r>
              <a:rPr dirty="0"/>
              <a:t>Train traditional ML/Transformer model on weak labels.</a:t>
            </a:r>
            <a:endParaRPr lang="en-SG" dirty="0"/>
          </a:p>
          <a:p>
            <a:r>
              <a:rPr lang="en-US" dirty="0"/>
              <a:t>Uses keyword-based rules to assign weak labels to articles</a:t>
            </a:r>
            <a:endParaRPr dirty="0"/>
          </a:p>
          <a:p>
            <a:endParaRPr dirty="0"/>
          </a:p>
          <a:p>
            <a:r>
              <a:rPr dirty="0"/>
              <a:t>✅ Pros:</a:t>
            </a:r>
          </a:p>
          <a:p>
            <a:r>
              <a:rPr dirty="0"/>
              <a:t>- Jump-starts supervised model</a:t>
            </a:r>
          </a:p>
          <a:p>
            <a:r>
              <a:rPr dirty="0"/>
              <a:t>- Uses domain knowledge</a:t>
            </a:r>
          </a:p>
          <a:p>
            <a:r>
              <a:rPr dirty="0"/>
              <a:t>⚠️ Cons:</a:t>
            </a:r>
          </a:p>
          <a:p>
            <a:r>
              <a:rPr dirty="0"/>
              <a:t>- Rules may miss nuances</a:t>
            </a:r>
          </a:p>
          <a:p>
            <a:r>
              <a:rPr dirty="0"/>
              <a:t>- Initial labeling may be noisy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564</TotalTime>
  <Words>1029</Words>
  <Application>Microsoft Office PowerPoint</Application>
  <PresentationFormat>On-screen Show (4:3)</PresentationFormat>
  <Paragraphs>195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Arial</vt:lpstr>
      <vt:lpstr>Century Gothic</vt:lpstr>
      <vt:lpstr>Wingdings 3</vt:lpstr>
      <vt:lpstr>Ion Boardroom</vt:lpstr>
      <vt:lpstr>Adverse News Screening for Financial Crime Surveillance</vt:lpstr>
      <vt:lpstr>Comparison of Data Sources</vt:lpstr>
      <vt:lpstr>Entity Recognition and Extraction - Pros and Cons</vt:lpstr>
      <vt:lpstr>Coreference Resolution - Pros and Cons</vt:lpstr>
      <vt:lpstr>Entity Linking - Pros and Cons</vt:lpstr>
      <vt:lpstr>Final Method: Entity Extraction &amp; Grouping</vt:lpstr>
      <vt:lpstr>Approach 1: LLM Zero/Few-Shot Classification</vt:lpstr>
      <vt:lpstr>Approach 2: BERTopic (Unsupervised Topic Modeling)</vt:lpstr>
      <vt:lpstr>Approach 3: Rule-Based Weak Supervision + ML</vt:lpstr>
      <vt:lpstr>Approach 4: Embedding + Clustering</vt:lpstr>
      <vt:lpstr>Confidence Score Calculation by Approach</vt:lpstr>
      <vt:lpstr>Comparison of Approaches</vt:lpstr>
      <vt:lpstr>Recommendation</vt:lpstr>
      <vt:lpstr>System Overview</vt:lpstr>
      <vt:lpstr>Database Schema</vt:lpstr>
      <vt:lpstr>Visualization Objectives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kui lee</dc:creator>
  <cp:keywords/>
  <dc:description>generated using python-pptx</dc:description>
  <cp:lastModifiedBy>kui lee</cp:lastModifiedBy>
  <cp:revision>13</cp:revision>
  <dcterms:created xsi:type="dcterms:W3CDTF">2013-01-27T09:14:16Z</dcterms:created>
  <dcterms:modified xsi:type="dcterms:W3CDTF">2025-04-09T08:37:54Z</dcterms:modified>
  <cp:category/>
</cp:coreProperties>
</file>