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5"/>
  </p:notesMasterIdLst>
  <p:sldIdLst>
    <p:sldId id="256" r:id="rId2"/>
    <p:sldId id="257" r:id="rId3"/>
    <p:sldId id="258" r:id="rId4"/>
    <p:sldId id="270" r:id="rId5"/>
    <p:sldId id="259" r:id="rId6"/>
    <p:sldId id="271" r:id="rId7"/>
    <p:sldId id="300" r:id="rId8"/>
    <p:sldId id="261" r:id="rId9"/>
    <p:sldId id="260" r:id="rId10"/>
    <p:sldId id="272" r:id="rId11"/>
    <p:sldId id="273" r:id="rId12"/>
    <p:sldId id="274" r:id="rId13"/>
    <p:sldId id="315" r:id="rId14"/>
    <p:sldId id="275" r:id="rId15"/>
    <p:sldId id="303" r:id="rId16"/>
    <p:sldId id="312" r:id="rId17"/>
    <p:sldId id="313" r:id="rId18"/>
    <p:sldId id="314" r:id="rId19"/>
    <p:sldId id="301" r:id="rId20"/>
    <p:sldId id="298" r:id="rId21"/>
    <p:sldId id="302" r:id="rId22"/>
    <p:sldId id="316" r:id="rId23"/>
    <p:sldId id="299" r:id="rId24"/>
  </p:sldIdLst>
  <p:sldSz cx="9144000" cy="5143500" type="screen16x9"/>
  <p:notesSz cx="6858000" cy="9144000"/>
  <p:embeddedFontLst>
    <p:embeddedFont>
      <p:font typeface="Frank Ruhl Libre" panose="00000500000000000000" pitchFamily="2" charset="-79"/>
      <p:regular r:id="rId26"/>
      <p:bold r:id="rId27"/>
    </p:embeddedFont>
    <p:embeddedFont>
      <p:font typeface="Montserrat" panose="00000500000000000000" pitchFamily="2" charset="0"/>
      <p:regular r:id="rId28"/>
      <p:bold r:id="rId29"/>
      <p:italic r:id="rId30"/>
      <p:boldItalic r:id="rId31"/>
    </p:embeddedFont>
    <p:embeddedFont>
      <p:font typeface="Montserrat ExtraBold" panose="00000900000000000000" pitchFamily="2" charset="0"/>
      <p:bold r:id="rId32"/>
      <p:italic r:id="rId33"/>
      <p:boldItalic r:id="rId34"/>
    </p:embeddedFont>
    <p:embeddedFont>
      <p:font typeface="Montserrat SemiBold" panose="000007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01"/>
  </p:normalViewPr>
  <p:slideViewPr>
    <p:cSldViewPr snapToGrid="0">
      <p:cViewPr varScale="1">
        <p:scale>
          <a:sx n="118" d="100"/>
          <a:sy n="118" d="100"/>
        </p:scale>
        <p:origin x="250" y="6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572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79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5608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827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06743487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06743487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06743487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06743487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1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06743487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06743487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4aa253fe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04aa253fe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4aa253fe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4aa253fe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06743487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06743487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06743487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06743487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7391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381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20337"/>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7490" b="7490"/>
          <a:stretch/>
        </p:blipFill>
        <p:spPr>
          <a:xfrm>
            <a:off x="0" y="0"/>
            <a:ext cx="9144003" cy="5143499"/>
          </a:xfrm>
          <a:prstGeom prst="rect">
            <a:avLst/>
          </a:prstGeom>
          <a:noFill/>
          <a:ln>
            <a:noFill/>
          </a:ln>
        </p:spPr>
      </p:pic>
      <p:sp>
        <p:nvSpPr>
          <p:cNvPr id="10" name="Google Shape;10;p2"/>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None/>
              <a:defRPr sz="72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11" name="Google Shape;11;p2"/>
          <p:cNvSpPr txBox="1">
            <a:spLocks noGrp="1"/>
          </p:cNvSpPr>
          <p:nvPr>
            <p:ph type="subTitle" idx="1"/>
          </p:nvPr>
        </p:nvSpPr>
        <p:spPr>
          <a:xfrm>
            <a:off x="2496200" y="3103614"/>
            <a:ext cx="4151400" cy="700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12" name="Google Shape;12;p2"/>
          <p:cNvSpPr txBox="1">
            <a:spLocks noGrp="1"/>
          </p:cNvSpPr>
          <p:nvPr>
            <p:ph type="body" idx="2"/>
          </p:nvPr>
        </p:nvSpPr>
        <p:spPr>
          <a:xfrm>
            <a:off x="2496200" y="4155404"/>
            <a:ext cx="4151400" cy="304500"/>
          </a:xfrm>
          <a:prstGeom prst="rect">
            <a:avLst/>
          </a:prstGeom>
        </p:spPr>
        <p:txBody>
          <a:bodyPr spcFirstLastPara="1" wrap="square" lIns="91425" tIns="91425" rIns="91425" bIns="91425" anchor="t" anchorCtr="0">
            <a:noAutofit/>
          </a:bodyPr>
          <a:lstStyle>
            <a:lvl1pPr marL="457200" lvl="0"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a:endParaRPr/>
          </a:p>
        </p:txBody>
      </p:sp>
      <p:pic>
        <p:nvPicPr>
          <p:cNvPr id="13" name="Google Shape;13;p2"/>
          <p:cNvPicPr preferRelativeResize="0"/>
          <p:nvPr/>
        </p:nvPicPr>
        <p:blipFill>
          <a:blip r:embed="rId3">
            <a:alphaModFix/>
          </a:blip>
          <a:stretch>
            <a:fillRect/>
          </a:stretch>
        </p:blipFill>
        <p:spPr>
          <a:xfrm>
            <a:off x="3340550" y="480150"/>
            <a:ext cx="2462890" cy="356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16" name="Google Shape;16;p3"/>
          <p:cNvSpPr txBox="1">
            <a:spLocks noGrp="1"/>
          </p:cNvSpPr>
          <p:nvPr>
            <p:ph type="subTitle" idx="1"/>
          </p:nvPr>
        </p:nvSpPr>
        <p:spPr>
          <a:xfrm>
            <a:off x="2462575" y="2959018"/>
            <a:ext cx="4218600" cy="73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19" name="Google Shape;19;p4"/>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lvl1pPr marL="457200" lvl="0" indent="-342900">
              <a:lnSpc>
                <a:spcPct val="125000"/>
              </a:lnSpc>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a:endParaRPr/>
          </a:p>
        </p:txBody>
      </p:sp>
      <p:sp>
        <p:nvSpPr>
          <p:cNvPr id="25" name="Google Shape;25;p5"/>
          <p:cNvSpPr txBox="1">
            <a:spLocks noGrp="1"/>
          </p:cNvSpPr>
          <p:nvPr>
            <p:ph type="body" idx="2"/>
          </p:nvPr>
        </p:nvSpPr>
        <p:spPr>
          <a:xfrm>
            <a:off x="4619925"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a:endParaRPr/>
          </a:p>
        </p:txBody>
      </p:sp>
      <p:sp>
        <p:nvSpPr>
          <p:cNvPr id="26" name="Google Shape;26;p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27" name="Google Shape;27;p5"/>
          <p:cNvSpPr txBox="1">
            <a:spLocks noGrp="1"/>
          </p:cNvSpPr>
          <p:nvPr>
            <p:ph type="subTitle" idx="3"/>
          </p:nvPr>
        </p:nvSpPr>
        <p:spPr>
          <a:xfrm>
            <a:off x="311700" y="2054620"/>
            <a:ext cx="3999900" cy="411600"/>
          </a:xfrm>
          <a:prstGeom prst="rect">
            <a:avLst/>
          </a:prstGeom>
        </p:spPr>
        <p:txBody>
          <a:bodyPr spcFirstLastPara="1" wrap="square" lIns="91425" tIns="91425" rIns="91425" bIns="91425" anchor="t" anchorCtr="0">
            <a:noAutofit/>
          </a:bodyPr>
          <a:lstStyle>
            <a:lvl1pPr lvl="0">
              <a:spcBef>
                <a:spcPts val="0"/>
              </a:spcBef>
              <a:spcAft>
                <a:spcPts val="0"/>
              </a:spcAft>
              <a:buNone/>
              <a:defRPr sz="1400" b="1">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28" name="Google Shape;28;p5"/>
          <p:cNvSpPr txBox="1">
            <a:spLocks noGrp="1"/>
          </p:cNvSpPr>
          <p:nvPr>
            <p:ph type="subTitle" idx="4"/>
          </p:nvPr>
        </p:nvSpPr>
        <p:spPr>
          <a:xfrm>
            <a:off x="4619925"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29" name="Google Shape;29;p5"/>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33" name="Google Shape;33;p6"/>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708000"/>
            <a:ext cx="31323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542000"/>
            <a:ext cx="3054600" cy="288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37" name="Google Shape;37;p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38" name="Google Shape;38;p7"/>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94375" y="1233175"/>
            <a:ext cx="4079100" cy="148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7" name="Google Shape;47;p9"/>
          <p:cNvSpPr txBox="1">
            <a:spLocks noGrp="1"/>
          </p:cNvSpPr>
          <p:nvPr>
            <p:ph type="subTitle" idx="1"/>
          </p:nvPr>
        </p:nvSpPr>
        <p:spPr>
          <a:xfrm>
            <a:off x="294375" y="2803075"/>
            <a:ext cx="36168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5517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9"/>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50" name="Google Shape;50;p9"/>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87"/>
        <p:cNvGrpSpPr/>
        <p:nvPr/>
      </p:nvGrpSpPr>
      <p:grpSpPr>
        <a:xfrm>
          <a:off x="0" y="0"/>
          <a:ext cx="0" cy="0"/>
          <a:chOff x="0" y="0"/>
          <a:chExt cx="0" cy="0"/>
        </a:xfrm>
      </p:grpSpPr>
      <p:sp>
        <p:nvSpPr>
          <p:cNvPr id="88" name="Google Shape;88;p1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89" name="Google Shape;89;p16"/>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9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57068C"/>
              </a:buClr>
              <a:buSzPts val="3600"/>
              <a:buFont typeface="Frank Ruhl Libre"/>
              <a:buNone/>
              <a:defRPr sz="3600" b="1">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62"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Trading strategies</a:t>
            </a:r>
            <a:endParaRPr dirty="0"/>
          </a:p>
        </p:txBody>
      </p:sp>
      <p:sp>
        <p:nvSpPr>
          <p:cNvPr id="96" name="Google Shape;96;p18"/>
          <p:cNvSpPr txBox="1">
            <a:spLocks noGrp="1"/>
          </p:cNvSpPr>
          <p:nvPr>
            <p:ph type="subTitle" idx="1"/>
          </p:nvPr>
        </p:nvSpPr>
        <p:spPr>
          <a:xfrm>
            <a:off x="1748782" y="3071809"/>
            <a:ext cx="5645936" cy="700800"/>
          </a:xfrm>
          <a:prstGeom prst="rect">
            <a:avLst/>
          </a:prstGeom>
        </p:spPr>
        <p:txBody>
          <a:bodyPr spcFirstLastPara="1" wrap="square" lIns="91425" tIns="91425" rIns="91425" bIns="91425" anchor="t" anchorCtr="0">
            <a:noAutofit/>
          </a:bodyPr>
          <a:lstStyle/>
          <a:p>
            <a:pPr marL="0" lvl="0" indent="0">
              <a:spcAft>
                <a:spcPts val="1600"/>
              </a:spcAft>
            </a:pPr>
            <a:r>
              <a:rPr lang="en-US" altLang="zh-CN" dirty="0"/>
              <a:t>Group 9 Final</a:t>
            </a:r>
            <a:r>
              <a:rPr lang="zh-CN" altLang="en-US" dirty="0"/>
              <a:t> </a:t>
            </a:r>
            <a:r>
              <a:rPr lang="en-US" altLang="zh-CN" dirty="0"/>
              <a:t>Project Presentation</a:t>
            </a:r>
          </a:p>
          <a:p>
            <a:pPr marL="0" indent="0"/>
            <a:r>
              <a:rPr lang="en-US" dirty="0"/>
              <a:t> </a:t>
            </a:r>
            <a:r>
              <a:rPr lang="en-US" dirty="0" err="1"/>
              <a:t>Zhengxuan</a:t>
            </a:r>
            <a:r>
              <a:rPr lang="en-US" dirty="0"/>
              <a:t> Yan, </a:t>
            </a:r>
            <a:r>
              <a:rPr lang="en-US" dirty="0" err="1"/>
              <a:t>Qinyan</a:t>
            </a:r>
            <a:r>
              <a:rPr lang="en-US" dirty="0"/>
              <a:t> Wu, Jialin Xuan</a:t>
            </a:r>
          </a:p>
          <a:p>
            <a:pPr marL="0" lvl="0" indent="0"/>
            <a:endParaRPr lang="en-US" dirty="0"/>
          </a:p>
          <a:p>
            <a:pPr marL="0" lvl="0" indent="0">
              <a:spcAft>
                <a:spcPts val="1600"/>
              </a:spcAft>
            </a:pPr>
            <a:endParaRPr dirty="0"/>
          </a:p>
        </p:txBody>
      </p:sp>
      <p:sp>
        <p:nvSpPr>
          <p:cNvPr id="97" name="Google Shape;97;p18"/>
          <p:cNvSpPr txBox="1">
            <a:spLocks noGrp="1"/>
          </p:cNvSpPr>
          <p:nvPr>
            <p:ph type="body" idx="2"/>
          </p:nvPr>
        </p:nvSpPr>
        <p:spPr>
          <a:xfrm>
            <a:off x="2496200" y="4155404"/>
            <a:ext cx="4151400" cy="304500"/>
          </a:xfrm>
          <a:prstGeom prst="rect">
            <a:avLst/>
          </a:prstGeom>
        </p:spPr>
        <p:txBody>
          <a:bodyPr spcFirstLastPara="1" wrap="square" lIns="91425" tIns="91425" rIns="91425" bIns="91425" anchor="t" anchorCtr="0">
            <a:noAutofit/>
          </a:bodyPr>
          <a:lstStyle/>
          <a:p>
            <a:pPr marL="0" indent="0">
              <a:buNone/>
            </a:pPr>
            <a:r>
              <a:rPr lang="en-US" dirty="0"/>
              <a:t>12.14.2021</a:t>
            </a:r>
          </a:p>
          <a:p>
            <a:pPr marL="0" lvl="0" indent="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5" name="Google Shape;136;p23">
            <a:extLst>
              <a:ext uri="{FF2B5EF4-FFF2-40B4-BE49-F238E27FC236}">
                <a16:creationId xmlns:a16="http://schemas.microsoft.com/office/drawing/2014/main" id="{67B0B9A3-5B1F-3649-A6B6-573900F1CD85}"/>
              </a:ext>
            </a:extLst>
          </p:cNvPr>
          <p:cNvSpPr txBox="1">
            <a:spLocks/>
          </p:cNvSpPr>
          <p:nvPr/>
        </p:nvSpPr>
        <p:spPr>
          <a:xfrm>
            <a:off x="437322" y="1095189"/>
            <a:ext cx="4829270" cy="41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endParaRPr lang="en-US" sz="2400" b="1" dirty="0">
              <a:solidFill>
                <a:srgbClr val="57068C"/>
              </a:solidFill>
              <a:latin typeface="Frank Ruhl Libre"/>
              <a:cs typeface="Frank Ruhl Libre"/>
              <a:sym typeface="Frank Ruhl Libre"/>
            </a:endParaRPr>
          </a:p>
        </p:txBody>
      </p:sp>
      <p:sp>
        <p:nvSpPr>
          <p:cNvPr id="10" name="Google Shape;136;p23">
            <a:extLst>
              <a:ext uri="{FF2B5EF4-FFF2-40B4-BE49-F238E27FC236}">
                <a16:creationId xmlns:a16="http://schemas.microsoft.com/office/drawing/2014/main" id="{E52A99D6-95BF-4A02-BC60-B25D225A05D8}"/>
              </a:ext>
            </a:extLst>
          </p:cNvPr>
          <p:cNvSpPr txBox="1">
            <a:spLocks/>
          </p:cNvSpPr>
          <p:nvPr/>
        </p:nvSpPr>
        <p:spPr>
          <a:xfrm>
            <a:off x="437321" y="561141"/>
            <a:ext cx="7651602" cy="25319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altLang="zh-CN" sz="2400" b="1" dirty="0">
                <a:solidFill>
                  <a:srgbClr val="57068C"/>
                </a:solidFill>
                <a:latin typeface="Frank Ruhl Libre"/>
                <a:cs typeface="Frank Ruhl Libre"/>
              </a:rPr>
              <a:t>Support Vector Machine</a:t>
            </a:r>
          </a:p>
          <a:p>
            <a:pPr marL="457200" lvl="0" indent="-317500">
              <a:lnSpc>
                <a:spcPct val="125000"/>
              </a:lnSpc>
              <a:buClr>
                <a:srgbClr val="57068C"/>
              </a:buClr>
              <a:buSzPts val="1400"/>
              <a:buFont typeface="Arial"/>
              <a:buChar char="●"/>
            </a:pPr>
            <a:r>
              <a:rPr lang="en-US" dirty="0">
                <a:solidFill>
                  <a:srgbClr val="333333"/>
                </a:solidFill>
                <a:latin typeface="Montserrat"/>
              </a:rPr>
              <a:t>Again, we fit the model with the same factors as before.</a:t>
            </a:r>
          </a:p>
          <a:p>
            <a:pPr marL="457200" lvl="0" indent="-317500">
              <a:lnSpc>
                <a:spcPct val="125000"/>
              </a:lnSpc>
              <a:buClr>
                <a:srgbClr val="57068C"/>
              </a:buClr>
              <a:buSzPts val="1400"/>
              <a:buFont typeface="Arial"/>
              <a:buChar char="●"/>
            </a:pPr>
            <a:r>
              <a:rPr lang="en-US" dirty="0">
                <a:solidFill>
                  <a:srgbClr val="333333"/>
                </a:solidFill>
                <a:latin typeface="Montserrat"/>
              </a:rPr>
              <a:t>Parameters used:</a:t>
            </a:r>
          </a:p>
          <a:p>
            <a:pPr marL="914400" lvl="1" indent="-317500">
              <a:lnSpc>
                <a:spcPct val="125000"/>
              </a:lnSpc>
              <a:buClr>
                <a:srgbClr val="57068C"/>
              </a:buClr>
              <a:buSzPts val="1400"/>
              <a:buFont typeface="Arial"/>
              <a:buChar char="○"/>
            </a:pPr>
            <a:r>
              <a:rPr lang="en-US" dirty="0">
                <a:solidFill>
                  <a:srgbClr val="333333"/>
                </a:solidFill>
                <a:latin typeface="Montserrat" panose="00000500000000000000"/>
                <a:sym typeface="Frank Ruhl Libre" panose="00000500000000000000"/>
              </a:rPr>
              <a:t>‘Sigmoid’ </a:t>
            </a:r>
            <a:r>
              <a:rPr lang="en-US" dirty="0">
                <a:solidFill>
                  <a:srgbClr val="333333"/>
                </a:solidFill>
                <a:latin typeface="Montserrat"/>
                <a:sym typeface="Montserrat"/>
              </a:rPr>
              <a:t> kernel</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is</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chosen</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because</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it</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is</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more</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efficient</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when</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dealing</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with</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non-linear separable</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dataset,</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and</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less</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likely</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to</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overfit</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the</a:t>
            </a:r>
            <a:r>
              <a:rPr lang="zh-CN" altLang="en-US" dirty="0">
                <a:solidFill>
                  <a:srgbClr val="333333"/>
                </a:solidFill>
                <a:latin typeface="Montserrat"/>
                <a:sym typeface="Montserrat"/>
              </a:rPr>
              <a:t> </a:t>
            </a:r>
            <a:r>
              <a:rPr lang="en-US" altLang="zh-CN" dirty="0">
                <a:solidFill>
                  <a:srgbClr val="333333"/>
                </a:solidFill>
                <a:latin typeface="Montserrat"/>
                <a:sym typeface="Montserrat"/>
              </a:rPr>
              <a:t>model.</a:t>
            </a:r>
            <a:endParaRPr lang="en-US" dirty="0">
              <a:solidFill>
                <a:srgbClr val="333333"/>
              </a:solidFill>
              <a:latin typeface="Montserrat"/>
              <a:sym typeface="Montserrat"/>
            </a:endParaRPr>
          </a:p>
          <a:p>
            <a:pPr marL="914400" lvl="1" indent="-317500">
              <a:lnSpc>
                <a:spcPct val="125000"/>
              </a:lnSpc>
              <a:buClr>
                <a:srgbClr val="57068C"/>
              </a:buClr>
              <a:buSzPts val="1400"/>
              <a:buFont typeface="Arial"/>
              <a:buChar char="○"/>
            </a:pPr>
            <a:endParaRPr lang="en-US" dirty="0">
              <a:solidFill>
                <a:srgbClr val="333333"/>
              </a:solidFill>
              <a:latin typeface="Montserrat"/>
            </a:endParaRPr>
          </a:p>
        </p:txBody>
      </p:sp>
      <p:pic>
        <p:nvPicPr>
          <p:cNvPr id="11" name="图片 2">
            <a:extLst>
              <a:ext uri="{FF2B5EF4-FFF2-40B4-BE49-F238E27FC236}">
                <a16:creationId xmlns:a16="http://schemas.microsoft.com/office/drawing/2014/main" id="{5E339735-3E63-3547-908C-341F4E635AA0}"/>
              </a:ext>
            </a:extLst>
          </p:cNvPr>
          <p:cNvPicPr>
            <a:picLocks noChangeAspect="1"/>
          </p:cNvPicPr>
          <p:nvPr/>
        </p:nvPicPr>
        <p:blipFill>
          <a:blip r:embed="rId3"/>
          <a:stretch>
            <a:fillRect/>
          </a:stretch>
        </p:blipFill>
        <p:spPr>
          <a:xfrm>
            <a:off x="915505" y="2842238"/>
            <a:ext cx="7312990" cy="794474"/>
          </a:xfrm>
          <a:prstGeom prst="rect">
            <a:avLst/>
          </a:prstGeom>
        </p:spPr>
      </p:pic>
    </p:spTree>
    <p:extLst>
      <p:ext uri="{BB962C8B-B14F-4D97-AF65-F5344CB8AC3E}">
        <p14:creationId xmlns:p14="http://schemas.microsoft.com/office/powerpoint/2010/main" val="109159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6" name="Google Shape;134;p23">
            <a:extLst>
              <a:ext uri="{FF2B5EF4-FFF2-40B4-BE49-F238E27FC236}">
                <a16:creationId xmlns:a16="http://schemas.microsoft.com/office/drawing/2014/main" id="{05091CE4-9E58-984D-8965-91766BA35927}"/>
              </a:ext>
            </a:extLst>
          </p:cNvPr>
          <p:cNvSpPr txBox="1">
            <a:spLocks/>
          </p:cNvSpPr>
          <p:nvPr/>
        </p:nvSpPr>
        <p:spPr>
          <a:xfrm>
            <a:off x="464599" y="1136915"/>
            <a:ext cx="7930792" cy="34007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lgn="just">
              <a:lnSpc>
                <a:spcPct val="125000"/>
              </a:lnSpc>
              <a:buClr>
                <a:schemeClr val="tx1"/>
              </a:buClr>
              <a:buSzPts val="1400"/>
              <a:buFont typeface="Arial"/>
              <a:buChar char="●"/>
            </a:pPr>
            <a:r>
              <a:rPr lang="en-US" dirty="0">
                <a:solidFill>
                  <a:srgbClr val="333333"/>
                </a:solidFill>
                <a:latin typeface="Montserrat"/>
              </a:rPr>
              <a:t>Gradient boosting: Gradient boosting uses gradient (direction of quickest improvement) for finding a solution. At each step the new learner tries to improve bad solutions of predecessors, without making good previous solutions.</a:t>
            </a:r>
          </a:p>
          <a:p>
            <a:pPr marL="457200" indent="-317500" algn="just">
              <a:lnSpc>
                <a:spcPct val="125000"/>
              </a:lnSpc>
              <a:buClr>
                <a:schemeClr val="tx1"/>
              </a:buClr>
              <a:buSzPts val="1400"/>
              <a:buFont typeface="Arial"/>
              <a:buChar char="●"/>
            </a:pPr>
            <a:r>
              <a:rPr lang="en-US" dirty="0">
                <a:solidFill>
                  <a:srgbClr val="333333"/>
                </a:solidFill>
                <a:latin typeface="Montserrat"/>
              </a:rPr>
              <a:t>Again, we fit the model with the the same factors as before.</a:t>
            </a:r>
          </a:p>
          <a:p>
            <a:pPr marL="457200" indent="-317500">
              <a:lnSpc>
                <a:spcPct val="125000"/>
              </a:lnSpc>
              <a:buClr>
                <a:schemeClr val="tx1"/>
              </a:buClr>
              <a:buSzPts val="1400"/>
              <a:buFont typeface="Arial"/>
              <a:buChar char="●"/>
            </a:pPr>
            <a:endParaRPr lang="en-US" dirty="0">
              <a:solidFill>
                <a:srgbClr val="333333"/>
              </a:solidFill>
              <a:latin typeface="Montserrat"/>
            </a:endParaRPr>
          </a:p>
          <a:p>
            <a:pPr marL="457200" indent="-317500">
              <a:lnSpc>
                <a:spcPct val="125000"/>
              </a:lnSpc>
              <a:buClr>
                <a:schemeClr val="tx1"/>
              </a:buClr>
              <a:buSzPts val="1400"/>
              <a:buFont typeface="Arial"/>
              <a:buChar char="●"/>
            </a:pPr>
            <a:endParaRPr lang="en-US" dirty="0">
              <a:solidFill>
                <a:srgbClr val="333333"/>
              </a:solidFill>
              <a:latin typeface="Montserrat"/>
            </a:endParaRPr>
          </a:p>
          <a:p>
            <a:pPr marL="457200" indent="-317500">
              <a:lnSpc>
                <a:spcPct val="125000"/>
              </a:lnSpc>
              <a:buClr>
                <a:schemeClr val="tx1"/>
              </a:buClr>
              <a:buSzPts val="1400"/>
              <a:buFont typeface="Arial"/>
              <a:buChar char="●"/>
            </a:pPr>
            <a:endParaRPr lang="en-US" dirty="0">
              <a:solidFill>
                <a:srgbClr val="333333"/>
              </a:solidFill>
              <a:latin typeface="Montserrat"/>
            </a:endParaRPr>
          </a:p>
          <a:p>
            <a:pPr marL="457200" indent="-317500">
              <a:lnSpc>
                <a:spcPct val="125000"/>
              </a:lnSpc>
              <a:buClr>
                <a:schemeClr val="tx1"/>
              </a:buClr>
              <a:buSzPts val="1400"/>
              <a:buFont typeface="Arial"/>
              <a:buChar char="●"/>
            </a:pPr>
            <a:r>
              <a:rPr lang="en-US" dirty="0">
                <a:solidFill>
                  <a:srgbClr val="333333"/>
                </a:solidFill>
                <a:latin typeface="Montserrat"/>
              </a:rPr>
              <a:t>Parameters used: </a:t>
            </a:r>
          </a:p>
          <a:p>
            <a:pPr marL="1371600" lvl="2" indent="-317500">
              <a:lnSpc>
                <a:spcPct val="125000"/>
              </a:lnSpc>
              <a:buClr>
                <a:schemeClr val="tx1"/>
              </a:buClr>
              <a:buSzPts val="1400"/>
              <a:buFont typeface="Arial"/>
              <a:buChar char="■"/>
            </a:pPr>
            <a:r>
              <a:rPr lang="en-US" dirty="0">
                <a:solidFill>
                  <a:srgbClr val="333333"/>
                </a:solidFill>
                <a:latin typeface="Montserrat"/>
              </a:rPr>
              <a:t>number of estimators = 100</a:t>
            </a:r>
          </a:p>
          <a:p>
            <a:pPr marL="1371600" lvl="2" indent="-317500">
              <a:lnSpc>
                <a:spcPct val="125000"/>
              </a:lnSpc>
              <a:buClr>
                <a:schemeClr val="tx1"/>
              </a:buClr>
              <a:buSzPts val="1400"/>
              <a:buFont typeface="Arial"/>
              <a:buChar char="■"/>
            </a:pPr>
            <a:r>
              <a:rPr lang="en-US" dirty="0">
                <a:solidFill>
                  <a:srgbClr val="333333"/>
                </a:solidFill>
                <a:latin typeface="Montserrat"/>
              </a:rPr>
              <a:t>Learning rate=1.0</a:t>
            </a:r>
            <a:r>
              <a:rPr lang="zh-CN" altLang="en-US" dirty="0">
                <a:solidFill>
                  <a:srgbClr val="333333"/>
                </a:solidFill>
                <a:latin typeface="Montserrat"/>
              </a:rPr>
              <a:t>，</a:t>
            </a:r>
            <a:r>
              <a:rPr lang="en-US" altLang="zh-CN" dirty="0">
                <a:solidFill>
                  <a:srgbClr val="333333"/>
                </a:solidFill>
                <a:latin typeface="Montserrat"/>
              </a:rPr>
              <a:t>to</a:t>
            </a:r>
            <a:r>
              <a:rPr lang="zh-CN" altLang="en-US" dirty="0">
                <a:solidFill>
                  <a:srgbClr val="333333"/>
                </a:solidFill>
                <a:latin typeface="Montserrat"/>
              </a:rPr>
              <a:t> </a:t>
            </a:r>
            <a:r>
              <a:rPr lang="en-US" altLang="zh-CN" dirty="0">
                <a:solidFill>
                  <a:srgbClr val="333333"/>
                </a:solidFill>
                <a:latin typeface="Montserrat"/>
              </a:rPr>
              <a:t>make</a:t>
            </a:r>
            <a:r>
              <a:rPr lang="zh-CN" altLang="en-US" dirty="0">
                <a:solidFill>
                  <a:srgbClr val="333333"/>
                </a:solidFill>
                <a:latin typeface="Montserrat"/>
              </a:rPr>
              <a:t> </a:t>
            </a:r>
            <a:r>
              <a:rPr lang="en-US" altLang="zh-CN" dirty="0">
                <a:solidFill>
                  <a:srgbClr val="333333"/>
                </a:solidFill>
                <a:latin typeface="Montserrat"/>
              </a:rPr>
              <a:t>the</a:t>
            </a:r>
            <a:r>
              <a:rPr lang="zh-CN" altLang="en-US" dirty="0">
                <a:solidFill>
                  <a:srgbClr val="333333"/>
                </a:solidFill>
                <a:latin typeface="Montserrat"/>
              </a:rPr>
              <a:t> </a:t>
            </a:r>
            <a:r>
              <a:rPr lang="en-US" altLang="zh-CN" dirty="0">
                <a:solidFill>
                  <a:srgbClr val="333333"/>
                </a:solidFill>
                <a:latin typeface="Montserrat"/>
              </a:rPr>
              <a:t>model</a:t>
            </a:r>
            <a:r>
              <a:rPr lang="zh-CN" altLang="en-US" dirty="0">
                <a:solidFill>
                  <a:srgbClr val="333333"/>
                </a:solidFill>
                <a:latin typeface="Montserrat"/>
              </a:rPr>
              <a:t> </a:t>
            </a:r>
            <a:r>
              <a:rPr lang="en-US" altLang="zh-CN" dirty="0">
                <a:solidFill>
                  <a:srgbClr val="333333"/>
                </a:solidFill>
                <a:latin typeface="Montserrat"/>
              </a:rPr>
              <a:t>more</a:t>
            </a:r>
            <a:r>
              <a:rPr lang="zh-CN" altLang="en-US" dirty="0">
                <a:solidFill>
                  <a:srgbClr val="333333"/>
                </a:solidFill>
                <a:latin typeface="Montserrat"/>
              </a:rPr>
              <a:t> </a:t>
            </a:r>
            <a:r>
              <a:rPr lang="en-US" altLang="zh-CN" dirty="0">
                <a:solidFill>
                  <a:srgbClr val="333333"/>
                </a:solidFill>
                <a:latin typeface="Montserrat"/>
              </a:rPr>
              <a:t>stable</a:t>
            </a:r>
            <a:r>
              <a:rPr lang="zh-CN" altLang="en-US" dirty="0">
                <a:solidFill>
                  <a:srgbClr val="333333"/>
                </a:solidFill>
                <a:latin typeface="Montserrat"/>
              </a:rPr>
              <a:t> </a:t>
            </a:r>
            <a:r>
              <a:rPr lang="en-US" altLang="zh-CN" dirty="0">
                <a:solidFill>
                  <a:srgbClr val="333333"/>
                </a:solidFill>
                <a:latin typeface="Montserrat"/>
              </a:rPr>
              <a:t>to</a:t>
            </a:r>
            <a:r>
              <a:rPr lang="zh-CN" altLang="en-US" dirty="0">
                <a:solidFill>
                  <a:srgbClr val="333333"/>
                </a:solidFill>
                <a:latin typeface="Montserrat"/>
              </a:rPr>
              <a:t> </a:t>
            </a:r>
            <a:r>
              <a:rPr lang="en-US" altLang="zh-CN" dirty="0">
                <a:solidFill>
                  <a:srgbClr val="333333"/>
                </a:solidFill>
                <a:latin typeface="Montserrat"/>
              </a:rPr>
              <a:t>predict.</a:t>
            </a:r>
            <a:endParaRPr lang="en-US" dirty="0">
              <a:solidFill>
                <a:srgbClr val="333333"/>
              </a:solidFill>
              <a:latin typeface="Montserrat"/>
            </a:endParaRPr>
          </a:p>
          <a:p>
            <a:pPr marL="1371600" lvl="2" indent="-317500">
              <a:lnSpc>
                <a:spcPct val="125000"/>
              </a:lnSpc>
              <a:buClr>
                <a:schemeClr val="tx1"/>
              </a:buClr>
              <a:buSzPts val="1400"/>
              <a:buFont typeface="Arial"/>
              <a:buChar char="■"/>
            </a:pPr>
            <a:r>
              <a:rPr lang="en-US" dirty="0">
                <a:solidFill>
                  <a:srgbClr val="333333"/>
                </a:solidFill>
                <a:latin typeface="Montserrat"/>
              </a:rPr>
              <a:t>Max depth=1</a:t>
            </a:r>
            <a:r>
              <a:rPr lang="en-US" altLang="zh-CN" dirty="0">
                <a:solidFill>
                  <a:srgbClr val="333333"/>
                </a:solidFill>
                <a:latin typeface="Montserrat"/>
              </a:rPr>
              <a:t>,</a:t>
            </a:r>
            <a:r>
              <a:rPr lang="zh-CN" altLang="en-US" dirty="0">
                <a:solidFill>
                  <a:srgbClr val="333333"/>
                </a:solidFill>
                <a:latin typeface="Montserrat"/>
              </a:rPr>
              <a:t> </a:t>
            </a:r>
            <a:r>
              <a:rPr lang="en-US" altLang="zh-CN" dirty="0">
                <a:solidFill>
                  <a:srgbClr val="333333"/>
                </a:solidFill>
                <a:latin typeface="Montserrat"/>
              </a:rPr>
              <a:t>to</a:t>
            </a:r>
            <a:r>
              <a:rPr lang="zh-CN" altLang="en-US" dirty="0">
                <a:solidFill>
                  <a:srgbClr val="333333"/>
                </a:solidFill>
                <a:latin typeface="Montserrat"/>
              </a:rPr>
              <a:t> </a:t>
            </a:r>
            <a:r>
              <a:rPr lang="en-US" altLang="zh-CN" dirty="0">
                <a:solidFill>
                  <a:srgbClr val="333333"/>
                </a:solidFill>
                <a:latin typeface="Montserrat"/>
              </a:rPr>
              <a:t>control</a:t>
            </a:r>
            <a:r>
              <a:rPr lang="zh-CN" altLang="en-US" dirty="0">
                <a:solidFill>
                  <a:srgbClr val="333333"/>
                </a:solidFill>
                <a:latin typeface="Montserrat"/>
              </a:rPr>
              <a:t> </a:t>
            </a:r>
            <a:r>
              <a:rPr lang="en-US" altLang="zh-CN" dirty="0">
                <a:solidFill>
                  <a:srgbClr val="333333"/>
                </a:solidFill>
                <a:latin typeface="Montserrat"/>
              </a:rPr>
              <a:t>the</a:t>
            </a:r>
            <a:r>
              <a:rPr lang="zh-CN" altLang="en-US" dirty="0">
                <a:solidFill>
                  <a:srgbClr val="333333"/>
                </a:solidFill>
                <a:latin typeface="Montserrat"/>
              </a:rPr>
              <a:t> </a:t>
            </a:r>
            <a:r>
              <a:rPr lang="en-US" altLang="zh-CN" dirty="0">
                <a:solidFill>
                  <a:srgbClr val="333333"/>
                </a:solidFill>
                <a:latin typeface="Montserrat"/>
              </a:rPr>
              <a:t>overfitting.</a:t>
            </a:r>
            <a:endParaRPr lang="en-US" dirty="0">
              <a:solidFill>
                <a:srgbClr val="333333"/>
              </a:solidFill>
              <a:latin typeface="Montserrat"/>
            </a:endParaRPr>
          </a:p>
          <a:p>
            <a:pPr marL="457200" indent="-317500">
              <a:lnSpc>
                <a:spcPct val="125000"/>
              </a:lnSpc>
              <a:buClr>
                <a:schemeClr val="tx1"/>
              </a:buClr>
              <a:buSzPts val="1400"/>
              <a:buFont typeface="Arial"/>
              <a:buChar char="●"/>
            </a:pPr>
            <a:endParaRPr lang="en-US" dirty="0">
              <a:solidFill>
                <a:srgbClr val="333333"/>
              </a:solidFill>
              <a:latin typeface="Montserrat"/>
            </a:endParaRPr>
          </a:p>
          <a:p>
            <a:pPr marL="457200" indent="-317500">
              <a:lnSpc>
                <a:spcPct val="125000"/>
              </a:lnSpc>
              <a:buClr>
                <a:schemeClr val="tx1"/>
              </a:buClr>
              <a:buSzPts val="1400"/>
              <a:buFont typeface="Arial"/>
              <a:buChar char="●"/>
            </a:pPr>
            <a:endParaRPr lang="en-US" dirty="0">
              <a:solidFill>
                <a:srgbClr val="333333"/>
              </a:solidFill>
              <a:latin typeface="Montserrat"/>
            </a:endParaRPr>
          </a:p>
          <a:p>
            <a:pPr marL="457200" indent="-317500">
              <a:lnSpc>
                <a:spcPct val="125000"/>
              </a:lnSpc>
              <a:buClr>
                <a:schemeClr val="tx1"/>
              </a:buClr>
              <a:buSzPts val="1400"/>
              <a:buFont typeface="Arial"/>
              <a:buChar char="●"/>
            </a:pPr>
            <a:endParaRPr lang="en-US" dirty="0">
              <a:solidFill>
                <a:srgbClr val="333333"/>
              </a:solidFill>
              <a:latin typeface="Montserrat"/>
            </a:endParaRPr>
          </a:p>
        </p:txBody>
      </p:sp>
      <p:pic>
        <p:nvPicPr>
          <p:cNvPr id="2" name="Picture 1">
            <a:extLst>
              <a:ext uri="{FF2B5EF4-FFF2-40B4-BE49-F238E27FC236}">
                <a16:creationId xmlns:a16="http://schemas.microsoft.com/office/drawing/2014/main" id="{5C748399-9661-E94F-8BB8-5EA9D67DD3E1}"/>
              </a:ext>
            </a:extLst>
          </p:cNvPr>
          <p:cNvPicPr>
            <a:picLocks noChangeAspect="1"/>
          </p:cNvPicPr>
          <p:nvPr/>
        </p:nvPicPr>
        <p:blipFill>
          <a:blip r:embed="rId3"/>
          <a:stretch>
            <a:fillRect/>
          </a:stretch>
        </p:blipFill>
        <p:spPr>
          <a:xfrm>
            <a:off x="970238" y="2418817"/>
            <a:ext cx="7303795" cy="606092"/>
          </a:xfrm>
          <a:prstGeom prst="rect">
            <a:avLst/>
          </a:prstGeom>
        </p:spPr>
      </p:pic>
      <p:sp>
        <p:nvSpPr>
          <p:cNvPr id="12" name="Google Shape;136;p23">
            <a:extLst>
              <a:ext uri="{FF2B5EF4-FFF2-40B4-BE49-F238E27FC236}">
                <a16:creationId xmlns:a16="http://schemas.microsoft.com/office/drawing/2014/main" id="{26F7EFEE-39E4-4C2E-93B3-C2B64030FE3F}"/>
              </a:ext>
            </a:extLst>
          </p:cNvPr>
          <p:cNvSpPr txBox="1">
            <a:spLocks/>
          </p:cNvSpPr>
          <p:nvPr/>
        </p:nvSpPr>
        <p:spPr>
          <a:xfrm>
            <a:off x="464599" y="643228"/>
            <a:ext cx="3874278" cy="41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altLang="zh-CN" sz="2400" b="1" dirty="0">
                <a:solidFill>
                  <a:srgbClr val="57068C"/>
                </a:solidFill>
                <a:latin typeface="Frank Ruhl Libre"/>
                <a:cs typeface="Frank Ruhl Libre"/>
              </a:rPr>
              <a:t>Gradient Boosting</a:t>
            </a:r>
          </a:p>
          <a:p>
            <a:pPr>
              <a:spcAft>
                <a:spcPts val="1600"/>
              </a:spcAft>
            </a:pPr>
            <a:endParaRPr lang="en-US" sz="2400" b="1" dirty="0">
              <a:solidFill>
                <a:srgbClr val="57068C"/>
              </a:solidFill>
              <a:latin typeface="Frank Ruhl Libre"/>
              <a:cs typeface="Frank Ruhl Libre"/>
              <a:sym typeface="Frank Ruhl Libre"/>
            </a:endParaRPr>
          </a:p>
        </p:txBody>
      </p:sp>
    </p:spTree>
    <p:extLst>
      <p:ext uri="{BB962C8B-B14F-4D97-AF65-F5344CB8AC3E}">
        <p14:creationId xmlns:p14="http://schemas.microsoft.com/office/powerpoint/2010/main" val="28734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8" name="Google Shape;149;p25">
            <a:extLst>
              <a:ext uri="{FF2B5EF4-FFF2-40B4-BE49-F238E27FC236}">
                <a16:creationId xmlns:a16="http://schemas.microsoft.com/office/drawing/2014/main" id="{8A8031E0-91D6-AF44-A56B-2E9161BF5987}"/>
              </a:ext>
            </a:extLst>
          </p:cNvPr>
          <p:cNvSpPr txBox="1">
            <a:spLocks/>
          </p:cNvSpPr>
          <p:nvPr/>
        </p:nvSpPr>
        <p:spPr>
          <a:xfrm>
            <a:off x="338977" y="1266928"/>
            <a:ext cx="8318400" cy="355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lnSpc>
                <a:spcPct val="125000"/>
              </a:lnSpc>
              <a:buClr>
                <a:schemeClr val="tx1"/>
              </a:buClr>
              <a:buSzPts val="1400"/>
              <a:buFont typeface="Arial"/>
              <a:buChar char="●"/>
            </a:pPr>
            <a:r>
              <a:rPr lang="en-US" dirty="0">
                <a:solidFill>
                  <a:srgbClr val="333333"/>
                </a:solidFill>
                <a:latin typeface="Montserrat"/>
              </a:rPr>
              <a:t>Again, we fit the model with the same factors as before.</a:t>
            </a:r>
          </a:p>
          <a:p>
            <a:pPr marL="457200" indent="-317500">
              <a:lnSpc>
                <a:spcPct val="125000"/>
              </a:lnSpc>
              <a:buClr>
                <a:schemeClr val="tx1"/>
              </a:buClr>
              <a:buSzPts val="1400"/>
              <a:buFont typeface="Arial"/>
              <a:buChar char="●"/>
            </a:pPr>
            <a:r>
              <a:rPr lang="en-US" dirty="0">
                <a:solidFill>
                  <a:srgbClr val="333333"/>
                </a:solidFill>
                <a:latin typeface="Montserrat"/>
              </a:rPr>
              <a:t>Parameters used:</a:t>
            </a:r>
          </a:p>
          <a:p>
            <a:pPr marL="914400" lvl="1" indent="-317500">
              <a:lnSpc>
                <a:spcPct val="125000"/>
              </a:lnSpc>
              <a:buClr>
                <a:schemeClr val="tx1"/>
              </a:buClr>
              <a:buSzPts val="1400"/>
              <a:buFont typeface="Arial"/>
              <a:buChar char="○"/>
            </a:pPr>
            <a:r>
              <a:rPr lang="en-US" dirty="0">
                <a:solidFill>
                  <a:srgbClr val="333333"/>
                </a:solidFill>
                <a:latin typeface="Montserrat"/>
              </a:rPr>
              <a:t>Maximum depth is set to </a:t>
            </a:r>
            <a:r>
              <a:rPr lang="en-US" altLang="zh-CN" dirty="0">
                <a:solidFill>
                  <a:srgbClr val="333333"/>
                </a:solidFill>
                <a:latin typeface="Montserrat"/>
              </a:rPr>
              <a:t>5</a:t>
            </a:r>
            <a:r>
              <a:rPr lang="en-US" dirty="0">
                <a:solidFill>
                  <a:srgbClr val="333333"/>
                </a:solidFill>
                <a:latin typeface="Montserrat"/>
              </a:rPr>
              <a:t> to avoid overfitting and too complex model. </a:t>
            </a:r>
          </a:p>
        </p:txBody>
      </p:sp>
      <p:pic>
        <p:nvPicPr>
          <p:cNvPr id="3" name="Picture 2">
            <a:extLst>
              <a:ext uri="{FF2B5EF4-FFF2-40B4-BE49-F238E27FC236}">
                <a16:creationId xmlns:a16="http://schemas.microsoft.com/office/drawing/2014/main" id="{CEC4EAD5-D0CB-C84E-8AA2-B20F109B2A9D}"/>
              </a:ext>
            </a:extLst>
          </p:cNvPr>
          <p:cNvPicPr>
            <a:picLocks noChangeAspect="1"/>
          </p:cNvPicPr>
          <p:nvPr/>
        </p:nvPicPr>
        <p:blipFill>
          <a:blip r:embed="rId3"/>
          <a:stretch>
            <a:fillRect/>
          </a:stretch>
        </p:blipFill>
        <p:spPr>
          <a:xfrm>
            <a:off x="539004" y="2571750"/>
            <a:ext cx="7599745" cy="803541"/>
          </a:xfrm>
          <a:prstGeom prst="rect">
            <a:avLst/>
          </a:prstGeom>
        </p:spPr>
      </p:pic>
      <p:sp>
        <p:nvSpPr>
          <p:cNvPr id="10" name="Google Shape;136;p23">
            <a:extLst>
              <a:ext uri="{FF2B5EF4-FFF2-40B4-BE49-F238E27FC236}">
                <a16:creationId xmlns:a16="http://schemas.microsoft.com/office/drawing/2014/main" id="{B37944EA-4358-4FA6-9D8F-97A76F7F5126}"/>
              </a:ext>
            </a:extLst>
          </p:cNvPr>
          <p:cNvSpPr txBox="1">
            <a:spLocks/>
          </p:cNvSpPr>
          <p:nvPr/>
        </p:nvSpPr>
        <p:spPr>
          <a:xfrm>
            <a:off x="464599" y="643228"/>
            <a:ext cx="3874278" cy="41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altLang="zh-CN" sz="2400" b="1" dirty="0">
                <a:solidFill>
                  <a:srgbClr val="57068C"/>
                </a:solidFill>
                <a:latin typeface="Frank Ruhl Libre"/>
                <a:cs typeface="Frank Ruhl Libre"/>
              </a:rPr>
              <a:t>Random Forest</a:t>
            </a:r>
          </a:p>
          <a:p>
            <a:pPr>
              <a:spcAft>
                <a:spcPts val="1600"/>
              </a:spcAft>
            </a:pPr>
            <a:endParaRPr lang="en-US" sz="2400" b="1" dirty="0">
              <a:solidFill>
                <a:srgbClr val="57068C"/>
              </a:solidFill>
              <a:latin typeface="Frank Ruhl Libre"/>
              <a:cs typeface="Frank Ruhl Libre"/>
              <a:sym typeface="Frank Ruhl Libre"/>
            </a:endParaRPr>
          </a:p>
        </p:txBody>
      </p:sp>
    </p:spTree>
    <p:extLst>
      <p:ext uri="{BB962C8B-B14F-4D97-AF65-F5344CB8AC3E}">
        <p14:creationId xmlns:p14="http://schemas.microsoft.com/office/powerpoint/2010/main" val="108197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8" name="Google Shape;149;p25">
            <a:extLst>
              <a:ext uri="{FF2B5EF4-FFF2-40B4-BE49-F238E27FC236}">
                <a16:creationId xmlns:a16="http://schemas.microsoft.com/office/drawing/2014/main" id="{8A8031E0-91D6-AF44-A56B-2E9161BF5987}"/>
              </a:ext>
            </a:extLst>
          </p:cNvPr>
          <p:cNvSpPr txBox="1">
            <a:spLocks/>
          </p:cNvSpPr>
          <p:nvPr/>
        </p:nvSpPr>
        <p:spPr>
          <a:xfrm>
            <a:off x="338977" y="1079493"/>
            <a:ext cx="8318400" cy="355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lnSpc>
                <a:spcPct val="125000"/>
              </a:lnSpc>
              <a:buClr>
                <a:schemeClr val="tx1"/>
              </a:buClr>
              <a:buSzPts val="1400"/>
              <a:buFont typeface="Arial"/>
              <a:buChar char="●"/>
            </a:pPr>
            <a:r>
              <a:rPr lang="en-US" dirty="0">
                <a:solidFill>
                  <a:srgbClr val="333333"/>
                </a:solidFill>
                <a:latin typeface="Montserrat"/>
              </a:rPr>
              <a:t>We follow the transaction</a:t>
            </a:r>
            <a:r>
              <a:rPr lang="zh-CN" altLang="en-US" dirty="0">
                <a:solidFill>
                  <a:srgbClr val="333333"/>
                </a:solidFill>
                <a:latin typeface="Montserrat"/>
              </a:rPr>
              <a:t> </a:t>
            </a:r>
            <a:r>
              <a:rPr lang="en-US" dirty="0">
                <a:solidFill>
                  <a:srgbClr val="333333"/>
                </a:solidFill>
                <a:latin typeface="Montserrat"/>
              </a:rPr>
              <a:t>rules of first making a purchase and then placing a sell order, subsequently maintaining a single buy and sell transaction, where the single transaction is for 10 shares</a:t>
            </a:r>
            <a:r>
              <a:rPr lang="en-US" altLang="zh-CN" dirty="0">
                <a:solidFill>
                  <a:srgbClr val="333333"/>
                </a:solidFill>
                <a:latin typeface="Montserrat"/>
              </a:rPr>
              <a:t>.</a:t>
            </a:r>
          </a:p>
          <a:p>
            <a:pPr marL="457200" indent="-317500">
              <a:lnSpc>
                <a:spcPct val="125000"/>
              </a:lnSpc>
              <a:buClr>
                <a:schemeClr val="tx1"/>
              </a:buClr>
              <a:buSzPts val="1400"/>
              <a:buFont typeface="Arial"/>
              <a:buChar char="●"/>
            </a:pPr>
            <a:endParaRPr lang="en-US" altLang="zh-CN" dirty="0">
              <a:solidFill>
                <a:srgbClr val="333333"/>
              </a:solidFill>
              <a:latin typeface="Montserrat"/>
            </a:endParaRPr>
          </a:p>
          <a:p>
            <a:pPr marL="457200" indent="-317500">
              <a:lnSpc>
                <a:spcPct val="125000"/>
              </a:lnSpc>
              <a:buClr>
                <a:schemeClr val="tx1"/>
              </a:buClr>
              <a:buSzPts val="1400"/>
              <a:buFont typeface="Arial"/>
              <a:buChar char="●"/>
            </a:pPr>
            <a:endParaRPr lang="en-US" altLang="zh-CN" dirty="0">
              <a:solidFill>
                <a:srgbClr val="333333"/>
              </a:solidFill>
              <a:latin typeface="Montserrat"/>
            </a:endParaRPr>
          </a:p>
          <a:p>
            <a:pPr marL="457200" indent="-317500">
              <a:lnSpc>
                <a:spcPct val="125000"/>
              </a:lnSpc>
              <a:buClr>
                <a:schemeClr val="tx1"/>
              </a:buClr>
              <a:buSzPts val="1400"/>
              <a:buFont typeface="Arial"/>
              <a:buChar char="●"/>
            </a:pPr>
            <a:r>
              <a:rPr lang="en-US" dirty="0">
                <a:solidFill>
                  <a:srgbClr val="333333"/>
                </a:solidFill>
                <a:latin typeface="Montserrat"/>
              </a:rPr>
              <a:t>Three evaluation indicators were used to test the performance of our strategy</a:t>
            </a:r>
          </a:p>
          <a:p>
            <a:pPr marL="914400" lvl="1" indent="-317500">
              <a:lnSpc>
                <a:spcPct val="125000"/>
              </a:lnSpc>
              <a:buClr>
                <a:schemeClr val="tx1"/>
              </a:buClr>
              <a:buSzPts val="1400"/>
              <a:buFont typeface="Arial"/>
              <a:buChar char="○"/>
            </a:pPr>
            <a:r>
              <a:rPr lang="en-US" dirty="0">
                <a:solidFill>
                  <a:srgbClr val="333333"/>
                </a:solidFill>
                <a:latin typeface="Montserrat"/>
              </a:rPr>
              <a:t>Return: </a:t>
            </a:r>
            <a:r>
              <a:rPr lang="en-US" dirty="0" err="1">
                <a:solidFill>
                  <a:srgbClr val="333333"/>
                </a:solidFill>
                <a:latin typeface="Montserrat"/>
              </a:rPr>
              <a:t>PnL</a:t>
            </a:r>
            <a:r>
              <a:rPr lang="en-US" altLang="zh-CN" dirty="0">
                <a:solidFill>
                  <a:srgbClr val="333333"/>
                </a:solidFill>
                <a:latin typeface="Montserrat"/>
              </a:rPr>
              <a:t>,</a:t>
            </a:r>
            <a:r>
              <a:rPr lang="zh-CN" altLang="en-US" dirty="0">
                <a:solidFill>
                  <a:srgbClr val="333333"/>
                </a:solidFill>
                <a:latin typeface="Montserrat"/>
              </a:rPr>
              <a:t> </a:t>
            </a:r>
            <a:r>
              <a:rPr lang="en-US" altLang="zh-CN" dirty="0">
                <a:solidFill>
                  <a:srgbClr val="333333"/>
                </a:solidFill>
                <a:latin typeface="Montserrat"/>
              </a:rPr>
              <a:t>which</a:t>
            </a:r>
            <a:r>
              <a:rPr lang="zh-CN" altLang="en-US" dirty="0">
                <a:solidFill>
                  <a:srgbClr val="333333"/>
                </a:solidFill>
                <a:latin typeface="Montserrat"/>
              </a:rPr>
              <a:t> </a:t>
            </a:r>
            <a:r>
              <a:rPr lang="en-US" altLang="zh-CN" dirty="0">
                <a:solidFill>
                  <a:srgbClr val="333333"/>
                </a:solidFill>
                <a:latin typeface="Montserrat"/>
              </a:rPr>
              <a:t>equals</a:t>
            </a:r>
            <a:r>
              <a:rPr lang="zh-CN" altLang="en-US" dirty="0">
                <a:solidFill>
                  <a:srgbClr val="333333"/>
                </a:solidFill>
                <a:latin typeface="Montserrat"/>
              </a:rPr>
              <a:t> </a:t>
            </a:r>
            <a:r>
              <a:rPr lang="en-US" altLang="zh-CN" dirty="0">
                <a:solidFill>
                  <a:srgbClr val="333333"/>
                </a:solidFill>
                <a:latin typeface="Montserrat"/>
              </a:rPr>
              <a:t>to</a:t>
            </a:r>
            <a:r>
              <a:rPr lang="zh-CN" altLang="en-US" dirty="0">
                <a:solidFill>
                  <a:srgbClr val="333333"/>
                </a:solidFill>
                <a:latin typeface="Montserrat"/>
              </a:rPr>
              <a:t> </a:t>
            </a:r>
            <a:r>
              <a:rPr lang="en-US" altLang="zh-CN" dirty="0">
                <a:solidFill>
                  <a:srgbClr val="333333"/>
                </a:solidFill>
                <a:latin typeface="Montserrat"/>
              </a:rPr>
              <a:t>the</a:t>
            </a:r>
            <a:r>
              <a:rPr lang="zh-CN" altLang="en-US" dirty="0">
                <a:solidFill>
                  <a:srgbClr val="333333"/>
                </a:solidFill>
                <a:latin typeface="Montserrat"/>
              </a:rPr>
              <a:t> </a:t>
            </a:r>
            <a:r>
              <a:rPr lang="en-US" altLang="zh-CN" dirty="0">
                <a:solidFill>
                  <a:srgbClr val="333333"/>
                </a:solidFill>
                <a:latin typeface="Montserrat"/>
              </a:rPr>
              <a:t>stock</a:t>
            </a:r>
            <a:r>
              <a:rPr lang="zh-CN" altLang="en-US" dirty="0">
                <a:solidFill>
                  <a:srgbClr val="333333"/>
                </a:solidFill>
                <a:latin typeface="Montserrat"/>
              </a:rPr>
              <a:t> </a:t>
            </a:r>
            <a:r>
              <a:rPr lang="en-US" altLang="zh-CN" dirty="0">
                <a:solidFill>
                  <a:srgbClr val="333333"/>
                </a:solidFill>
                <a:latin typeface="Montserrat"/>
              </a:rPr>
              <a:t>position</a:t>
            </a:r>
            <a:r>
              <a:rPr lang="zh-CN" altLang="en-US" dirty="0">
                <a:solidFill>
                  <a:srgbClr val="333333"/>
                </a:solidFill>
                <a:latin typeface="Montserrat"/>
              </a:rPr>
              <a:t> </a:t>
            </a:r>
            <a:r>
              <a:rPr lang="en-US" altLang="zh-CN" dirty="0">
                <a:solidFill>
                  <a:srgbClr val="333333"/>
                </a:solidFill>
                <a:latin typeface="Montserrat"/>
              </a:rPr>
              <a:t>plus</a:t>
            </a:r>
            <a:r>
              <a:rPr lang="zh-CN" altLang="en-US" dirty="0">
                <a:solidFill>
                  <a:srgbClr val="333333"/>
                </a:solidFill>
                <a:latin typeface="Montserrat"/>
              </a:rPr>
              <a:t> </a:t>
            </a:r>
            <a:r>
              <a:rPr lang="en-US" altLang="zh-CN" dirty="0">
                <a:solidFill>
                  <a:srgbClr val="333333"/>
                </a:solidFill>
                <a:latin typeface="Montserrat"/>
              </a:rPr>
              <a:t>cash</a:t>
            </a:r>
            <a:r>
              <a:rPr lang="zh-CN" altLang="en-US" dirty="0">
                <a:solidFill>
                  <a:srgbClr val="333333"/>
                </a:solidFill>
                <a:latin typeface="Montserrat"/>
              </a:rPr>
              <a:t> </a:t>
            </a:r>
            <a:r>
              <a:rPr lang="en-US" altLang="zh-CN" dirty="0">
                <a:solidFill>
                  <a:srgbClr val="333333"/>
                </a:solidFill>
                <a:latin typeface="Montserrat"/>
              </a:rPr>
              <a:t>and</a:t>
            </a:r>
            <a:r>
              <a:rPr lang="zh-CN" altLang="en-US" dirty="0">
                <a:solidFill>
                  <a:srgbClr val="333333"/>
                </a:solidFill>
                <a:latin typeface="Montserrat"/>
              </a:rPr>
              <a:t> </a:t>
            </a:r>
            <a:r>
              <a:rPr lang="en-US" altLang="zh-CN" dirty="0">
                <a:solidFill>
                  <a:srgbClr val="333333"/>
                </a:solidFill>
                <a:latin typeface="Montserrat"/>
              </a:rPr>
              <a:t>minus</a:t>
            </a:r>
            <a:r>
              <a:rPr lang="zh-CN" altLang="en-US" dirty="0">
                <a:solidFill>
                  <a:srgbClr val="333333"/>
                </a:solidFill>
                <a:latin typeface="Montserrat"/>
              </a:rPr>
              <a:t> </a:t>
            </a:r>
            <a:r>
              <a:rPr lang="en-US" altLang="zh-CN" dirty="0">
                <a:solidFill>
                  <a:srgbClr val="333333"/>
                </a:solidFill>
                <a:latin typeface="Montserrat"/>
              </a:rPr>
              <a:t>the</a:t>
            </a:r>
            <a:r>
              <a:rPr lang="zh-CN" altLang="en-US" dirty="0">
                <a:solidFill>
                  <a:srgbClr val="333333"/>
                </a:solidFill>
                <a:latin typeface="Montserrat"/>
              </a:rPr>
              <a:t> </a:t>
            </a:r>
            <a:r>
              <a:rPr lang="en-US" altLang="zh-CN" dirty="0">
                <a:solidFill>
                  <a:srgbClr val="333333"/>
                </a:solidFill>
                <a:latin typeface="Montserrat"/>
              </a:rPr>
              <a:t>initial</a:t>
            </a:r>
            <a:r>
              <a:rPr lang="zh-CN" altLang="en-US" dirty="0">
                <a:solidFill>
                  <a:srgbClr val="333333"/>
                </a:solidFill>
                <a:latin typeface="Montserrat"/>
              </a:rPr>
              <a:t> </a:t>
            </a:r>
            <a:r>
              <a:rPr lang="en-US" altLang="zh-CN" dirty="0">
                <a:solidFill>
                  <a:srgbClr val="333333"/>
                </a:solidFill>
                <a:latin typeface="Montserrat"/>
              </a:rPr>
              <a:t>asset.</a:t>
            </a:r>
            <a:endParaRPr lang="en-US" dirty="0">
              <a:solidFill>
                <a:srgbClr val="333333"/>
              </a:solidFill>
              <a:latin typeface="Montserrat"/>
            </a:endParaRPr>
          </a:p>
          <a:p>
            <a:pPr marL="914400" lvl="1" indent="-317500">
              <a:lnSpc>
                <a:spcPct val="125000"/>
              </a:lnSpc>
              <a:buClr>
                <a:schemeClr val="tx1"/>
              </a:buClr>
              <a:buSzPts val="1400"/>
              <a:buFont typeface="Arial"/>
              <a:buChar char="○"/>
            </a:pPr>
            <a:r>
              <a:rPr lang="en-US" dirty="0">
                <a:solidFill>
                  <a:srgbClr val="333333"/>
                </a:solidFill>
                <a:latin typeface="Montserrat"/>
              </a:rPr>
              <a:t>Risk: Sharp ratio</a:t>
            </a:r>
            <a:r>
              <a:rPr lang="en-US" altLang="zh-CN" dirty="0">
                <a:solidFill>
                  <a:srgbClr val="333333"/>
                </a:solidFill>
                <a:latin typeface="Montserrat"/>
              </a:rPr>
              <a:t>,</a:t>
            </a:r>
            <a:r>
              <a:rPr lang="zh-CN" altLang="en-US" dirty="0">
                <a:solidFill>
                  <a:srgbClr val="333333"/>
                </a:solidFill>
                <a:latin typeface="Montserrat"/>
              </a:rPr>
              <a:t> </a:t>
            </a:r>
            <a:r>
              <a:rPr lang="en-US" altLang="zh-CN" dirty="0">
                <a:solidFill>
                  <a:srgbClr val="333333"/>
                </a:solidFill>
                <a:latin typeface="Montserrat"/>
              </a:rPr>
              <a:t>which</a:t>
            </a:r>
            <a:r>
              <a:rPr lang="zh-CN" altLang="en-US" dirty="0">
                <a:solidFill>
                  <a:srgbClr val="333333"/>
                </a:solidFill>
                <a:latin typeface="Montserrat"/>
              </a:rPr>
              <a:t> </a:t>
            </a:r>
            <a:r>
              <a:rPr lang="en-US" altLang="zh-CN" dirty="0">
                <a:solidFill>
                  <a:srgbClr val="333333"/>
                </a:solidFill>
                <a:latin typeface="Montserrat"/>
              </a:rPr>
              <a:t>follows</a:t>
            </a:r>
            <a:r>
              <a:rPr lang="zh-CN" altLang="en-US" dirty="0">
                <a:solidFill>
                  <a:srgbClr val="333333"/>
                </a:solidFill>
                <a:latin typeface="Montserrat"/>
              </a:rPr>
              <a:t> </a:t>
            </a:r>
            <a:r>
              <a:rPr lang="en-US" altLang="zh-CN" dirty="0">
                <a:solidFill>
                  <a:srgbClr val="333333"/>
                </a:solidFill>
                <a:latin typeface="Montserrat"/>
              </a:rPr>
              <a:t>the</a:t>
            </a:r>
            <a:r>
              <a:rPr lang="zh-CN" altLang="en-US" dirty="0">
                <a:solidFill>
                  <a:srgbClr val="333333"/>
                </a:solidFill>
                <a:latin typeface="Montserrat"/>
              </a:rPr>
              <a:t> </a:t>
            </a:r>
            <a:r>
              <a:rPr lang="en-US" altLang="zh-CN" dirty="0">
                <a:solidFill>
                  <a:srgbClr val="333333"/>
                </a:solidFill>
                <a:latin typeface="Montserrat"/>
              </a:rPr>
              <a:t>equation</a:t>
            </a:r>
            <a:r>
              <a:rPr lang="zh-CN" altLang="en-US" dirty="0">
                <a:solidFill>
                  <a:srgbClr val="333333"/>
                </a:solidFill>
                <a:latin typeface="Montserrat"/>
              </a:rPr>
              <a:t> </a:t>
            </a:r>
            <a:r>
              <a:rPr lang="en-US" altLang="zh-CN" dirty="0">
                <a:solidFill>
                  <a:srgbClr val="333333"/>
                </a:solidFill>
                <a:latin typeface="Montserrat"/>
              </a:rPr>
              <a:t>that</a:t>
            </a:r>
            <a:r>
              <a:rPr lang="zh-CN" altLang="en-US" dirty="0">
                <a:solidFill>
                  <a:srgbClr val="333333"/>
                </a:solidFill>
                <a:latin typeface="Montserrat"/>
              </a:rPr>
              <a:t> </a:t>
            </a:r>
            <a:r>
              <a:rPr lang="en-US" altLang="zh-CN" dirty="0">
                <a:solidFill>
                  <a:srgbClr val="333333"/>
                </a:solidFill>
                <a:latin typeface="Montserrat"/>
              </a:rPr>
              <a:t>is(asset return-risk</a:t>
            </a:r>
            <a:r>
              <a:rPr lang="zh-CN" altLang="en-US" dirty="0">
                <a:solidFill>
                  <a:srgbClr val="333333"/>
                </a:solidFill>
                <a:latin typeface="Montserrat"/>
              </a:rPr>
              <a:t> </a:t>
            </a:r>
            <a:r>
              <a:rPr lang="en-US" altLang="zh-CN" dirty="0">
                <a:solidFill>
                  <a:srgbClr val="333333"/>
                </a:solidFill>
                <a:latin typeface="Montserrat"/>
              </a:rPr>
              <a:t>free</a:t>
            </a:r>
            <a:r>
              <a:rPr lang="zh-CN" altLang="en-US" dirty="0">
                <a:solidFill>
                  <a:srgbClr val="333333"/>
                </a:solidFill>
                <a:latin typeface="Montserrat"/>
              </a:rPr>
              <a:t> </a:t>
            </a:r>
            <a:r>
              <a:rPr lang="en-US" altLang="zh-CN" dirty="0">
                <a:solidFill>
                  <a:srgbClr val="333333"/>
                </a:solidFill>
                <a:latin typeface="Montserrat"/>
              </a:rPr>
              <a:t>rate)/ standard deviation of the asset excess return.</a:t>
            </a:r>
          </a:p>
          <a:p>
            <a:pPr marL="914400" lvl="1" indent="-317500">
              <a:lnSpc>
                <a:spcPct val="125000"/>
              </a:lnSpc>
              <a:buClr>
                <a:schemeClr val="tx1"/>
              </a:buClr>
              <a:buSzPts val="1400"/>
              <a:buFont typeface="Arial"/>
              <a:buChar char="○"/>
            </a:pPr>
            <a:r>
              <a:rPr lang="en-US" dirty="0">
                <a:solidFill>
                  <a:srgbClr val="333333"/>
                </a:solidFill>
                <a:latin typeface="Montserrat"/>
              </a:rPr>
              <a:t>Feasibility: Decay</a:t>
            </a:r>
            <a:r>
              <a:rPr lang="en-US" altLang="zh-CN" dirty="0">
                <a:solidFill>
                  <a:srgbClr val="333333"/>
                </a:solidFill>
                <a:latin typeface="Montserrat"/>
              </a:rPr>
              <a:t>,</a:t>
            </a:r>
            <a:r>
              <a:rPr lang="zh-CN" altLang="en-US" dirty="0">
                <a:solidFill>
                  <a:srgbClr val="333333"/>
                </a:solidFill>
                <a:latin typeface="Montserrat"/>
              </a:rPr>
              <a:t> </a:t>
            </a:r>
            <a:r>
              <a:rPr lang="en-US" altLang="zh-CN" dirty="0">
                <a:solidFill>
                  <a:srgbClr val="333333"/>
                </a:solidFill>
                <a:latin typeface="Montserrat"/>
              </a:rPr>
              <a:t>which</a:t>
            </a:r>
            <a:r>
              <a:rPr lang="zh-CN" altLang="en-US" dirty="0">
                <a:solidFill>
                  <a:srgbClr val="333333"/>
                </a:solidFill>
                <a:latin typeface="Montserrat"/>
              </a:rPr>
              <a:t> </a:t>
            </a:r>
            <a:r>
              <a:rPr lang="en-US" altLang="zh-CN" dirty="0">
                <a:solidFill>
                  <a:srgbClr val="333333"/>
                </a:solidFill>
                <a:latin typeface="Montserrat"/>
              </a:rPr>
              <a:t>is</a:t>
            </a:r>
            <a:r>
              <a:rPr lang="zh-CN" altLang="en-US" dirty="0">
                <a:solidFill>
                  <a:srgbClr val="333333"/>
                </a:solidFill>
                <a:latin typeface="Montserrat"/>
              </a:rPr>
              <a:t> </a:t>
            </a:r>
            <a:r>
              <a:rPr lang="en-US" altLang="zh-CN" dirty="0">
                <a:solidFill>
                  <a:srgbClr val="333333"/>
                </a:solidFill>
                <a:latin typeface="Montserrat"/>
              </a:rPr>
              <a:t>calculated</a:t>
            </a:r>
            <a:r>
              <a:rPr lang="zh-CN" altLang="en-US" dirty="0">
                <a:solidFill>
                  <a:srgbClr val="333333"/>
                </a:solidFill>
                <a:latin typeface="Montserrat"/>
              </a:rPr>
              <a:t> </a:t>
            </a:r>
            <a:r>
              <a:rPr lang="en-US" altLang="zh-CN" dirty="0">
                <a:solidFill>
                  <a:srgbClr val="333333"/>
                </a:solidFill>
                <a:latin typeface="Montserrat"/>
              </a:rPr>
              <a:t>by the profit and loss after 5 minutes of a trade.</a:t>
            </a:r>
            <a:endParaRPr lang="en-US" dirty="0">
              <a:solidFill>
                <a:srgbClr val="333333"/>
              </a:solidFill>
              <a:latin typeface="Montserrat"/>
            </a:endParaRPr>
          </a:p>
          <a:p>
            <a:pPr marL="457200" indent="-317500">
              <a:lnSpc>
                <a:spcPct val="125000"/>
              </a:lnSpc>
              <a:buClr>
                <a:schemeClr val="tx1"/>
              </a:buClr>
              <a:buSzPts val="1400"/>
              <a:buFont typeface="Arial"/>
              <a:buChar char="●"/>
            </a:pPr>
            <a:endParaRPr lang="en-US" dirty="0">
              <a:solidFill>
                <a:srgbClr val="333333"/>
              </a:solidFill>
              <a:latin typeface="Montserrat"/>
            </a:endParaRPr>
          </a:p>
        </p:txBody>
      </p:sp>
      <p:sp>
        <p:nvSpPr>
          <p:cNvPr id="10" name="Google Shape;136;p23">
            <a:extLst>
              <a:ext uri="{FF2B5EF4-FFF2-40B4-BE49-F238E27FC236}">
                <a16:creationId xmlns:a16="http://schemas.microsoft.com/office/drawing/2014/main" id="{B37944EA-4358-4FA6-9D8F-97A76F7F5126}"/>
              </a:ext>
            </a:extLst>
          </p:cNvPr>
          <p:cNvSpPr txBox="1">
            <a:spLocks/>
          </p:cNvSpPr>
          <p:nvPr/>
        </p:nvSpPr>
        <p:spPr>
          <a:xfrm>
            <a:off x="486623" y="614517"/>
            <a:ext cx="3874278" cy="41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altLang="zh-CN" sz="2400" b="1" dirty="0">
                <a:solidFill>
                  <a:srgbClr val="57068C"/>
                </a:solidFill>
                <a:latin typeface="Frank Ruhl Libre"/>
                <a:cs typeface="Frank Ruhl Libre"/>
              </a:rPr>
              <a:t>Trading</a:t>
            </a:r>
            <a:r>
              <a:rPr lang="zh-CN" altLang="en-US" sz="2400" b="1" dirty="0">
                <a:solidFill>
                  <a:srgbClr val="57068C"/>
                </a:solidFill>
                <a:latin typeface="Frank Ruhl Libre"/>
                <a:cs typeface="Frank Ruhl Libre"/>
              </a:rPr>
              <a:t> </a:t>
            </a:r>
            <a:r>
              <a:rPr lang="en-US" altLang="zh-CN" sz="2400" b="1" dirty="0">
                <a:solidFill>
                  <a:srgbClr val="57068C"/>
                </a:solidFill>
                <a:latin typeface="Frank Ruhl Libre"/>
                <a:cs typeface="Frank Ruhl Libre"/>
              </a:rPr>
              <a:t>patterns</a:t>
            </a:r>
            <a:endParaRPr lang="en-US" sz="2400" b="1" dirty="0">
              <a:solidFill>
                <a:srgbClr val="57068C"/>
              </a:solidFill>
              <a:latin typeface="Frank Ruhl Libre"/>
              <a:cs typeface="Frank Ruhl Libre"/>
              <a:sym typeface="Frank Ruhl Libre"/>
            </a:endParaRPr>
          </a:p>
        </p:txBody>
      </p:sp>
      <p:sp>
        <p:nvSpPr>
          <p:cNvPr id="6" name="Google Shape;136;p23">
            <a:extLst>
              <a:ext uri="{FF2B5EF4-FFF2-40B4-BE49-F238E27FC236}">
                <a16:creationId xmlns:a16="http://schemas.microsoft.com/office/drawing/2014/main" id="{C9087204-5FCE-904F-8606-9099D8A705F2}"/>
              </a:ext>
            </a:extLst>
          </p:cNvPr>
          <p:cNvSpPr txBox="1">
            <a:spLocks/>
          </p:cNvSpPr>
          <p:nvPr/>
        </p:nvSpPr>
        <p:spPr>
          <a:xfrm>
            <a:off x="483741" y="2025679"/>
            <a:ext cx="3874278" cy="41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altLang="zh-CN" sz="2400" b="1" dirty="0">
                <a:solidFill>
                  <a:srgbClr val="57068C"/>
                </a:solidFill>
                <a:latin typeface="Frank Ruhl Libre"/>
                <a:cs typeface="Frank Ruhl Libre"/>
              </a:rPr>
              <a:t>Evaluation</a:t>
            </a:r>
            <a:r>
              <a:rPr lang="zh-CN" altLang="en-US" sz="2400" b="1" dirty="0">
                <a:solidFill>
                  <a:srgbClr val="57068C"/>
                </a:solidFill>
                <a:latin typeface="Frank Ruhl Libre"/>
                <a:cs typeface="Frank Ruhl Libre"/>
              </a:rPr>
              <a:t> </a:t>
            </a:r>
            <a:r>
              <a:rPr lang="en-US" altLang="zh-CN" sz="2400" b="1" dirty="0">
                <a:solidFill>
                  <a:srgbClr val="57068C"/>
                </a:solidFill>
                <a:latin typeface="Frank Ruhl Libre"/>
                <a:cs typeface="Frank Ruhl Libre"/>
              </a:rPr>
              <a:t>system</a:t>
            </a:r>
            <a:endParaRPr lang="en-US" sz="2400" b="1" dirty="0">
              <a:solidFill>
                <a:srgbClr val="57068C"/>
              </a:solidFill>
              <a:latin typeface="Frank Ruhl Libre"/>
              <a:cs typeface="Frank Ruhl Libre"/>
              <a:sym typeface="Frank Ruhl Libre"/>
            </a:endParaRPr>
          </a:p>
        </p:txBody>
      </p:sp>
    </p:spTree>
    <p:extLst>
      <p:ext uri="{BB962C8B-B14F-4D97-AF65-F5344CB8AC3E}">
        <p14:creationId xmlns:p14="http://schemas.microsoft.com/office/powerpoint/2010/main" val="64132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dirty="0"/>
              <a:t>Model</a:t>
            </a:r>
            <a:r>
              <a:rPr lang="zh-CN" altLang="en-US" dirty="0"/>
              <a:t> </a:t>
            </a:r>
            <a:r>
              <a:rPr lang="en-US" altLang="zh-CN" dirty="0"/>
              <a:t>Analysis</a:t>
            </a:r>
            <a:endParaRPr lang="en-US" altLang="en-GB" dirty="0"/>
          </a:p>
        </p:txBody>
      </p:sp>
      <p:sp>
        <p:nvSpPr>
          <p:cNvPr id="104" name="Google Shape;104;p19"/>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rgbClr val="57068C"/>
                </a:solidFill>
                <a:latin typeface="Montserrat ExtraBold" panose="00000800000000000000"/>
                <a:ea typeface="Montserrat ExtraBold" panose="00000800000000000000"/>
                <a:cs typeface="Montserrat ExtraBold" panose="00000800000000000000"/>
                <a:sym typeface="Montserrat ExtraBold" panose="00000800000000000000"/>
              </a:rPr>
              <a:t>P A R T   0 </a:t>
            </a:r>
            <a:r>
              <a:rPr lang="en-US" altLang="en-GB" sz="900">
                <a:solidFill>
                  <a:srgbClr val="57068C"/>
                </a:solidFill>
                <a:latin typeface="Montserrat ExtraBold" panose="00000800000000000000"/>
                <a:ea typeface="Montserrat ExtraBold" panose="00000800000000000000"/>
                <a:cs typeface="Montserrat ExtraBold" panose="00000800000000000000"/>
                <a:sym typeface="Montserrat ExtraBold" panose="00000800000000000000"/>
              </a:rPr>
              <a:t>2</a:t>
            </a:r>
          </a:p>
        </p:txBody>
      </p:sp>
      <p:cxnSp>
        <p:nvCxnSpPr>
          <p:cNvPr id="105" name="Google Shape;105;p19"/>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39005" y="49258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Profitability--PNL</a:t>
            </a:r>
          </a:p>
        </p:txBody>
      </p:sp>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panose="00000500000000000000"/>
                <a:ea typeface="Montserrat" panose="00000500000000000000"/>
                <a:cs typeface="Montserrat" panose="00000500000000000000"/>
                <a:sym typeface="Montserrat" panose="00000500000000000000"/>
              </a:rPr>
              <a:t>P A R T   0 </a:t>
            </a:r>
            <a:r>
              <a:rPr lang="en-US" altLang="en-GB" sz="700" b="1">
                <a:solidFill>
                  <a:srgbClr val="9A6ABA"/>
                </a:solidFill>
                <a:latin typeface="Montserrat" panose="00000500000000000000"/>
                <a:ea typeface="Montserrat" panose="00000500000000000000"/>
                <a:cs typeface="Montserrat" panose="00000500000000000000"/>
                <a:sym typeface="Montserrat" panose="00000500000000000000"/>
              </a:rPr>
              <a:t>2</a:t>
            </a:r>
          </a:p>
        </p:txBody>
      </p:sp>
      <p:sp>
        <p:nvSpPr>
          <p:cNvPr id="2" name="文本框 0"/>
          <p:cNvSpPr txBox="1"/>
          <p:nvPr/>
        </p:nvSpPr>
        <p:spPr>
          <a:xfrm>
            <a:off x="339090" y="1505585"/>
            <a:ext cx="4251960" cy="2861310"/>
          </a:xfrm>
          <a:prstGeom prst="rect">
            <a:avLst/>
          </a:prstGeom>
          <a:noFill/>
        </p:spPr>
        <p:txBody>
          <a:bodyPr wrap="square" rtlCol="0" anchor="t">
            <a:spAutoFit/>
          </a:bodyPr>
          <a:lstStyle/>
          <a:p>
            <a:pPr marL="0" lvl="0" indent="0" algn="l" rtl="0">
              <a:lnSpc>
                <a:spcPct val="125000"/>
              </a:lnSpc>
              <a:spcBef>
                <a:spcPts val="0"/>
              </a:spcBef>
              <a:spcAft>
                <a:spcPts val="0"/>
              </a:spcAft>
              <a:buNone/>
            </a:pPr>
            <a:r>
              <a:rPr lang="en-GB" sz="1200">
                <a:solidFill>
                  <a:schemeClr val="dk2"/>
                </a:solidFill>
                <a:latin typeface="Montserrat" panose="00000500000000000000"/>
                <a:ea typeface="Montserrat" panose="00000500000000000000"/>
                <a:cs typeface="Montserrat" panose="00000500000000000000"/>
                <a:sym typeface="Montserrat" panose="00000500000000000000"/>
              </a:rPr>
              <a:t>Through backtesting on the historical data, we can see from the graph that</a:t>
            </a:r>
            <a:r>
              <a:rPr lang="en-US" altLang="en-GB" sz="1200">
                <a:solidFill>
                  <a:schemeClr val="dk2"/>
                </a:solidFill>
                <a:latin typeface="Montserrat" panose="00000500000000000000"/>
                <a:ea typeface="Montserrat" panose="00000500000000000000"/>
                <a:cs typeface="Montserrat" panose="00000500000000000000"/>
                <a:sym typeface="Montserrat" panose="00000500000000000000"/>
              </a:rPr>
              <a:t> SVM </a:t>
            </a:r>
            <a:r>
              <a:rPr lang="en-GB" sz="1200">
                <a:solidFill>
                  <a:schemeClr val="dk2"/>
                </a:solidFill>
                <a:latin typeface="Montserrat" panose="00000500000000000000"/>
                <a:ea typeface="Montserrat" panose="00000500000000000000"/>
                <a:cs typeface="Montserrat" panose="00000500000000000000"/>
                <a:sym typeface="Montserrat" panose="00000500000000000000"/>
              </a:rPr>
              <a:t>gives the best PNL (90101.98$) and </a:t>
            </a:r>
            <a:r>
              <a:rPr lang="en-US" altLang="en-GB" sz="1200">
                <a:solidFill>
                  <a:schemeClr val="dk2"/>
                </a:solidFill>
                <a:latin typeface="Montserrat" panose="00000500000000000000"/>
                <a:ea typeface="Montserrat" panose="00000500000000000000"/>
                <a:cs typeface="Montserrat" panose="00000500000000000000"/>
                <a:sym typeface="Montserrat" panose="00000500000000000000"/>
              </a:rPr>
              <a:t>Naive Strategy</a:t>
            </a:r>
            <a:r>
              <a:rPr lang="en-GB" sz="1200">
                <a:solidFill>
                  <a:schemeClr val="dk2"/>
                </a:solidFill>
                <a:latin typeface="Montserrat" panose="00000500000000000000"/>
                <a:ea typeface="Montserrat" panose="00000500000000000000"/>
                <a:cs typeface="Montserrat" panose="00000500000000000000"/>
                <a:sym typeface="Montserrat" panose="00000500000000000000"/>
              </a:rPr>
              <a:t> gives the lowest PNL</a:t>
            </a:r>
            <a:r>
              <a:rPr lang="en-US" altLang="en-GB" sz="1200">
                <a:solidFill>
                  <a:schemeClr val="dk2"/>
                </a:solidFill>
                <a:latin typeface="Montserrat" panose="00000500000000000000"/>
                <a:ea typeface="Montserrat" panose="00000500000000000000"/>
                <a:cs typeface="Montserrat" panose="00000500000000000000"/>
                <a:sym typeface="Montserrat" panose="00000500000000000000"/>
              </a:rPr>
              <a:t>.</a:t>
            </a:r>
            <a:endParaRPr lang="en-GB" sz="1200">
              <a:solidFill>
                <a:schemeClr val="dk2"/>
              </a:solidFill>
              <a:latin typeface="Montserrat" panose="00000500000000000000"/>
              <a:ea typeface="Montserrat" panose="00000500000000000000"/>
              <a:cs typeface="Montserrat" panose="00000500000000000000"/>
              <a:sym typeface="Montserrat" panose="00000500000000000000"/>
            </a:endParaRPr>
          </a:p>
          <a:p>
            <a:pPr marL="0" lvl="0" indent="0" algn="l" rtl="0">
              <a:lnSpc>
                <a:spcPct val="125000"/>
              </a:lnSpc>
              <a:spcBef>
                <a:spcPts val="0"/>
              </a:spcBef>
              <a:spcAft>
                <a:spcPts val="0"/>
              </a:spcAft>
              <a:buNone/>
            </a:pPr>
            <a:endParaRPr lang="en-GB" sz="1200">
              <a:solidFill>
                <a:schemeClr val="dk2"/>
              </a:solidFill>
              <a:latin typeface="Montserrat" panose="00000500000000000000"/>
              <a:ea typeface="Montserrat" panose="00000500000000000000"/>
              <a:cs typeface="Montserrat" panose="00000500000000000000"/>
              <a:sym typeface="Montserrat" panose="00000500000000000000"/>
            </a:endParaRPr>
          </a:p>
          <a:p>
            <a:pPr marL="0" lvl="0" indent="0" algn="l" rtl="0">
              <a:lnSpc>
                <a:spcPct val="125000"/>
              </a:lnSpc>
              <a:spcBef>
                <a:spcPts val="0"/>
              </a:spcBef>
              <a:spcAft>
                <a:spcPts val="0"/>
              </a:spcAft>
              <a:buNone/>
            </a:pPr>
            <a:r>
              <a:rPr lang="en-GB" sz="1200">
                <a:solidFill>
                  <a:schemeClr val="dk2"/>
                </a:solidFill>
                <a:latin typeface="Montserrat" panose="00000500000000000000"/>
                <a:ea typeface="Montserrat" panose="00000500000000000000"/>
                <a:cs typeface="Montserrat" panose="00000500000000000000"/>
                <a:sym typeface="Montserrat" panose="00000500000000000000"/>
              </a:rPr>
              <a:t>All the machine learning based strategies achieved better PNL than the Naive Strategy,</a:t>
            </a:r>
            <a:r>
              <a:rPr lang="en-US" altLang="en-GB" sz="120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 indicating that they are more able to seize opportunities to make profits.</a:t>
            </a:r>
          </a:p>
          <a:p>
            <a:pPr marL="0" lvl="0" indent="0" algn="l" rtl="0">
              <a:lnSpc>
                <a:spcPct val="125000"/>
              </a:lnSpc>
              <a:spcBef>
                <a:spcPts val="0"/>
              </a:spcBef>
              <a:spcAft>
                <a:spcPts val="0"/>
              </a:spcAft>
              <a:buNone/>
            </a:pPr>
            <a:endParaRPr lang="en-US" altLang="en-GB" sz="1200">
              <a:solidFill>
                <a:schemeClr val="dk2"/>
              </a:solidFill>
              <a:latin typeface="Montserrat" panose="00000500000000000000"/>
              <a:ea typeface="Montserrat" panose="00000500000000000000"/>
              <a:cs typeface="Montserrat" panose="00000500000000000000"/>
              <a:sym typeface="Montserrat" panose="00000500000000000000"/>
            </a:endParaRPr>
          </a:p>
          <a:p>
            <a:pPr marL="0" lvl="0" indent="0" algn="l" rtl="0">
              <a:lnSpc>
                <a:spcPct val="125000"/>
              </a:lnSpc>
              <a:spcBef>
                <a:spcPts val="0"/>
              </a:spcBef>
              <a:spcAft>
                <a:spcPts val="0"/>
              </a:spcAft>
              <a:buNone/>
            </a:pPr>
            <a:endParaRPr lang="en-GB" sz="1200">
              <a:solidFill>
                <a:schemeClr val="dk2"/>
              </a:solidFill>
              <a:latin typeface="Montserrat" panose="00000500000000000000"/>
              <a:ea typeface="Montserrat" panose="00000500000000000000"/>
              <a:cs typeface="Montserrat" panose="00000500000000000000"/>
              <a:sym typeface="Montserrat" panose="00000500000000000000"/>
            </a:endParaRPr>
          </a:p>
          <a:p>
            <a:pPr marL="0" lvl="0" indent="0" algn="l" rtl="0">
              <a:lnSpc>
                <a:spcPct val="125000"/>
              </a:lnSpc>
              <a:spcBef>
                <a:spcPts val="0"/>
              </a:spcBef>
              <a:spcAft>
                <a:spcPts val="0"/>
              </a:spcAft>
              <a:buNone/>
            </a:pPr>
            <a:endParaRPr lang="zh-CN" altLang="en-US" sz="1200"/>
          </a:p>
          <a:p>
            <a:pPr marL="0" lvl="0" indent="0" algn="l" rtl="0">
              <a:lnSpc>
                <a:spcPct val="125000"/>
              </a:lnSpc>
              <a:spcBef>
                <a:spcPts val="0"/>
              </a:spcBef>
              <a:spcAft>
                <a:spcPts val="0"/>
              </a:spcAft>
              <a:buNone/>
            </a:pPr>
            <a:endParaRPr lang="zh-CN" altLang="en-US" sz="1200"/>
          </a:p>
        </p:txBody>
      </p:sp>
      <p:pic>
        <p:nvPicPr>
          <p:cNvPr id="3" name="图片 2"/>
          <p:cNvPicPr>
            <a:picLocks noChangeAspect="1"/>
          </p:cNvPicPr>
          <p:nvPr/>
        </p:nvPicPr>
        <p:blipFill>
          <a:blip r:embed="rId3"/>
          <a:stretch>
            <a:fillRect/>
          </a:stretch>
        </p:blipFill>
        <p:spPr>
          <a:xfrm>
            <a:off x="4535170" y="1505585"/>
            <a:ext cx="4044704" cy="2383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39005" y="49258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Profitability--Annual Return</a:t>
            </a:r>
          </a:p>
        </p:txBody>
      </p:sp>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panose="00000500000000000000"/>
                <a:ea typeface="Montserrat" panose="00000500000000000000"/>
                <a:cs typeface="Montserrat" panose="00000500000000000000"/>
                <a:sym typeface="Montserrat" panose="00000500000000000000"/>
              </a:rPr>
              <a:t>P A R T   0 </a:t>
            </a:r>
            <a:r>
              <a:rPr lang="en-US" altLang="en-GB" sz="700" b="1">
                <a:solidFill>
                  <a:srgbClr val="9A6ABA"/>
                </a:solidFill>
                <a:latin typeface="Montserrat" panose="00000500000000000000"/>
                <a:ea typeface="Montserrat" panose="00000500000000000000"/>
                <a:cs typeface="Montserrat" panose="00000500000000000000"/>
                <a:sym typeface="Montserrat" panose="00000500000000000000"/>
              </a:rPr>
              <a:t>2</a:t>
            </a:r>
          </a:p>
        </p:txBody>
      </p:sp>
      <p:sp>
        <p:nvSpPr>
          <p:cNvPr id="2" name="文本框 0"/>
          <p:cNvSpPr txBox="1"/>
          <p:nvPr/>
        </p:nvSpPr>
        <p:spPr>
          <a:xfrm>
            <a:off x="339090" y="1376045"/>
            <a:ext cx="3805555" cy="2630170"/>
          </a:xfrm>
          <a:prstGeom prst="rect">
            <a:avLst/>
          </a:prstGeom>
          <a:noFill/>
        </p:spPr>
        <p:txBody>
          <a:bodyPr wrap="square" rtlCol="0" anchor="t">
            <a:spAutoFit/>
          </a:bodyPr>
          <a:lstStyle/>
          <a:p>
            <a:pPr marL="0" lvl="0" indent="0" algn="l" rtl="0">
              <a:lnSpc>
                <a:spcPct val="125000"/>
              </a:lnSpc>
              <a:spcBef>
                <a:spcPts val="0"/>
              </a:spcBef>
              <a:spcAft>
                <a:spcPts val="0"/>
              </a:spcAft>
              <a:buNone/>
            </a:pPr>
            <a:r>
              <a:rPr lang="en-US" altLang="en-GB" sz="1200">
                <a:solidFill>
                  <a:schemeClr val="dk2"/>
                </a:solidFill>
                <a:latin typeface="Montserrat" panose="00000500000000000000"/>
                <a:ea typeface="Montserrat" panose="00000500000000000000"/>
                <a:cs typeface="Montserrat" panose="00000500000000000000"/>
                <a:sym typeface="Montserrat" panose="00000500000000000000"/>
              </a:rPr>
              <a:t>Due to lack of minute-level data, the change of PNL is relatively small, while the annual return can show the profitability of the strategies more clearly.</a:t>
            </a:r>
          </a:p>
          <a:p>
            <a:pPr marL="0" lvl="0" indent="0" algn="l" rtl="0">
              <a:lnSpc>
                <a:spcPct val="125000"/>
              </a:lnSpc>
              <a:spcBef>
                <a:spcPts val="0"/>
              </a:spcBef>
              <a:spcAft>
                <a:spcPts val="0"/>
              </a:spcAft>
              <a:buNone/>
            </a:pPr>
            <a:endParaRPr lang="en-US" altLang="en-GB" sz="1200">
              <a:solidFill>
                <a:schemeClr val="dk2"/>
              </a:solidFill>
              <a:latin typeface="Montserrat" panose="00000500000000000000"/>
              <a:ea typeface="Montserrat" panose="00000500000000000000"/>
              <a:cs typeface="Montserrat" panose="00000500000000000000"/>
              <a:sym typeface="Montserrat" panose="00000500000000000000"/>
            </a:endParaRPr>
          </a:p>
          <a:p>
            <a:pPr marL="0" lvl="0" indent="0" algn="l" rtl="0">
              <a:lnSpc>
                <a:spcPct val="125000"/>
              </a:lnSpc>
              <a:spcBef>
                <a:spcPts val="0"/>
              </a:spcBef>
              <a:spcAft>
                <a:spcPts val="0"/>
              </a:spcAft>
              <a:buNone/>
            </a:pPr>
            <a:r>
              <a:rPr lang="en-US" altLang="en-GB" sz="1200">
                <a:solidFill>
                  <a:schemeClr val="dk2"/>
                </a:solidFill>
                <a:latin typeface="Montserrat" panose="00000500000000000000"/>
                <a:ea typeface="Montserrat" panose="00000500000000000000"/>
                <a:cs typeface="Montserrat" panose="00000500000000000000"/>
                <a:sym typeface="Montserrat" panose="00000500000000000000"/>
              </a:rPr>
              <a:t>We can see from the graph that the strategy based on SVM has the highest annual return, which is 20.68% and the Naive Strategy has the lowest annual return, shich is 2.61%, which further prove what we have concluded earlier.</a:t>
            </a:r>
            <a:endParaRPr lang="zh-CN" altLang="en-US" sz="1200"/>
          </a:p>
          <a:p>
            <a:pPr marL="0" lvl="0" indent="0" algn="l" rtl="0">
              <a:lnSpc>
                <a:spcPct val="125000"/>
              </a:lnSpc>
              <a:spcBef>
                <a:spcPts val="0"/>
              </a:spcBef>
              <a:spcAft>
                <a:spcPts val="0"/>
              </a:spcAft>
              <a:buNone/>
            </a:pPr>
            <a:endParaRPr lang="zh-CN" altLang="en-US" sz="1200"/>
          </a:p>
        </p:txBody>
      </p:sp>
      <p:pic>
        <p:nvPicPr>
          <p:cNvPr id="3" name="图片 2"/>
          <p:cNvPicPr>
            <a:picLocks noChangeAspect="1"/>
          </p:cNvPicPr>
          <p:nvPr/>
        </p:nvPicPr>
        <p:blipFill>
          <a:blip r:embed="rId3"/>
          <a:stretch>
            <a:fillRect/>
          </a:stretch>
        </p:blipFill>
        <p:spPr>
          <a:xfrm>
            <a:off x="4329430" y="1710055"/>
            <a:ext cx="4636135" cy="23818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39005" y="56116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Risk--Sharpe Ratio</a:t>
            </a:r>
          </a:p>
        </p:txBody>
      </p:sp>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panose="00000500000000000000"/>
                <a:ea typeface="Montserrat" panose="00000500000000000000"/>
                <a:cs typeface="Montserrat" panose="00000500000000000000"/>
                <a:sym typeface="Montserrat" panose="00000500000000000000"/>
              </a:rPr>
              <a:t>P A R T   0 </a:t>
            </a:r>
            <a:r>
              <a:rPr lang="en-US" altLang="en-GB" sz="700" b="1">
                <a:solidFill>
                  <a:srgbClr val="9A6ABA"/>
                </a:solidFill>
                <a:latin typeface="Montserrat" panose="00000500000000000000"/>
                <a:ea typeface="Montserrat" panose="00000500000000000000"/>
                <a:cs typeface="Montserrat" panose="00000500000000000000"/>
                <a:sym typeface="Montserrat" panose="00000500000000000000"/>
              </a:rPr>
              <a:t>2</a:t>
            </a:r>
          </a:p>
        </p:txBody>
      </p:sp>
      <p:sp>
        <p:nvSpPr>
          <p:cNvPr id="3" name="文本框 0"/>
          <p:cNvSpPr txBox="1"/>
          <p:nvPr/>
        </p:nvSpPr>
        <p:spPr>
          <a:xfrm>
            <a:off x="339090" y="1313815"/>
            <a:ext cx="3979545" cy="3553460"/>
          </a:xfrm>
          <a:prstGeom prst="rect">
            <a:avLst/>
          </a:prstGeom>
          <a:noFill/>
        </p:spPr>
        <p:txBody>
          <a:bodyPr wrap="square" rtlCol="0" anchor="t">
            <a:spAutoFit/>
          </a:bodyPr>
          <a:lstStyle/>
          <a:p>
            <a:pPr algn="l">
              <a:lnSpc>
                <a:spcPct val="125000"/>
              </a:lnSpc>
              <a:buSzTx/>
            </a:pPr>
            <a:r>
              <a:rPr lang="en-US" altLang="en-GB" sz="1200" dirty="0">
                <a:solidFill>
                  <a:schemeClr val="dk2"/>
                </a:solidFill>
                <a:latin typeface="Montserrat" panose="00000500000000000000"/>
                <a:ea typeface="Montserrat" panose="00000500000000000000"/>
                <a:cs typeface="Montserrat" panose="00000500000000000000"/>
              </a:rPr>
              <a:t>Sharpe Ratio is the average return earned in excess of the risk-free rate per unit of volatility.</a:t>
            </a:r>
          </a:p>
          <a:p>
            <a:pPr algn="l">
              <a:lnSpc>
                <a:spcPct val="125000"/>
              </a:lnSpc>
              <a:buSzTx/>
            </a:pPr>
            <a:endParaRPr lang="en-US" altLang="en-GB" sz="1200" dirty="0">
              <a:solidFill>
                <a:schemeClr val="dk2"/>
              </a:solidFill>
              <a:latin typeface="Montserrat" panose="00000500000000000000"/>
              <a:ea typeface="Montserrat" panose="00000500000000000000"/>
              <a:cs typeface="Montserrat" panose="00000500000000000000"/>
            </a:endParaRPr>
          </a:p>
          <a:p>
            <a:pPr algn="l">
              <a:lnSpc>
                <a:spcPct val="125000"/>
              </a:lnSpc>
              <a:buSzTx/>
            </a:pPr>
            <a:r>
              <a:rPr lang="en-US" altLang="en-GB" sz="1200" dirty="0">
                <a:solidFill>
                  <a:schemeClr val="dk2"/>
                </a:solidFill>
                <a:latin typeface="Montserrat" panose="00000500000000000000"/>
                <a:ea typeface="Montserrat" panose="00000500000000000000"/>
                <a:cs typeface="Montserrat" panose="00000500000000000000"/>
              </a:rPr>
              <a:t>The Sharpe Ratio of all machine learning based strategies are higher than that of the naive strategy. </a:t>
            </a:r>
          </a:p>
          <a:p>
            <a:pPr algn="l">
              <a:lnSpc>
                <a:spcPct val="125000"/>
              </a:lnSpc>
              <a:buSzTx/>
            </a:pPr>
            <a:endParaRPr lang="en-US" altLang="en-GB" sz="1200" dirty="0">
              <a:solidFill>
                <a:schemeClr val="dk2"/>
              </a:solidFill>
              <a:latin typeface="Montserrat" panose="00000500000000000000"/>
              <a:ea typeface="Montserrat" panose="00000500000000000000"/>
              <a:cs typeface="Montserrat" panose="00000500000000000000"/>
            </a:endParaRPr>
          </a:p>
          <a:p>
            <a:pPr algn="l">
              <a:lnSpc>
                <a:spcPct val="125000"/>
              </a:lnSpc>
              <a:buSzTx/>
            </a:pPr>
            <a:r>
              <a:rPr lang="en-US" altLang="en-GB" sz="1200" dirty="0">
                <a:solidFill>
                  <a:schemeClr val="dk2"/>
                </a:solidFill>
                <a:latin typeface="Montserrat" panose="00000500000000000000"/>
                <a:ea typeface="Montserrat" panose="00000500000000000000"/>
                <a:cs typeface="Montserrat" panose="00000500000000000000"/>
                <a:sym typeface="+mn-ea"/>
              </a:rPr>
              <a:t>Among the five strategies,  the SVM model has the highest Sharpe Ratio while the Naive Strategy has the lowest Sharpe Ratio. </a:t>
            </a:r>
            <a:r>
              <a:rPr lang="en-US" altLang="en-GB" sz="1200" dirty="0">
                <a:solidFill>
                  <a:schemeClr val="dk2"/>
                </a:solidFill>
                <a:latin typeface="Montserrat" panose="00000500000000000000"/>
                <a:ea typeface="Montserrat" panose="00000500000000000000"/>
                <a:cs typeface="Montserrat" panose="00000500000000000000"/>
              </a:rPr>
              <a:t>This result further indicates that the SVM performs much better in this case.  </a:t>
            </a:r>
          </a:p>
          <a:p>
            <a:pPr algn="l">
              <a:lnSpc>
                <a:spcPct val="125000"/>
              </a:lnSpc>
              <a:buSzTx/>
            </a:pPr>
            <a:endParaRPr lang="en-US" altLang="en-GB" sz="1200" dirty="0">
              <a:solidFill>
                <a:schemeClr val="dk2"/>
              </a:solidFill>
              <a:latin typeface="Montserrat" panose="00000500000000000000"/>
              <a:ea typeface="Montserrat" panose="00000500000000000000"/>
              <a:cs typeface="Montserrat" panose="00000500000000000000"/>
            </a:endParaRPr>
          </a:p>
          <a:p>
            <a:pPr algn="l">
              <a:lnSpc>
                <a:spcPct val="125000"/>
              </a:lnSpc>
              <a:buSzTx/>
            </a:pPr>
            <a:endParaRPr lang="en-US" altLang="en-GB" sz="1200" dirty="0">
              <a:solidFill>
                <a:schemeClr val="dk2"/>
              </a:solidFill>
              <a:latin typeface="Montserrat" panose="00000500000000000000"/>
              <a:ea typeface="Montserrat" panose="00000500000000000000"/>
              <a:cs typeface="Montserrat" panose="00000500000000000000"/>
            </a:endParaRPr>
          </a:p>
          <a:p>
            <a:pPr algn="l">
              <a:lnSpc>
                <a:spcPct val="125000"/>
              </a:lnSpc>
              <a:buSzTx/>
            </a:pPr>
            <a:endParaRPr lang="en-US" altLang="en-GB" sz="1200" dirty="0">
              <a:solidFill>
                <a:schemeClr val="dk2"/>
              </a:solidFill>
              <a:latin typeface="Montserrat" panose="00000500000000000000"/>
              <a:ea typeface="Montserrat" panose="00000500000000000000"/>
              <a:cs typeface="Montserrat" panose="00000500000000000000"/>
            </a:endParaRPr>
          </a:p>
        </p:txBody>
      </p:sp>
      <p:pic>
        <p:nvPicPr>
          <p:cNvPr id="5" name="图片 4"/>
          <p:cNvPicPr>
            <a:picLocks noChangeAspect="1"/>
          </p:cNvPicPr>
          <p:nvPr/>
        </p:nvPicPr>
        <p:blipFill>
          <a:blip r:embed="rId3"/>
          <a:stretch>
            <a:fillRect/>
          </a:stretch>
        </p:blipFill>
        <p:spPr>
          <a:xfrm>
            <a:off x="4258945" y="1508760"/>
            <a:ext cx="4636978" cy="2383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59325" y="56116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ym typeface="+mn-ea"/>
              </a:rPr>
              <a:t>Predictive Power--</a:t>
            </a:r>
            <a:r>
              <a:rPr lang="en-GB">
                <a:sym typeface="+mn-ea"/>
              </a:rPr>
              <a:t>Decay</a:t>
            </a:r>
            <a:endParaRPr lang="en-US" altLang="en-GB"/>
          </a:p>
        </p:txBody>
      </p:sp>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panose="00000500000000000000"/>
                <a:ea typeface="Montserrat" panose="00000500000000000000"/>
                <a:cs typeface="Montserrat" panose="00000500000000000000"/>
                <a:sym typeface="Montserrat" panose="00000500000000000000"/>
              </a:rPr>
              <a:t>P A R T   0 </a:t>
            </a:r>
            <a:r>
              <a:rPr lang="en-US" altLang="en-GB" sz="700" b="1">
                <a:solidFill>
                  <a:srgbClr val="9A6ABA"/>
                </a:solidFill>
                <a:latin typeface="Montserrat" panose="00000500000000000000"/>
                <a:ea typeface="Montserrat" panose="00000500000000000000"/>
                <a:cs typeface="Montserrat" panose="00000500000000000000"/>
                <a:sym typeface="Montserrat" panose="00000500000000000000"/>
              </a:rPr>
              <a:t>2</a:t>
            </a:r>
          </a:p>
        </p:txBody>
      </p:sp>
      <p:sp>
        <p:nvSpPr>
          <p:cNvPr id="2" name="文本框 0"/>
          <p:cNvSpPr txBox="1"/>
          <p:nvPr/>
        </p:nvSpPr>
        <p:spPr>
          <a:xfrm>
            <a:off x="339090" y="1438910"/>
            <a:ext cx="3796030" cy="553085"/>
          </a:xfrm>
          <a:prstGeom prst="rect">
            <a:avLst/>
          </a:prstGeom>
          <a:noFill/>
        </p:spPr>
        <p:txBody>
          <a:bodyPr wrap="square" rtlCol="0" anchor="t">
            <a:spAutoFit/>
          </a:bodyPr>
          <a:lstStyle/>
          <a:p>
            <a:pPr algn="l">
              <a:lnSpc>
                <a:spcPct val="125000"/>
              </a:lnSpc>
              <a:buSzTx/>
            </a:pPr>
            <a:endParaRPr lang="en-US" altLang="en-GB" sz="1200">
              <a:solidFill>
                <a:schemeClr val="dk2"/>
              </a:solidFill>
              <a:latin typeface="Montserrat" panose="00000500000000000000"/>
              <a:ea typeface="Montserrat" panose="00000500000000000000"/>
              <a:cs typeface="Montserrat" panose="00000500000000000000"/>
            </a:endParaRPr>
          </a:p>
          <a:p>
            <a:pPr algn="l">
              <a:lnSpc>
                <a:spcPct val="125000"/>
              </a:lnSpc>
              <a:buSzTx/>
            </a:pPr>
            <a:endParaRPr lang="en-US" altLang="en-GB" sz="1200">
              <a:solidFill>
                <a:schemeClr val="dk2"/>
              </a:solidFill>
              <a:latin typeface="Montserrat" panose="00000500000000000000"/>
              <a:ea typeface="Montserrat" panose="00000500000000000000"/>
              <a:cs typeface="Montserrat" panose="00000500000000000000"/>
            </a:endParaRPr>
          </a:p>
        </p:txBody>
      </p:sp>
      <p:pic>
        <p:nvPicPr>
          <p:cNvPr id="4" name="图片 3"/>
          <p:cNvPicPr>
            <a:picLocks noChangeAspect="1"/>
          </p:cNvPicPr>
          <p:nvPr/>
        </p:nvPicPr>
        <p:blipFill>
          <a:blip r:embed="rId3"/>
          <a:stretch>
            <a:fillRect/>
          </a:stretch>
        </p:blipFill>
        <p:spPr>
          <a:xfrm>
            <a:off x="6405419" y="1283335"/>
            <a:ext cx="2073275" cy="1494155"/>
          </a:xfrm>
          <a:prstGeom prst="rect">
            <a:avLst/>
          </a:prstGeom>
        </p:spPr>
      </p:pic>
      <p:pic>
        <p:nvPicPr>
          <p:cNvPr id="8" name="图片 7"/>
          <p:cNvPicPr>
            <a:picLocks noChangeAspect="1"/>
          </p:cNvPicPr>
          <p:nvPr/>
        </p:nvPicPr>
        <p:blipFill>
          <a:blip r:embed="rId4"/>
          <a:stretch>
            <a:fillRect/>
          </a:stretch>
        </p:blipFill>
        <p:spPr>
          <a:xfrm>
            <a:off x="6481619" y="2797810"/>
            <a:ext cx="1947545" cy="1498600"/>
          </a:xfrm>
          <a:prstGeom prst="rect">
            <a:avLst/>
          </a:prstGeom>
        </p:spPr>
      </p:pic>
      <p:pic>
        <p:nvPicPr>
          <p:cNvPr id="9" name="图片 8"/>
          <p:cNvPicPr>
            <a:picLocks noChangeAspect="1"/>
          </p:cNvPicPr>
          <p:nvPr/>
        </p:nvPicPr>
        <p:blipFill>
          <a:blip r:embed="rId5"/>
          <a:stretch>
            <a:fillRect/>
          </a:stretch>
        </p:blipFill>
        <p:spPr>
          <a:xfrm>
            <a:off x="4455969" y="1296035"/>
            <a:ext cx="1949450" cy="1459230"/>
          </a:xfrm>
          <a:prstGeom prst="rect">
            <a:avLst/>
          </a:prstGeom>
        </p:spPr>
      </p:pic>
      <p:sp>
        <p:nvSpPr>
          <p:cNvPr id="10" name="文本框 9"/>
          <p:cNvSpPr txBox="1"/>
          <p:nvPr/>
        </p:nvSpPr>
        <p:spPr>
          <a:xfrm>
            <a:off x="461414" y="1430020"/>
            <a:ext cx="3762375" cy="2861310"/>
          </a:xfrm>
          <a:prstGeom prst="rect">
            <a:avLst/>
          </a:prstGeom>
          <a:noFill/>
        </p:spPr>
        <p:txBody>
          <a:bodyPr wrap="square" rtlCol="0" anchor="t">
            <a:spAutoFit/>
          </a:bodyPr>
          <a:lstStyle/>
          <a:p>
            <a:pPr algn="l">
              <a:lnSpc>
                <a:spcPct val="125000"/>
              </a:lnSpc>
              <a:buSzTx/>
            </a:pPr>
            <a:r>
              <a:rPr lang="en-US" altLang="en-GB" sz="1200" dirty="0">
                <a:solidFill>
                  <a:schemeClr val="dk2"/>
                </a:solidFill>
                <a:latin typeface="Montserrat" panose="00000500000000000000"/>
                <a:ea typeface="Montserrat" panose="00000500000000000000"/>
                <a:cs typeface="Montserrat" panose="00000500000000000000"/>
              </a:rPr>
              <a:t>Decay indicates the loss in predictive power over time. If there is an increasing or decreasing trend of decay, we can obtain a better understanding of the impact of a trade.</a:t>
            </a:r>
          </a:p>
          <a:p>
            <a:pPr algn="l">
              <a:lnSpc>
                <a:spcPct val="125000"/>
              </a:lnSpc>
              <a:buSzTx/>
            </a:pPr>
            <a:endParaRPr lang="en-US" altLang="en-GB" sz="1200" dirty="0">
              <a:solidFill>
                <a:schemeClr val="dk2"/>
              </a:solidFill>
              <a:latin typeface="Montserrat" panose="00000500000000000000"/>
              <a:ea typeface="Montserrat" panose="00000500000000000000"/>
              <a:cs typeface="Montserrat" panose="00000500000000000000"/>
            </a:endParaRPr>
          </a:p>
          <a:p>
            <a:pPr algn="l">
              <a:lnSpc>
                <a:spcPct val="125000"/>
              </a:lnSpc>
              <a:buSzTx/>
            </a:pPr>
            <a:r>
              <a:rPr lang="en-US" altLang="en-GB" sz="1200" dirty="0">
                <a:solidFill>
                  <a:schemeClr val="dk2"/>
                </a:solidFill>
                <a:latin typeface="Montserrat" panose="00000500000000000000"/>
                <a:ea typeface="Montserrat" panose="00000500000000000000"/>
                <a:cs typeface="Montserrat" panose="00000500000000000000"/>
              </a:rPr>
              <a:t>However, the decay graphs in this case do not exhibit such trend. It </a:t>
            </a:r>
            <a:r>
              <a:rPr lang="en-US" altLang="en-GB" sz="1200" dirty="0">
                <a:solidFill>
                  <a:schemeClr val="dk2"/>
                </a:solidFill>
                <a:latin typeface="Montserrat" panose="00000500000000000000"/>
                <a:ea typeface="Montserrat" panose="00000500000000000000"/>
                <a:cs typeface="Montserrat" panose="00000500000000000000"/>
                <a:sym typeface="+mn-ea"/>
              </a:rPr>
              <a:t>suggests that the machine learning based model have not found a patten,  or the periods are not long enough to show such pattern since we can only obtain limited minute-level data.</a:t>
            </a:r>
            <a:endParaRPr lang="en-US" altLang="en-GB" sz="1200" dirty="0">
              <a:solidFill>
                <a:schemeClr val="dk2"/>
              </a:solidFill>
              <a:latin typeface="Montserrat" panose="00000500000000000000"/>
              <a:ea typeface="Montserrat" panose="00000500000000000000"/>
              <a:cs typeface="Montserrat" panose="00000500000000000000"/>
            </a:endParaRPr>
          </a:p>
          <a:p>
            <a:pPr algn="l">
              <a:lnSpc>
                <a:spcPct val="125000"/>
              </a:lnSpc>
              <a:buSzTx/>
            </a:pPr>
            <a:endParaRPr lang="en-US" altLang="en-GB" sz="1200" dirty="0">
              <a:solidFill>
                <a:schemeClr val="dk2"/>
              </a:solidFill>
              <a:latin typeface="Montserrat" panose="00000500000000000000"/>
              <a:ea typeface="Montserrat" panose="00000500000000000000"/>
              <a:cs typeface="Montserrat" panose="00000500000000000000"/>
            </a:endParaRPr>
          </a:p>
        </p:txBody>
      </p:sp>
      <p:pic>
        <p:nvPicPr>
          <p:cNvPr id="3" name="图片 2"/>
          <p:cNvPicPr>
            <a:picLocks noChangeAspect="1"/>
          </p:cNvPicPr>
          <p:nvPr/>
        </p:nvPicPr>
        <p:blipFill>
          <a:blip r:embed="rId6"/>
          <a:srcRect t="1805" r="1942"/>
          <a:stretch>
            <a:fillRect/>
          </a:stretch>
        </p:blipFill>
        <p:spPr>
          <a:xfrm>
            <a:off x="4404360" y="2777490"/>
            <a:ext cx="2052320" cy="14852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Summary</a:t>
            </a:r>
          </a:p>
        </p:txBody>
      </p:sp>
      <p:sp>
        <p:nvSpPr>
          <p:cNvPr id="104" name="Google Shape;104;p19"/>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dirty="0">
                <a:solidFill>
                  <a:srgbClr val="57068C"/>
                </a:solidFill>
                <a:latin typeface="Montserrat ExtraBold" panose="00000800000000000000"/>
                <a:ea typeface="Montserrat ExtraBold" panose="00000800000000000000"/>
                <a:cs typeface="Montserrat ExtraBold" panose="00000800000000000000"/>
                <a:sym typeface="Montserrat ExtraBold" panose="00000800000000000000"/>
              </a:rPr>
              <a:t>P A R T   0</a:t>
            </a:r>
            <a:r>
              <a:rPr lang="en-US" altLang="zh-CN" sz="900" dirty="0">
                <a:solidFill>
                  <a:srgbClr val="57068C"/>
                </a:solidFill>
                <a:latin typeface="Montserrat ExtraBold" panose="00000800000000000000"/>
                <a:ea typeface="Montserrat ExtraBold" panose="00000800000000000000"/>
                <a:cs typeface="Montserrat ExtraBold" panose="00000800000000000000"/>
                <a:sym typeface="Montserrat ExtraBold" panose="00000800000000000000"/>
              </a:rPr>
              <a:t>3</a:t>
            </a:r>
            <a:endParaRPr lang="en-US" altLang="en-GB" sz="900" dirty="0">
              <a:solidFill>
                <a:srgbClr val="57068C"/>
              </a:solidFill>
              <a:latin typeface="Montserrat ExtraBold" panose="00000800000000000000"/>
              <a:ea typeface="Montserrat ExtraBold" panose="00000800000000000000"/>
              <a:cs typeface="Montserrat ExtraBold" panose="00000800000000000000"/>
              <a:sym typeface="Montserrat ExtraBold" panose="00000800000000000000"/>
            </a:endParaRPr>
          </a:p>
        </p:txBody>
      </p:sp>
      <p:cxnSp>
        <p:nvCxnSpPr>
          <p:cNvPr id="105" name="Google Shape;105;p19"/>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extLst>
      <p:ext uri="{BB962C8B-B14F-4D97-AF65-F5344CB8AC3E}">
        <p14:creationId xmlns:p14="http://schemas.microsoft.com/office/powerpoint/2010/main" val="214428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Project overview</a:t>
            </a:r>
            <a:endParaRPr dirty="0"/>
          </a:p>
        </p:txBody>
      </p:sp>
      <p:sp>
        <p:nvSpPr>
          <p:cNvPr id="104" name="Google Shape;104;p19"/>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rgbClr val="57068C"/>
                </a:solidFill>
                <a:latin typeface="Montserrat ExtraBold"/>
                <a:ea typeface="Montserrat ExtraBold"/>
                <a:cs typeface="Montserrat ExtraBold"/>
                <a:sym typeface="Montserrat ExtraBold"/>
              </a:rPr>
              <a:t>P A R T   0 1</a:t>
            </a:r>
            <a:endParaRPr sz="900">
              <a:solidFill>
                <a:srgbClr val="57068C"/>
              </a:solidFill>
              <a:latin typeface="Montserrat ExtraBold"/>
              <a:ea typeface="Montserrat ExtraBold"/>
              <a:cs typeface="Montserrat ExtraBold"/>
              <a:sym typeface="Montserrat ExtraBold"/>
            </a:endParaRPr>
          </a:p>
        </p:txBody>
      </p:sp>
      <p:cxnSp>
        <p:nvCxnSpPr>
          <p:cNvPr id="105" name="Google Shape;105;p19"/>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39005" y="56116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Conclusion </a:t>
            </a:r>
          </a:p>
        </p:txBody>
      </p:sp>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dirty="0">
                <a:solidFill>
                  <a:srgbClr val="9A6ABA"/>
                </a:solidFill>
                <a:latin typeface="Montserrat" panose="00000500000000000000"/>
                <a:ea typeface="Montserrat" panose="00000500000000000000"/>
                <a:cs typeface="Montserrat" panose="00000500000000000000"/>
                <a:sym typeface="Montserrat" panose="00000500000000000000"/>
              </a:rPr>
              <a:t>P A R T   0 </a:t>
            </a:r>
            <a:r>
              <a:rPr lang="en-US" altLang="zh-CN" sz="700" b="1" dirty="0">
                <a:solidFill>
                  <a:srgbClr val="9A6ABA"/>
                </a:solidFill>
                <a:latin typeface="Montserrat" panose="00000500000000000000"/>
                <a:ea typeface="Montserrat" panose="00000500000000000000"/>
                <a:cs typeface="Montserrat" panose="00000500000000000000"/>
                <a:sym typeface="Montserrat" panose="00000500000000000000"/>
              </a:rPr>
              <a:t>3</a:t>
            </a:r>
            <a:endParaRPr lang="en-US" altLang="en-GB" sz="700" b="1" dirty="0">
              <a:solidFill>
                <a:srgbClr val="9A6ABA"/>
              </a:solidFill>
              <a:latin typeface="Montserrat" panose="00000500000000000000"/>
              <a:ea typeface="Montserrat" panose="00000500000000000000"/>
              <a:cs typeface="Montserrat" panose="00000500000000000000"/>
              <a:sym typeface="Montserrat" panose="00000500000000000000"/>
            </a:endParaRPr>
          </a:p>
        </p:txBody>
      </p:sp>
      <p:sp>
        <p:nvSpPr>
          <p:cNvPr id="10" name="文本框 9"/>
          <p:cNvSpPr txBox="1"/>
          <p:nvPr/>
        </p:nvSpPr>
        <p:spPr>
          <a:xfrm>
            <a:off x="338977" y="1481552"/>
            <a:ext cx="5818505" cy="2150140"/>
          </a:xfrm>
          <a:prstGeom prst="rect">
            <a:avLst/>
          </a:prstGeom>
          <a:noFill/>
        </p:spPr>
        <p:txBody>
          <a:bodyPr wrap="square" rtlCol="0" anchor="t">
            <a:spAutoFit/>
          </a:bodyPr>
          <a:lstStyle/>
          <a:p>
            <a:pPr marL="171450" indent="-171450">
              <a:lnSpc>
                <a:spcPct val="125000"/>
              </a:lnSpc>
              <a:buClr>
                <a:schemeClr val="tx1"/>
              </a:buClr>
              <a:buSzPct val="102000"/>
              <a:buFont typeface="Wingdings" pitchFamily="2" charset="2"/>
              <a:buChar char="v"/>
            </a:pPr>
            <a:r>
              <a:rPr lang="en-US" altLang="en-GB" sz="1200" dirty="0">
                <a:solidFill>
                  <a:schemeClr val="dk2"/>
                </a:solidFill>
                <a:latin typeface="Montserrat" panose="00000500000000000000"/>
                <a:ea typeface="Montserrat" panose="00000500000000000000"/>
                <a:cs typeface="Montserrat" panose="00000500000000000000"/>
              </a:rPr>
              <a:t>In this project, the strategy based on SVM  can obtain the highest </a:t>
            </a:r>
            <a:r>
              <a:rPr lang="en-US" altLang="en-GB" sz="1200" dirty="0" err="1">
                <a:solidFill>
                  <a:schemeClr val="dk2"/>
                </a:solidFill>
                <a:latin typeface="Montserrat" panose="00000500000000000000"/>
                <a:ea typeface="Montserrat" panose="00000500000000000000"/>
                <a:cs typeface="Montserrat" panose="00000500000000000000"/>
              </a:rPr>
              <a:t>pnl</a:t>
            </a:r>
            <a:r>
              <a:rPr lang="en-US" altLang="en-GB" sz="1200" dirty="0">
                <a:solidFill>
                  <a:schemeClr val="dk2"/>
                </a:solidFill>
                <a:latin typeface="Montserrat" panose="00000500000000000000"/>
                <a:ea typeface="Montserrat" panose="00000500000000000000"/>
                <a:cs typeface="Montserrat" panose="00000500000000000000"/>
              </a:rPr>
              <a:t>, annual return and </a:t>
            </a:r>
            <a:r>
              <a:rPr lang="en-US" altLang="en-GB" sz="1200" dirty="0" err="1">
                <a:solidFill>
                  <a:schemeClr val="dk2"/>
                </a:solidFill>
                <a:latin typeface="Montserrat" panose="00000500000000000000"/>
                <a:ea typeface="Montserrat" panose="00000500000000000000"/>
                <a:cs typeface="Montserrat" panose="00000500000000000000"/>
              </a:rPr>
              <a:t>sharpe</a:t>
            </a:r>
            <a:r>
              <a:rPr lang="en-US" altLang="en-GB" sz="1200" dirty="0">
                <a:solidFill>
                  <a:schemeClr val="dk2"/>
                </a:solidFill>
                <a:latin typeface="Montserrat" panose="00000500000000000000"/>
                <a:ea typeface="Montserrat" panose="00000500000000000000"/>
                <a:cs typeface="Montserrat" panose="00000500000000000000"/>
              </a:rPr>
              <a:t> ratio, indicating that it is the most profitable and stable strategy comparing with Gradient Boosting Tree, Random Forest, Logistic </a:t>
            </a:r>
            <a:r>
              <a:rPr lang="en-US" altLang="en-GB" sz="1200" dirty="0" err="1">
                <a:solidFill>
                  <a:schemeClr val="dk2"/>
                </a:solidFill>
                <a:latin typeface="Montserrat" panose="00000500000000000000"/>
                <a:ea typeface="Montserrat" panose="00000500000000000000"/>
                <a:cs typeface="Montserrat" panose="00000500000000000000"/>
              </a:rPr>
              <a:t>Regreesion</a:t>
            </a:r>
            <a:r>
              <a:rPr lang="en-US" altLang="en-GB" sz="1200" dirty="0">
                <a:solidFill>
                  <a:schemeClr val="dk2"/>
                </a:solidFill>
                <a:latin typeface="Montserrat" panose="00000500000000000000"/>
                <a:ea typeface="Montserrat" panose="00000500000000000000"/>
                <a:cs typeface="Montserrat" panose="00000500000000000000"/>
              </a:rPr>
              <a:t> and Naive Strategy.</a:t>
            </a:r>
          </a:p>
          <a:p>
            <a:pPr marL="171450" indent="-171450" algn="l">
              <a:lnSpc>
                <a:spcPct val="125000"/>
              </a:lnSpc>
              <a:buClr>
                <a:schemeClr val="tx1"/>
              </a:buClr>
              <a:buSzPct val="102000"/>
              <a:buFont typeface="Wingdings" pitchFamily="2" charset="2"/>
              <a:buChar char="v"/>
            </a:pPr>
            <a:endParaRPr lang="en-US" altLang="en-GB" sz="1200" dirty="0">
              <a:solidFill>
                <a:schemeClr val="dk2"/>
              </a:solidFill>
              <a:latin typeface="Montserrat" panose="00000500000000000000"/>
              <a:ea typeface="Montserrat" panose="00000500000000000000"/>
              <a:cs typeface="Montserrat" panose="00000500000000000000"/>
            </a:endParaRPr>
          </a:p>
          <a:p>
            <a:pPr marL="171450" indent="-171450">
              <a:lnSpc>
                <a:spcPct val="125000"/>
              </a:lnSpc>
              <a:buClr>
                <a:schemeClr val="tx1"/>
              </a:buClr>
              <a:buSzPct val="102000"/>
              <a:buFont typeface="Wingdings" pitchFamily="2" charset="2"/>
              <a:buChar char="v"/>
            </a:pPr>
            <a:r>
              <a:rPr lang="en-US" altLang="en-GB" sz="1200" dirty="0">
                <a:solidFill>
                  <a:schemeClr val="dk2"/>
                </a:solidFill>
                <a:latin typeface="Montserrat" panose="00000500000000000000"/>
                <a:ea typeface="Montserrat" panose="00000500000000000000"/>
                <a:cs typeface="Montserrat" panose="00000500000000000000"/>
              </a:rPr>
              <a:t>Our strateg</a:t>
            </a:r>
            <a:r>
              <a:rPr lang="en-US" altLang="zh-CN" sz="1200" dirty="0">
                <a:solidFill>
                  <a:schemeClr val="dk2"/>
                </a:solidFill>
                <a:latin typeface="Montserrat" panose="00000500000000000000"/>
                <a:ea typeface="Montserrat" panose="00000500000000000000"/>
                <a:cs typeface="Montserrat" panose="00000500000000000000"/>
              </a:rPr>
              <a:t>y</a:t>
            </a:r>
            <a:r>
              <a:rPr lang="en-US" altLang="en-GB" sz="1200" dirty="0">
                <a:solidFill>
                  <a:schemeClr val="dk2"/>
                </a:solidFill>
                <a:latin typeface="Montserrat" panose="00000500000000000000"/>
                <a:ea typeface="Montserrat" panose="00000500000000000000"/>
                <a:cs typeface="Montserrat" panose="00000500000000000000"/>
              </a:rPr>
              <a:t> perform</a:t>
            </a:r>
            <a:r>
              <a:rPr lang="en-US" altLang="zh-CN" sz="1200" dirty="0">
                <a:solidFill>
                  <a:schemeClr val="dk2"/>
                </a:solidFill>
                <a:latin typeface="Montserrat" panose="00000500000000000000"/>
                <a:ea typeface="Montserrat" panose="00000500000000000000"/>
                <a:cs typeface="Montserrat" panose="00000500000000000000"/>
              </a:rPr>
              <a:t>s</a:t>
            </a:r>
            <a:r>
              <a:rPr lang="en-US" altLang="en-GB" sz="1200" dirty="0">
                <a:solidFill>
                  <a:schemeClr val="dk2"/>
                </a:solidFill>
                <a:latin typeface="Montserrat" panose="00000500000000000000"/>
                <a:ea typeface="Montserrat" panose="00000500000000000000"/>
                <a:cs typeface="Montserrat" panose="00000500000000000000"/>
              </a:rPr>
              <a:t> much better than the reference naive strategy, as reflected in the higher</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en-GB" sz="1200" dirty="0">
                <a:solidFill>
                  <a:schemeClr val="dk2"/>
                </a:solidFill>
                <a:latin typeface="Montserrat" panose="00000500000000000000"/>
                <a:ea typeface="Montserrat" panose="00000500000000000000"/>
                <a:cs typeface="Montserrat" panose="00000500000000000000"/>
              </a:rPr>
              <a:t>annualized return</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and</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higher</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Sharp</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Ratio.</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This</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means</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our</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strategy</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can</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provide</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investors</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with</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more</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stable</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and</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attractive</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annual</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rate</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of</a:t>
            </a:r>
            <a:r>
              <a:rPr lang="zh-CN" altLang="en-US" sz="1200" dirty="0">
                <a:solidFill>
                  <a:schemeClr val="dk2"/>
                </a:solidFill>
                <a:latin typeface="Montserrat" panose="00000500000000000000"/>
                <a:ea typeface="Montserrat" panose="00000500000000000000"/>
                <a:cs typeface="Montserrat" panose="00000500000000000000"/>
              </a:rPr>
              <a:t> </a:t>
            </a:r>
            <a:r>
              <a:rPr lang="en-US" altLang="zh-CN" sz="1200" dirty="0">
                <a:solidFill>
                  <a:schemeClr val="dk2"/>
                </a:solidFill>
                <a:latin typeface="Montserrat" panose="00000500000000000000"/>
                <a:ea typeface="Montserrat" panose="00000500000000000000"/>
                <a:cs typeface="Montserrat" panose="00000500000000000000"/>
              </a:rPr>
              <a:t>return.</a:t>
            </a:r>
            <a:endParaRPr lang="en-US" altLang="en-GB" sz="1200" dirty="0">
              <a:solidFill>
                <a:schemeClr val="dk2"/>
              </a:solidFill>
              <a:latin typeface="Montserrat" panose="00000500000000000000"/>
              <a:ea typeface="Montserrat" panose="00000500000000000000"/>
              <a:cs typeface="Montserrat" panose="000005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402864"/>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Work</a:t>
            </a:r>
            <a:endParaRPr dirty="0"/>
          </a:p>
        </p:txBody>
      </p:sp>
      <p:sp>
        <p:nvSpPr>
          <p:cNvPr id="250" name="Google Shape;250;p37"/>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3</a:t>
            </a:r>
            <a:endParaRPr sz="700" b="1">
              <a:solidFill>
                <a:srgbClr val="9A6ABA"/>
              </a:solidFill>
              <a:latin typeface="Montserrat"/>
              <a:ea typeface="Montserrat"/>
              <a:cs typeface="Montserrat"/>
              <a:sym typeface="Montserrat"/>
            </a:endParaRPr>
          </a:p>
        </p:txBody>
      </p:sp>
      <p:sp>
        <p:nvSpPr>
          <p:cNvPr id="251" name="Google Shape;251;p37"/>
          <p:cNvSpPr txBox="1">
            <a:spLocks noGrp="1"/>
          </p:cNvSpPr>
          <p:nvPr>
            <p:ph type="body" idx="4294967295"/>
          </p:nvPr>
        </p:nvSpPr>
        <p:spPr>
          <a:xfrm>
            <a:off x="311700" y="868341"/>
            <a:ext cx="8346600" cy="3786179"/>
          </a:xfrm>
          <a:prstGeom prst="rect">
            <a:avLst/>
          </a:prstGeom>
        </p:spPr>
        <p:txBody>
          <a:bodyPr spcFirstLastPara="1" wrap="square" lIns="91425" tIns="91425" rIns="91425" bIns="91425" anchor="t" anchorCtr="0">
            <a:noAutofit/>
          </a:bodyPr>
          <a:lstStyle/>
          <a:p>
            <a:pPr lvl="0" indent="-304800">
              <a:lnSpc>
                <a:spcPct val="125000"/>
              </a:lnSpc>
              <a:spcBef>
                <a:spcPts val="800"/>
              </a:spcBef>
              <a:buSzPts val="1200"/>
              <a:buFont typeface="Wingdings" pitchFamily="2" charset="2"/>
              <a:buChar char="v"/>
            </a:pPr>
            <a:r>
              <a:rPr lang="en-US" altLang="zh-CN" sz="1200" dirty="0"/>
              <a:t>More</a:t>
            </a:r>
            <a:r>
              <a:rPr lang="zh-CN" altLang="en-US" sz="1200" dirty="0"/>
              <a:t> </a:t>
            </a:r>
            <a:r>
              <a:rPr lang="en-US" altLang="zh-CN" sz="1200" dirty="0"/>
              <a:t>well-designed</a:t>
            </a:r>
            <a:r>
              <a:rPr lang="zh-CN" altLang="en-US" sz="1200" dirty="0"/>
              <a:t> </a:t>
            </a:r>
            <a:r>
              <a:rPr lang="en-US" altLang="zh-CN" sz="1200" dirty="0"/>
              <a:t>parameters</a:t>
            </a:r>
            <a:r>
              <a:rPr lang="zh-CN" altLang="en-US" sz="1200" dirty="0"/>
              <a:t> </a:t>
            </a:r>
            <a:r>
              <a:rPr lang="en-US" altLang="zh-CN" sz="1200" dirty="0"/>
              <a:t>could</a:t>
            </a:r>
            <a:r>
              <a:rPr lang="zh-CN" altLang="en-US" sz="1200" dirty="0"/>
              <a:t> </a:t>
            </a:r>
            <a:r>
              <a:rPr lang="en-US" altLang="zh-CN" sz="1200" dirty="0"/>
              <a:t>be</a:t>
            </a:r>
            <a:r>
              <a:rPr lang="zh-CN" altLang="en-US" sz="1200" dirty="0"/>
              <a:t> </a:t>
            </a:r>
            <a:r>
              <a:rPr lang="en-US" altLang="zh-CN" sz="1200" dirty="0"/>
              <a:t>added</a:t>
            </a:r>
            <a:r>
              <a:rPr lang="zh-CN" altLang="en-US" sz="1200" dirty="0"/>
              <a:t> </a:t>
            </a:r>
            <a:r>
              <a:rPr lang="en-US" altLang="zh-CN" sz="1200" dirty="0"/>
              <a:t>to</a:t>
            </a:r>
            <a:r>
              <a:rPr lang="zh-CN" altLang="en-US" sz="1200" dirty="0"/>
              <a:t> </a:t>
            </a:r>
            <a:r>
              <a:rPr lang="en-US" altLang="zh-CN" sz="1200" dirty="0"/>
              <a:t>fit</a:t>
            </a:r>
            <a:r>
              <a:rPr lang="zh-CN" altLang="en-US" sz="1200" dirty="0"/>
              <a:t> </a:t>
            </a:r>
            <a:r>
              <a:rPr lang="en-US" altLang="zh-CN" sz="1200" dirty="0"/>
              <a:t>the</a:t>
            </a:r>
            <a:r>
              <a:rPr lang="zh-CN" altLang="en-US" sz="1200" dirty="0"/>
              <a:t> </a:t>
            </a:r>
            <a:r>
              <a:rPr lang="en-US" altLang="zh-CN" sz="1200" dirty="0"/>
              <a:t>model,</a:t>
            </a:r>
            <a:r>
              <a:rPr lang="zh-CN" altLang="en-US" sz="1200" dirty="0"/>
              <a:t> </a:t>
            </a:r>
            <a:r>
              <a:rPr lang="en-US" altLang="zh-CN" sz="1200" dirty="0"/>
              <a:t>in</a:t>
            </a:r>
            <a:r>
              <a:rPr lang="zh-CN" altLang="en-US" sz="1200" dirty="0"/>
              <a:t> </a:t>
            </a:r>
            <a:r>
              <a:rPr lang="en-US" altLang="zh-CN" sz="1200" dirty="0"/>
              <a:t>order</a:t>
            </a:r>
            <a:r>
              <a:rPr lang="zh-CN" altLang="en-US" sz="1200" dirty="0"/>
              <a:t> </a:t>
            </a:r>
            <a:r>
              <a:rPr lang="en-US" altLang="zh-CN" sz="1200" dirty="0"/>
              <a:t>t</a:t>
            </a:r>
            <a:r>
              <a:rPr lang="en" sz="1200" dirty="0"/>
              <a:t>o improve the complexity and the stability of the models</a:t>
            </a:r>
            <a:r>
              <a:rPr lang="en-US" altLang="zh-CN" sz="1200" dirty="0"/>
              <a:t>.</a:t>
            </a:r>
            <a:r>
              <a:rPr lang="en" sz="1200" dirty="0"/>
              <a:t> </a:t>
            </a:r>
            <a:r>
              <a:rPr lang="en-US" altLang="zh-CN" sz="1200" dirty="0"/>
              <a:t>S</a:t>
            </a:r>
            <a:r>
              <a:rPr lang="en" sz="1200" dirty="0" err="1"/>
              <a:t>uch</a:t>
            </a:r>
            <a:r>
              <a:rPr lang="en" sz="1200" dirty="0"/>
              <a:t> as </a:t>
            </a:r>
            <a:r>
              <a:rPr lang="en-US" altLang="zh-CN" sz="1200" dirty="0"/>
              <a:t>the statistical significance of sentiment and</a:t>
            </a:r>
            <a:r>
              <a:rPr lang="zh-CN" altLang="en-US" sz="1200" dirty="0"/>
              <a:t> </a:t>
            </a:r>
            <a:r>
              <a:rPr lang="en-US" altLang="zh-CN" sz="1200" dirty="0"/>
              <a:t>other</a:t>
            </a:r>
            <a:r>
              <a:rPr lang="zh-CN" altLang="en-US" sz="1200" dirty="0"/>
              <a:t> </a:t>
            </a:r>
            <a:r>
              <a:rPr lang="en-US" altLang="zh-CN" sz="1200" dirty="0"/>
              <a:t>market</a:t>
            </a:r>
            <a:r>
              <a:rPr lang="zh-CN" altLang="en-US" sz="1200" dirty="0"/>
              <a:t> </a:t>
            </a:r>
            <a:r>
              <a:rPr lang="en-US" altLang="zh-CN" sz="1200" dirty="0"/>
              <a:t>factors</a:t>
            </a:r>
            <a:r>
              <a:rPr lang="zh-CN" altLang="en-US" sz="1200" dirty="0"/>
              <a:t> </a:t>
            </a:r>
            <a:r>
              <a:rPr lang="en-US" altLang="zh-CN" sz="1200" dirty="0"/>
              <a:t>like</a:t>
            </a:r>
            <a:r>
              <a:rPr lang="zh-CN" altLang="en-US" sz="1200" dirty="0"/>
              <a:t> </a:t>
            </a:r>
            <a:r>
              <a:rPr lang="en-US" altLang="zh-CN" sz="1200" dirty="0"/>
              <a:t>index</a:t>
            </a:r>
            <a:r>
              <a:rPr lang="zh-CN" altLang="en-US" sz="1200" dirty="0"/>
              <a:t> </a:t>
            </a:r>
            <a:r>
              <a:rPr lang="en-US" altLang="zh-CN" sz="1200" dirty="0"/>
              <a:t>price.</a:t>
            </a:r>
          </a:p>
          <a:p>
            <a:pPr marL="152400" lvl="0" indent="0">
              <a:lnSpc>
                <a:spcPct val="125000"/>
              </a:lnSpc>
              <a:spcBef>
                <a:spcPts val="800"/>
              </a:spcBef>
              <a:buSzPts val="1200"/>
              <a:buNone/>
            </a:pPr>
            <a:endParaRPr lang="en-US" sz="1200" dirty="0"/>
          </a:p>
          <a:p>
            <a:pPr lvl="0" indent="-304800">
              <a:lnSpc>
                <a:spcPct val="125000"/>
              </a:lnSpc>
              <a:buSzPts val="1200"/>
              <a:buFont typeface="Wingdings" pitchFamily="2" charset="2"/>
              <a:buChar char="v"/>
            </a:pPr>
            <a:r>
              <a:rPr lang="en" altLang="zh-CN" sz="1200" dirty="0"/>
              <a:t>More</a:t>
            </a:r>
            <a:r>
              <a:rPr lang="zh-CN" altLang="en-US" sz="1200" dirty="0"/>
              <a:t> </a:t>
            </a:r>
            <a:r>
              <a:rPr lang="en-US" altLang="zh-CN" sz="1200" dirty="0"/>
              <a:t>research</a:t>
            </a:r>
            <a:r>
              <a:rPr lang="zh-CN" altLang="en-US" sz="1200" dirty="0"/>
              <a:t> </a:t>
            </a:r>
            <a:r>
              <a:rPr lang="en-US" altLang="zh-CN" sz="1200" dirty="0"/>
              <a:t>could</a:t>
            </a:r>
            <a:r>
              <a:rPr lang="zh-CN" altLang="en-US" sz="1200" dirty="0"/>
              <a:t> </a:t>
            </a:r>
            <a:r>
              <a:rPr lang="en-US" altLang="zh-CN" sz="1200" dirty="0"/>
              <a:t>be</a:t>
            </a:r>
            <a:r>
              <a:rPr lang="zh-CN" altLang="en-US" sz="1200" dirty="0"/>
              <a:t> </a:t>
            </a:r>
            <a:r>
              <a:rPr lang="en-US" altLang="zh-CN" sz="1200" dirty="0"/>
              <a:t>done</a:t>
            </a:r>
            <a:r>
              <a:rPr lang="zh-CN" altLang="en-US" sz="1200" dirty="0"/>
              <a:t> </a:t>
            </a:r>
            <a:r>
              <a:rPr lang="en-US" altLang="zh-CN" sz="1200" dirty="0"/>
              <a:t>on</a:t>
            </a:r>
            <a:r>
              <a:rPr lang="zh-CN" altLang="en-US" sz="1200" dirty="0"/>
              <a:t> </a:t>
            </a:r>
            <a:r>
              <a:rPr lang="en-US" altLang="zh-CN" sz="1200" dirty="0"/>
              <a:t>building</a:t>
            </a:r>
            <a:r>
              <a:rPr lang="zh-CN" altLang="en-US" sz="1200" dirty="0"/>
              <a:t> </a:t>
            </a:r>
            <a:r>
              <a:rPr lang="en-US" altLang="zh-CN" sz="1200" dirty="0"/>
              <a:t>a</a:t>
            </a:r>
            <a:r>
              <a:rPr lang="zh-CN" altLang="en-US" sz="1200" dirty="0"/>
              <a:t> </a:t>
            </a:r>
            <a:r>
              <a:rPr lang="en-US" altLang="zh-CN" sz="1200" dirty="0"/>
              <a:t>portfolio</a:t>
            </a:r>
            <a:r>
              <a:rPr lang="zh-CN" altLang="en-US" sz="1200" dirty="0"/>
              <a:t> </a:t>
            </a:r>
            <a:r>
              <a:rPr lang="en-US" altLang="zh-CN" sz="1200" dirty="0"/>
              <a:t>by</a:t>
            </a:r>
            <a:r>
              <a:rPr lang="zh-CN" altLang="en-US" sz="1200" dirty="0"/>
              <a:t> </a:t>
            </a:r>
            <a:r>
              <a:rPr lang="en-US" altLang="zh-CN" sz="1200" dirty="0"/>
              <a:t>adding</a:t>
            </a:r>
            <a:r>
              <a:rPr lang="zh-CN" altLang="en-US" sz="1200" dirty="0"/>
              <a:t> </a:t>
            </a:r>
            <a:r>
              <a:rPr lang="en-US" altLang="zh-CN" sz="1200" dirty="0"/>
              <a:t>more</a:t>
            </a:r>
            <a:r>
              <a:rPr lang="zh-CN" altLang="en-US" sz="1200" dirty="0"/>
              <a:t> </a:t>
            </a:r>
            <a:r>
              <a:rPr lang="en-US" altLang="zh-CN" sz="1200" dirty="0"/>
              <a:t>stocks</a:t>
            </a:r>
            <a:r>
              <a:rPr lang="zh-CN" altLang="en-US" sz="1200" dirty="0"/>
              <a:t> </a:t>
            </a:r>
            <a:r>
              <a:rPr lang="en-US" altLang="zh-CN" sz="1200" dirty="0"/>
              <a:t>in</a:t>
            </a:r>
            <a:r>
              <a:rPr lang="zh-CN" altLang="en-US" sz="1200" dirty="0"/>
              <a:t> </a:t>
            </a:r>
            <a:r>
              <a:rPr lang="en-US" altLang="zh-CN" sz="1200" dirty="0"/>
              <a:t>different</a:t>
            </a:r>
            <a:r>
              <a:rPr lang="zh-CN" altLang="en-US" sz="1200" dirty="0"/>
              <a:t> </a:t>
            </a:r>
            <a:r>
              <a:rPr lang="en-US" altLang="zh-CN" sz="1200" dirty="0"/>
              <a:t>sections</a:t>
            </a:r>
            <a:r>
              <a:rPr lang="zh-CN" altLang="en-US" sz="1200" dirty="0"/>
              <a:t> </a:t>
            </a:r>
            <a:r>
              <a:rPr lang="en-US" altLang="zh-CN" sz="1200" dirty="0"/>
              <a:t>and</a:t>
            </a:r>
            <a:r>
              <a:rPr lang="zh-CN" altLang="en-US" sz="1200" dirty="0"/>
              <a:t> </a:t>
            </a:r>
            <a:r>
              <a:rPr lang="en-US" altLang="zh-CN" sz="1200" dirty="0"/>
              <a:t>some</a:t>
            </a:r>
            <a:r>
              <a:rPr lang="zh-CN" altLang="en-US" sz="1200" dirty="0"/>
              <a:t> </a:t>
            </a:r>
            <a:r>
              <a:rPr lang="en-US" altLang="zh-CN" sz="1200" dirty="0"/>
              <a:t>fixed</a:t>
            </a:r>
            <a:r>
              <a:rPr lang="zh-CN" altLang="en-US" sz="1200" dirty="0"/>
              <a:t> </a:t>
            </a:r>
            <a:r>
              <a:rPr lang="en-US" altLang="zh-CN" sz="1200" dirty="0"/>
              <a:t>income</a:t>
            </a:r>
            <a:r>
              <a:rPr lang="zh-CN" altLang="en-US" sz="1200" dirty="0"/>
              <a:t> </a:t>
            </a:r>
            <a:r>
              <a:rPr lang="en-US" altLang="zh-CN" sz="1200" dirty="0"/>
              <a:t>products</a:t>
            </a:r>
            <a:r>
              <a:rPr lang="zh-CN" altLang="en-US" sz="1200" dirty="0"/>
              <a:t> </a:t>
            </a:r>
            <a:r>
              <a:rPr lang="en-US" altLang="zh-CN" sz="1200" dirty="0"/>
              <a:t>to</a:t>
            </a:r>
            <a:r>
              <a:rPr lang="zh-CN" altLang="en-US" sz="1200" dirty="0"/>
              <a:t> </a:t>
            </a:r>
            <a:r>
              <a:rPr lang="en-US" altLang="zh-CN" sz="1200" dirty="0"/>
              <a:t>reduce</a:t>
            </a:r>
            <a:r>
              <a:rPr lang="zh-CN" altLang="en-US" sz="1200" dirty="0"/>
              <a:t> </a:t>
            </a:r>
            <a:r>
              <a:rPr lang="en-US" altLang="zh-CN" sz="1200" dirty="0"/>
              <a:t>the</a:t>
            </a:r>
            <a:r>
              <a:rPr lang="zh-CN" altLang="en-US" sz="1200" dirty="0"/>
              <a:t> </a:t>
            </a:r>
            <a:r>
              <a:rPr lang="en-US" altLang="zh-CN" sz="1200" dirty="0"/>
              <a:t>risk.</a:t>
            </a:r>
          </a:p>
          <a:p>
            <a:pPr lvl="0" indent="-304800">
              <a:lnSpc>
                <a:spcPct val="125000"/>
              </a:lnSpc>
              <a:buSzPts val="1200"/>
              <a:buFont typeface="Wingdings" pitchFamily="2" charset="2"/>
              <a:buChar char="v"/>
            </a:pPr>
            <a:endParaRPr lang="en-US" altLang="zh-CN" sz="1200" dirty="0"/>
          </a:p>
          <a:p>
            <a:pPr lvl="0" indent="-304800">
              <a:lnSpc>
                <a:spcPct val="125000"/>
              </a:lnSpc>
              <a:buSzPts val="1200"/>
              <a:buFont typeface="Wingdings" pitchFamily="2" charset="2"/>
              <a:buChar char="v"/>
            </a:pPr>
            <a:r>
              <a:rPr lang="en-US" altLang="zh-CN" sz="1200" dirty="0"/>
              <a:t>Some changes could be made in the choice of trading methods, such as replacing the cycle of a single buy and a single sell with the possibility of continuous buying and selling. This is more practical and may lead to greater returns.</a:t>
            </a:r>
          </a:p>
          <a:p>
            <a:pPr lvl="0" indent="-304800">
              <a:lnSpc>
                <a:spcPct val="125000"/>
              </a:lnSpc>
              <a:buSzPts val="1200"/>
              <a:buFont typeface="Wingdings" pitchFamily="2" charset="2"/>
              <a:buChar char="v"/>
            </a:pPr>
            <a:endParaRPr lang="en-US" altLang="zh-CN" sz="1200" dirty="0"/>
          </a:p>
          <a:p>
            <a:pPr lvl="0" indent="-304800">
              <a:lnSpc>
                <a:spcPct val="125000"/>
              </a:lnSpc>
              <a:buSzPts val="1200"/>
              <a:buFont typeface="Wingdings" pitchFamily="2" charset="2"/>
              <a:buChar char="v"/>
            </a:pPr>
            <a:r>
              <a:rPr lang="en-US" sz="1200" dirty="0"/>
              <a:t>To</a:t>
            </a:r>
            <a:r>
              <a:rPr lang="zh-CN" altLang="en-US" sz="1200" dirty="0"/>
              <a:t> </a:t>
            </a:r>
            <a:r>
              <a:rPr lang="en-US" altLang="zh-CN" sz="1200" dirty="0"/>
              <a:t>achieve</a:t>
            </a:r>
            <a:r>
              <a:rPr lang="zh-CN" altLang="en-US" sz="1200" dirty="0"/>
              <a:t> </a:t>
            </a:r>
            <a:r>
              <a:rPr lang="en-US" sz="1200" dirty="0"/>
              <a:t>better </a:t>
            </a:r>
            <a:r>
              <a:rPr lang="en-US" altLang="zh-CN" sz="1200" dirty="0"/>
              <a:t>performance</a:t>
            </a:r>
            <a:r>
              <a:rPr lang="zh-CN" altLang="en-US" sz="1200" dirty="0"/>
              <a:t> </a:t>
            </a:r>
            <a:r>
              <a:rPr lang="en-US" altLang="zh-CN" sz="1200" dirty="0"/>
              <a:t>and</a:t>
            </a:r>
            <a:r>
              <a:rPr lang="zh-CN" altLang="en-US" sz="1200" dirty="0"/>
              <a:t> </a:t>
            </a:r>
            <a:r>
              <a:rPr lang="en-US" sz="1200" dirty="0"/>
              <a:t>accuracy</a:t>
            </a:r>
            <a:r>
              <a:rPr lang="zh-CN" altLang="en-US" sz="1200" dirty="0"/>
              <a:t> </a:t>
            </a:r>
            <a:r>
              <a:rPr lang="en-US" altLang="zh-CN" sz="1200" dirty="0"/>
              <a:t>of</a:t>
            </a:r>
            <a:r>
              <a:rPr lang="zh-CN" altLang="en-US" sz="1200" dirty="0"/>
              <a:t> </a:t>
            </a:r>
            <a:r>
              <a:rPr lang="en-US" altLang="zh-CN" sz="1200" dirty="0"/>
              <a:t>the</a:t>
            </a:r>
            <a:r>
              <a:rPr lang="zh-CN" altLang="en-US" sz="1200" dirty="0"/>
              <a:t> </a:t>
            </a:r>
            <a:r>
              <a:rPr lang="en-US" altLang="zh-CN" sz="1200" dirty="0"/>
              <a:t>strategy,</a:t>
            </a:r>
            <a:r>
              <a:rPr lang="zh-CN" altLang="en-US" sz="1200" dirty="0"/>
              <a:t> </a:t>
            </a:r>
            <a:r>
              <a:rPr lang="en-US" altLang="zh-CN" sz="1200" dirty="0"/>
              <a:t>we</a:t>
            </a:r>
            <a:r>
              <a:rPr lang="zh-CN" altLang="en-US" sz="1200" dirty="0"/>
              <a:t> </a:t>
            </a:r>
            <a:r>
              <a:rPr lang="en-US" altLang="zh-CN" sz="1200" dirty="0"/>
              <a:t>could</a:t>
            </a:r>
            <a:r>
              <a:rPr lang="zh-CN" altLang="en-US" sz="1200" dirty="0"/>
              <a:t> </a:t>
            </a:r>
            <a:r>
              <a:rPr lang="en-US" sz="1200" dirty="0"/>
              <a:t>perform</a:t>
            </a:r>
            <a:r>
              <a:rPr lang="zh-CN" altLang="en-US" sz="1200" dirty="0"/>
              <a:t> </a:t>
            </a:r>
            <a:r>
              <a:rPr lang="en-US" altLang="zh-CN" sz="1200" dirty="0"/>
              <a:t>cross</a:t>
            </a:r>
            <a:r>
              <a:rPr lang="zh-CN" altLang="en-US" sz="1200" dirty="0"/>
              <a:t> </a:t>
            </a:r>
            <a:r>
              <a:rPr lang="en-US" altLang="zh-CN" sz="1200" dirty="0"/>
              <a:t>validation</a:t>
            </a:r>
            <a:r>
              <a:rPr lang="zh-CN" altLang="en-US" sz="1200" dirty="0"/>
              <a:t> </a:t>
            </a:r>
            <a:r>
              <a:rPr lang="en-US" altLang="zh-CN" sz="1200" dirty="0"/>
              <a:t>and</a:t>
            </a:r>
            <a:r>
              <a:rPr lang="zh-CN" altLang="en-US" sz="1200" dirty="0"/>
              <a:t> </a:t>
            </a:r>
            <a:r>
              <a:rPr lang="en-US" sz="1200" dirty="0"/>
              <a:t>tune hyperparameters</a:t>
            </a:r>
            <a:r>
              <a:rPr lang="zh-CN" altLang="en-US" sz="1200" dirty="0"/>
              <a:t> </a:t>
            </a:r>
            <a:r>
              <a:rPr lang="en-US" altLang="zh-CN" sz="1200" dirty="0"/>
              <a:t>after</a:t>
            </a:r>
            <a:r>
              <a:rPr lang="zh-CN" altLang="en-US" sz="1200" dirty="0"/>
              <a:t> </a:t>
            </a:r>
            <a:r>
              <a:rPr lang="en-US" altLang="zh-CN" sz="1200" dirty="0"/>
              <a:t>building</a:t>
            </a:r>
            <a:r>
              <a:rPr lang="zh-CN" altLang="en-US" sz="1200" dirty="0"/>
              <a:t> </a:t>
            </a:r>
            <a:r>
              <a:rPr lang="en-US" altLang="zh-CN" sz="1200" dirty="0"/>
              <a:t>each</a:t>
            </a:r>
            <a:r>
              <a:rPr lang="zh-CN" altLang="en-US" sz="1200" dirty="0"/>
              <a:t> </a:t>
            </a:r>
            <a:r>
              <a:rPr lang="en-US" altLang="zh-CN" sz="1200" dirty="0"/>
              <a:t>model.</a:t>
            </a:r>
            <a:br>
              <a:rPr lang="en-US" sz="1400" dirty="0"/>
            </a:br>
            <a:endParaRPr lang="en-US" sz="1400" dirty="0"/>
          </a:p>
          <a:p>
            <a:pPr lvl="0" indent="-304800">
              <a:lnSpc>
                <a:spcPct val="125000"/>
              </a:lnSpc>
              <a:buSzPts val="1200"/>
              <a:buFont typeface="Wingdings" pitchFamily="2" charset="2"/>
              <a:buChar char="v"/>
            </a:pPr>
            <a:endParaRPr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Assumptions</a:t>
            </a:r>
            <a:endParaRPr/>
          </a:p>
        </p:txBody>
      </p:sp>
      <p:sp>
        <p:nvSpPr>
          <p:cNvPr id="228" name="Google Shape;228;p34"/>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229" name="Google Shape;229;p34"/>
          <p:cNvSpPr txBox="1">
            <a:spLocks noGrp="1"/>
          </p:cNvSpPr>
          <p:nvPr>
            <p:ph type="body" idx="4294967295"/>
          </p:nvPr>
        </p:nvSpPr>
        <p:spPr>
          <a:xfrm>
            <a:off x="311700" y="1448400"/>
            <a:ext cx="8424900" cy="1123350"/>
          </a:xfrm>
          <a:prstGeom prst="rect">
            <a:avLst/>
          </a:prstGeom>
        </p:spPr>
        <p:txBody>
          <a:bodyPr spcFirstLastPara="1" wrap="square" lIns="91425" tIns="91425" rIns="91425" bIns="91425" anchor="t" anchorCtr="0">
            <a:noAutofit/>
          </a:bodyPr>
          <a:lstStyle/>
          <a:p>
            <a:pPr marL="457200" marR="0" lvl="0" indent="-304800" algn="l" rtl="0">
              <a:lnSpc>
                <a:spcPct val="125000"/>
              </a:lnSpc>
              <a:spcBef>
                <a:spcPts val="0"/>
              </a:spcBef>
              <a:spcAft>
                <a:spcPts val="0"/>
              </a:spcAft>
              <a:buSzPts val="1200"/>
              <a:buChar char="●"/>
            </a:pPr>
            <a:r>
              <a:rPr lang="en" sz="1200" dirty="0"/>
              <a:t>Here are some assumptions we made about the market</a:t>
            </a:r>
            <a:endParaRPr sz="1200" dirty="0"/>
          </a:p>
          <a:p>
            <a:pPr marL="914400" marR="0" lvl="1" indent="-304800" algn="l" rtl="0">
              <a:lnSpc>
                <a:spcPct val="125000"/>
              </a:lnSpc>
              <a:spcBef>
                <a:spcPts val="0"/>
              </a:spcBef>
              <a:spcAft>
                <a:spcPts val="0"/>
              </a:spcAft>
              <a:buSzPts val="1200"/>
              <a:buChar char="○"/>
            </a:pPr>
            <a:r>
              <a:rPr lang="en" sz="1200" dirty="0"/>
              <a:t>No tax</a:t>
            </a:r>
            <a:r>
              <a:rPr lang="en-US" altLang="zh-CN" sz="1200" dirty="0"/>
              <a:t>.</a:t>
            </a:r>
            <a:endParaRPr sz="1200" dirty="0"/>
          </a:p>
          <a:p>
            <a:pPr lvl="1" indent="-304800">
              <a:lnSpc>
                <a:spcPct val="125000"/>
              </a:lnSpc>
              <a:spcBef>
                <a:spcPts val="0"/>
              </a:spcBef>
              <a:buSzPts val="1200"/>
            </a:pPr>
            <a:r>
              <a:rPr lang="en" sz="1200" dirty="0"/>
              <a:t>Transaction cost: </a:t>
            </a:r>
            <a:r>
              <a:rPr lang="en-US" sz="1200" dirty="0"/>
              <a:t>two sides commissions</a:t>
            </a:r>
            <a:r>
              <a:rPr lang="zh-CN" altLang="en-US" sz="1200" dirty="0"/>
              <a:t> </a:t>
            </a:r>
            <a:r>
              <a:rPr lang="en-US" altLang="zh-CN" sz="1200" dirty="0"/>
              <a:t>equals</a:t>
            </a:r>
            <a:r>
              <a:rPr lang="zh-CN" altLang="en-US" sz="1200" dirty="0"/>
              <a:t> </a:t>
            </a:r>
            <a:r>
              <a:rPr lang="en-US" altLang="zh-CN" sz="1200" dirty="0"/>
              <a:t>to</a:t>
            </a:r>
            <a:r>
              <a:rPr lang="zh-CN" altLang="en-US" sz="1200" dirty="0"/>
              <a:t> </a:t>
            </a:r>
            <a:r>
              <a:rPr lang="en" sz="1200" dirty="0"/>
              <a:t>0.0000</a:t>
            </a:r>
            <a:r>
              <a:rPr lang="en-US" altLang="zh-CN" sz="1200" dirty="0"/>
              <a:t>2</a:t>
            </a:r>
            <a:r>
              <a:rPr lang="en" sz="1200" dirty="0"/>
              <a:t> * trading amount</a:t>
            </a:r>
            <a:r>
              <a:rPr lang="en-US" altLang="zh-CN" sz="1200" dirty="0"/>
              <a:t>.</a:t>
            </a:r>
            <a:endParaRPr lang="en" sz="1200" dirty="0"/>
          </a:p>
          <a:p>
            <a:pPr lvl="1" indent="-304800">
              <a:lnSpc>
                <a:spcPct val="125000"/>
              </a:lnSpc>
              <a:spcBef>
                <a:spcPts val="0"/>
              </a:spcBef>
              <a:buSzPts val="1200"/>
            </a:pPr>
            <a:r>
              <a:rPr lang="en" sz="1200" dirty="0"/>
              <a:t>Shorting (allow borrowing to trade)</a:t>
            </a:r>
            <a:r>
              <a:rPr lang="zh-CN" altLang="en-US" sz="1200" dirty="0"/>
              <a:t> </a:t>
            </a:r>
            <a:r>
              <a:rPr lang="en-US" altLang="zh-CN" sz="1200" dirty="0"/>
              <a:t>is</a:t>
            </a:r>
            <a:r>
              <a:rPr lang="zh-CN" altLang="en-US" sz="1200" dirty="0"/>
              <a:t> </a:t>
            </a:r>
            <a:r>
              <a:rPr lang="en-US" altLang="zh-CN" sz="1200" dirty="0"/>
              <a:t>not</a:t>
            </a:r>
            <a:r>
              <a:rPr lang="zh-CN" altLang="en-US" sz="1200" dirty="0"/>
              <a:t> </a:t>
            </a:r>
            <a:r>
              <a:rPr lang="en-US" altLang="zh-CN" sz="1200" dirty="0"/>
              <a:t>allowed.</a:t>
            </a:r>
            <a:endParaRPr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Thank you</a:t>
            </a:r>
          </a:p>
        </p:txBody>
      </p:sp>
      <p:sp>
        <p:nvSpPr>
          <p:cNvPr id="97" name="Google Shape;97;p18"/>
          <p:cNvSpPr txBox="1">
            <a:spLocks noGrp="1"/>
          </p:cNvSpPr>
          <p:nvPr>
            <p:ph type="body" idx="2"/>
          </p:nvPr>
        </p:nvSpPr>
        <p:spPr>
          <a:xfrm>
            <a:off x="2578115" y="3076539"/>
            <a:ext cx="4151400" cy="3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12</a:t>
            </a:r>
            <a:r>
              <a:rPr lang="en-GB"/>
              <a:t>.</a:t>
            </a:r>
            <a:r>
              <a:rPr lang="en-US" altLang="en-GB"/>
              <a:t>14</a:t>
            </a:r>
            <a:r>
              <a:rPr lang="en-GB"/>
              <a:t>.</a:t>
            </a:r>
            <a:r>
              <a:rPr lang="en-US" altLang="en-GB"/>
              <a:t>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introduction</a:t>
            </a:r>
            <a:endParaRPr dirty="0"/>
          </a:p>
        </p:txBody>
      </p:sp>
      <p:sp>
        <p:nvSpPr>
          <p:cNvPr id="111" name="Google Shape;111;p20"/>
          <p:cNvSpPr txBox="1">
            <a:spLocks noGrp="1"/>
          </p:cNvSpPr>
          <p:nvPr>
            <p:ph type="body" idx="1"/>
          </p:nvPr>
        </p:nvSpPr>
        <p:spPr>
          <a:xfrm>
            <a:off x="338977" y="1245875"/>
            <a:ext cx="8013316" cy="3282626"/>
          </a:xfrm>
          <a:prstGeom prst="rect">
            <a:avLst/>
          </a:prstGeom>
        </p:spPr>
        <p:txBody>
          <a:bodyPr spcFirstLastPara="1" wrap="square" lIns="91425" tIns="91425" rIns="91425" bIns="91425" anchor="t" anchorCtr="0">
            <a:noAutofit/>
          </a:bodyPr>
          <a:lstStyle/>
          <a:p>
            <a:pPr marL="285750" indent="-285750">
              <a:spcAft>
                <a:spcPts val="1000"/>
              </a:spcAft>
            </a:pPr>
            <a:r>
              <a:rPr lang="en-US" sz="1600" dirty="0"/>
              <a:t>In this project, we built four trading strategies in stock market by using four machine learning techniques.</a:t>
            </a:r>
          </a:p>
          <a:p>
            <a:pPr marL="285750" indent="-285750">
              <a:spcAft>
                <a:spcPts val="1000"/>
              </a:spcAft>
            </a:pPr>
            <a:r>
              <a:rPr lang="en-US" sz="1600" dirty="0"/>
              <a:t>In </a:t>
            </a:r>
            <a:r>
              <a:rPr lang="en" sz="1600" dirty="0"/>
              <a:t>back test framework, </a:t>
            </a:r>
            <a:r>
              <a:rPr lang="en-US" sz="1600" dirty="0"/>
              <a:t>we used </a:t>
            </a:r>
            <a:r>
              <a:rPr lang="en" sz="1600" dirty="0"/>
              <a:t>historical data of a certain stock to test the performance and </a:t>
            </a:r>
            <a:r>
              <a:rPr lang="en-US" sz="1600" dirty="0"/>
              <a:t>compare it with a Naïve Strategy for reference. </a:t>
            </a:r>
          </a:p>
          <a:p>
            <a:pPr marL="285750" indent="-285750">
              <a:spcAft>
                <a:spcPts val="1000"/>
              </a:spcAft>
            </a:pPr>
            <a:r>
              <a:rPr lang="en-US" sz="1600" dirty="0"/>
              <a:t>Logistic regression, SVM, Gradient boosting and Random forest were applied to build strategies.</a:t>
            </a:r>
          </a:p>
          <a:p>
            <a:pPr marL="285750" indent="-285750">
              <a:spcAft>
                <a:spcPts val="1000"/>
              </a:spcAft>
            </a:pPr>
            <a:r>
              <a:rPr lang="en-US" sz="1600" dirty="0"/>
              <a:t>Three evaluation indicators were used to </a:t>
            </a:r>
            <a:r>
              <a:rPr lang="en" sz="1600" dirty="0"/>
              <a:t>test the performance of our strategy. (Return: PnL, Risk: Sharp ratio and Feasibility: Decay)</a:t>
            </a:r>
            <a:endParaRPr lang="en-US" sz="1600" dirty="0"/>
          </a:p>
          <a:p>
            <a:pPr marL="285750" indent="-285750">
              <a:spcAft>
                <a:spcPts val="1000"/>
              </a:spcAft>
            </a:pPr>
            <a:endParaRPr dirty="0"/>
          </a:p>
        </p:txBody>
      </p:sp>
      <p:sp>
        <p:nvSpPr>
          <p:cNvPr id="112" name="Google Shape;112;p2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Goal</a:t>
            </a:r>
            <a:endParaRPr dirty="0"/>
          </a:p>
        </p:txBody>
      </p:sp>
      <p:sp>
        <p:nvSpPr>
          <p:cNvPr id="111" name="Google Shape;111;p20"/>
          <p:cNvSpPr txBox="1">
            <a:spLocks noGrp="1"/>
          </p:cNvSpPr>
          <p:nvPr>
            <p:ph type="body" idx="1"/>
          </p:nvPr>
        </p:nvSpPr>
        <p:spPr>
          <a:xfrm>
            <a:off x="311700" y="1289380"/>
            <a:ext cx="8013316" cy="1501531"/>
          </a:xfrm>
          <a:prstGeom prst="rect">
            <a:avLst/>
          </a:prstGeom>
        </p:spPr>
        <p:txBody>
          <a:bodyPr spcFirstLastPara="1" wrap="square" lIns="91425" tIns="91425" rIns="91425" bIns="91425" anchor="t" anchorCtr="0">
            <a:noAutofit/>
          </a:bodyPr>
          <a:lstStyle/>
          <a:p>
            <a:pPr marL="285750" indent="-285750">
              <a:spcAft>
                <a:spcPts val="1000"/>
              </a:spcAft>
            </a:pPr>
            <a:r>
              <a:rPr lang="en-US" sz="1400" dirty="0"/>
              <a:t>The goal of this final project is to build four trading strategies to determine the</a:t>
            </a:r>
            <a:r>
              <a:rPr lang="zh-CN" altLang="en-US" sz="1400" dirty="0"/>
              <a:t> </a:t>
            </a:r>
            <a:r>
              <a:rPr lang="en-US" sz="1400" dirty="0"/>
              <a:t>signal aka. when to sell, buy or hold a certain amount of stocks, in this case each order is 10 shares, then to choose the best</a:t>
            </a:r>
            <a:r>
              <a:rPr lang="zh-CN" altLang="en-US" sz="1400" dirty="0"/>
              <a:t> </a:t>
            </a:r>
            <a:r>
              <a:rPr lang="en-US" altLang="zh-CN" sz="1400" dirty="0"/>
              <a:t>strategy by using evaluation indicators.</a:t>
            </a:r>
            <a:endParaRPr lang="en-US" sz="1400" dirty="0"/>
          </a:p>
        </p:txBody>
      </p:sp>
      <p:sp>
        <p:nvSpPr>
          <p:cNvPr id="112" name="Google Shape;112;p2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87089AD8-20F7-7A44-9031-D7BA9E078C70}"/>
              </a:ext>
            </a:extLst>
          </p:cNvPr>
          <p:cNvPicPr>
            <a:picLocks noChangeAspect="1"/>
          </p:cNvPicPr>
          <p:nvPr/>
        </p:nvPicPr>
        <p:blipFill rotWithShape="1">
          <a:blip r:embed="rId3"/>
          <a:srcRect t="2361" b="1"/>
          <a:stretch/>
        </p:blipFill>
        <p:spPr>
          <a:xfrm>
            <a:off x="4104193" y="2358137"/>
            <a:ext cx="3908352" cy="2061558"/>
          </a:xfrm>
          <a:prstGeom prst="rect">
            <a:avLst/>
          </a:prstGeom>
        </p:spPr>
      </p:pic>
      <p:sp>
        <p:nvSpPr>
          <p:cNvPr id="3" name="TextBox 2">
            <a:extLst>
              <a:ext uri="{FF2B5EF4-FFF2-40B4-BE49-F238E27FC236}">
                <a16:creationId xmlns:a16="http://schemas.microsoft.com/office/drawing/2014/main" id="{D7092E25-DED4-9D42-8DBD-547ACB8096AB}"/>
              </a:ext>
            </a:extLst>
          </p:cNvPr>
          <p:cNvSpPr txBox="1"/>
          <p:nvPr/>
        </p:nvSpPr>
        <p:spPr>
          <a:xfrm>
            <a:off x="311700" y="3162941"/>
            <a:ext cx="3677039" cy="1256754"/>
          </a:xfrm>
          <a:prstGeom prst="rect">
            <a:avLst/>
          </a:prstGeom>
          <a:noFill/>
        </p:spPr>
        <p:txBody>
          <a:bodyPr wrap="square" rtlCol="0">
            <a:spAutoFit/>
          </a:bodyPr>
          <a:lstStyle/>
          <a:p>
            <a:pPr marL="285750" indent="-285750">
              <a:lnSpc>
                <a:spcPct val="125000"/>
              </a:lnSpc>
              <a:spcAft>
                <a:spcPts val="1000"/>
              </a:spcAft>
              <a:buClr>
                <a:srgbClr val="57068C"/>
              </a:buClr>
              <a:buSzPts val="1800"/>
              <a:buFont typeface="Montserrat"/>
              <a:buChar char="●"/>
            </a:pPr>
            <a:r>
              <a:rPr lang="en-US" sz="1800" dirty="0">
                <a:solidFill>
                  <a:srgbClr val="333333"/>
                </a:solidFill>
                <a:latin typeface="Montserrat"/>
                <a:sym typeface="Montserrat"/>
              </a:rPr>
              <a:t>Part of the strategy output:</a:t>
            </a:r>
          </a:p>
          <a:p>
            <a:pPr marL="285750" lvl="0" indent="-285750">
              <a:lnSpc>
                <a:spcPct val="125000"/>
              </a:lnSpc>
              <a:spcAft>
                <a:spcPts val="1000"/>
              </a:spcAft>
              <a:buClr>
                <a:srgbClr val="57068C"/>
              </a:buClr>
              <a:buSzPts val="1800"/>
              <a:buFont typeface="Montserrat"/>
              <a:buChar char="●"/>
            </a:pPr>
            <a:endParaRPr lang="en-US" sz="1800" dirty="0">
              <a:solidFill>
                <a:srgbClr val="333333"/>
              </a:solidFill>
              <a:latin typeface="Montserrat"/>
              <a:sym typeface="Montserrat"/>
            </a:endParaRPr>
          </a:p>
          <a:p>
            <a:endParaRPr lang="en-US" dirty="0"/>
          </a:p>
        </p:txBody>
      </p:sp>
    </p:spTree>
    <p:extLst>
      <p:ext uri="{BB962C8B-B14F-4D97-AF65-F5344CB8AC3E}">
        <p14:creationId xmlns:p14="http://schemas.microsoft.com/office/powerpoint/2010/main" val="5594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a:t>
            </a:r>
            <a:endParaRPr dirty="0"/>
          </a:p>
        </p:txBody>
      </p:sp>
      <p:sp>
        <p:nvSpPr>
          <p:cNvPr id="118" name="Google Shape;118;p21"/>
          <p:cNvSpPr txBox="1">
            <a:spLocks noGrp="1"/>
          </p:cNvSpPr>
          <p:nvPr>
            <p:ph type="body" idx="1"/>
          </p:nvPr>
        </p:nvSpPr>
        <p:spPr>
          <a:xfrm>
            <a:off x="311700" y="1864277"/>
            <a:ext cx="8493325" cy="2994597"/>
          </a:xfrm>
          <a:prstGeom prst="rect">
            <a:avLst/>
          </a:prstGeom>
        </p:spPr>
        <p:txBody>
          <a:bodyPr spcFirstLastPara="1" wrap="square" lIns="91425" tIns="91425" rIns="91425" bIns="91425" anchor="t" anchorCtr="0">
            <a:noAutofit/>
          </a:bodyPr>
          <a:lstStyle/>
          <a:p>
            <a:pPr marL="171450" indent="-171450">
              <a:spcAft>
                <a:spcPts val="800"/>
              </a:spcAft>
            </a:pPr>
            <a:r>
              <a:rPr lang="en" dirty="0"/>
              <a:t>Data was imported from Yahoo Finance through </a:t>
            </a:r>
            <a:r>
              <a:rPr lang="en" altLang="zh-CN" dirty="0"/>
              <a:t>yfinance package</a:t>
            </a:r>
            <a:r>
              <a:rPr lang="en" dirty="0"/>
              <a:t>.</a:t>
            </a:r>
          </a:p>
          <a:p>
            <a:pPr marL="171450" indent="-171450">
              <a:spcAft>
                <a:spcPts val="800"/>
              </a:spcAft>
            </a:pPr>
            <a:r>
              <a:rPr lang="en-US" dirty="0"/>
              <a:t>Seven-day minute high frequency market data of Facebook stock (2021-11-19 to 2021-11-30) was used throughout strategies.</a:t>
            </a:r>
          </a:p>
          <a:p>
            <a:pPr marL="171450" indent="-171450">
              <a:spcAft>
                <a:spcPts val="800"/>
              </a:spcAft>
            </a:pPr>
            <a:r>
              <a:rPr lang="en-US" dirty="0"/>
              <a:t>Using high frequency data because it is less influenced by macroeconomic or exogenous events compared with the decadal daily frequency data. Since factors aka. parameters we chose in ML algorithms were all based on price and volume data which ignored exogenous affects, it was more suitable.</a:t>
            </a:r>
          </a:p>
          <a:p>
            <a:pPr marL="171450" indent="-171450">
              <a:spcAft>
                <a:spcPts val="800"/>
              </a:spcAft>
            </a:pPr>
            <a:r>
              <a:rPr lang="en-US" dirty="0"/>
              <a:t>Due to the restriction of Yahoo Finance, we c</a:t>
            </a:r>
            <a:r>
              <a:rPr lang="en-US" altLang="zh-CN" dirty="0"/>
              <a:t>ould</a:t>
            </a:r>
            <a:r>
              <a:rPr lang="en-US" dirty="0"/>
              <a:t> only download the 7 days in row high frequency data, which might be insufficient for effective model training and back testing, but it could be refined in the future.</a:t>
            </a:r>
          </a:p>
          <a:p>
            <a:pPr marL="171450" indent="-171450">
              <a:spcAft>
                <a:spcPts val="800"/>
              </a:spcAft>
            </a:pPr>
            <a:endParaRPr lang="en" dirty="0"/>
          </a:p>
        </p:txBody>
      </p:sp>
      <p:sp>
        <p:nvSpPr>
          <p:cNvPr id="122" name="Google Shape;122;p21"/>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9A6ABA"/>
                </a:solidFill>
                <a:latin typeface="Montserrat"/>
                <a:ea typeface="Montserrat"/>
                <a:cs typeface="Montserrat"/>
                <a:sym typeface="Montserrat"/>
              </a:rPr>
              <a:t>P A R T   0 1</a:t>
            </a:r>
            <a:endParaRPr sz="700" b="1" dirty="0">
              <a:solidFill>
                <a:srgbClr val="9A6ABA"/>
              </a:solidFill>
              <a:latin typeface="Montserrat"/>
              <a:ea typeface="Montserrat"/>
              <a:cs typeface="Montserrat"/>
              <a:sym typeface="Montserrat"/>
            </a:endParaRPr>
          </a:p>
        </p:txBody>
      </p:sp>
      <p:pic>
        <p:nvPicPr>
          <p:cNvPr id="8" name="Picture 7">
            <a:extLst>
              <a:ext uri="{FF2B5EF4-FFF2-40B4-BE49-F238E27FC236}">
                <a16:creationId xmlns:a16="http://schemas.microsoft.com/office/drawing/2014/main" id="{07FACE4B-5876-3246-AB50-F5F78926027A}"/>
              </a:ext>
            </a:extLst>
          </p:cNvPr>
          <p:cNvPicPr>
            <a:picLocks noChangeAspect="1"/>
          </p:cNvPicPr>
          <p:nvPr/>
        </p:nvPicPr>
        <p:blipFill>
          <a:blip r:embed="rId3"/>
          <a:stretch>
            <a:fillRect/>
          </a:stretch>
        </p:blipFill>
        <p:spPr>
          <a:xfrm>
            <a:off x="3781518" y="448963"/>
            <a:ext cx="4732455" cy="1415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21"/>
          <p:cNvSpPr txBox="1">
            <a:spLocks noGrp="1"/>
          </p:cNvSpPr>
          <p:nvPr>
            <p:ph type="body" idx="1"/>
          </p:nvPr>
        </p:nvSpPr>
        <p:spPr>
          <a:xfrm>
            <a:off x="325337" y="1196108"/>
            <a:ext cx="8493325" cy="4024915"/>
          </a:xfrm>
          <a:prstGeom prst="rect">
            <a:avLst/>
          </a:prstGeom>
        </p:spPr>
        <p:txBody>
          <a:bodyPr spcFirstLastPara="1" wrap="square" lIns="91425" tIns="91425" rIns="91425" bIns="91425" anchor="t" anchorCtr="0">
            <a:noAutofit/>
          </a:bodyPr>
          <a:lstStyle/>
          <a:p>
            <a:pPr marL="171450" indent="-171450" algn="just">
              <a:spcAft>
                <a:spcPts val="800"/>
              </a:spcAft>
              <a:buFont typeface="Wingdings" pitchFamily="2" charset="2"/>
              <a:buChar char="v"/>
            </a:pPr>
            <a:r>
              <a:rPr lang="en" sz="1600" b="1" dirty="0"/>
              <a:t>Label (1, 0 dummy variable)</a:t>
            </a:r>
          </a:p>
          <a:p>
            <a:pPr marL="171450" indent="-171450" algn="just">
              <a:spcAft>
                <a:spcPts val="800"/>
              </a:spcAft>
            </a:pPr>
            <a:r>
              <a:rPr lang="en" sz="1600" dirty="0"/>
              <a:t>Binary variable 0 or 1 which can be used for classification: </a:t>
            </a:r>
          </a:p>
          <a:p>
            <a:pPr marL="0" indent="0" algn="just">
              <a:spcAft>
                <a:spcPts val="800"/>
              </a:spcAft>
              <a:buNone/>
            </a:pPr>
            <a:r>
              <a:rPr lang="en" sz="1600" dirty="0"/>
              <a:t>     1 If</a:t>
            </a:r>
            <a:r>
              <a:rPr lang="en-US" sz="1600" dirty="0"/>
              <a:t> given current price is</a:t>
            </a:r>
            <a:r>
              <a:rPr lang="zh-CN" altLang="en-US" sz="1600" dirty="0"/>
              <a:t> </a:t>
            </a:r>
            <a:r>
              <a:rPr lang="en-US" sz="1600" dirty="0"/>
              <a:t>higher than the previous</a:t>
            </a:r>
            <a:r>
              <a:rPr lang="en-US" altLang="zh-CN" sz="1600" dirty="0"/>
              <a:t> </a:t>
            </a:r>
            <a:r>
              <a:rPr lang="en-US" sz="1600" dirty="0"/>
              <a:t>price (last minute), else 0</a:t>
            </a:r>
          </a:p>
          <a:p>
            <a:pPr marL="171450" indent="-171450" algn="just">
              <a:spcAft>
                <a:spcPts val="800"/>
              </a:spcAft>
              <a:buFont typeface="Wingdings" pitchFamily="2" charset="2"/>
              <a:buChar char="v"/>
            </a:pPr>
            <a:r>
              <a:rPr lang="en" altLang="zh-CN" sz="1600" b="1" dirty="0"/>
              <a:t>Paramaters / factors (12 parameters were used)</a:t>
            </a:r>
          </a:p>
          <a:p>
            <a:pPr marL="0" indent="0" algn="just">
              <a:spcAft>
                <a:spcPts val="800"/>
              </a:spcAft>
              <a:buNone/>
            </a:pPr>
            <a:r>
              <a:rPr lang="en-US" sz="1600" dirty="0"/>
              <a:t>Selection of parameters was inspired by World Quant 101’s price volume factor mining method. All the parameters we chose included the change of price, volume, swing themselves and also the relation between the price and volume. Which can to some extent explain the change of the stock price.</a:t>
            </a:r>
          </a:p>
          <a:p>
            <a:pPr marL="171450" indent="-171450">
              <a:spcAft>
                <a:spcPts val="800"/>
              </a:spcAft>
            </a:pPr>
            <a:endParaRPr lang="en-US" sz="1100" dirty="0"/>
          </a:p>
        </p:txBody>
      </p:sp>
      <p:sp>
        <p:nvSpPr>
          <p:cNvPr id="4" name="Google Shape;122;p21">
            <a:extLst>
              <a:ext uri="{FF2B5EF4-FFF2-40B4-BE49-F238E27FC236}">
                <a16:creationId xmlns:a16="http://schemas.microsoft.com/office/drawing/2014/main" id="{74396E45-5BD8-4FE5-811F-7414B9E97D68}"/>
              </a:ext>
            </a:extLst>
          </p:cNvPr>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9A6ABA"/>
                </a:solidFill>
                <a:latin typeface="Montserrat"/>
                <a:ea typeface="Montserrat"/>
                <a:cs typeface="Montserrat"/>
                <a:sym typeface="Montserrat"/>
              </a:rPr>
              <a:t>P A R T   0 1</a:t>
            </a:r>
            <a:endParaRPr sz="700" b="1" dirty="0">
              <a:solidFill>
                <a:srgbClr val="9A6ABA"/>
              </a:solidFill>
              <a:latin typeface="Montserrat"/>
              <a:ea typeface="Montserrat"/>
              <a:cs typeface="Montserrat"/>
              <a:sym typeface="Montserrat"/>
            </a:endParaRPr>
          </a:p>
        </p:txBody>
      </p:sp>
      <p:sp>
        <p:nvSpPr>
          <p:cNvPr id="5" name="Google Shape;117;p21">
            <a:extLst>
              <a:ext uri="{FF2B5EF4-FFF2-40B4-BE49-F238E27FC236}">
                <a16:creationId xmlns:a16="http://schemas.microsoft.com/office/drawing/2014/main" id="{F5A16D90-8715-45E6-9227-119D32442835}"/>
              </a:ext>
            </a:extLst>
          </p:cNvPr>
          <p:cNvSpPr txBox="1">
            <a:spLocks/>
          </p:cNvSpPr>
          <p:nvPr/>
        </p:nvSpPr>
        <p:spPr>
          <a:xfrm>
            <a:off x="311700" y="587970"/>
            <a:ext cx="8213464" cy="113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57068C"/>
              </a:buClr>
              <a:buSzPts val="4800"/>
              <a:buFont typeface="Frank Ruhl Libre"/>
              <a:buNone/>
              <a:defRPr sz="4800" b="1" i="0" u="none" strike="noStrike" cap="none">
                <a:solidFill>
                  <a:srgbClr val="57068C"/>
                </a:solidFill>
                <a:latin typeface="Frank Ruhl Libre"/>
                <a:ea typeface="Frank Ruhl Libre"/>
                <a:cs typeface="Frank Ruhl Libre"/>
                <a:sym typeface="Frank Ruhl Libr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z="4000" dirty="0"/>
              <a:t>Design of Parameters and Labels</a:t>
            </a:r>
            <a:endParaRPr lang="en-US" sz="4000" dirty="0"/>
          </a:p>
        </p:txBody>
      </p:sp>
    </p:spTree>
    <p:extLst>
      <p:ext uri="{BB962C8B-B14F-4D97-AF65-F5344CB8AC3E}">
        <p14:creationId xmlns:p14="http://schemas.microsoft.com/office/powerpoint/2010/main" val="65006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31DCA-34A9-4D43-90C7-1ACF651585E3}"/>
              </a:ext>
            </a:extLst>
          </p:cNvPr>
          <p:cNvSpPr>
            <a:spLocks noGrp="1"/>
          </p:cNvSpPr>
          <p:nvPr>
            <p:ph type="title"/>
          </p:nvPr>
        </p:nvSpPr>
        <p:spPr>
          <a:xfrm>
            <a:off x="302227" y="444806"/>
            <a:ext cx="4945500" cy="1137300"/>
          </a:xfrm>
        </p:spPr>
        <p:txBody>
          <a:bodyPr/>
          <a:lstStyle/>
          <a:p>
            <a:r>
              <a:rPr lang="en-US" altLang="zh-CN" sz="4000" dirty="0"/>
              <a:t>Cont’d</a:t>
            </a:r>
            <a:endParaRPr lang="zh-CN" altLang="en-US" sz="4000" dirty="0"/>
          </a:p>
        </p:txBody>
      </p:sp>
      <p:sp>
        <p:nvSpPr>
          <p:cNvPr id="3" name="文本占位符 2">
            <a:extLst>
              <a:ext uri="{FF2B5EF4-FFF2-40B4-BE49-F238E27FC236}">
                <a16:creationId xmlns:a16="http://schemas.microsoft.com/office/drawing/2014/main" id="{74EA6F19-CFB7-4F4C-B5E0-1AD57B26007A}"/>
              </a:ext>
            </a:extLst>
          </p:cNvPr>
          <p:cNvSpPr>
            <a:spLocks noGrp="1"/>
          </p:cNvSpPr>
          <p:nvPr>
            <p:ph type="body" idx="1"/>
          </p:nvPr>
        </p:nvSpPr>
        <p:spPr>
          <a:xfrm>
            <a:off x="302227" y="1013456"/>
            <a:ext cx="8453609" cy="1807800"/>
          </a:xfrm>
        </p:spPr>
        <p:txBody>
          <a:bodyPr/>
          <a:lstStyle/>
          <a:p>
            <a:pPr marL="171450" indent="-171450" algn="just">
              <a:lnSpc>
                <a:spcPct val="100000"/>
              </a:lnSpc>
              <a:spcAft>
                <a:spcPts val="800"/>
              </a:spcAft>
            </a:pPr>
            <a:r>
              <a:rPr lang="en-US" altLang="zh-CN" sz="1200" b="1" dirty="0"/>
              <a:t>Close</a:t>
            </a:r>
            <a:r>
              <a:rPr lang="en-US" altLang="zh-CN" b="1" dirty="0"/>
              <a:t>: </a:t>
            </a:r>
            <a:r>
              <a:rPr lang="en-US" altLang="zh-CN" sz="1200" dirty="0"/>
              <a:t>(minute price),  </a:t>
            </a:r>
            <a:r>
              <a:rPr lang="en-US" altLang="zh-CN" b="1" dirty="0"/>
              <a:t>Volume: </a:t>
            </a:r>
            <a:r>
              <a:rPr lang="en-US" altLang="zh-CN" sz="1200" dirty="0"/>
              <a:t>(minute volume)</a:t>
            </a:r>
          </a:p>
          <a:p>
            <a:pPr marL="171450" indent="-171450" algn="just">
              <a:lnSpc>
                <a:spcPct val="100000"/>
              </a:lnSpc>
              <a:spcAft>
                <a:spcPts val="800"/>
              </a:spcAft>
            </a:pPr>
            <a:r>
              <a:rPr lang="en-US" altLang="zh-CN" b="1" dirty="0"/>
              <a:t>Open – Close:</a:t>
            </a:r>
            <a:r>
              <a:rPr lang="en-US" altLang="zh-CN" sz="1200" dirty="0"/>
              <a:t> cover the final change of price in each time interval</a:t>
            </a:r>
          </a:p>
          <a:p>
            <a:pPr marL="171450" indent="-171450" algn="just">
              <a:lnSpc>
                <a:spcPct val="100000"/>
              </a:lnSpc>
              <a:spcAft>
                <a:spcPts val="800"/>
              </a:spcAft>
            </a:pPr>
            <a:r>
              <a:rPr lang="en-US" altLang="zh-CN" b="1" dirty="0"/>
              <a:t>High – Low:</a:t>
            </a:r>
            <a:r>
              <a:rPr lang="zh-CN" altLang="en-US" dirty="0"/>
              <a:t> </a:t>
            </a:r>
            <a:r>
              <a:rPr lang="en-US" altLang="zh-CN" dirty="0"/>
              <a:t>cover the swing of price within the time interval</a:t>
            </a:r>
          </a:p>
          <a:p>
            <a:pPr marL="171450" indent="-171450" algn="just">
              <a:lnSpc>
                <a:spcPct val="100000"/>
              </a:lnSpc>
              <a:spcAft>
                <a:spcPts val="800"/>
              </a:spcAft>
            </a:pPr>
            <a:r>
              <a:rPr lang="en-US" altLang="zh-CN" b="1" dirty="0"/>
              <a:t>Deviation of price and volume</a:t>
            </a:r>
            <a:r>
              <a:rPr lang="en-US" altLang="zh-CN" sz="1200" dirty="0"/>
              <a:t>: = -1 * </a:t>
            </a:r>
            <a:r>
              <a:rPr lang="en-US" altLang="zh-CN" sz="1200" dirty="0" err="1"/>
              <a:t>corr</a:t>
            </a:r>
            <a:r>
              <a:rPr lang="en-US" altLang="zh-CN" sz="1200" dirty="0"/>
              <a:t>(price(last 10 days), volume(last 10 days)), which covers the correlation between the price and volume within the time interval</a:t>
            </a:r>
          </a:p>
          <a:p>
            <a:pPr marL="171450" indent="-171450" algn="just">
              <a:lnSpc>
                <a:spcPct val="100000"/>
              </a:lnSpc>
              <a:spcAft>
                <a:spcPts val="800"/>
              </a:spcAft>
            </a:pPr>
            <a:r>
              <a:rPr lang="en-US" altLang="zh-CN" b="1" dirty="0"/>
              <a:t>Price Gap: </a:t>
            </a:r>
            <a:r>
              <a:rPr lang="en-US" altLang="zh-CN" sz="1200" dirty="0"/>
              <a:t>= </a:t>
            </a:r>
            <a:r>
              <a:rPr lang="en-US" altLang="zh-CN" sz="1200" dirty="0" err="1"/>
              <a:t>open_price</a:t>
            </a:r>
            <a:r>
              <a:rPr lang="en-US" altLang="zh-CN" sz="1200" dirty="0"/>
              <a:t>(today) / </a:t>
            </a:r>
            <a:r>
              <a:rPr lang="en-US" altLang="zh-CN" sz="1200" dirty="0" err="1"/>
              <a:t>close_price</a:t>
            </a:r>
            <a:r>
              <a:rPr lang="en-US" altLang="zh-CN" sz="1200" dirty="0"/>
              <a:t>(last day), </a:t>
            </a:r>
            <a:r>
              <a:rPr lang="en-US" altLang="zh-CN" dirty="0"/>
              <a:t>cover the gap </a:t>
            </a:r>
            <a:r>
              <a:rPr lang="en-US" altLang="zh-CN" sz="1200" dirty="0"/>
              <a:t>between current open price and previous close price </a:t>
            </a:r>
          </a:p>
          <a:p>
            <a:pPr marL="171450" indent="-171450" algn="just">
              <a:lnSpc>
                <a:spcPct val="100000"/>
              </a:lnSpc>
              <a:spcAft>
                <a:spcPts val="800"/>
              </a:spcAft>
            </a:pPr>
            <a:r>
              <a:rPr lang="en-US" altLang="zh-CN" b="1" dirty="0"/>
              <a:t>A</a:t>
            </a:r>
            <a:r>
              <a:rPr lang="en-US" altLang="zh-CN" sz="1200" b="1" dirty="0"/>
              <a:t>bnormal volume: </a:t>
            </a:r>
            <a:r>
              <a:rPr lang="en-US" altLang="zh-CN" sz="1200" dirty="0"/>
              <a:t>= -1 volume(today) / mean(volume (last 10 days)), cover abnormal volume change within previous 10 days which can lead to the abnormal price changes and returns</a:t>
            </a:r>
          </a:p>
          <a:p>
            <a:pPr marL="171450" indent="-171450" algn="just">
              <a:lnSpc>
                <a:spcPct val="100000"/>
              </a:lnSpc>
              <a:spcAft>
                <a:spcPts val="800"/>
              </a:spcAft>
            </a:pPr>
            <a:r>
              <a:rPr lang="en-US" altLang="zh-CN" b="1" dirty="0"/>
              <a:t>V</a:t>
            </a:r>
            <a:r>
              <a:rPr lang="en-US" altLang="zh-CN" sz="1200" b="1" dirty="0"/>
              <a:t>olume </a:t>
            </a:r>
            <a:r>
              <a:rPr lang="en-US" altLang="zh-CN" b="1" dirty="0"/>
              <a:t>S</a:t>
            </a:r>
            <a:r>
              <a:rPr lang="en-US" altLang="zh-CN" sz="1200" b="1" dirty="0"/>
              <a:t>wing Deviation: </a:t>
            </a:r>
            <a:r>
              <a:rPr lang="en-US" altLang="zh-CN" sz="1200" dirty="0"/>
              <a:t>= -1 * </a:t>
            </a:r>
            <a:r>
              <a:rPr lang="en-US" altLang="zh-CN" sz="1200" dirty="0" err="1"/>
              <a:t>corr</a:t>
            </a:r>
            <a:r>
              <a:rPr lang="en-US" altLang="zh-CN" sz="1200" dirty="0"/>
              <a:t>(high(last 10 days) / low(last 10 days), volume(last  10 days)), cover the correlation between the volume and the swing</a:t>
            </a:r>
          </a:p>
          <a:p>
            <a:pPr marL="171450" indent="-171450" algn="just">
              <a:lnSpc>
                <a:spcPct val="100000"/>
              </a:lnSpc>
              <a:spcAft>
                <a:spcPts val="800"/>
              </a:spcAft>
            </a:pPr>
            <a:r>
              <a:rPr lang="en-US" altLang="zh-CN" b="1" dirty="0"/>
              <a:t>V</a:t>
            </a:r>
            <a:r>
              <a:rPr lang="en-US" altLang="zh-CN" sz="1200" b="1" dirty="0"/>
              <a:t>olume Reverse: </a:t>
            </a:r>
            <a:r>
              <a:rPr lang="en-US" altLang="zh-CN" sz="1200" dirty="0"/>
              <a:t>= min(-volume, 10), cover the reverse and the trend variation of volume</a:t>
            </a:r>
          </a:p>
          <a:p>
            <a:pPr marL="171450" indent="-171450" algn="just">
              <a:lnSpc>
                <a:spcPct val="100000"/>
              </a:lnSpc>
              <a:spcAft>
                <a:spcPts val="800"/>
              </a:spcAft>
            </a:pPr>
            <a:r>
              <a:rPr lang="en-US" altLang="zh-CN" sz="1200" b="1" dirty="0"/>
              <a:t>Price Reverse: </a:t>
            </a:r>
            <a:r>
              <a:rPr lang="en-US" altLang="zh-CN" sz="1200" dirty="0"/>
              <a:t>= </a:t>
            </a:r>
            <a:r>
              <a:rPr lang="en-US" altLang="zh-CN" sz="1200" dirty="0" err="1"/>
              <a:t>ts_corr</a:t>
            </a:r>
            <a:r>
              <a:rPr lang="en-US" altLang="zh-CN" sz="1200" dirty="0"/>
              <a:t>(-high, log(close), 5), cover reverse and the trend variation of price</a:t>
            </a:r>
          </a:p>
          <a:p>
            <a:pPr marL="171450" indent="-171450" algn="just">
              <a:spcAft>
                <a:spcPts val="800"/>
              </a:spcAft>
            </a:pPr>
            <a:endParaRPr lang="en-US" altLang="zh-CN" sz="1200" dirty="0"/>
          </a:p>
        </p:txBody>
      </p:sp>
      <p:sp>
        <p:nvSpPr>
          <p:cNvPr id="7" name="Google Shape;122;p21">
            <a:extLst>
              <a:ext uri="{FF2B5EF4-FFF2-40B4-BE49-F238E27FC236}">
                <a16:creationId xmlns:a16="http://schemas.microsoft.com/office/drawing/2014/main" id="{FF43CE6B-A606-4CBE-AC9A-1F2C113F1648}"/>
              </a:ext>
            </a:extLst>
          </p:cNvPr>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9A6ABA"/>
                </a:solidFill>
                <a:latin typeface="Montserrat"/>
                <a:ea typeface="Montserrat"/>
                <a:cs typeface="Montserrat"/>
                <a:sym typeface="Montserrat"/>
              </a:rPr>
              <a:t>P A R T   0 1</a:t>
            </a:r>
            <a:endParaRPr sz="700" b="1" dirty="0">
              <a:solidFill>
                <a:srgbClr val="9A6ABA"/>
              </a:solidFill>
              <a:latin typeface="Montserrat"/>
              <a:ea typeface="Montserrat"/>
              <a:cs typeface="Montserrat"/>
              <a:sym typeface="Montserrat"/>
            </a:endParaRPr>
          </a:p>
        </p:txBody>
      </p:sp>
    </p:spTree>
    <p:extLst>
      <p:ext uri="{BB962C8B-B14F-4D97-AF65-F5344CB8AC3E}">
        <p14:creationId xmlns:p14="http://schemas.microsoft.com/office/powerpoint/2010/main" val="83964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3"/>
          <p:cNvSpPr txBox="1">
            <a:spLocks noGrp="1"/>
          </p:cNvSpPr>
          <p:nvPr>
            <p:ph type="body" idx="1"/>
          </p:nvPr>
        </p:nvSpPr>
        <p:spPr>
          <a:xfrm>
            <a:off x="311699" y="1542000"/>
            <a:ext cx="7322156" cy="2886000"/>
          </a:xfrm>
          <a:prstGeom prst="rect">
            <a:avLst/>
          </a:prstGeom>
        </p:spPr>
        <p:txBody>
          <a:bodyPr spcFirstLastPara="1" wrap="square" lIns="91425" tIns="91425" rIns="91425" bIns="91425" anchor="t" anchorCtr="0">
            <a:noAutofit/>
          </a:bodyPr>
          <a:lstStyle/>
          <a:p>
            <a:pPr lvl="0">
              <a:lnSpc>
                <a:spcPct val="125000"/>
              </a:lnSpc>
            </a:pPr>
            <a:r>
              <a:rPr lang="en-US" sz="1600" dirty="0"/>
              <a:t>We</a:t>
            </a:r>
            <a:r>
              <a:rPr lang="zh-CN" altLang="en-US" sz="1600" dirty="0"/>
              <a:t> </a:t>
            </a:r>
            <a:r>
              <a:rPr lang="en-US" altLang="zh-CN" sz="1600" dirty="0"/>
              <a:t>use</a:t>
            </a:r>
            <a:r>
              <a:rPr lang="zh-CN" altLang="en-US" sz="1600" dirty="0"/>
              <a:t> </a:t>
            </a:r>
            <a:r>
              <a:rPr lang="en-US" altLang="zh-CN" sz="1600" dirty="0"/>
              <a:t>the naïve strategy that start with buying, then a buy or sell operation is carried out every five minutes, which means that a round of buying and selling is carried out every ten minutes.</a:t>
            </a:r>
          </a:p>
          <a:p>
            <a:pPr lvl="0">
              <a:lnSpc>
                <a:spcPct val="125000"/>
              </a:lnSpc>
            </a:pPr>
            <a:endParaRPr lang="en-US" sz="1600" dirty="0"/>
          </a:p>
          <a:p>
            <a:pPr lvl="0">
              <a:lnSpc>
                <a:spcPct val="125000"/>
              </a:lnSpc>
            </a:pPr>
            <a:r>
              <a:rPr lang="en-US" sz="1600" dirty="0"/>
              <a:t>The naive strategy is designed for reference, to test the effectiveness of machine learning strategies.</a:t>
            </a:r>
          </a:p>
        </p:txBody>
      </p:sp>
      <p:sp>
        <p:nvSpPr>
          <p:cNvPr id="135" name="Google Shape;135;p2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6" name="Google Shape;117;p21">
            <a:extLst>
              <a:ext uri="{FF2B5EF4-FFF2-40B4-BE49-F238E27FC236}">
                <a16:creationId xmlns:a16="http://schemas.microsoft.com/office/drawing/2014/main" id="{F484F582-00B6-42E8-88ED-9D2A2E34A846}"/>
              </a:ext>
            </a:extLst>
          </p:cNvPr>
          <p:cNvSpPr txBox="1">
            <a:spLocks/>
          </p:cNvSpPr>
          <p:nvPr/>
        </p:nvSpPr>
        <p:spPr>
          <a:xfrm>
            <a:off x="311700" y="587970"/>
            <a:ext cx="7058918" cy="113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7068C"/>
              </a:buClr>
              <a:buSzPts val="2400"/>
              <a:buFont typeface="Frank Ruhl Libre"/>
              <a:buNone/>
              <a:defRPr sz="2400" b="1" i="0" u="none" strike="noStrike" cap="none">
                <a:solidFill>
                  <a:srgbClr val="57068C"/>
                </a:solidFill>
                <a:latin typeface="Frank Ruhl Libre"/>
                <a:ea typeface="Frank Ruhl Libre"/>
                <a:cs typeface="Frank Ruhl Libre"/>
                <a:sym typeface="Frank Ruhl Lib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altLang="zh-CN" sz="4000" dirty="0"/>
              <a:t>Na</a:t>
            </a:r>
            <a:r>
              <a:rPr lang="en-US" altLang="zh-CN" sz="4000" dirty="0" err="1"/>
              <a:t>i</a:t>
            </a:r>
            <a:r>
              <a:rPr lang="en" altLang="zh-CN" sz="4000" dirty="0"/>
              <a:t>ve Strategy for Reference</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5" name="Google Shape;136;p23">
            <a:extLst>
              <a:ext uri="{FF2B5EF4-FFF2-40B4-BE49-F238E27FC236}">
                <a16:creationId xmlns:a16="http://schemas.microsoft.com/office/drawing/2014/main" id="{67B0B9A3-5B1F-3649-A6B6-573900F1CD85}"/>
              </a:ext>
            </a:extLst>
          </p:cNvPr>
          <p:cNvSpPr txBox="1">
            <a:spLocks/>
          </p:cNvSpPr>
          <p:nvPr/>
        </p:nvSpPr>
        <p:spPr>
          <a:xfrm>
            <a:off x="464599" y="643228"/>
            <a:ext cx="3874278" cy="41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sz="2400" b="1" dirty="0">
                <a:solidFill>
                  <a:srgbClr val="57068C"/>
                </a:solidFill>
                <a:latin typeface="Frank Ruhl Libre"/>
                <a:cs typeface="Frank Ruhl Libre"/>
              </a:rPr>
              <a:t>Logistic</a:t>
            </a:r>
            <a:r>
              <a:rPr lang="en-US" dirty="0"/>
              <a:t> </a:t>
            </a:r>
            <a:r>
              <a:rPr lang="en-US" sz="2400" b="1" dirty="0">
                <a:solidFill>
                  <a:srgbClr val="57068C"/>
                </a:solidFill>
                <a:latin typeface="Frank Ruhl Libre"/>
                <a:cs typeface="Frank Ruhl Libre"/>
                <a:sym typeface="Frank Ruhl Libre"/>
              </a:rPr>
              <a:t>Regression</a:t>
            </a:r>
          </a:p>
        </p:txBody>
      </p:sp>
      <p:sp>
        <p:nvSpPr>
          <p:cNvPr id="7" name="Google Shape;134;p23">
            <a:extLst>
              <a:ext uri="{FF2B5EF4-FFF2-40B4-BE49-F238E27FC236}">
                <a16:creationId xmlns:a16="http://schemas.microsoft.com/office/drawing/2014/main" id="{7C5899C7-6DA8-114D-9FEA-3CA19BF9AA3A}"/>
              </a:ext>
            </a:extLst>
          </p:cNvPr>
          <p:cNvSpPr txBox="1">
            <a:spLocks/>
          </p:cNvSpPr>
          <p:nvPr/>
        </p:nvSpPr>
        <p:spPr>
          <a:xfrm>
            <a:off x="338977" y="1106145"/>
            <a:ext cx="3999900" cy="34007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000"/>
              </a:spcAft>
              <a:buClr>
                <a:schemeClr val="tx1"/>
              </a:buClr>
              <a:buSzPct val="103000"/>
              <a:buFont typeface="Wingdings" pitchFamily="2" charset="2"/>
              <a:buChar char="§"/>
            </a:pPr>
            <a:r>
              <a:rPr lang="en-US" dirty="0">
                <a:solidFill>
                  <a:srgbClr val="333333"/>
                </a:solidFill>
                <a:latin typeface="Montserrat"/>
                <a:sym typeface="Montserrat"/>
              </a:rPr>
              <a:t>Fit the model with inputs: </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'price': ['Close’]</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 'volume’</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a:t>
            </a:r>
            <a:r>
              <a:rPr lang="en-US" sz="1050" dirty="0" err="1">
                <a:solidFill>
                  <a:srgbClr val="333333"/>
                </a:solidFill>
                <a:latin typeface="Montserrat"/>
                <a:sym typeface="Montserrat"/>
              </a:rPr>
              <a:t>open_close</a:t>
            </a:r>
            <a:r>
              <a:rPr lang="en-US" sz="1050" dirty="0">
                <a:solidFill>
                  <a:srgbClr val="333333"/>
                </a:solidFill>
                <a:latin typeface="Montserrat"/>
                <a:sym typeface="Montserrat"/>
              </a:rPr>
              <a:t>’</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a:t>
            </a:r>
            <a:r>
              <a:rPr lang="en-US" sz="1050" dirty="0" err="1">
                <a:solidFill>
                  <a:srgbClr val="333333"/>
                </a:solidFill>
                <a:latin typeface="Montserrat"/>
                <a:sym typeface="Montserrat"/>
              </a:rPr>
              <a:t>high_low</a:t>
            </a:r>
            <a:r>
              <a:rPr lang="en-US" sz="1050" dirty="0">
                <a:solidFill>
                  <a:srgbClr val="333333"/>
                </a:solidFill>
                <a:latin typeface="Montserrat"/>
                <a:sym typeface="Montserrat"/>
              </a:rPr>
              <a:t>’,</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a:t>
            </a:r>
            <a:r>
              <a:rPr lang="en-US" sz="1050" dirty="0" err="1">
                <a:solidFill>
                  <a:srgbClr val="333333"/>
                </a:solidFill>
                <a:latin typeface="Montserrat"/>
                <a:sym typeface="Montserrat"/>
              </a:rPr>
              <a:t>price_volume_deviation</a:t>
            </a:r>
            <a:r>
              <a:rPr lang="en-US" sz="1050" dirty="0">
                <a:solidFill>
                  <a:srgbClr val="333333"/>
                </a:solidFill>
                <a:latin typeface="Montserrat"/>
                <a:sym typeface="Montserrat"/>
              </a:rPr>
              <a:t>’</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a:t>
            </a:r>
            <a:r>
              <a:rPr lang="en-US" sz="1050" dirty="0" err="1">
                <a:solidFill>
                  <a:srgbClr val="333333"/>
                </a:solidFill>
                <a:latin typeface="Montserrat"/>
                <a:sym typeface="Montserrat"/>
              </a:rPr>
              <a:t>opening_price_gap</a:t>
            </a:r>
            <a:r>
              <a:rPr lang="en-US" sz="1050" dirty="0">
                <a:solidFill>
                  <a:srgbClr val="333333"/>
                </a:solidFill>
                <a:latin typeface="Montserrat"/>
                <a:sym typeface="Montserrat"/>
              </a:rPr>
              <a:t>’</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a:t>
            </a:r>
            <a:r>
              <a:rPr lang="en-US" sz="1050" dirty="0" err="1">
                <a:solidFill>
                  <a:srgbClr val="333333"/>
                </a:solidFill>
                <a:latin typeface="Montserrat"/>
                <a:sym typeface="Montserrat"/>
              </a:rPr>
              <a:t>abnormal_volume</a:t>
            </a:r>
            <a:r>
              <a:rPr lang="en-US" sz="1050" dirty="0">
                <a:solidFill>
                  <a:srgbClr val="333333"/>
                </a:solidFill>
                <a:latin typeface="Montserrat"/>
                <a:sym typeface="Montserrat"/>
              </a:rPr>
              <a:t>’</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a:t>
            </a:r>
            <a:r>
              <a:rPr lang="en-US" sz="1050" dirty="0" err="1">
                <a:solidFill>
                  <a:srgbClr val="333333"/>
                </a:solidFill>
                <a:latin typeface="Montserrat"/>
                <a:sym typeface="Montserrat"/>
              </a:rPr>
              <a:t>volume_swing_deviation</a:t>
            </a:r>
            <a:r>
              <a:rPr lang="en-US" sz="1050" dirty="0">
                <a:solidFill>
                  <a:srgbClr val="333333"/>
                </a:solidFill>
                <a:latin typeface="Montserrat"/>
                <a:sym typeface="Montserrat"/>
              </a:rPr>
              <a:t>’</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a:t>
            </a:r>
            <a:r>
              <a:rPr lang="en-US" sz="1050" dirty="0" err="1">
                <a:solidFill>
                  <a:srgbClr val="333333"/>
                </a:solidFill>
                <a:latin typeface="Montserrat"/>
                <a:sym typeface="Montserrat"/>
              </a:rPr>
              <a:t>volume_reverse</a:t>
            </a:r>
            <a:r>
              <a:rPr lang="en-US" sz="1050" dirty="0">
                <a:solidFill>
                  <a:srgbClr val="333333"/>
                </a:solidFill>
                <a:latin typeface="Montserrat"/>
                <a:sym typeface="Montserrat"/>
              </a:rPr>
              <a:t>’,</a:t>
            </a:r>
          </a:p>
          <a:p>
            <a:pPr marL="285750" indent="-285750">
              <a:spcAft>
                <a:spcPts val="1000"/>
              </a:spcAft>
              <a:buClr>
                <a:schemeClr val="tx1"/>
              </a:buClr>
              <a:buSzPct val="103000"/>
              <a:buFont typeface="Arial" panose="020B0604020202020204" pitchFamily="34" charset="0"/>
              <a:buChar char="•"/>
            </a:pPr>
            <a:r>
              <a:rPr lang="en-US" sz="1050" dirty="0">
                <a:solidFill>
                  <a:srgbClr val="333333"/>
                </a:solidFill>
                <a:latin typeface="Montserrat"/>
                <a:sym typeface="Montserrat"/>
              </a:rPr>
              <a:t>'</a:t>
            </a:r>
            <a:r>
              <a:rPr lang="en-US" sz="1050" dirty="0" err="1">
                <a:solidFill>
                  <a:srgbClr val="333333"/>
                </a:solidFill>
                <a:latin typeface="Montserrat"/>
                <a:sym typeface="Montserrat"/>
              </a:rPr>
              <a:t>price_reverse</a:t>
            </a:r>
            <a:r>
              <a:rPr lang="en-US" sz="1050" dirty="0">
                <a:solidFill>
                  <a:srgbClr val="333333"/>
                </a:solidFill>
                <a:latin typeface="Montserrat"/>
                <a:sym typeface="Montserrat"/>
              </a:rPr>
              <a:t>’.</a:t>
            </a:r>
          </a:p>
        </p:txBody>
      </p:sp>
      <p:pic>
        <p:nvPicPr>
          <p:cNvPr id="3" name="Picture 2">
            <a:extLst>
              <a:ext uri="{FF2B5EF4-FFF2-40B4-BE49-F238E27FC236}">
                <a16:creationId xmlns:a16="http://schemas.microsoft.com/office/drawing/2014/main" id="{4D9F166A-F0DB-AE4F-9C35-9A1F7C9AF1BC}"/>
              </a:ext>
            </a:extLst>
          </p:cNvPr>
          <p:cNvPicPr>
            <a:picLocks noChangeAspect="1"/>
          </p:cNvPicPr>
          <p:nvPr/>
        </p:nvPicPr>
        <p:blipFill>
          <a:blip r:embed="rId3"/>
          <a:stretch>
            <a:fillRect/>
          </a:stretch>
        </p:blipFill>
        <p:spPr>
          <a:xfrm>
            <a:off x="3710593" y="813513"/>
            <a:ext cx="4809577" cy="3472962"/>
          </a:xfrm>
          <a:prstGeom prst="rect">
            <a:avLst/>
          </a:prstGeom>
        </p:spPr>
      </p:pic>
    </p:spTree>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6D6D6D"/>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1714</Words>
  <Application>Microsoft Office PowerPoint</Application>
  <PresentationFormat>全屏显示(16:9)</PresentationFormat>
  <Paragraphs>141</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Wingdings</vt:lpstr>
      <vt:lpstr>Frank Ruhl Libre</vt:lpstr>
      <vt:lpstr>Montserrat ExtraBold</vt:lpstr>
      <vt:lpstr>Montserrat SemiBold</vt:lpstr>
      <vt:lpstr>Arial</vt:lpstr>
      <vt:lpstr>Montserrat</vt:lpstr>
      <vt:lpstr>NYU Elegant</vt:lpstr>
      <vt:lpstr>Trading strategies</vt:lpstr>
      <vt:lpstr>Project overview</vt:lpstr>
      <vt:lpstr>Project introduction</vt:lpstr>
      <vt:lpstr>Project Goal</vt:lpstr>
      <vt:lpstr>Data</vt:lpstr>
      <vt:lpstr>PowerPoint 演示文稿</vt:lpstr>
      <vt:lpstr>Cont’d</vt:lpstr>
      <vt:lpstr>PowerPoint 演示文稿</vt:lpstr>
      <vt:lpstr>PowerPoint 演示文稿</vt:lpstr>
      <vt:lpstr>PowerPoint 演示文稿</vt:lpstr>
      <vt:lpstr>PowerPoint 演示文稿</vt:lpstr>
      <vt:lpstr>PowerPoint 演示文稿</vt:lpstr>
      <vt:lpstr>PowerPoint 演示文稿</vt:lpstr>
      <vt:lpstr>Model Analysis</vt:lpstr>
      <vt:lpstr>Profitability--PNL</vt:lpstr>
      <vt:lpstr>Profitability--Annual Return</vt:lpstr>
      <vt:lpstr>Risk--Sharpe Ratio</vt:lpstr>
      <vt:lpstr>Predictive Power--Decay</vt:lpstr>
      <vt:lpstr>Summary</vt:lpstr>
      <vt:lpstr>Conclusion </vt:lpstr>
      <vt:lpstr>Future Work</vt:lpstr>
      <vt:lpstr>Market Assumptions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strategies</dc:title>
  <dc:creator>Zhengxuan.Yan</dc:creator>
  <cp:lastModifiedBy>Yan Zhengxuan</cp:lastModifiedBy>
  <cp:revision>41</cp:revision>
  <dcterms:modified xsi:type="dcterms:W3CDTF">2021-12-15T23:37:38Z</dcterms:modified>
</cp:coreProperties>
</file>