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7" r:id="rId1"/>
    <p:sldMasterId id="2147483674" r:id="rId2"/>
  </p:sldMasterIdLst>
  <p:notesMasterIdLst>
    <p:notesMasterId r:id="rId27"/>
  </p:notesMasterIdLst>
  <p:handoutMasterIdLst>
    <p:handoutMasterId r:id="rId28"/>
  </p:handoutMasterIdLst>
  <p:sldIdLst>
    <p:sldId id="272" r:id="rId3"/>
    <p:sldId id="273" r:id="rId4"/>
    <p:sldId id="294" r:id="rId5"/>
    <p:sldId id="275" r:id="rId6"/>
    <p:sldId id="276" r:id="rId7"/>
    <p:sldId id="277" r:id="rId8"/>
    <p:sldId id="284" r:id="rId9"/>
    <p:sldId id="296" r:id="rId10"/>
    <p:sldId id="285" r:id="rId11"/>
    <p:sldId id="286" r:id="rId12"/>
    <p:sldId id="297" r:id="rId13"/>
    <p:sldId id="287" r:id="rId14"/>
    <p:sldId id="288" r:id="rId15"/>
    <p:sldId id="298" r:id="rId16"/>
    <p:sldId id="279" r:id="rId17"/>
    <p:sldId id="280" r:id="rId18"/>
    <p:sldId id="289" r:id="rId19"/>
    <p:sldId id="290" r:id="rId20"/>
    <p:sldId id="299" r:id="rId21"/>
    <p:sldId id="300" r:id="rId22"/>
    <p:sldId id="295" r:id="rId23"/>
    <p:sldId id="293" r:id="rId24"/>
    <p:sldId id="291" r:id="rId25"/>
    <p:sldId id="29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ing" id="{23B8F29D-C480-4F3F-8C9E-3BF659E494C1}">
          <p14:sldIdLst>
            <p14:sldId id="272"/>
            <p14:sldId id="273"/>
            <p14:sldId id="294"/>
            <p14:sldId id="275"/>
            <p14:sldId id="276"/>
            <p14:sldId id="277"/>
            <p14:sldId id="284"/>
            <p14:sldId id="296"/>
            <p14:sldId id="285"/>
            <p14:sldId id="286"/>
            <p14:sldId id="297"/>
            <p14:sldId id="287"/>
            <p14:sldId id="288"/>
            <p14:sldId id="298"/>
            <p14:sldId id="279"/>
            <p14:sldId id="280"/>
            <p14:sldId id="289"/>
            <p14:sldId id="290"/>
            <p14:sldId id="299"/>
            <p14:sldId id="300"/>
            <p14:sldId id="295"/>
            <p14:sldId id="293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C9F3"/>
    <a:srgbClr val="FF2F47"/>
    <a:srgbClr val="00C0EB"/>
    <a:srgbClr val="232323"/>
    <a:srgbClr val="24221F"/>
    <a:srgbClr val="E73750"/>
    <a:srgbClr val="EE2750"/>
    <a:srgbClr val="232222"/>
    <a:srgbClr val="151414"/>
    <a:srgbClr val="12A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0235" autoAdjust="0"/>
  </p:normalViewPr>
  <p:slideViewPr>
    <p:cSldViewPr snapToGrid="0" snapToObjects="1">
      <p:cViewPr varScale="1">
        <p:scale>
          <a:sx n="123" d="100"/>
          <a:sy n="123" d="100"/>
        </p:scale>
        <p:origin x="69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9865-3E1F-42BC-BC10-D8EABF80CD4A}" type="datetimeFigureOut">
              <a:rPr lang="en-AU" smtClean="0"/>
              <a:t>15/03/2019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F1EF-CB25-46C0-882E-51123E8245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809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5AF40-0BF6-A449-9815-250B1FC4A232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4DFD7-45BE-864C-8080-A111C36FCE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79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DFD7-45BE-864C-8080-A111C36FCE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8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w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99" y="1928045"/>
            <a:ext cx="4099560" cy="3173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70" y="1061742"/>
            <a:ext cx="7772400" cy="552526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770" y="1748163"/>
            <a:ext cx="6400800" cy="4147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38657" cy="94589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293144"/>
            <a:ext cx="3041650" cy="34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Date and Author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649162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61" y="1023424"/>
            <a:ext cx="3407855" cy="403964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4977687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Richarddm\Desktop\jo work\tablet-pho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149843"/>
            <a:ext cx="4089509" cy="37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3814450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17" y="930784"/>
            <a:ext cx="3810008" cy="38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321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46" y="933446"/>
            <a:ext cx="3810008" cy="38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44317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6" y="969939"/>
            <a:ext cx="3810008" cy="38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904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1" y="971546"/>
            <a:ext cx="3810008" cy="38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5379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38657" cy="945896"/>
          </a:xfrm>
          <a:prstGeom prst="rect">
            <a:avLst/>
          </a:prstGeom>
        </p:spPr>
      </p:pic>
      <p:pic>
        <p:nvPicPr>
          <p:cNvPr id="5" name="Picture 4" descr="ir_prognosis_on_non_prin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3" y="4817685"/>
            <a:ext cx="1123156" cy="2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0220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74" y="1928045"/>
            <a:ext cx="4099560" cy="3173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70" y="1061742"/>
            <a:ext cx="7772400" cy="55252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770" y="1748163"/>
            <a:ext cx="6400800" cy="4147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23232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39864" cy="94710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6" y="2314575"/>
            <a:ext cx="2994025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232323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Date and Author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7024931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Richarddm\Desktop\jo work\Files for IR\IR_PPT_Map_on white_FIN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434" y="2239069"/>
            <a:ext cx="5001451" cy="264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70" y="1061742"/>
            <a:ext cx="7772400" cy="55252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770" y="1748163"/>
            <a:ext cx="6400800" cy="4147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23232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6" y="2297907"/>
            <a:ext cx="2574925" cy="345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232323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Date and Author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39864" cy="94710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64367868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65" y="205978"/>
            <a:ext cx="7915751" cy="543126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rgbClr val="232323"/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rgbClr val="232323"/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rgbClr val="232323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rgbClr val="232323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" y="4737838"/>
            <a:ext cx="1275008" cy="371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39864" cy="94710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2A111-DDD1-45C5-B03A-FA3E4A53B82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086600" y="4828741"/>
            <a:ext cx="2057400" cy="274637"/>
          </a:xfrm>
        </p:spPr>
        <p:txBody>
          <a:bodyPr/>
          <a:lstStyle/>
          <a:p>
            <a:pPr algn="ctr"/>
            <a:fld id="{3CA3CCDD-B6D8-427A-B6AE-2AD50C829A2A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577B40-AD03-46C0-BE4D-0271F9DB7E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57900" y="4828742"/>
            <a:ext cx="1368136" cy="274637"/>
          </a:xfrm>
        </p:spPr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D796321-7667-4B58-B2A6-227181BF1A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798216" y="0"/>
            <a:ext cx="2057400" cy="274637"/>
          </a:xfrm>
        </p:spPr>
        <p:txBody>
          <a:bodyPr/>
          <a:lstStyle/>
          <a:p>
            <a:fld id="{7E8E2913-AD27-42E8-8229-448925A2CE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85105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70" y="1061742"/>
            <a:ext cx="7772400" cy="55252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770" y="1748163"/>
            <a:ext cx="6400800" cy="4147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AD060BF8-2C51-400A-91D6-3BA49206C91B" descr="9E46D1E0-5092-44DD-9B50-EFFB111BE34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404" y="2240757"/>
            <a:ext cx="4674331" cy="247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307432"/>
            <a:ext cx="2489200" cy="3214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Date and Author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38657" cy="94589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1114689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65" y="205978"/>
            <a:ext cx="7901683" cy="585329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39864" cy="9471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" y="4737838"/>
            <a:ext cx="1275008" cy="3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25424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05979"/>
            <a:ext cx="7769767" cy="574778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32323"/>
                </a:solidFill>
                <a:latin typeface="Century Gothic" panose="020B0502020202020204" pitchFamily="34" charset="0"/>
              </a:defRPr>
            </a:lvl1pPr>
            <a:lvl2pPr>
              <a:defRPr sz="2400">
                <a:solidFill>
                  <a:srgbClr val="232323"/>
                </a:solidFill>
                <a:latin typeface="Century Gothic" panose="020B0502020202020204" pitchFamily="34" charset="0"/>
              </a:defRPr>
            </a:lvl2pPr>
            <a:lvl3pPr>
              <a:defRPr sz="2000">
                <a:solidFill>
                  <a:srgbClr val="232323"/>
                </a:solidFill>
                <a:latin typeface="Century Gothic" panose="020B0502020202020204" pitchFamily="34" charset="0"/>
              </a:defRPr>
            </a:lvl3pPr>
            <a:lvl4pPr>
              <a:defRPr sz="1800">
                <a:solidFill>
                  <a:srgbClr val="232323"/>
                </a:solidFill>
                <a:latin typeface="Century Gothic" panose="020B0502020202020204" pitchFamily="34" charset="0"/>
              </a:defRPr>
            </a:lvl4pPr>
            <a:lvl5pPr>
              <a:defRPr sz="1800">
                <a:solidFill>
                  <a:srgbClr val="232323"/>
                </a:solidFill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32323"/>
                </a:solidFill>
                <a:latin typeface="Century Gothic" panose="020B0502020202020204" pitchFamily="34" charset="0"/>
              </a:defRPr>
            </a:lvl1pPr>
            <a:lvl2pPr>
              <a:defRPr sz="2400">
                <a:solidFill>
                  <a:srgbClr val="232323"/>
                </a:solidFill>
                <a:latin typeface="Century Gothic" panose="020B0502020202020204" pitchFamily="34" charset="0"/>
              </a:defRPr>
            </a:lvl2pPr>
            <a:lvl3pPr>
              <a:defRPr sz="2000">
                <a:solidFill>
                  <a:srgbClr val="232323"/>
                </a:solidFill>
                <a:latin typeface="Century Gothic" panose="020B0502020202020204" pitchFamily="34" charset="0"/>
              </a:defRPr>
            </a:lvl3pPr>
            <a:lvl4pPr>
              <a:defRPr sz="1800">
                <a:solidFill>
                  <a:srgbClr val="232323"/>
                </a:solidFill>
                <a:latin typeface="Century Gothic" panose="020B0502020202020204" pitchFamily="34" charset="0"/>
              </a:defRPr>
            </a:lvl4pPr>
            <a:lvl5pPr>
              <a:defRPr sz="1800">
                <a:solidFill>
                  <a:srgbClr val="232323"/>
                </a:solidFill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39864" cy="947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" y="4737838"/>
            <a:ext cx="1275008" cy="371169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55509575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66" y="205978"/>
            <a:ext cx="7915752" cy="553677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637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6197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32323"/>
                </a:solidFill>
                <a:latin typeface="Century Gothic" panose="020B0502020202020204" pitchFamily="34" charset="0"/>
              </a:defRPr>
            </a:lvl1pPr>
            <a:lvl2pPr>
              <a:defRPr sz="2000">
                <a:solidFill>
                  <a:srgbClr val="232323"/>
                </a:solidFill>
                <a:latin typeface="Century Gothic" panose="020B0502020202020204" pitchFamily="34" charset="0"/>
              </a:defRPr>
            </a:lvl2pPr>
            <a:lvl3pPr>
              <a:defRPr sz="1800">
                <a:solidFill>
                  <a:srgbClr val="232323"/>
                </a:solidFill>
                <a:latin typeface="Century Gothic" panose="020B0502020202020204" pitchFamily="34" charset="0"/>
              </a:defRPr>
            </a:lvl3pPr>
            <a:lvl4pPr>
              <a:defRPr sz="1600">
                <a:solidFill>
                  <a:srgbClr val="232323"/>
                </a:solidFill>
                <a:latin typeface="Century Gothic" panose="020B0502020202020204" pitchFamily="34" charset="0"/>
              </a:defRPr>
            </a:lvl4pPr>
            <a:lvl5pPr>
              <a:defRPr sz="1600">
                <a:solidFill>
                  <a:srgbClr val="232323"/>
                </a:solidFill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5637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E73750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6197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32323"/>
                </a:solidFill>
                <a:latin typeface="Century Gothic" panose="020B0502020202020204" pitchFamily="34" charset="0"/>
              </a:defRPr>
            </a:lvl1pPr>
            <a:lvl2pPr>
              <a:defRPr sz="2000">
                <a:solidFill>
                  <a:srgbClr val="232323"/>
                </a:solidFill>
                <a:latin typeface="Century Gothic" panose="020B0502020202020204" pitchFamily="34" charset="0"/>
              </a:defRPr>
            </a:lvl2pPr>
            <a:lvl3pPr>
              <a:defRPr sz="1800">
                <a:solidFill>
                  <a:srgbClr val="232323"/>
                </a:solidFill>
                <a:latin typeface="Century Gothic" panose="020B0502020202020204" pitchFamily="34" charset="0"/>
              </a:defRPr>
            </a:lvl3pPr>
            <a:lvl4pPr>
              <a:defRPr sz="1600">
                <a:solidFill>
                  <a:srgbClr val="232323"/>
                </a:solidFill>
                <a:latin typeface="Century Gothic" panose="020B0502020202020204" pitchFamily="34" charset="0"/>
              </a:defRPr>
            </a:lvl4pPr>
            <a:lvl5pPr>
              <a:defRPr sz="1600">
                <a:solidFill>
                  <a:srgbClr val="232323"/>
                </a:solidFill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39864" cy="9471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" y="4737838"/>
            <a:ext cx="1275008" cy="37116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31134474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65" y="205978"/>
            <a:ext cx="7901683" cy="585329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2" descr="C:\Users\Richarddm\Desktop\jo work\Files for IR\IR_PPT_Map_on white_FIN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9" y="1048225"/>
            <a:ext cx="6538049" cy="34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39864" cy="9471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" y="4737838"/>
            <a:ext cx="1275008" cy="37116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70528253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2" descr="C:\Users\Richarddm\Desktop\jo work\clock on 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286" y="1047437"/>
            <a:ext cx="3587959" cy="358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1919791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4" y="815661"/>
            <a:ext cx="5534406" cy="42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42423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36" y="974824"/>
            <a:ext cx="3407855" cy="4039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07694633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Richarddm\Desktop\jo work\devices on 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72" y="1038225"/>
            <a:ext cx="4190347" cy="384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94574081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171571"/>
            <a:ext cx="3629033" cy="362903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60953522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24" y="1035840"/>
            <a:ext cx="3736185" cy="373618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5906555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205978"/>
            <a:ext cx="7741191" cy="543126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38657" cy="94589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7" name="Picture 6" descr="ir_prognosis_on_non_prin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3" y="4817685"/>
            <a:ext cx="1123156" cy="2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88297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8" y="1000122"/>
            <a:ext cx="3743328" cy="374332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5463283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7" y="990597"/>
            <a:ext cx="3819528" cy="38195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323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53812232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39864" cy="947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" y="4737838"/>
            <a:ext cx="1275008" cy="3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1415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18" y="205978"/>
            <a:ext cx="7840630" cy="585329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38657" cy="94589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6" name="Picture 5" descr="ir_prognosis_on_non_prin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3" y="4817685"/>
            <a:ext cx="1123156" cy="2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5334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05979"/>
            <a:ext cx="7769767" cy="574778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38657" cy="94589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8" name="Picture 7" descr="ir_prognosis_on_non_prin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3" y="4817685"/>
            <a:ext cx="1123156" cy="2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675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18" y="205978"/>
            <a:ext cx="7854699" cy="553677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637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6197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5637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E73750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6197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38657" cy="945896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10" name="Picture 9" descr="ir_prognosis_on_non_prin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3" y="4817685"/>
            <a:ext cx="1123156" cy="2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180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18" y="205978"/>
            <a:ext cx="7840630" cy="585329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AD060BF8-2C51-400A-91D6-3BA49206C91B" descr="9E46D1E0-5092-44DD-9B50-EFFB111BE34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28" y="1136550"/>
            <a:ext cx="6316970" cy="3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38657" cy="94589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  <p:pic>
        <p:nvPicPr>
          <p:cNvPr id="7" name="Picture 6" descr="ir_prognosis_on_non_print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3" y="4817685"/>
            <a:ext cx="1123156" cy="2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568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73" y="1150756"/>
            <a:ext cx="3467386" cy="346738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0305050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4" y="758511"/>
            <a:ext cx="5534406" cy="4284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05979"/>
            <a:ext cx="7476982" cy="65918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3CC9F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912599" y="4883667"/>
            <a:ext cx="33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119077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42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1" r:id="rId2"/>
    <p:sldLayoutId id="2147483669" r:id="rId3"/>
    <p:sldLayoutId id="2147483673" r:id="rId4"/>
    <p:sldLayoutId id="2147483671" r:id="rId5"/>
    <p:sldLayoutId id="2147483672" r:id="rId6"/>
    <p:sldLayoutId id="2147483700" r:id="rId7"/>
    <p:sldLayoutId id="2147483682" r:id="rId8"/>
    <p:sldLayoutId id="2147483683" r:id="rId9"/>
    <p:sldLayoutId id="2147483684" r:id="rId10"/>
    <p:sldLayoutId id="2147483685" r:id="rId11"/>
    <p:sldLayoutId id="2147483692" r:id="rId12"/>
    <p:sldLayoutId id="2147483693" r:id="rId13"/>
    <p:sldLayoutId id="2147483694" r:id="rId14"/>
    <p:sldLayoutId id="2147483695" r:id="rId15"/>
    <p:sldLayoutId id="2147483702" r:id="rId16"/>
  </p:sldLayoutIdLst>
  <p:transition>
    <p:random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52CEE-1E74-4BD3-A625-DE2851B83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938C-4FC0-45C0-B5EC-95B309834232}" type="datetime1">
              <a:rPr lang="en-AU" smtClean="0"/>
              <a:t>15/03/2019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9013C-90D2-4E0A-9E1B-91D8785F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Lynden Shields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E337D-2DF8-427B-B429-461FAAF58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2913-AD27-42E8-8229-448925A2CE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18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76" r:id="rId3"/>
    <p:sldLayoutId id="2147483677" r:id="rId4"/>
    <p:sldLayoutId id="2147483678" r:id="rId5"/>
    <p:sldLayoutId id="2147483679" r:id="rId6"/>
    <p:sldLayoutId id="2147483701" r:id="rId7"/>
    <p:sldLayoutId id="2147483686" r:id="rId8"/>
    <p:sldLayoutId id="2147483687" r:id="rId9"/>
    <p:sldLayoutId id="2147483688" r:id="rId10"/>
    <p:sldLayoutId id="2147483689" r:id="rId11"/>
    <p:sldLayoutId id="2147483696" r:id="rId12"/>
    <p:sldLayoutId id="2147483697" r:id="rId13"/>
    <p:sldLayoutId id="2147483698" r:id="rId14"/>
    <p:sldLayoutId id="2147483699" r:id="rId15"/>
    <p:sldLayoutId id="2147483703" r:id="rId16"/>
  </p:sldLayoutIdLst>
  <p:transition>
    <p:random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70" y="1061742"/>
            <a:ext cx="8549304" cy="2024358"/>
          </a:xfrm>
        </p:spPr>
        <p:txBody>
          <a:bodyPr/>
          <a:lstStyle/>
          <a:p>
            <a:r>
              <a:rPr lang="en-AU" dirty="0"/>
              <a:t>Ownership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D4D03-44C7-4245-89A9-FCEE3A9363D4}"/>
              </a:ext>
            </a:extLst>
          </p:cNvPr>
          <p:cNvSpPr txBox="1"/>
          <p:nvPr/>
        </p:nvSpPr>
        <p:spPr>
          <a:xfrm>
            <a:off x="330926" y="2073921"/>
            <a:ext cx="354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Lynden from the pub</a:t>
            </a:r>
          </a:p>
        </p:txBody>
      </p:sp>
    </p:spTree>
    <p:extLst>
      <p:ext uri="{BB962C8B-B14F-4D97-AF65-F5344CB8AC3E}">
        <p14:creationId xmlns:p14="http://schemas.microsoft.com/office/powerpoint/2010/main" val="3650929468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31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Find the bug: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5D38F-39C2-43B5-BB84-A929C8A8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75" y="1937207"/>
            <a:ext cx="4467225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D852C7-7717-4933-9DDA-B0E2F2D17845}"/>
              </a:ext>
            </a:extLst>
          </p:cNvPr>
          <p:cNvSpPr txBox="1"/>
          <p:nvPr/>
        </p:nvSpPr>
        <p:spPr>
          <a:xfrm>
            <a:off x="5703376" y="2347647"/>
            <a:ext cx="2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Never allocates copy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FBDA10-2702-4736-8554-23E0C94B73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6D68F43C-44DA-4F14-9B6B-642A137F7231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58DAAB-88EE-4F27-9144-9EF0B3E26E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EAB018-92AB-4B9D-AA08-3141A764E0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8622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31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solution: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FBDA10-2702-4736-8554-23E0C94B73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6D68F43C-44DA-4F14-9B6B-642A137F7231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58DAAB-88EE-4F27-9144-9EF0B3E26E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EAB018-92AB-4B9D-AA08-3141A764E0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11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CF5CF-68B9-45EE-8EAA-4F5113275168}"/>
              </a:ext>
            </a:extLst>
          </p:cNvPr>
          <p:cNvSpPr txBox="1"/>
          <p:nvPr/>
        </p:nvSpPr>
        <p:spPr>
          <a:xfrm>
            <a:off x="288384" y="3330199"/>
            <a:ext cx="24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Or use a static analyser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B39133-46D0-423F-9274-C22786EE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66" y="955082"/>
            <a:ext cx="60388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31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Find the bug: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2D84D-6EE3-40DE-8A3E-763E1D40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351" y="1200151"/>
            <a:ext cx="2952750" cy="33147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DB04-90F8-4E1A-BCC2-F8C996EF75A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C53DC056-9E6F-4031-986F-D1F3DA850795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141C2-E1EE-414D-BBDF-F1BC138A59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F004F-578F-4EC5-8898-E8AC4DFD53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50411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31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Find the bug: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FC394-F6FB-4449-995B-9C9AC21D52D5}"/>
              </a:ext>
            </a:extLst>
          </p:cNvPr>
          <p:cNvSpPr txBox="1"/>
          <p:nvPr/>
        </p:nvSpPr>
        <p:spPr>
          <a:xfrm>
            <a:off x="6625525" y="3572359"/>
            <a:ext cx="196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str’s buffer is freed twice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9FDB-A907-4B80-89F3-2BCEB8BC9C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373B6460-DC7A-4A30-863B-8D2741DAE511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105395-712B-4D9E-927F-0547F0D767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A10001-629A-4B61-95BD-163EB20CC8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13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6F3E3-310A-4C8B-8B31-E65D3572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90" y="1200151"/>
            <a:ext cx="3314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49665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31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solution: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9FDB-A907-4B80-89F3-2BCEB8BC9C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373B6460-DC7A-4A30-863B-8D2741DAE511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105395-712B-4D9E-927F-0547F0D767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A10001-629A-4B61-95BD-163EB20CC8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14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63D0E-4153-46D3-8406-2A09E7F0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28" y="1200151"/>
            <a:ext cx="43148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3074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92DE-CA95-4801-974D-FFDCD0DC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298-1741-4389-8F4D-E97809D9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typedef or using declaration that adds "owning" to the pointer type names.</a:t>
            </a:r>
          </a:p>
          <a:p>
            <a:r>
              <a:rPr lang="en-US" sz="2000" dirty="0"/>
              <a:t>Better yet, using a smart pointer that handles the resource management for you and use APIs that support them</a:t>
            </a:r>
          </a:p>
          <a:p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D87A1F-8FA2-475D-8823-7BF02E70B8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9F5B97E1-2753-469D-8C28-07CC5048A055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ABD050-14AE-4930-9230-25245683FA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FAAF5-4B37-4579-800C-7581B1F4E4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774281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1EBC-8CF9-4DD4-B1E1-D56A5EA5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Gotchas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578-6E23-43C3-81F3-F98C1638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7618"/>
            <a:ext cx="8229600" cy="3437406"/>
          </a:xfrm>
        </p:spPr>
        <p:txBody>
          <a:bodyPr/>
          <a:lstStyle/>
          <a:p>
            <a:r>
              <a:rPr lang="en-US" sz="2400" dirty="0">
                <a:cs typeface="Calibri"/>
              </a:rPr>
              <a:t>memory leaks and double deletes still possible - you still need to think about ownership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Smart pointers also don't remove the need to do null checks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A141B-E478-4F9D-849C-54B20F6CCB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D01D2426-C1E7-4CC4-9F41-8CFA32C301E0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51917-FFFA-4D1D-BBCA-CCFD823FC8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0B578-3F58-4955-8497-9101B47F21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440621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1EBC-8CF9-4DD4-B1E1-D56A5EA5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Gotchas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578-6E23-43C3-81F3-F98C1638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7618"/>
            <a:ext cx="8229600" cy="3437406"/>
          </a:xfrm>
        </p:spPr>
        <p:txBody>
          <a:bodyPr/>
          <a:lstStyle/>
          <a:p>
            <a:r>
              <a:rPr lang="en-US" sz="2400" dirty="0">
                <a:cs typeface="Calibri"/>
              </a:rPr>
              <a:t>Separate chains of std::</a:t>
            </a:r>
            <a:r>
              <a:rPr lang="en-US" sz="2400" dirty="0" err="1">
                <a:cs typeface="Calibri"/>
              </a:rPr>
              <a:t>shared_ptr</a:t>
            </a:r>
            <a:r>
              <a:rPr lang="en-US" sz="2400" dirty="0">
                <a:cs typeface="Calibri"/>
              </a:rPr>
              <a:t> to the same object </a:t>
            </a:r>
            <a:r>
              <a:rPr lang="en-US" sz="2400" b="1" dirty="0">
                <a:cs typeface="Calibri"/>
              </a:rPr>
              <a:t>will</a:t>
            </a:r>
            <a:r>
              <a:rPr lang="en-US" sz="2400" dirty="0">
                <a:cs typeface="Calibri"/>
              </a:rPr>
              <a:t> cause issues</a:t>
            </a:r>
          </a:p>
          <a:p>
            <a:pPr lvl="1"/>
            <a:r>
              <a:rPr lang="en-US" sz="2000" dirty="0">
                <a:cs typeface="Calibri"/>
              </a:rPr>
              <a:t>use copy constructor or copy assignment operator 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typedefs and using declarations are weak;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DFEF-8159-4452-B56C-B2DB6E9B3B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C2E3484F-B468-47AE-8D0D-B77742099A9E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7A26-7FE5-4B03-B718-6083735088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2394-8FAA-45A5-8AA1-948C4F367B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52910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1EBC-8CF9-4DD4-B1E1-D56A5EA5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Gotchas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578-6E23-43C3-81F3-F98C1638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7618"/>
            <a:ext cx="8229600" cy="3437406"/>
          </a:xfrm>
        </p:spPr>
        <p:txBody>
          <a:bodyPr/>
          <a:lstStyle/>
          <a:p>
            <a:r>
              <a:rPr lang="en-US" sz="2400" dirty="0">
                <a:cs typeface="Calibri"/>
              </a:rPr>
              <a:t>If you have a smart pointer that's aliased or otherwise accessible through means outside of function parameters, e.g. a global object or something that can be looked up, then make sure you "pin" an owning copy of the smart pointer before passing a pointer or reference to the object down a call chain</a:t>
            </a:r>
          </a:p>
          <a:p>
            <a:pPr lvl="1"/>
            <a:r>
              <a:rPr lang="en-US" sz="2000" dirty="0">
                <a:cs typeface="Calibri"/>
              </a:rPr>
              <a:t>A function you call might reset the smart pointer, which might otherwise destroy the object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2DD8-4486-45D9-AE8E-A641F19EA3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6E32A59B-335B-40B8-926B-DB6C08E97257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4BB3-057C-408D-A80F-824FE6FA1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64E8-1172-4A46-B694-7F6AE6BCD0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272040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1EBC-8CF9-4DD4-B1E1-D56A5EA5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Gotchas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578-6E23-43C3-81F3-F98C1638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7618"/>
            <a:ext cx="8229600" cy="343740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Example: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2DD8-4486-45D9-AE8E-A641F19EA3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6E32A59B-335B-40B8-926B-DB6C08E97257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4BB3-057C-408D-A80F-824FE6FA1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64E8-1172-4A46-B694-7F6AE6BCD0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19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31465-EE10-4B41-8AEA-C33DA935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15" y="1028700"/>
            <a:ext cx="39814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523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A066C-CE13-4748-BE9E-63EF740F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007A4-C1BA-4288-83E5-368055C3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What it means</a:t>
            </a:r>
          </a:p>
          <a:p>
            <a:r>
              <a:rPr lang="en-AU" sz="2400" dirty="0"/>
              <a:t>Motivations</a:t>
            </a:r>
          </a:p>
          <a:p>
            <a:r>
              <a:rPr lang="en-AU" sz="2400" dirty="0"/>
              <a:t>Examples</a:t>
            </a:r>
          </a:p>
          <a:p>
            <a:r>
              <a:rPr lang="en-AU" sz="2400" dirty="0"/>
              <a:t>Managing ownership with types</a:t>
            </a:r>
          </a:p>
          <a:p>
            <a:r>
              <a:rPr lang="en-AU" sz="2400" dirty="0"/>
              <a:t>Other languages</a:t>
            </a:r>
          </a:p>
          <a:p>
            <a:r>
              <a:rPr lang="en-AU" sz="2400" dirty="0"/>
              <a:t>Gotchas</a:t>
            </a:r>
          </a:p>
          <a:p>
            <a:r>
              <a:rPr lang="en-AU" sz="2400" dirty="0"/>
              <a:t>Tips and Take-aways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B7D7E-41F7-4FD2-BCB7-47D77E0B66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8C9A3F71-4497-4A03-B8B2-63C919FA9CED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58580-3427-43C4-B60A-E56502327E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DBC2A-F27A-45C2-9CFF-48633485BA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440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1EBC-8CF9-4DD4-B1E1-D56A5EA5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Gotchas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578-6E23-43C3-81F3-F98C1638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7618"/>
            <a:ext cx="8229600" cy="343740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Good: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2DD8-4486-45D9-AE8E-A641F19EA3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6E32A59B-335B-40B8-926B-DB6C08E97257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4BB3-057C-408D-A80F-824FE6FA1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64E8-1172-4A46-B694-7F6AE6BCD0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20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A62C87-C892-4547-9579-90A79BBB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957262"/>
            <a:ext cx="3848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60172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069-580C-4575-A7A3-15AAEE9F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and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558-B1A3-422A-9903-A5138900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Dos</a:t>
            </a:r>
          </a:p>
          <a:p>
            <a:pPr lvl="1"/>
            <a:r>
              <a:rPr lang="en-US" sz="2000" dirty="0">
                <a:cs typeface="Calibri"/>
              </a:rPr>
              <a:t>Do use the type system to enforce or at least inform ownership</a:t>
            </a:r>
          </a:p>
          <a:p>
            <a:pPr lvl="1"/>
            <a:r>
              <a:rPr lang="en-US" sz="2000" dirty="0">
                <a:cs typeface="Calibri"/>
              </a:rPr>
              <a:t>Do pass by const&amp; by default</a:t>
            </a:r>
          </a:p>
          <a:p>
            <a:pPr lvl="1"/>
            <a:r>
              <a:rPr lang="en-US" sz="2000" dirty="0">
                <a:cs typeface="Calibri"/>
              </a:rPr>
              <a:t>Do prefer automatic storage over smart pointers</a:t>
            </a:r>
          </a:p>
          <a:p>
            <a:pPr lvl="1"/>
            <a:r>
              <a:rPr lang="en-US" sz="2000" dirty="0">
                <a:cs typeface="Calibri"/>
              </a:rPr>
              <a:t>Do make sure you understand the ownership semantics of C and legacy C++ APIs that you interface with and try to represent that in your code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2C095-556E-4972-A847-7BA2B4B880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652CCC59-EA44-4311-B92C-F020D975C8A0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7E2FE-A6D1-46E7-B959-51178BFD1F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66C68-159B-4C6F-857B-3FE345992A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299634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069-580C-4575-A7A3-15AAEE9F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and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558-B1A3-422A-9903-A5138900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Don'ts</a:t>
            </a:r>
          </a:p>
          <a:p>
            <a:pPr lvl="1"/>
            <a:r>
              <a:rPr lang="en-US" sz="2000" dirty="0">
                <a:cs typeface="Calibri"/>
              </a:rPr>
              <a:t>Don't use shared ownership unless you really need to (it's pretty rare)</a:t>
            </a:r>
          </a:p>
          <a:p>
            <a:pPr lvl="2"/>
            <a:r>
              <a:rPr lang="en-US" sz="1600" dirty="0">
                <a:cs typeface="Calibri"/>
              </a:rPr>
              <a:t>Sorry Marx :(</a:t>
            </a:r>
          </a:p>
          <a:p>
            <a:pPr lvl="1"/>
            <a:r>
              <a:rPr lang="en-US" sz="2000" dirty="0">
                <a:cs typeface="Calibri"/>
              </a:rPr>
              <a:t>Don't take parameters by smart pointer unless you need to manipulate ownership</a:t>
            </a:r>
          </a:p>
          <a:p>
            <a:pPr lvl="1"/>
            <a:r>
              <a:rPr lang="en-US" sz="2000" dirty="0">
                <a:cs typeface="Calibri"/>
              </a:rPr>
              <a:t>Don't put things on the free store / heap unless you have to (it's less common than most C++ developers think)</a:t>
            </a:r>
          </a:p>
          <a:p>
            <a:pPr lvl="1"/>
            <a:r>
              <a:rPr lang="en-US" sz="2000" dirty="0">
                <a:cs typeface="Calibri"/>
              </a:rPr>
              <a:t>Don’t use </a:t>
            </a:r>
            <a:r>
              <a:rPr lang="en-US" sz="2000" dirty="0">
                <a:latin typeface="Consolas" panose="020B0609020204030204" pitchFamily="49" charset="0"/>
                <a:cs typeface="Calibri"/>
              </a:rPr>
              <a:t>new</a:t>
            </a:r>
            <a:r>
              <a:rPr lang="en-US" sz="2000" dirty="0">
                <a:cs typeface="Calibri"/>
              </a:rPr>
              <a:t> and </a:t>
            </a:r>
            <a:r>
              <a:rPr lang="en-US" sz="2000" dirty="0">
                <a:latin typeface="Consolas" panose="020B0609020204030204" pitchFamily="49" charset="0"/>
                <a:cs typeface="Calibri"/>
              </a:rPr>
              <a:t>delete</a:t>
            </a:r>
            <a:r>
              <a:rPr lang="en-US" sz="2000" dirty="0">
                <a:latin typeface="+mn-lt"/>
                <a:cs typeface="Calibri"/>
              </a:rPr>
              <a:t> </a:t>
            </a:r>
            <a:r>
              <a:rPr lang="en-US" sz="2000" dirty="0">
                <a:cs typeface="Calibri"/>
              </a:rPr>
              <a:t>– even if you’re using the heap</a:t>
            </a:r>
            <a:endParaRPr lang="en-AU" sz="2000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AF10-9A9B-4E93-A7BC-840D3AFF2D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6211EFC7-A12A-40E9-8AD4-0668E7307865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AA72-2028-4DE3-A913-B4FD5DD02D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52D8-0591-4276-92B6-51F372CC61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746573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069-580C-4575-A7A3-15AAEE9F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 out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558-B1A3-422A-9903-A5138900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the article I wrote as the basis for this talk</a:t>
            </a:r>
          </a:p>
          <a:p>
            <a:pPr lvl="1"/>
            <a:r>
              <a:rPr lang="en-US" sz="2000" dirty="0">
                <a:cs typeface="Calibri"/>
              </a:rPr>
              <a:t>"I didn't have time to write a short letter, so I wrote a long one instead."</a:t>
            </a:r>
          </a:p>
          <a:p>
            <a:pPr lvl="1"/>
            <a:r>
              <a:rPr lang="en-US" sz="2000" dirty="0">
                <a:cs typeface="Calibri"/>
              </a:rPr>
              <a:t>It has much more detailed explanations</a:t>
            </a:r>
          </a:p>
          <a:p>
            <a:pPr lvl="1"/>
            <a:r>
              <a:rPr lang="en-US" sz="2000" dirty="0">
                <a:cs typeface="Calibri"/>
              </a:rPr>
              <a:t>Also has guidelines for choosing the right type in various situations</a:t>
            </a:r>
          </a:p>
          <a:p>
            <a:r>
              <a:rPr lang="en-US" sz="2400" dirty="0">
                <a:cs typeface="Calibri"/>
              </a:rPr>
              <a:t>C++ core guidelines (it’s on </a:t>
            </a:r>
            <a:r>
              <a:rPr lang="en-US" sz="2400" dirty="0" err="1">
                <a:cs typeface="Calibri"/>
              </a:rPr>
              <a:t>github</a:t>
            </a:r>
            <a:r>
              <a:rPr lang="en-US" sz="2400">
                <a:cs typeface="Calibri"/>
              </a:rPr>
              <a:t>)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A870-310A-4B23-A5B1-0101DC6FFA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D6B2141B-B4B2-49B8-A46F-1E13E21EDC55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1CEA-6B29-499B-B631-E2A542DB32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610B-1A3E-4166-8E99-B5D5C83D8C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448152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A7119-C893-4BEF-B361-AEB4A5576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15193-1442-4CD1-95F9-DAA401EDD409}"/>
              </a:ext>
            </a:extLst>
          </p:cNvPr>
          <p:cNvSpPr txBox="1"/>
          <p:nvPr/>
        </p:nvSpPr>
        <p:spPr>
          <a:xfrm>
            <a:off x="503694" y="2510884"/>
            <a:ext cx="4889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Please ask me anything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Please give me ideas for similar talks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o-CN" dirty="0"/>
              <a:t>༼ </a:t>
            </a:r>
            <a:r>
              <a:rPr lang="ja-JP" altLang="en-US" dirty="0"/>
              <a:t>つ ◕</a:t>
            </a:r>
            <a:r>
              <a:rPr lang="en-US" altLang="ja-JP" dirty="0"/>
              <a:t>_◕</a:t>
            </a:r>
            <a:r>
              <a:rPr lang="bo-CN" dirty="0"/>
              <a:t>༽</a:t>
            </a:r>
            <a:r>
              <a:rPr lang="ja-JP" altLang="en-US" dirty="0"/>
              <a:t>つ </a:t>
            </a:r>
            <a:r>
              <a:rPr lang="en-AU" dirty="0"/>
              <a:t>Please gib feedbacks </a:t>
            </a:r>
            <a:r>
              <a:rPr lang="bo-CN" dirty="0"/>
              <a:t>༼ </a:t>
            </a:r>
            <a:r>
              <a:rPr lang="ja-JP" altLang="en-US" dirty="0"/>
              <a:t>つ ◕</a:t>
            </a:r>
            <a:r>
              <a:rPr lang="en-US" altLang="ja-JP" dirty="0"/>
              <a:t>_◕</a:t>
            </a:r>
            <a:r>
              <a:rPr lang="bo-CN" dirty="0"/>
              <a:t>༽</a:t>
            </a:r>
            <a:r>
              <a:rPr lang="ja-JP" altLang="en-US" dirty="0"/>
              <a:t>つ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 the significant eat and drink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113764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A066C-CE13-4748-BE9E-63EF740F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007A4-C1BA-4288-83E5-368055C3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Please interrupt me</a:t>
            </a:r>
          </a:p>
          <a:p>
            <a:pPr lvl="1"/>
            <a:r>
              <a:rPr lang="en-AU" sz="2000" dirty="0"/>
              <a:t>if something important is unclear or wrong</a:t>
            </a:r>
          </a:p>
          <a:p>
            <a:r>
              <a:rPr lang="en-AU" sz="2400" dirty="0"/>
              <a:t>Save language wars for when we have smart juice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B7D7E-41F7-4FD2-BCB7-47D77E0B66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8C9A3F71-4497-4A03-B8B2-63C919FA9CED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58580-3427-43C4-B60A-E56502327E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DBC2A-F27A-45C2-9CFF-48633485BA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42914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F30C-A532-4D4A-8554-1AA2C20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mean by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CF65-BD79-4F33-A868-E26891EE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5082"/>
            <a:ext cx="8229600" cy="3639541"/>
          </a:xfrm>
        </p:spPr>
        <p:txBody>
          <a:bodyPr/>
          <a:lstStyle/>
          <a:p>
            <a:r>
              <a:rPr lang="en-AU" sz="2400" dirty="0"/>
              <a:t>Resource management</a:t>
            </a:r>
          </a:p>
          <a:p>
            <a:pPr lvl="1"/>
            <a:r>
              <a:rPr lang="en-AU" sz="2000" dirty="0"/>
              <a:t>Allocation, registration, acquisition</a:t>
            </a:r>
          </a:p>
          <a:p>
            <a:pPr lvl="1"/>
            <a:r>
              <a:rPr lang="en-AU" sz="2000" dirty="0"/>
              <a:t>Deallocation, reregistration, release-</a:t>
            </a:r>
            <a:r>
              <a:rPr lang="en-AU" sz="2000" dirty="0" err="1"/>
              <a:t>ification</a:t>
            </a:r>
            <a:endParaRPr lang="en-AU" sz="2000" dirty="0"/>
          </a:p>
          <a:p>
            <a:r>
              <a:rPr lang="en-AU" sz="2400" dirty="0"/>
              <a:t>Applies to more than just memory</a:t>
            </a:r>
          </a:p>
          <a:p>
            <a:pPr lvl="1"/>
            <a:r>
              <a:rPr lang="en-AU" sz="2000" dirty="0"/>
              <a:t>Locks etc</a:t>
            </a:r>
          </a:p>
          <a:p>
            <a:pPr lvl="1"/>
            <a:r>
              <a:rPr lang="en-AU" sz="2000" dirty="0"/>
              <a:t>Mostly memory</a:t>
            </a:r>
          </a:p>
          <a:p>
            <a:r>
              <a:rPr lang="en-AU" sz="2400" dirty="0"/>
              <a:t>Ownership is not the same as aliasing</a:t>
            </a:r>
          </a:p>
          <a:p>
            <a:r>
              <a:rPr lang="en-AU" sz="2400" dirty="0"/>
              <a:t>Ownership matters even when not using smart pointers or C++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58B9-EF2A-4F73-8DEB-60D7FD1F17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0A42DBCA-16CA-4500-830F-E8442F8D6717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5C77-8A03-4D95-B45B-3E25227CE0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EBC2E-BFE3-45BE-B927-89A6FD7ABF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57549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Double delete / release</a:t>
            </a:r>
          </a:p>
          <a:p>
            <a:r>
              <a:rPr lang="en-US" sz="2400" dirty="0">
                <a:cs typeface="Calibri"/>
              </a:rPr>
              <a:t>Forgetting to delete / release</a:t>
            </a:r>
          </a:p>
          <a:p>
            <a:pPr lvl="1"/>
            <a:r>
              <a:rPr lang="en-US" sz="2000" dirty="0">
                <a:cs typeface="Calibri"/>
              </a:rPr>
              <a:t>Exception safety</a:t>
            </a:r>
          </a:p>
          <a:p>
            <a:r>
              <a:rPr lang="en-US" sz="2400" dirty="0">
                <a:cs typeface="Calibri"/>
              </a:rPr>
              <a:t>Forgetting to allocate / acquire</a:t>
            </a:r>
          </a:p>
          <a:p>
            <a:r>
              <a:rPr lang="en-US" sz="2400" dirty="0">
                <a:cs typeface="Calibri"/>
              </a:rPr>
              <a:t>CVEs and security issues</a:t>
            </a:r>
          </a:p>
          <a:p>
            <a:pPr lvl="1"/>
            <a:r>
              <a:rPr lang="en-US" sz="2000" dirty="0">
                <a:cs typeface="Calibri"/>
              </a:rPr>
              <a:t>Vast majority stem from memory management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81CE-6012-45AF-87CF-AB2543887A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5DA60888-26DA-415E-83A7-DF23322706AD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5D60-E2F7-400D-9FA7-0CE263FD4C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58BD-DA00-4015-B23F-F9E54E6DE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34704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31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Find the bug: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03F50-ABB9-42F7-A3EA-4E325342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70" y="1953271"/>
            <a:ext cx="3171825" cy="22288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6026-1E10-48A0-9858-B5C9ED0DBD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275BF898-C9B5-4AB2-8973-BAC14DC7C4C4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87F41-E892-4636-B014-86CEEC106A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E576C-4CA4-4E9E-B0C3-C9B77D8055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871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31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Find the bug: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03F50-ABB9-42F7-A3EA-4E325342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70" y="1953271"/>
            <a:ext cx="3171825" cy="222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EC3119-3B98-4517-AE3A-87EDD5B7B9E2}"/>
              </a:ext>
            </a:extLst>
          </p:cNvPr>
          <p:cNvSpPr txBox="1"/>
          <p:nvPr/>
        </p:nvSpPr>
        <p:spPr>
          <a:xfrm>
            <a:off x="5912603" y="2409986"/>
            <a:ext cx="25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Never frees str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0F8E-15EA-4B69-8322-30E13CC252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8151BADA-DB02-494E-B959-75621B4A5310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2408AF-5F55-49CC-B964-CBB352CFBE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212297-9CE8-42AB-94B2-3D1B6213E6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980548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31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solution: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0F8E-15EA-4B69-8322-30E13CC252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8151BADA-DB02-494E-B959-75621B4A5310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2408AF-5F55-49CC-B964-CBB352CFBE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212297-9CE8-42AB-94B2-3D1B6213E6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8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762B01-C4DD-479D-97EE-35BF251B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32" y="2056916"/>
            <a:ext cx="3248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2838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7B6-DD7F-4BF5-9B80-A9F6451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F69-06BF-4946-B818-8B18841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31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Find the bug: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5D38F-39C2-43B5-BB84-A929C8A8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75" y="1937207"/>
            <a:ext cx="4467225" cy="227647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A92E0-316B-4AF1-9263-13DADCEC18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/>
            <a:fld id="{4D0FDA6D-0635-4470-B607-8776C9839333}" type="datetime1">
              <a:rPr lang="en-AU" smtClean="0"/>
              <a:t>15/03/2019</a:t>
            </a:fld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70F0AD-257B-4DEE-8633-683D06AC3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Lynden Shields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5B0803-9B5D-47CA-95D4-4A22544BE5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8E2913-AD27-42E8-8229-448925A2CEC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715037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Rich 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11750</TotalTime>
  <Words>665</Words>
  <Application>Microsoft Office PowerPoint</Application>
  <PresentationFormat>On-screen Show (16:9)</PresentationFormat>
  <Paragraphs>162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Rich Grey</vt:lpstr>
      <vt:lpstr>White</vt:lpstr>
      <vt:lpstr>Ownership</vt:lpstr>
      <vt:lpstr>Agenda</vt:lpstr>
      <vt:lpstr>Agenda</vt:lpstr>
      <vt:lpstr>What I mean by ownership</vt:lpstr>
      <vt:lpstr>Motivating errors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Gotchas 1</vt:lpstr>
      <vt:lpstr>Gotchas 2</vt:lpstr>
      <vt:lpstr>Gotchas 3</vt:lpstr>
      <vt:lpstr>Gotchas 3</vt:lpstr>
      <vt:lpstr>Gotchas 3</vt:lpstr>
      <vt:lpstr>Tips and take-aways</vt:lpstr>
      <vt:lpstr>Tips and take-aways</vt:lpstr>
      <vt:lpstr>Find out more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Sprint Review</dc:title>
  <dc:creator>Travis.Polland@ir.com;Ricardo.Machado@ir.com;Jamie.Pearson@ir.com;Chris.Harward@ir.com</dc:creator>
  <cp:keywords>Sprint Review</cp:keywords>
  <cp:lastModifiedBy>Lynden Shields</cp:lastModifiedBy>
  <cp:revision>736</cp:revision>
  <dcterms:created xsi:type="dcterms:W3CDTF">2014-09-30T14:02:35Z</dcterms:created>
  <dcterms:modified xsi:type="dcterms:W3CDTF">2019-03-15T05:05:51Z</dcterms:modified>
</cp:coreProperties>
</file>