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261" r:id="rId4"/>
    <p:sldId id="267" r:id="rId5"/>
    <p:sldId id="277" r:id="rId6"/>
    <p:sldId id="276" r:id="rId7"/>
    <p:sldId id="265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7" r:id="rId16"/>
    <p:sldId id="290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95" r:id="rId25"/>
    <p:sldId id="304" r:id="rId26"/>
    <p:sldId id="292" r:id="rId27"/>
    <p:sldId id="305" r:id="rId28"/>
    <p:sldId id="25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solidFill>
          <a:schemeClr val="accent3">
            <a:lumMod val="60000"/>
            <a:lumOff val="4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b="1" dirty="0" smtClean="0"/>
            <a:t>주제선정 동기</a:t>
          </a:r>
          <a:endParaRPr lang="ko-KR" altLang="en-US" b="1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1. 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물건을 파는데 좋은 방법은 없을까</a:t>
          </a:r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?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2. 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신제품 출시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의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효과적 마케팅 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수단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E0AD6AB-3504-4E83-92A7-12C1E0485214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3. </a:t>
          </a:r>
          <a:r>
            <a:rPr lang="ko-KR" altLang="en-US" b="1" dirty="0" err="1" smtClean="0">
              <a:solidFill>
                <a:schemeClr val="tx2">
                  <a:lumMod val="75000"/>
                </a:schemeClr>
              </a:solidFill>
            </a:rPr>
            <a:t>출시전</a:t>
          </a:r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,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 판매데이터 수집가능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071E2CF3-7E18-4C53-952C-646D494DBA9E}" type="parTrans" cxnId="{482FACE5-1BAF-4B40-9DAE-69FA1925B9A2}">
      <dgm:prSet/>
      <dgm:spPr/>
      <dgm:t>
        <a:bodyPr/>
        <a:lstStyle/>
        <a:p>
          <a:pPr latinLnBrk="1"/>
          <a:endParaRPr lang="ko-KR" altLang="en-US"/>
        </a:p>
      </dgm:t>
    </dgm:pt>
    <dgm:pt modelId="{CB5AFAB4-1084-4D5E-919E-3FFDC53531A0}" type="sibTrans" cxnId="{482FACE5-1BAF-4B40-9DAE-69FA1925B9A2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LinFactNeighborX="421" custLinFactNeighborY="-193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81F15A00-9B83-45AC-A4B0-16D3557F0CD5}" type="presOf" srcId="{A29DBE91-7DAC-49BB-A4DE-44A206F45F22}" destId="{7B5FABF5-F038-4493-9853-9EE72ED15887}" srcOrd="0" destOrd="1" presId="urn:microsoft.com/office/officeart/2005/8/layout/vList2"/>
    <dgm:cxn modelId="{3086D7E0-F6D8-467E-B28C-7EA5CD7A51F3}" type="presOf" srcId="{0E0AD6AB-3504-4E83-92A7-12C1E0485214}" destId="{7B5FABF5-F038-4493-9853-9EE72ED15887}" srcOrd="0" destOrd="2" presId="urn:microsoft.com/office/officeart/2005/8/layout/vList2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482FACE5-1BAF-4B40-9DAE-69FA1925B9A2}" srcId="{8DE0AC77-8284-4E9F-8BAA-56F90931C058}" destId="{0E0AD6AB-3504-4E83-92A7-12C1E0485214}" srcOrd="2" destOrd="0" parTransId="{071E2CF3-7E18-4C53-952C-646D494DBA9E}" sibTransId="{CB5AFAB4-1084-4D5E-919E-3FFDC53531A0}"/>
    <dgm:cxn modelId="{E61C8F2B-CE70-43C2-8374-F58534C4112B}" srcId="{8DE0AC77-8284-4E9F-8BAA-56F90931C058}" destId="{A29DBE91-7DAC-49BB-A4DE-44A206F45F22}" srcOrd="1" destOrd="0" parTransId="{6B115BCA-E687-4C82-9B4E-3071D916F89E}" sibTransId="{3A69A711-D3A9-4A98-A4F7-9D297BCEB203}"/>
    <dgm:cxn modelId="{28F302E7-41AB-4D71-9B42-C2702897BD80}" srcId="{8DE0AC77-8284-4E9F-8BAA-56F90931C058}" destId="{0AC2A721-5E78-4601-87C8-018DF74DD5A6}" srcOrd="0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b="1" dirty="0" smtClean="0"/>
            <a:t>장점</a:t>
          </a:r>
          <a:endParaRPr lang="ko-KR" altLang="en-US" b="1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 b="1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 b="1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i="0" dirty="0" smtClean="0">
              <a:solidFill>
                <a:schemeClr val="tx2">
                  <a:lumMod val="75000"/>
                </a:schemeClr>
              </a:solidFill>
            </a:rPr>
            <a:t>1. </a:t>
          </a:r>
          <a:r>
            <a:rPr lang="ko-KR" altLang="en-US" b="1" i="0" dirty="0" smtClean="0">
              <a:solidFill>
                <a:schemeClr val="tx2">
                  <a:lumMod val="75000"/>
                </a:schemeClr>
              </a:solidFill>
            </a:rPr>
            <a:t>해외 진출 가능성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 b="1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 b="1"/>
        </a:p>
      </dgm:t>
    </dgm:pt>
    <dgm:pt modelId="{0E0AD6AB-3504-4E83-92A7-12C1E0485214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3. </a:t>
          </a:r>
          <a:r>
            <a:rPr lang="ko-KR" altLang="ko-KR" b="1" dirty="0" err="1" smtClean="0">
              <a:solidFill>
                <a:schemeClr val="tx2">
                  <a:lumMod val="75000"/>
                </a:schemeClr>
              </a:solidFill>
            </a:rPr>
            <a:t>펀딩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 데이터를 통해</a:t>
          </a:r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ko-KR" altLang="en-US" b="1" dirty="0" smtClean="0">
              <a:solidFill>
                <a:schemeClr val="tx2">
                  <a:lumMod val="75000"/>
                </a:schemeClr>
              </a:solidFill>
            </a:rPr>
            <a:t>판매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량 예측 </a:t>
          </a:r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/ 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생산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071E2CF3-7E18-4C53-952C-646D494DBA9E}" type="parTrans" cxnId="{482FACE5-1BAF-4B40-9DAE-69FA1925B9A2}">
      <dgm:prSet/>
      <dgm:spPr/>
      <dgm:t>
        <a:bodyPr/>
        <a:lstStyle/>
        <a:p>
          <a:pPr latinLnBrk="1"/>
          <a:endParaRPr lang="ko-KR" altLang="en-US" b="1"/>
        </a:p>
      </dgm:t>
    </dgm:pt>
    <dgm:pt modelId="{CB5AFAB4-1084-4D5E-919E-3FFDC53531A0}" type="sibTrans" cxnId="{482FACE5-1BAF-4B40-9DAE-69FA1925B9A2}">
      <dgm:prSet/>
      <dgm:spPr/>
      <dgm:t>
        <a:bodyPr/>
        <a:lstStyle/>
        <a:p>
          <a:pPr latinLnBrk="1"/>
          <a:endParaRPr lang="ko-KR" altLang="en-US" b="1"/>
        </a:p>
      </dgm:t>
    </dgm:pt>
    <dgm:pt modelId="{5117A9B3-972C-494B-B224-47DE4DDC7B7F}">
      <dgm:prSet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2">
                  <a:lumMod val="75000"/>
                </a:schemeClr>
              </a:solidFill>
            </a:rPr>
            <a:t>2. </a:t>
          </a:r>
          <a:r>
            <a:rPr lang="ko-KR" altLang="ko-KR" b="1" dirty="0" smtClean="0">
              <a:solidFill>
                <a:schemeClr val="tx2">
                  <a:lumMod val="75000"/>
                </a:schemeClr>
              </a:solidFill>
            </a:rPr>
            <a:t>시장조사 비용 절감</a:t>
          </a:r>
          <a:endParaRPr lang="ko-KR" alt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70CE5545-69DC-4382-AFE4-1DCB2F74575A}" type="sibTrans" cxnId="{EE6C26F4-1DEF-4557-8761-92AA5138BDD6}">
      <dgm:prSet/>
      <dgm:spPr/>
      <dgm:t>
        <a:bodyPr/>
        <a:lstStyle/>
        <a:p>
          <a:pPr latinLnBrk="1"/>
          <a:endParaRPr lang="ko-KR" altLang="en-US" b="1"/>
        </a:p>
      </dgm:t>
    </dgm:pt>
    <dgm:pt modelId="{C638B340-9D09-4762-AE29-828670C1F727}" type="parTrans" cxnId="{EE6C26F4-1DEF-4557-8761-92AA5138BDD6}">
      <dgm:prSet/>
      <dgm:spPr/>
      <dgm:t>
        <a:bodyPr/>
        <a:lstStyle/>
        <a:p>
          <a:pPr latinLnBrk="1"/>
          <a:endParaRPr lang="ko-KR" altLang="en-US" b="1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LinFactNeighborX="-145" custLinFactNeighborY="-501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E6C26F4-1DEF-4557-8761-92AA5138BDD6}" srcId="{8DE0AC77-8284-4E9F-8BAA-56F90931C058}" destId="{5117A9B3-972C-494B-B224-47DE4DDC7B7F}" srcOrd="1" destOrd="0" parTransId="{C638B340-9D09-4762-AE29-828670C1F727}" sibTransId="{70CE5545-69DC-4382-AFE4-1DCB2F74575A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44C644A1-57E6-434B-B628-9BBD9E5090EB}" type="presOf" srcId="{1C572361-EB8B-44DF-A21E-3FEF48ABFEF3}" destId="{6FB7898E-F165-4628-8189-1548D03B0D8C}" srcOrd="0" destOrd="0" presId="urn:microsoft.com/office/officeart/2005/8/layout/vList2"/>
    <dgm:cxn modelId="{482FACE5-1BAF-4B40-9DAE-69FA1925B9A2}" srcId="{8DE0AC77-8284-4E9F-8BAA-56F90931C058}" destId="{0E0AD6AB-3504-4E83-92A7-12C1E0485214}" srcOrd="2" destOrd="0" parTransId="{071E2CF3-7E18-4C53-952C-646D494DBA9E}" sibTransId="{CB5AFAB4-1084-4D5E-919E-3FFDC53531A0}"/>
    <dgm:cxn modelId="{8874C23F-22F7-40D4-A888-713B1E03C428}" type="presOf" srcId="{5117A9B3-972C-494B-B224-47DE4DDC7B7F}" destId="{7B5FABF5-F038-4493-9853-9EE72ED15887}" srcOrd="0" destOrd="1" presId="urn:microsoft.com/office/officeart/2005/8/layout/vList2"/>
    <dgm:cxn modelId="{28F302E7-41AB-4D71-9B42-C2702897BD80}" srcId="{8DE0AC77-8284-4E9F-8BAA-56F90931C058}" destId="{0AC2A721-5E78-4601-87C8-018DF74DD5A6}" srcOrd="0" destOrd="0" parTransId="{67317FFD-2874-44AE-9EA9-6A5097AF440C}" sibTransId="{125F04C1-0F71-4F66-B48D-16CE58397E1F}"/>
    <dgm:cxn modelId="{DF9C0E6F-1A44-4A3A-A58E-38C8B79BA0F6}" type="presOf" srcId="{8DE0AC77-8284-4E9F-8BAA-56F90931C058}" destId="{36883D07-F9FA-453F-B443-43457B442261}" srcOrd="0" destOrd="0" presId="urn:microsoft.com/office/officeart/2005/8/layout/vList2"/>
    <dgm:cxn modelId="{166C4202-8A06-4C83-9643-88B823981275}" type="presOf" srcId="{0AC2A721-5E78-4601-87C8-018DF74DD5A6}" destId="{7B5FABF5-F038-4493-9853-9EE72ED15887}" srcOrd="0" destOrd="0" presId="urn:microsoft.com/office/officeart/2005/8/layout/vList2"/>
    <dgm:cxn modelId="{3EF6156D-402F-4C4B-85D1-160A91A75E1A}" type="presOf" srcId="{0E0AD6AB-3504-4E83-92A7-12C1E0485214}" destId="{7B5FABF5-F038-4493-9853-9EE72ED15887}" srcOrd="0" destOrd="2" presId="urn:microsoft.com/office/officeart/2005/8/layout/vList2"/>
    <dgm:cxn modelId="{46B881E3-C4DB-4412-8B09-F4B60D62859B}" type="presParOf" srcId="{6FB7898E-F165-4628-8189-1548D03B0D8C}" destId="{36883D07-F9FA-453F-B443-43457B442261}" srcOrd="0" destOrd="0" presId="urn:microsoft.com/office/officeart/2005/8/layout/vList2"/>
    <dgm:cxn modelId="{38BF1D09-BF1C-4A03-85A4-BB1B1F798118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solidFill>
          <a:schemeClr val="accent5">
            <a:lumMod val="60000"/>
            <a:lumOff val="4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1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solidFill>
          <a:schemeClr val="accent5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2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solidFill>
          <a:schemeClr val="accent5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3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ko-KR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목표금액</a:t>
          </a:r>
          <a:r>
            <a:rPr lang="en-US" altLang="ko-KR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-        </a:t>
          </a:r>
          <a:r>
            <a:rPr lang="ko-KR" altLang="ko-KR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</a:t>
          </a:r>
          <a:r>
            <a:rPr lang="ko-KR" altLang="en-US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률</a:t>
          </a:r>
          <a:r>
            <a:rPr lang="en-US" altLang="ko-KR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후원자수</a:t>
          </a:r>
          <a:r>
            <a:rPr lang="en-US" altLang="en-US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        </a:t>
          </a:r>
          <a:r>
            <a:rPr lang="ko-KR" altLang="en-US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sz="2400" b="0" dirty="0" err="1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펀딩기간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-         </a:t>
          </a:r>
          <a:r>
            <a:rPr lang="ko-KR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3" custScaleX="2244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3" custScaleX="2244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3" custScaleX="224449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solidFill>
          <a:schemeClr val="accent5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4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solidFill>
          <a:schemeClr val="accent5">
            <a:lumMod val="60000"/>
            <a:lumOff val="4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5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solidFill>
          <a:schemeClr val="accent5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spc="0" dirty="0" smtClean="0"/>
            <a:t>가설</a:t>
          </a:r>
          <a:r>
            <a:rPr lang="en-US" altLang="ko-KR" b="1" spc="0" dirty="0" smtClean="0"/>
            <a:t>6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진행국가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 </a:t>
          </a:r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X</a:t>
          </a:r>
          <a:endParaRPr lang="ko-KR" altLang="en-US" sz="2400" b="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화폐종류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 </a:t>
          </a:r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ko-KR" sz="2400" b="0" i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X</a:t>
          </a:r>
          <a:endParaRPr lang="ko-KR" altLang="en-US" sz="2400" b="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ko-KR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주요분야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</a:t>
          </a:r>
          <a:r>
            <a:rPr lang="ko-KR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en-US" sz="2400" b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O</a:t>
          </a:r>
          <a:endParaRPr lang="ko-KR" altLang="en-US" sz="2400" b="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3" custScaleX="2244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3" custScaleX="2244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 custLinFactNeighborX="-2915" custLinFactNeighborY="118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3" custScaleX="2244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DD4CD0-FA75-42CF-A0EF-934FB1177646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39DED83B-5D0D-49F4-856D-5D6F303F9C9B}" type="presOf" srcId="{D9CCD4CE-91E4-4FA1-B0D1-959FD7B2F9A8}" destId="{0058D970-AB5F-4005-955F-6389A8C86A2B}" srcOrd="0" destOrd="0" presId="urn:microsoft.com/office/officeart/2005/8/layout/vList5"/>
    <dgm:cxn modelId="{13C692E6-90B7-4A67-97C2-50E53B35E142}" type="presOf" srcId="{877AC949-F131-4921-8CF4-B93A246D6EF1}" destId="{D59B156A-B76E-465B-AC78-6FFB87E3D610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E974FD8-67E4-416C-BEDF-3BC8B248CB41}" type="presOf" srcId="{0F832752-6AC3-40D9-BC0E-B2B205FF2058}" destId="{52CE7F3C-B24D-43C6-A33A-C1F200B79BDA}" srcOrd="0" destOrd="0" presId="urn:microsoft.com/office/officeart/2005/8/layout/vList5"/>
    <dgm:cxn modelId="{CF7A600B-E5D1-4E42-9E45-811C958E62E2}" type="presOf" srcId="{31049312-047E-45D7-B692-5D8F2F782C2D}" destId="{6AF1F34B-3789-4E8A-BEA8-9F61609F3056}" srcOrd="0" destOrd="0" presId="urn:microsoft.com/office/officeart/2005/8/layout/vList5"/>
    <dgm:cxn modelId="{D5432737-2259-475D-9E1C-32E7A4EE765B}" type="presOf" srcId="{ECD6E1E3-A8BF-4F39-B4F2-45CE940F2FF6}" destId="{F84BF070-0916-463F-A778-9C5D3B8EA536}" srcOrd="0" destOrd="0" presId="urn:microsoft.com/office/officeart/2005/8/layout/vList5"/>
    <dgm:cxn modelId="{BED2B161-FCA5-47F9-9733-FB725AE3D813}" type="presOf" srcId="{F5CCF786-460E-4857-85C5-86C62B45F0E1}" destId="{1352640B-BD9A-4EB6-9204-F6D0955D4FA3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63CDE896-8030-4C47-90BB-E14C2246AF97}" type="presParOf" srcId="{6AF1F34B-3789-4E8A-BEA8-9F61609F3056}" destId="{F794D62A-2C33-4A66-A79A-364AF375C5C5}" srcOrd="0" destOrd="0" presId="urn:microsoft.com/office/officeart/2005/8/layout/vList5"/>
    <dgm:cxn modelId="{EF961051-C1D9-450B-92C7-0AB5DDBA6C4C}" type="presParOf" srcId="{F794D62A-2C33-4A66-A79A-364AF375C5C5}" destId="{D59B156A-B76E-465B-AC78-6FFB87E3D610}" srcOrd="0" destOrd="0" presId="urn:microsoft.com/office/officeart/2005/8/layout/vList5"/>
    <dgm:cxn modelId="{2B331B6D-0C2E-41E3-9BBC-DB345FD25607}" type="presParOf" srcId="{F794D62A-2C33-4A66-A79A-364AF375C5C5}" destId="{889090AD-663B-4ED0-A45A-A9C709CE8D63}" srcOrd="1" destOrd="0" presId="urn:microsoft.com/office/officeart/2005/8/layout/vList5"/>
    <dgm:cxn modelId="{D7ED0E3D-890C-4501-AE93-D1259EBC942F}" type="presParOf" srcId="{6AF1F34B-3789-4E8A-BEA8-9F61609F3056}" destId="{48BBE096-6973-4AF5-AFD0-5DD9EE14E241}" srcOrd="1" destOrd="0" presId="urn:microsoft.com/office/officeart/2005/8/layout/vList5"/>
    <dgm:cxn modelId="{BDC480AA-7A22-4195-9729-1AF3F6F13CB6}" type="presParOf" srcId="{6AF1F34B-3789-4E8A-BEA8-9F61609F3056}" destId="{B6B67390-CF29-4D7A-B7AB-D49EE2CE4BB8}" srcOrd="2" destOrd="0" presId="urn:microsoft.com/office/officeart/2005/8/layout/vList5"/>
    <dgm:cxn modelId="{8EAADC2B-BC75-4AF0-8418-5441740AFC2A}" type="presParOf" srcId="{B6B67390-CF29-4D7A-B7AB-D49EE2CE4BB8}" destId="{52CE7F3C-B24D-43C6-A33A-C1F200B79BDA}" srcOrd="0" destOrd="0" presId="urn:microsoft.com/office/officeart/2005/8/layout/vList5"/>
    <dgm:cxn modelId="{535875F6-EDCA-4564-B7F1-7EA65E87C9CA}" type="presParOf" srcId="{B6B67390-CF29-4D7A-B7AB-D49EE2CE4BB8}" destId="{F84BF070-0916-463F-A778-9C5D3B8EA536}" srcOrd="1" destOrd="0" presId="urn:microsoft.com/office/officeart/2005/8/layout/vList5"/>
    <dgm:cxn modelId="{9DDF5FFE-F81B-4CFB-AB12-613012F38879}" type="presParOf" srcId="{6AF1F34B-3789-4E8A-BEA8-9F61609F3056}" destId="{F57007AC-203B-4415-B094-065A8A19AFA3}" srcOrd="3" destOrd="0" presId="urn:microsoft.com/office/officeart/2005/8/layout/vList5"/>
    <dgm:cxn modelId="{EF298B58-CF43-4260-96C3-B448CFCC54A5}" type="presParOf" srcId="{6AF1F34B-3789-4E8A-BEA8-9F61609F3056}" destId="{B5870118-EBC8-417E-AD57-33E5652597E2}" srcOrd="4" destOrd="0" presId="urn:microsoft.com/office/officeart/2005/8/layout/vList5"/>
    <dgm:cxn modelId="{BA814CDD-63C1-42B3-A241-1413290DF94F}" type="presParOf" srcId="{B5870118-EBC8-417E-AD57-33E5652597E2}" destId="{0058D970-AB5F-4005-955F-6389A8C86A2B}" srcOrd="0" destOrd="0" presId="urn:microsoft.com/office/officeart/2005/8/layout/vList5"/>
    <dgm:cxn modelId="{BB8904FC-BE79-4E8C-B55E-C2E11965CBFA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0"/>
          <a:ext cx="7488832" cy="106470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/>
            <a:t>주제선정 동기</a:t>
          </a:r>
          <a:endParaRPr lang="ko-KR" altLang="en-US" sz="3500" b="1" kern="1200" dirty="0"/>
        </a:p>
      </dsp:txBody>
      <dsp:txXfrm>
        <a:off x="51974" y="51974"/>
        <a:ext cx="7384884" cy="960752"/>
      </dsp:txXfrm>
    </dsp:sp>
    <dsp:sp modelId="{7B5FABF5-F038-4493-9853-9EE72ED15887}">
      <dsp:nvSpPr>
        <dsp:cNvPr id="0" name=""/>
        <dsp:cNvSpPr/>
      </dsp:nvSpPr>
      <dsp:spPr>
        <a:xfrm>
          <a:off x="0" y="1096784"/>
          <a:ext cx="7488832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44450" rIns="248920" bIns="44450" numCol="1" spcCol="1270" anchor="t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1. 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물건을 파는데 좋은 방법은 없을까</a:t>
          </a: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?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2. 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신제품 출시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의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효과적 마케팅 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수단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3. </a:t>
          </a:r>
          <a:r>
            <a:rPr lang="ko-KR" altLang="en-US" sz="2700" b="1" kern="1200" dirty="0" err="1" smtClean="0">
              <a:solidFill>
                <a:schemeClr val="tx2">
                  <a:lumMod val="75000"/>
                </a:schemeClr>
              </a:solidFill>
            </a:rPr>
            <a:t>출시전</a:t>
          </a: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,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 판매데이터 수집가능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1096784"/>
        <a:ext cx="7488832" cy="1956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0"/>
          <a:ext cx="7488832" cy="106470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/>
            <a:t>장점</a:t>
          </a:r>
          <a:endParaRPr lang="ko-KR" altLang="en-US" sz="3500" b="1" kern="1200" dirty="0"/>
        </a:p>
      </dsp:txBody>
      <dsp:txXfrm>
        <a:off x="51974" y="51974"/>
        <a:ext cx="7384884" cy="960752"/>
      </dsp:txXfrm>
    </dsp:sp>
    <dsp:sp modelId="{7B5FABF5-F038-4493-9853-9EE72ED15887}">
      <dsp:nvSpPr>
        <dsp:cNvPr id="0" name=""/>
        <dsp:cNvSpPr/>
      </dsp:nvSpPr>
      <dsp:spPr>
        <a:xfrm>
          <a:off x="0" y="1096784"/>
          <a:ext cx="7488832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44450" rIns="248920" bIns="44450" numCol="1" spcCol="1270" anchor="t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i="0" kern="1200" dirty="0" smtClean="0">
              <a:solidFill>
                <a:schemeClr val="tx2">
                  <a:lumMod val="75000"/>
                </a:schemeClr>
              </a:solidFill>
            </a:rPr>
            <a:t>1. </a:t>
          </a:r>
          <a:r>
            <a:rPr lang="ko-KR" altLang="en-US" sz="2700" b="1" i="0" kern="1200" dirty="0" smtClean="0">
              <a:solidFill>
                <a:schemeClr val="tx2">
                  <a:lumMod val="75000"/>
                </a:schemeClr>
              </a:solidFill>
            </a:rPr>
            <a:t>해외 진출 가능성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2. 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시장조사 비용 절감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3. </a:t>
          </a:r>
          <a:r>
            <a:rPr lang="ko-KR" altLang="ko-KR" sz="2700" b="1" kern="1200" dirty="0" err="1" smtClean="0">
              <a:solidFill>
                <a:schemeClr val="tx2">
                  <a:lumMod val="75000"/>
                </a:schemeClr>
              </a:solidFill>
            </a:rPr>
            <a:t>펀딩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 데이터를 통해</a:t>
          </a: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 </a:t>
          </a:r>
          <a:r>
            <a:rPr lang="ko-KR" altLang="en-US" sz="2700" b="1" kern="1200" dirty="0" smtClean="0">
              <a:solidFill>
                <a:schemeClr val="tx2">
                  <a:lumMod val="75000"/>
                </a:schemeClr>
              </a:solidFill>
            </a:rPr>
            <a:t>판매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량 예측 </a:t>
          </a:r>
          <a:r>
            <a:rPr lang="en-US" altLang="ko-KR" sz="2700" b="1" kern="1200" dirty="0" smtClean="0">
              <a:solidFill>
                <a:schemeClr val="tx2">
                  <a:lumMod val="75000"/>
                </a:schemeClr>
              </a:solidFill>
            </a:rPr>
            <a:t>/ </a:t>
          </a:r>
          <a:r>
            <a:rPr lang="ko-KR" altLang="ko-KR" sz="2700" b="1" kern="1200" dirty="0" smtClean="0">
              <a:solidFill>
                <a:schemeClr val="tx2">
                  <a:lumMod val="75000"/>
                </a:schemeClr>
              </a:solidFill>
            </a:rPr>
            <a:t>생산</a:t>
          </a:r>
          <a:endParaRPr lang="ko-KR" altLang="en-US" sz="27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1096784"/>
        <a:ext cx="7488832" cy="1956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3639338" y="-2116355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ko-KR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목표금액</a:t>
          </a:r>
          <a:r>
            <a:rPr lang="en-US" altLang="ko-KR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-        </a:t>
          </a:r>
          <a:r>
            <a:rPr lang="ko-KR" altLang="ko-KR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</a:t>
          </a:r>
          <a:r>
            <a:rPr lang="ko-KR" altLang="en-US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률</a:t>
          </a:r>
          <a:r>
            <a:rPr lang="en-US" altLang="ko-KR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184100"/>
        <a:ext cx="5495220" cy="945456"/>
      </dsp:txXfrm>
    </dsp:sp>
    <dsp:sp modelId="{D59B156A-B76E-465B-AC78-6FFB87E3D610}">
      <dsp:nvSpPr>
        <dsp:cNvPr id="0" name=""/>
        <dsp:cNvSpPr/>
      </dsp:nvSpPr>
      <dsp:spPr>
        <a:xfrm>
          <a:off x="34" y="1984"/>
          <a:ext cx="1389995" cy="130968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1</a:t>
          </a:r>
          <a:endParaRPr lang="ko-KR" altLang="en-US" sz="3100" b="1" kern="1200" spc="0" dirty="0"/>
        </a:p>
      </dsp:txBody>
      <dsp:txXfrm>
        <a:off x="63968" y="65918"/>
        <a:ext cx="1262127" cy="1181819"/>
      </dsp:txXfrm>
    </dsp:sp>
    <dsp:sp modelId="{F84BF070-0916-463F-A778-9C5D3B8EA536}">
      <dsp:nvSpPr>
        <dsp:cNvPr id="0" name=""/>
        <dsp:cNvSpPr/>
      </dsp:nvSpPr>
      <dsp:spPr>
        <a:xfrm rot="5400000">
          <a:off x="3639338" y="-741183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후원자수</a:t>
          </a:r>
          <a:r>
            <a:rPr lang="en-US" altLang="en-US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        </a:t>
          </a:r>
          <a:r>
            <a:rPr lang="ko-KR" altLang="en-US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kern="1200" spc="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kern="120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1559272"/>
        <a:ext cx="5495220" cy="945456"/>
      </dsp:txXfrm>
    </dsp:sp>
    <dsp:sp modelId="{52CE7F3C-B24D-43C6-A33A-C1F200B79BDA}">
      <dsp:nvSpPr>
        <dsp:cNvPr id="0" name=""/>
        <dsp:cNvSpPr/>
      </dsp:nvSpPr>
      <dsp:spPr>
        <a:xfrm>
          <a:off x="34" y="1377156"/>
          <a:ext cx="1389995" cy="1309687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2</a:t>
          </a:r>
          <a:endParaRPr lang="ko-KR" altLang="en-US" sz="3100" b="1" kern="1200" spc="0" dirty="0" smtClean="0"/>
        </a:p>
      </dsp:txBody>
      <dsp:txXfrm>
        <a:off x="63968" y="1441090"/>
        <a:ext cx="1262127" cy="1181819"/>
      </dsp:txXfrm>
    </dsp:sp>
    <dsp:sp modelId="{1352640B-BD9A-4EB6-9204-F6D0955D4FA3}">
      <dsp:nvSpPr>
        <dsp:cNvPr id="0" name=""/>
        <dsp:cNvSpPr/>
      </dsp:nvSpPr>
      <dsp:spPr>
        <a:xfrm rot="5400000">
          <a:off x="3639338" y="633987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0" kern="1200" dirty="0" err="1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펀딩기간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-         </a:t>
          </a:r>
          <a:r>
            <a:rPr lang="ko-KR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+</a:t>
          </a:r>
          <a:endParaRPr lang="ko-KR" altLang="en-US" sz="2400" b="0" kern="120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2934443"/>
        <a:ext cx="5495220" cy="945456"/>
      </dsp:txXfrm>
    </dsp:sp>
    <dsp:sp modelId="{0058D970-AB5F-4005-955F-6389A8C86A2B}">
      <dsp:nvSpPr>
        <dsp:cNvPr id="0" name=""/>
        <dsp:cNvSpPr/>
      </dsp:nvSpPr>
      <dsp:spPr>
        <a:xfrm>
          <a:off x="34" y="2752328"/>
          <a:ext cx="1389995" cy="1309687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3</a:t>
          </a:r>
          <a:endParaRPr lang="ko-KR" altLang="en-US" sz="3100" b="1" kern="1200" spc="0" dirty="0" smtClean="0"/>
        </a:p>
      </dsp:txBody>
      <dsp:txXfrm>
        <a:off x="63968" y="2816262"/>
        <a:ext cx="1262127" cy="1181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3639338" y="-2116355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진행국가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 </a:t>
          </a: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X</a:t>
          </a:r>
          <a:endParaRPr lang="ko-KR" altLang="en-US" sz="2400" b="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184100"/>
        <a:ext cx="5495220" cy="945456"/>
      </dsp:txXfrm>
    </dsp:sp>
    <dsp:sp modelId="{D59B156A-B76E-465B-AC78-6FFB87E3D610}">
      <dsp:nvSpPr>
        <dsp:cNvPr id="0" name=""/>
        <dsp:cNvSpPr/>
      </dsp:nvSpPr>
      <dsp:spPr>
        <a:xfrm>
          <a:off x="34" y="1984"/>
          <a:ext cx="1389995" cy="130968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4</a:t>
          </a:r>
          <a:endParaRPr lang="ko-KR" altLang="en-US" sz="3100" b="1" kern="1200" spc="0" dirty="0"/>
        </a:p>
      </dsp:txBody>
      <dsp:txXfrm>
        <a:off x="63968" y="65918"/>
        <a:ext cx="1262127" cy="1181819"/>
      </dsp:txXfrm>
    </dsp:sp>
    <dsp:sp modelId="{F84BF070-0916-463F-A778-9C5D3B8EA536}">
      <dsp:nvSpPr>
        <dsp:cNvPr id="0" name=""/>
        <dsp:cNvSpPr/>
      </dsp:nvSpPr>
      <dsp:spPr>
        <a:xfrm rot="5400000">
          <a:off x="3639338" y="-741183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화폐종류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 </a:t>
          </a: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ko-KR" sz="2400" b="0" i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X</a:t>
          </a:r>
          <a:endParaRPr lang="ko-KR" altLang="en-US" sz="2400" b="0" kern="120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1559272"/>
        <a:ext cx="5495220" cy="945456"/>
      </dsp:txXfrm>
    </dsp:sp>
    <dsp:sp modelId="{52CE7F3C-B24D-43C6-A33A-C1F200B79BDA}">
      <dsp:nvSpPr>
        <dsp:cNvPr id="0" name=""/>
        <dsp:cNvSpPr/>
      </dsp:nvSpPr>
      <dsp:spPr>
        <a:xfrm>
          <a:off x="34" y="1377156"/>
          <a:ext cx="1389995" cy="130968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5</a:t>
          </a:r>
          <a:endParaRPr lang="ko-KR" altLang="en-US" sz="3100" b="1" kern="1200" spc="0" dirty="0" smtClean="0"/>
        </a:p>
      </dsp:txBody>
      <dsp:txXfrm>
        <a:off x="63968" y="1441090"/>
        <a:ext cx="1262127" cy="1181819"/>
      </dsp:txXfrm>
    </dsp:sp>
    <dsp:sp modelId="{1352640B-BD9A-4EB6-9204-F6D0955D4FA3}">
      <dsp:nvSpPr>
        <dsp:cNvPr id="0" name=""/>
        <dsp:cNvSpPr/>
      </dsp:nvSpPr>
      <dsp:spPr>
        <a:xfrm rot="5400000">
          <a:off x="3639338" y="633987"/>
          <a:ext cx="1047750" cy="55463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주요분야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      </a:t>
          </a:r>
          <a:r>
            <a:rPr lang="ko-KR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성공률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 </a:t>
          </a:r>
          <a:r>
            <a:rPr lang="ko-KR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영향 </a:t>
          </a:r>
          <a:r>
            <a:rPr lang="en-US" altLang="en-US" sz="2400" b="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O</a:t>
          </a:r>
          <a:endParaRPr lang="ko-KR" altLang="en-US" sz="2400" b="0" kern="1200" spc="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5400000">
        <a:off x="1390030" y="2934443"/>
        <a:ext cx="5495220" cy="945456"/>
      </dsp:txXfrm>
    </dsp:sp>
    <dsp:sp modelId="{0058D970-AB5F-4005-955F-6389A8C86A2B}">
      <dsp:nvSpPr>
        <dsp:cNvPr id="0" name=""/>
        <dsp:cNvSpPr/>
      </dsp:nvSpPr>
      <dsp:spPr>
        <a:xfrm>
          <a:off x="0" y="2754312"/>
          <a:ext cx="1389995" cy="1309687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spc="0" dirty="0" smtClean="0"/>
            <a:t>가설</a:t>
          </a:r>
          <a:r>
            <a:rPr lang="en-US" altLang="ko-KR" sz="3100" b="1" kern="1200" spc="0" dirty="0" smtClean="0"/>
            <a:t>6</a:t>
          </a:r>
          <a:endParaRPr lang="ko-KR" altLang="en-US" sz="3100" b="1" kern="1200" spc="0" dirty="0" smtClean="0"/>
        </a:p>
      </dsp:txBody>
      <dsp:txXfrm>
        <a:off x="63934" y="2818246"/>
        <a:ext cx="1262127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7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38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7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2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1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44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3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2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26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6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0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6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36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7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48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04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8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08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36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04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4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8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5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3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9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4" y="2440633"/>
            <a:ext cx="5472608" cy="19656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r>
              <a:rPr lang="ko-KR" altLang="en-US" sz="4400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spc="-15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</a:t>
            </a:r>
            <a:r>
              <a:rPr lang="ko-KR" altLang="en-US" sz="4400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성공의 핵심요소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5875" y="6021288"/>
            <a:ext cx="2192245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b="1" dirty="0" smtClean="0">
                <a:solidFill>
                  <a:schemeClr val="bg1"/>
                </a:solidFill>
              </a:rPr>
              <a:t>임지혜 박정환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김재욱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3762" y="213285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2890381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ko-KR" altLang="en-US" sz="28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진행기간 변수 추가</a:t>
            </a:r>
            <a:endParaRPr lang="en-US" altLang="ko-KR" sz="2800" spc="-150" dirty="0" smtClean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 algn="ctr">
              <a:buAutoNum type="arabicParenR"/>
            </a:pPr>
            <a:endParaRPr lang="en-US" altLang="ko-KR" sz="2800" b="1" spc="-150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deadline"  - "launched" = "</a:t>
            </a:r>
            <a:r>
              <a:rPr lang="en-US" altLang="ko-KR" sz="28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period“</a:t>
            </a:r>
          </a:p>
          <a:p>
            <a:pPr algn="ctr"/>
            <a:r>
              <a:rPr lang="en-US" altLang="ko-KR" sz="28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  <a:p>
            <a:pPr algn="ctr"/>
            <a:r>
              <a:rPr lang="en-US" altLang="ko-KR" sz="28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b="1" spc="-15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모금진행기간</a:t>
            </a:r>
            <a:r>
              <a:rPr lang="en-US" altLang="ko-KR" sz="28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 </a:t>
            </a:r>
            <a:r>
              <a:rPr lang="ko-KR" altLang="en-US" sz="28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치환</a:t>
            </a:r>
            <a:endParaRPr lang="en-US" altLang="ko-KR" sz="28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306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56" y="2741381"/>
            <a:ext cx="79928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2)</a:t>
            </a:r>
            <a:r>
              <a:rPr lang="ko-KR" altLang="en-US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검증에 불필요한 변수 제거</a:t>
            </a:r>
            <a:endParaRPr lang="en-US" altLang="ko-KR" sz="2400" spc="-150" dirty="0" smtClean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ko-KR" altLang="en-US" sz="1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"ID"  : 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중복데이터가 적어 삭제</a:t>
            </a:r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"category" (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소분류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제거  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 "</a:t>
            </a:r>
            <a:r>
              <a:rPr lang="en-US" altLang="ko-KR" sz="24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main_category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" (</a:t>
            </a:r>
            <a:r>
              <a:rPr lang="ko-KR" altLang="en-US" sz="2400" b="1" spc="-150" dirty="0" err="1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대분류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사용</a:t>
            </a:r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"</a:t>
            </a:r>
            <a:r>
              <a:rPr lang="en-US" altLang="ko-KR" sz="24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usd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pledged", "goal", "pledged"  : 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통일된 화폐단위 </a:t>
            </a:r>
            <a:r>
              <a:rPr lang="en-US" altLang="ko-KR" sz="2400" b="1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USD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로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9215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56" y="263691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변수 한글 변환</a:t>
            </a:r>
            <a:endParaRPr lang="en-US" altLang="ko-KR" sz="2400" spc="-15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" y="3543139"/>
            <a:ext cx="8575973" cy="1398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2473376" y="3543139"/>
            <a:ext cx="6374547" cy="350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650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9652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5806" y="2358312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HY헤드라인M" pitchFamily="18" charset="-127"/>
              </a:rPr>
              <a:t>4</a:t>
            </a:r>
            <a:r>
              <a:rPr lang="en-US" altLang="ko-KR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HY헤드라인M" pitchFamily="18" charset="-127"/>
              </a:rPr>
              <a:t>) </a:t>
            </a:r>
            <a:r>
              <a:rPr lang="ko-KR" altLang="en-US" sz="2400" spc="-1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HY헤드라인M" pitchFamily="18" charset="-127"/>
              </a:rPr>
              <a:t>변수별</a:t>
            </a:r>
            <a:r>
              <a:rPr lang="ko-KR" altLang="en-US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HY헤드라인M" pitchFamily="18" charset="-127"/>
              </a:rPr>
              <a:t> 특성 확인</a:t>
            </a:r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512" y="3032956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77" y="3569171"/>
            <a:ext cx="1924050" cy="25241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83" y="3497163"/>
            <a:ext cx="4430357" cy="2596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4442071" y="2960948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18673" y="4092162"/>
            <a:ext cx="4308603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18673" y="5829723"/>
            <a:ext cx="4308603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278" y="3583407"/>
            <a:ext cx="1924050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5055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5806" y="2338576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spc="-1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변수별</a:t>
            </a:r>
            <a:r>
              <a:rPr lang="ko-KR" altLang="en-US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특성 확인</a:t>
            </a:r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8554" y="2955796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8" y="3573016"/>
            <a:ext cx="4217872" cy="2779961"/>
          </a:xfrm>
          <a:prstGeom prst="rect">
            <a:avLst/>
          </a:prstGeom>
        </p:spPr>
      </p:pic>
      <p:sp>
        <p:nvSpPr>
          <p:cNvPr id="20" name="갈매기형 수장 19"/>
          <p:cNvSpPr/>
          <p:nvPr/>
        </p:nvSpPr>
        <p:spPr>
          <a:xfrm>
            <a:off x="5004048" y="4105241"/>
            <a:ext cx="360040" cy="149761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2760" y="3330553"/>
            <a:ext cx="3438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표준 </a:t>
            </a:r>
            <a:r>
              <a:rPr lang="en-US" altLang="ko-KR" sz="2400" b="1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IQR </a:t>
            </a:r>
            <a:r>
              <a:rPr lang="ko-KR" altLang="en-US" sz="2400" b="1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방식 </a:t>
            </a:r>
            <a:r>
              <a:rPr lang="ko-KR" altLang="en-US" sz="24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적용시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378,660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개의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中</a:t>
            </a:r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총 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179,148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 </a:t>
            </a:r>
            <a:endParaRPr lang="en-US" altLang="ko-KR" sz="24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약 </a:t>
            </a:r>
            <a:r>
              <a:rPr lang="en-US" altLang="ko-KR" sz="2400" b="1" spc="-150" dirty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47.3</a:t>
            </a:r>
            <a:r>
              <a:rPr lang="en-US" altLang="ko-KR" sz="2400" b="1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%</a:t>
            </a:r>
            <a:r>
              <a:rPr lang="en-US" altLang="ko-KR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 </a:t>
            </a:r>
            <a:r>
              <a:rPr lang="ko-KR" altLang="en-US" sz="24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 제거됨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2150" y="4528339"/>
            <a:ext cx="895514" cy="124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4308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r>
              <a:rPr lang="ko-KR" altLang="en-US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5806" y="2348880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spc="-1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변수별</a:t>
            </a:r>
            <a:r>
              <a:rPr lang="ko-KR" altLang="en-US" sz="2400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특성 확인</a:t>
            </a:r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4508" y="3084191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표준모델 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한계점</a:t>
            </a:r>
          </a:p>
          <a:p>
            <a:pPr algn="ctr"/>
            <a:endParaRPr lang="ko-KR" altLang="en-US" sz="2400" spc="-15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260" y="3668102"/>
            <a:ext cx="8799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1.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인기가 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많은 </a:t>
            </a:r>
            <a:r>
              <a:rPr lang="ko-KR" altLang="en-US" sz="2400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펀딩은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시작과 동시에 마감 </a:t>
            </a: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=&gt; </a:t>
            </a:r>
            <a:r>
              <a:rPr lang="ko-KR" altLang="en-US" sz="2400" spc="-150" dirty="0" err="1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유의미</a:t>
            </a:r>
            <a:endParaRPr lang="en-US" altLang="ko-KR" sz="2400" spc="-150" dirty="0" smtClean="0">
              <a:solidFill>
                <a:srgbClr val="F0B05A"/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2.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이상치 제거 후</a:t>
            </a: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모델분석결과 </a:t>
            </a:r>
            <a:r>
              <a:rPr lang="ko-KR" altLang="en-US" sz="2400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정확도 </a:t>
            </a:r>
            <a:r>
              <a:rPr lang="en-US" altLang="ko-KR" sz="2400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0.98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로 </a:t>
            </a:r>
            <a:r>
              <a:rPr lang="ko-KR" altLang="en-US" sz="2400" spc="-150" dirty="0" err="1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과적합</a:t>
            </a:r>
            <a:endParaRPr lang="en-US" altLang="ko-KR" sz="2400" spc="-150" dirty="0" smtClean="0">
              <a:solidFill>
                <a:srgbClr val="F0B05A"/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=&gt;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계수를 올려</a:t>
            </a:r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2400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양극단값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이상치 </a:t>
            </a:r>
            <a:r>
              <a:rPr lang="en-US" altLang="ko-KR" sz="2400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5% </a:t>
            </a:r>
            <a:r>
              <a:rPr lang="ko-KR" altLang="en-US" sz="2400" spc="-150" dirty="0" smtClean="0">
                <a:solidFill>
                  <a:srgbClr val="F0B05A"/>
                </a:solidFill>
                <a:latin typeface="+mj-lt"/>
                <a:ea typeface="HY헤드라인M" pitchFamily="18" charset="-127"/>
              </a:rPr>
              <a:t>정도 제거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579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성공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실패 프로젝트 분리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2869629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-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성공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0052" y="2873835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- </a:t>
            </a:r>
            <a:r>
              <a:rPr lang="ko-KR" altLang="en-US" sz="2400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실패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535996" y="3272548"/>
            <a:ext cx="0" cy="210066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0" y="3313223"/>
            <a:ext cx="3775693" cy="22670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86" y="3337786"/>
            <a:ext cx="3725311" cy="22336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968502" y="3849684"/>
            <a:ext cx="3617486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72144" y="5307820"/>
            <a:ext cx="3617486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4475" y="3850437"/>
            <a:ext cx="3617486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558" y="5309954"/>
            <a:ext cx="3617486" cy="26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1, 2, 3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46" name="양쪽 모서리가 둥근 사각형 45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목표금액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+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-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kern="1200" spc="0" dirty="0" smtClean="0"/>
                <a:t>1</a:t>
              </a:r>
              <a:endParaRPr lang="ko-KR" altLang="en-US" b="1" kern="1200" spc="0" dirty="0" smtClean="0"/>
            </a:p>
          </p:txBody>
        </p:sp>
      </p:grpSp>
      <p:sp>
        <p:nvSpPr>
          <p:cNvPr id="51" name="오른쪽 화살표 50"/>
          <p:cNvSpPr/>
          <p:nvPr/>
        </p:nvSpPr>
        <p:spPr>
          <a:xfrm>
            <a:off x="5234990" y="2447284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0" y="2887193"/>
            <a:ext cx="6574199" cy="33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1, 2, 3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후원자수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+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+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kern="1200" spc="0" dirty="0" smtClean="0"/>
                <a:t>2</a:t>
              </a:r>
              <a:endParaRPr lang="ko-KR" altLang="en-US" b="1" kern="1200" spc="0" dirty="0" smtClean="0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5234990" y="2447284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01" y="2871849"/>
            <a:ext cx="6840918" cy="34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1, 2, 3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27" name="양쪽 모서리가 둥근 사각형 26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펀딩기간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0" name="모서리가 둥근 직사각형 29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kern="1200" spc="0" dirty="0" smtClean="0"/>
                <a:t>3</a:t>
              </a:r>
              <a:endParaRPr lang="ko-KR" altLang="en-US" b="1" kern="1200" spc="0" dirty="0" smtClean="0"/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5234990" y="2447284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8" y="3068185"/>
            <a:ext cx="4361688" cy="2211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6" y="4174044"/>
            <a:ext cx="4248472" cy="20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903" y="6926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26174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36653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36653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36653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36653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366534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7" y="38093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킥스타터란</a:t>
            </a:r>
            <a:r>
              <a:rPr lang="en-US" altLang="ko-KR" spc="-15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9059" y="38093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 제시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275" y="38093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전처리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8939" y="380936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pc="-15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pc="-15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 </a:t>
            </a:r>
            <a:r>
              <a:rPr lang="ko-KR" altLang="en-US" spc="-15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361" y="3809365"/>
            <a:ext cx="80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pc="-15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굴림" pitchFamily="50" charset="-127"/>
              </a:rPr>
              <a:t>결론</a:t>
            </a:r>
            <a:endParaRPr lang="ko-KR" altLang="en-US" spc="-15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4, 5, 6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26" name="양쪽 모서리가 둥근 사각형 25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화폐종류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+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영향 </a:t>
              </a:r>
              <a:r>
                <a:rPr lang="en-US" altLang="ko-KR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dirty="0" smtClean="0"/>
                <a:t>4</a:t>
              </a:r>
              <a:endParaRPr lang="ko-KR" altLang="en-US" b="1" kern="1200" spc="0" dirty="0" smtClean="0"/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5004048" y="2447013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2924944"/>
            <a:ext cx="4810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4, 5, 6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18" name="양쪽 모서리가 둥근 사각형 17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진행국가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+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영향 </a:t>
              </a:r>
              <a:r>
                <a:rPr lang="en-US" altLang="ko-KR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  <a:solidFill>
            <a:schemeClr val="accent5">
              <a:lumMod val="75000"/>
            </a:schemeClr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dirty="0"/>
                <a:t>5</a:t>
              </a:r>
              <a:endParaRPr lang="ko-KR" altLang="en-US" b="1" kern="1200" spc="0" dirty="0" smtClean="0"/>
            </a:p>
          </p:txBody>
        </p:sp>
      </p:grpSp>
      <p:sp>
        <p:nvSpPr>
          <p:cNvPr id="26" name="오른쪽 화살표 25"/>
          <p:cNvSpPr/>
          <p:nvPr/>
        </p:nvSpPr>
        <p:spPr>
          <a:xfrm>
            <a:off x="5004048" y="2447013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58" y="2908199"/>
            <a:ext cx="486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en-US" altLang="ko-KR" sz="2000" b="1" spc="-15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4, 5, 6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375268" y="2417482"/>
            <a:ext cx="5546367" cy="360803"/>
            <a:chOff x="1390029" y="1508126"/>
            <a:chExt cx="5546367" cy="1047750"/>
          </a:xfrm>
        </p:grpSpPr>
        <p:sp>
          <p:nvSpPr>
            <p:cNvPr id="18" name="양쪽 모서리가 둥근 사각형 17"/>
            <p:cNvSpPr/>
            <p:nvPr/>
          </p:nvSpPr>
          <p:spPr>
            <a:xfrm rot="5400000">
              <a:off x="3639338" y="-741183"/>
              <a:ext cx="1047750" cy="5546367"/>
            </a:xfrm>
            <a:prstGeom prst="round2Same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양쪽 모서리가 둥근 사각형 4"/>
            <p:cNvSpPr/>
            <p:nvPr/>
          </p:nvSpPr>
          <p:spPr>
            <a:xfrm>
              <a:off x="1390030" y="1559272"/>
              <a:ext cx="5495220" cy="945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주요분야 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      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성공률</a:t>
              </a:r>
              <a:r>
                <a:rPr lang="en-US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영향 </a:t>
              </a:r>
              <a:r>
                <a:rPr lang="en-US" altLang="ko-KR" b="0" kern="1200" spc="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</a:t>
              </a:r>
              <a:endParaRPr lang="ko-KR" altLang="en-US" b="0" kern="12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20521" y="2346779"/>
            <a:ext cx="1389995" cy="510577"/>
            <a:chOff x="34" y="1377156"/>
            <a:chExt cx="1389995" cy="130968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4" y="1377156"/>
              <a:ext cx="1389995" cy="13096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모서리가 둥근 직사각형 6"/>
            <p:cNvSpPr/>
            <p:nvPr/>
          </p:nvSpPr>
          <p:spPr>
            <a:xfrm>
              <a:off x="63968" y="1441090"/>
              <a:ext cx="1262127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lvl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b="1" kern="1200" spc="0" dirty="0" smtClean="0"/>
                <a:t>가설 </a:t>
              </a:r>
              <a:r>
                <a:rPr lang="en-US" altLang="ko-KR" b="1" kern="1200" spc="0" dirty="0" smtClean="0"/>
                <a:t>6</a:t>
              </a:r>
              <a:endParaRPr lang="ko-KR" altLang="en-US" b="1" kern="1200" spc="0" dirty="0" smtClean="0"/>
            </a:p>
          </p:txBody>
        </p:sp>
      </p:grpSp>
      <p:sp>
        <p:nvSpPr>
          <p:cNvPr id="24" name="오른쪽 화살표 23"/>
          <p:cNvSpPr/>
          <p:nvPr/>
        </p:nvSpPr>
        <p:spPr>
          <a:xfrm>
            <a:off x="5004048" y="2447013"/>
            <a:ext cx="258196" cy="3048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25" y="3030336"/>
            <a:ext cx="5074467" cy="327156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07704" y="3284984"/>
            <a:ext cx="4968552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596" y="124170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   ” 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가설 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08" y="2773472"/>
            <a:ext cx="3896304" cy="3294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3648" y="184482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숨은 단어 찾기 </a:t>
            </a: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3970" y="2319263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spc="-15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400" spc="-15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 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753" y="2316510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spc="-15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400" spc="-15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 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4" y="2771481"/>
            <a:ext cx="3999182" cy="32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676550"/>
            <a:ext cx="8280920" cy="34887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958" y="2020013"/>
            <a:ext cx="3034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28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인사이트</a:t>
            </a:r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HY헤드라인M\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882547"/>
            <a:ext cx="74168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제시한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변수는 모두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있는 것으로 추정    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성공율</a:t>
            </a:r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높이려면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목표금액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펀딩기간</a:t>
            </a:r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적게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후원자수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많이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모으는 것이 유리할 것으로 추정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예상외로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화폐종류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진행국가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성공률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관계가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있는 것으로 보임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pic>
        <p:nvPicPr>
          <p:cNvPr id="1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31540" y="1943723"/>
            <a:ext cx="385418" cy="674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676550"/>
            <a:ext cx="8280920" cy="37767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958" y="2020013"/>
            <a:ext cx="3034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28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인사이트</a:t>
            </a:r>
            <a:r>
              <a:rPr lang="ko-KR" altLang="en-US" sz="28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HY헤드라인M\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9984" y="3078246"/>
            <a:ext cx="741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주요분야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분석에서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성공율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상위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펀딩은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무형</a:t>
            </a:r>
            <a:r>
              <a:rPr lang="ko-KR" altLang="en-US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컨텐츠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=&gt;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무형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비용이 적고 </a:t>
            </a:r>
            <a:r>
              <a:rPr lang="ko-KR" altLang="en-US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실물제품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비용이 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목표금액 등의 변수 차이가 있을 것으로 추정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err="1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 전</a:t>
            </a:r>
            <a:r>
              <a:rPr lang="en-US" altLang="ko-KR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결과값들의 변화가 큰 경우가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다수 발생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=&gt;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영향이 없을 것 같던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변화 발견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pic>
        <p:nvPicPr>
          <p:cNvPr id="1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431540" y="1943723"/>
            <a:ext cx="385418" cy="674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2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2676550"/>
            <a:ext cx="8280920" cy="34887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959" y="2020013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한계점</a:t>
            </a:r>
            <a:endParaRPr lang="ko-KR" altLang="en-US" sz="3200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HY헤드라인M\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882547"/>
            <a:ext cx="741682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 smtClean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외부요인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변수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( ex :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광고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노출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컨텐츠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품질요소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( ex :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나라별 </a:t>
            </a:r>
            <a:r>
              <a:rPr lang="ko-KR" altLang="en-US" sz="2400" dirty="0">
                <a:solidFill>
                  <a:srgbClr val="F0B05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문화요소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( ex: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미국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/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 외로 이원화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642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9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02" y="1948424"/>
            <a:ext cx="4051588" cy="43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782" y="2982214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크라우드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플랫폼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2" y="2244502"/>
            <a:ext cx="8539576" cy="3416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917879115"/>
              </p:ext>
            </p:extLst>
          </p:nvPr>
        </p:nvGraphicFramePr>
        <p:xfrm>
          <a:off x="868038" y="2504220"/>
          <a:ext cx="7488832" cy="308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크라우드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플랫폼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608519128"/>
              </p:ext>
            </p:extLst>
          </p:nvPr>
        </p:nvGraphicFramePr>
        <p:xfrm>
          <a:off x="868038" y="2504220"/>
          <a:ext cx="7488832" cy="308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크라우드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플랫폼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598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크라우드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b="1" spc="-150" dirty="0" err="1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펀딩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플랫폼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92" y="1993510"/>
            <a:ext cx="6294807" cy="4171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4035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379830477"/>
              </p:ext>
            </p:extLst>
          </p:nvPr>
        </p:nvGraphicFramePr>
        <p:xfrm>
          <a:off x="1115616" y="2060848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 제시 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3200" b="1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수치형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292080" y="2447059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292080" y="3849633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292080" y="5195963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045597724"/>
              </p:ext>
            </p:extLst>
          </p:nvPr>
        </p:nvGraphicFramePr>
        <p:xfrm>
          <a:off x="1115616" y="2060848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 제시 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3200" b="1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분류형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860032" y="2508156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860032" y="3871564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860032" y="5236308"/>
            <a:ext cx="470176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22883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652" y="1259179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전처리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70821"/>
              </p:ext>
            </p:extLst>
          </p:nvPr>
        </p:nvGraphicFramePr>
        <p:xfrm>
          <a:off x="503544" y="2996952"/>
          <a:ext cx="8136912" cy="29495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</a:tblGrid>
              <a:tr h="7084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ID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name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category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main_category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currency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deadline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goal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launched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pledged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state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</a:rPr>
                        <a:t>backers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country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usd pledged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usd_pledged_real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usd_goal_real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4815" marR="34815" marT="17408" marB="17408">
                    <a:lnL>
                      <a:noFill/>
                    </a:lnL>
                  </a:tcPr>
                </a:tc>
              </a:tr>
              <a:tr h="7677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1000002330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The Songs of Adelaide &amp; Abullah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Poetry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Publishing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GBP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2015-10-09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1000.0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2015-08-11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failed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GB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1533.95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10167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1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1000003930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Greeting From Earth: ZGAC Arts Capsule For ET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Narrative Film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Film &amp; Video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USD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2017-11-01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30000.0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2017-09-02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2421.0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failed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US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100.0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2421.0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30000.00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51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1000004038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Where is Hank?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Narrative Film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Film &amp; Video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USD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2013-02-26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45000.0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2013-01-12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failed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3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US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220.0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45000.00</a:t>
                      </a:r>
                    </a:p>
                  </a:txBody>
                  <a:tcPr marL="34815" marR="34815" marT="17408" marB="174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03648" y="191683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불러오기</a:t>
            </a:r>
            <a:endParaRPr lang="ko-KR" altLang="en-US" sz="2000" b="1" spc="-15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2105" y="2492896"/>
            <a:ext cx="546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- 2011.01 ~ 2018.01</a:t>
            </a:r>
            <a:r>
              <a:rPr lang="ko-KR" altLang="en-US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spc="-1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킥스타터</a:t>
            </a:r>
            <a:r>
              <a:rPr lang="ko-KR" altLang="en-US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 </a:t>
            </a:r>
            <a:r>
              <a:rPr lang="en-US" altLang="ko-KR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출처</a:t>
            </a:r>
            <a:r>
              <a:rPr lang="en-US" altLang="ko-KR" sz="1600" b="1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:  </a:t>
            </a:r>
            <a:r>
              <a:rPr lang="en-US" altLang="ko-KR" sz="1600" b="1" spc="-1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kaggle</a:t>
            </a:r>
            <a:r>
              <a:rPr lang="en-US" altLang="ko-KR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1" spc="-1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b="1" spc="-150" dirty="0">
              <a:solidFill>
                <a:schemeClr val="accent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445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963</Words>
  <Application>Microsoft Office PowerPoint</Application>
  <PresentationFormat>화면 슬라이드 쇼(4:3)</PresentationFormat>
  <Paragraphs>331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HY헤드라인M</vt:lpstr>
      <vt:lpstr>HY헤드라인M\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74</cp:revision>
  <dcterms:created xsi:type="dcterms:W3CDTF">2016-11-03T20:47:04Z</dcterms:created>
  <dcterms:modified xsi:type="dcterms:W3CDTF">2020-07-31T03:31:48Z</dcterms:modified>
</cp:coreProperties>
</file>