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88" r:id="rId3"/>
    <p:sldId id="294" r:id="rId4"/>
    <p:sldId id="289" r:id="rId5"/>
    <p:sldId id="293" r:id="rId6"/>
    <p:sldId id="290" r:id="rId7"/>
    <p:sldId id="295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6374" autoAdjust="0"/>
  </p:normalViewPr>
  <p:slideViewPr>
    <p:cSldViewPr snapToGrid="0">
      <p:cViewPr varScale="1">
        <p:scale>
          <a:sx n="73" d="100"/>
          <a:sy n="73" d="100"/>
        </p:scale>
        <p:origin x="69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2EB3-0C9A-40DB-81DD-9291D7F2FA5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F62B-D469-46B1-BEB9-47DFFBE2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TRAINER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</a:rPr>
              <a:t>Give a very brief introduction  of all mentioned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F62B-D469-46B1-BEB9-47DFFBE215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6039-4571-6B13-C78A-6556C7FA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B2853-E7AE-55FC-A519-95BFD45C6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FC70-0589-F616-3A2F-104B1B10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D95C-B8E6-D3B7-635C-D4636AF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F8A5-E538-6013-7051-6B3F9193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1BC8-2F3C-F4A2-EDA0-9BCDA3C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C171-6749-43A8-D7CB-E4267A2C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4D07-8062-8936-0ADE-882E9E61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E31A-2BBB-3345-15B0-8A0E304B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5DDD-0CF1-C38A-30E7-ADC7C008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3CB42-CA8F-2021-694C-B87F3C510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96E5-19DE-993A-8A92-D0EFFDEB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D4A3-821C-2802-FEBD-BEFAB68E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F359-A992-7939-617A-822E2DAB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89D3-584F-D30D-2ABF-AAD3A3C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189-7991-115A-41A7-605A3AA5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71ED-97D4-096B-8F42-233E6A77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B100-7D7C-A2B6-E59A-E8AF4061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3FB5-70DB-95CA-199A-C6CAF782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B8B3-D4FB-2ED2-62A7-6578CDD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A4C9-2DAD-F12A-0116-0108FBB9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B86A-A8AE-C40E-44A5-D0B31C69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1D4-B52B-68C4-209F-3C0BC98F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7DE0-5956-D09B-2BC2-0A6622E8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79C5-4D20-81BB-B71F-C80E5EE8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EFE-A169-CAAE-58A5-585D006A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32D6-D349-1FBC-50E3-E37AD93E1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5A87-FE02-ED66-D641-AF4726D5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FFC67-B721-64D0-1ADD-5264B3E7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D9964-AFE7-FD2E-7098-2255CC3A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97FD-1524-6403-B1DD-1C3D5153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31E-32D0-A702-8D5D-C3009DDA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9BA9-A861-2F12-DBAD-B034E66B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D38A-712F-7087-3795-B55361C8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980F8-3627-D806-5600-5FEE72259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9E104-7ECA-220D-A15B-BBBE8755B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0A756-1B57-FF34-F743-EC1F54DE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C07BD-F8A3-4389-42A8-41187A30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CF0DA-71D5-B3F4-4429-286A273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9508-4D18-2D89-BADF-37E70AA7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DB497-FCCA-E2B7-191F-0D736576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619B7-A40E-59B9-6C48-B93BF824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FDFF-C537-698A-29F4-A6FB5645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7CC7C-2E42-B012-CE76-F30B0DD2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1AE4A-B7C3-F6E1-58D4-9A8CCB42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C721-3C61-663F-0F95-80A1F29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3D82-C49E-5BF7-24F8-8697925D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DBF1-F6A7-DDEB-1E20-340B4AFF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D531F-14D5-A106-3075-461F5261F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99322-49F2-323E-5B2B-BF640D70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265F-2D1B-BC05-F021-D3ED3020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42C60-79F4-044A-B029-D3B5AF19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8D4D-13F1-EA56-DA83-8C4B6C3D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5DA2F-5FAC-59BA-2AA3-ADB32E4F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5C7F5-432A-539A-4D14-6978A920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FE0F-B26D-5E45-73C0-2DA0965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AD79-B599-C204-B7F4-8C22D777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4BE6-4799-B144-A339-F28F4A27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0B97D-84F3-4934-6E1F-206898B4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F13D-D4D3-BD9C-45D3-0DA60DE5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358D-9CD9-FF49-FDD4-13B2FF47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06AA-A081-A9A5-8393-6A3339B56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FD81-BDD7-CF4B-EA86-D1CBD4719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08EC1F-9746-5DF5-1B96-52E22BCFC415}"/>
              </a:ext>
            </a:extLst>
          </p:cNvPr>
          <p:cNvSpPr txBox="1"/>
          <p:nvPr/>
        </p:nvSpPr>
        <p:spPr>
          <a:xfrm>
            <a:off x="2659775" y="3544332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7A6E2-8CD8-6417-76A8-07D24D70BA5D}"/>
              </a:ext>
            </a:extLst>
          </p:cNvPr>
          <p:cNvSpPr txBox="1"/>
          <p:nvPr/>
        </p:nvSpPr>
        <p:spPr>
          <a:xfrm>
            <a:off x="5072775" y="2905780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Select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5CC05-740B-E5A3-94BB-440D0F4E2690}"/>
              </a:ext>
            </a:extLst>
          </p:cNvPr>
          <p:cNvSpPr txBox="1"/>
          <p:nvPr/>
        </p:nvSpPr>
        <p:spPr>
          <a:xfrm>
            <a:off x="7561975" y="3599934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Align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B1CA9-CA43-3CAC-8ABD-1717758AC7F1}"/>
              </a:ext>
            </a:extLst>
          </p:cNvPr>
          <p:cNvSpPr txBox="1"/>
          <p:nvPr/>
        </p:nvSpPr>
        <p:spPr>
          <a:xfrm>
            <a:off x="313337" y="3021112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Navigate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BA00C-B1DD-E0FE-B22D-16DE95C31DB6}"/>
              </a:ext>
            </a:extLst>
          </p:cNvPr>
          <p:cNvSpPr txBox="1"/>
          <p:nvPr/>
        </p:nvSpPr>
        <p:spPr>
          <a:xfrm>
            <a:off x="9862559" y="2701836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Set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CE8B95-741E-E638-2363-8B72CF234EE3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1890021" y="3282722"/>
            <a:ext cx="769754" cy="523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96E8DF-9600-AE2D-0070-2D2C359AE92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49459" y="3167390"/>
            <a:ext cx="912516" cy="6941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C35AE5-A0CE-FFC2-0949-491A7657670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236459" y="3106579"/>
            <a:ext cx="836316" cy="6993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60EE0-1036-0C93-1155-DD6660BE2014}"/>
              </a:ext>
            </a:extLst>
          </p:cNvPr>
          <p:cNvCxnSpPr>
            <a:cxnSpLocks/>
          </p:cNvCxnSpPr>
          <p:nvPr/>
        </p:nvCxnSpPr>
        <p:spPr>
          <a:xfrm flipV="1">
            <a:off x="9112317" y="2963446"/>
            <a:ext cx="750242" cy="8980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04924B-12D9-4459-E5FB-04ADC56BFE2F}"/>
              </a:ext>
            </a:extLst>
          </p:cNvPr>
          <p:cNvSpPr txBox="1"/>
          <p:nvPr/>
        </p:nvSpPr>
        <p:spPr>
          <a:xfrm>
            <a:off x="375592" y="3775202"/>
            <a:ext cx="1771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Zooms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Edition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Animation view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F7509-A36A-ED1B-C6BB-255D46E7BB78}"/>
              </a:ext>
            </a:extLst>
          </p:cNvPr>
          <p:cNvSpPr txBox="1"/>
          <p:nvPr/>
        </p:nvSpPr>
        <p:spPr>
          <a:xfrm>
            <a:off x="2869127" y="4329162"/>
            <a:ext cx="11405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Slides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Text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Pictures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Lines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Curves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70F954-1E6F-FBED-65D4-3159EC93CFFA}"/>
              </a:ext>
            </a:extLst>
          </p:cNvPr>
          <p:cNvSpPr txBox="1"/>
          <p:nvPr/>
        </p:nvSpPr>
        <p:spPr>
          <a:xfrm>
            <a:off x="4965436" y="3690610"/>
            <a:ext cx="1079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D442A-4479-084B-E1F6-81E2AC9AC504}"/>
              </a:ext>
            </a:extLst>
          </p:cNvPr>
          <p:cNvSpPr txBox="1"/>
          <p:nvPr/>
        </p:nvSpPr>
        <p:spPr>
          <a:xfrm>
            <a:off x="4965436" y="4998710"/>
            <a:ext cx="2319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Duplicate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Copy / Paste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Copy paste </a:t>
            </a:r>
            <a:r>
              <a:rPr lang="en-US" sz="1600" b="1" dirty="0"/>
              <a:t>properties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B801DE-6998-4376-98E3-25B969A9E3D2}"/>
              </a:ext>
            </a:extLst>
          </p:cNvPr>
          <p:cNvSpPr txBox="1"/>
          <p:nvPr/>
        </p:nvSpPr>
        <p:spPr>
          <a:xfrm>
            <a:off x="7794845" y="4402123"/>
            <a:ext cx="20120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Align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Distribute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alignment </a:t>
            </a:r>
            <a:r>
              <a:rPr lang="en-US" sz="1600" b="1" dirty="0"/>
              <a:t>guides</a:t>
            </a:r>
            <a:r>
              <a:rPr lang="en-US" sz="1600" dirty="0"/>
              <a:t> (red lines)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Guides and grid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B570B-430A-6C31-5C85-6E6803F003C2}"/>
              </a:ext>
            </a:extLst>
          </p:cNvPr>
          <p:cNvSpPr txBox="1"/>
          <p:nvPr/>
        </p:nvSpPr>
        <p:spPr>
          <a:xfrm>
            <a:off x="9897494" y="4998060"/>
            <a:ext cx="164006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Colors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Color dropper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Strokes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Fonts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B7BC8D-3E08-6038-E57D-AE47DFE59A80}"/>
              </a:ext>
            </a:extLst>
          </p:cNvPr>
          <p:cNvSpPr txBox="1"/>
          <p:nvPr/>
        </p:nvSpPr>
        <p:spPr>
          <a:xfrm>
            <a:off x="9784258" y="3566492"/>
            <a:ext cx="1882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Position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Size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Radius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Resize </a:t>
            </a:r>
            <a:r>
              <a:rPr lang="en-US" sz="1600"/>
              <a:t>with radio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EA9833-DCC8-F758-DE37-B6D611782F02}"/>
              </a:ext>
            </a:extLst>
          </p:cNvPr>
          <p:cNvSpPr txBox="1"/>
          <p:nvPr/>
        </p:nvSpPr>
        <p:spPr>
          <a:xfrm>
            <a:off x="3597124" y="280944"/>
            <a:ext cx="539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Slide edition </a:t>
            </a:r>
            <a:r>
              <a:rPr lang="en-US" sz="3600" dirty="0"/>
              <a:t>in Power Point</a:t>
            </a:r>
            <a:endParaRPr 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7EAFEA-2618-FABA-CE68-2355F7F56BB0}"/>
              </a:ext>
            </a:extLst>
          </p:cNvPr>
          <p:cNvSpPr txBox="1"/>
          <p:nvPr/>
        </p:nvSpPr>
        <p:spPr>
          <a:xfrm>
            <a:off x="2302205" y="1238506"/>
            <a:ext cx="868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Figma and Power Point ae very </a:t>
            </a:r>
            <a:r>
              <a:rPr lang="en-US" b="1" dirty="0"/>
              <a:t>similar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For each  4 activities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, </a:t>
            </a:r>
            <a:r>
              <a:rPr lang="en-US" b="1" dirty="0"/>
              <a:t>compare</a:t>
            </a:r>
            <a:r>
              <a:rPr lang="en-US" dirty="0"/>
              <a:t> the way on </a:t>
            </a:r>
            <a:r>
              <a:rPr lang="en-US" dirty="0">
                <a:solidFill>
                  <a:srgbClr val="FF0000"/>
                </a:solidFill>
              </a:rPr>
              <a:t>Figma</a:t>
            </a:r>
            <a:r>
              <a:rPr lang="en-US" dirty="0"/>
              <a:t> with the way to work on </a:t>
            </a:r>
            <a:r>
              <a:rPr lang="en-US" dirty="0">
                <a:solidFill>
                  <a:srgbClr val="FF0000"/>
                </a:solidFill>
              </a:rPr>
              <a:t>Power Point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Then </a:t>
            </a:r>
            <a:r>
              <a:rPr lang="en-US" b="1" dirty="0"/>
              <a:t>discuss in group </a:t>
            </a:r>
            <a:r>
              <a:rPr lang="en-US" dirty="0"/>
              <a:t>about what you have found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1BCC9-85CD-60A8-EF27-9AE17E718C7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B941688-3B11-4FE5-02BD-1A9307FE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6" y="54834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41EC1720-9FDC-BF91-2868-F68376D8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11" y="544760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61B94C03-C19D-ACA8-9D6E-64F4EB95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89" y="54766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0B8D3183-7B09-6A39-CC30-A5F37C92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704" y="544080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01EEE8F7-FFFC-AF6A-E0D7-F6AE91BE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37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FCDA7D42-7C62-59ED-06B1-B6D393564275}"/>
              </a:ext>
            </a:extLst>
          </p:cNvPr>
          <p:cNvSpPr/>
          <p:nvPr/>
        </p:nvSpPr>
        <p:spPr>
          <a:xfrm>
            <a:off x="566230" y="665492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7672-0CF5-ABCA-7D45-B4401C82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59" y="1721032"/>
            <a:ext cx="5225438" cy="4143402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958046" y="1481333"/>
            <a:ext cx="7975600" cy="462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986276" y="-55944"/>
            <a:ext cx="2071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endParaRPr lang="en-US" sz="3600" i="1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CAE614-47A1-FA52-0211-D01957725F60}"/>
              </a:ext>
            </a:extLst>
          </p:cNvPr>
          <p:cNvSpPr txBox="1"/>
          <p:nvPr/>
        </p:nvSpPr>
        <p:spPr>
          <a:xfrm>
            <a:off x="5207106" y="2244348"/>
            <a:ext cx="116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Sign 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936064-BE9D-8381-1138-ED5989DF8A3A}"/>
              </a:ext>
            </a:extLst>
          </p:cNvPr>
          <p:cNvSpPr txBox="1"/>
          <p:nvPr/>
        </p:nvSpPr>
        <p:spPr>
          <a:xfrm>
            <a:off x="3779391" y="2884526"/>
            <a:ext cx="120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FE38F8-0724-9100-B40C-3DE8B23549A5}"/>
              </a:ext>
            </a:extLst>
          </p:cNvPr>
          <p:cNvSpPr txBox="1"/>
          <p:nvPr/>
        </p:nvSpPr>
        <p:spPr>
          <a:xfrm>
            <a:off x="3775529" y="5482149"/>
            <a:ext cx="209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Create account</a:t>
            </a:r>
            <a:endParaRPr lang="en-US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D37492-9644-6482-8B4A-9C8D7E51A571}"/>
              </a:ext>
            </a:extLst>
          </p:cNvPr>
          <p:cNvSpPr txBox="1"/>
          <p:nvPr/>
        </p:nvSpPr>
        <p:spPr>
          <a:xfrm>
            <a:off x="3775529" y="4103327"/>
            <a:ext cx="2863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845282" y="1646341"/>
            <a:ext cx="8140917" cy="484369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43021" y="2755127"/>
            <a:ext cx="5058882" cy="340136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79391" y="3171505"/>
            <a:ext cx="4174435" cy="46382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75529" y="4455808"/>
            <a:ext cx="4174435" cy="46382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6727848" y="5439506"/>
            <a:ext cx="1222116" cy="492687"/>
          </a:xfrm>
          <a:prstGeom prst="flowChartAlternateProcess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AE614-47A1-FA52-0211-D01957725F60}"/>
              </a:ext>
            </a:extLst>
          </p:cNvPr>
          <p:cNvSpPr txBox="1"/>
          <p:nvPr/>
        </p:nvSpPr>
        <p:spPr>
          <a:xfrm>
            <a:off x="6760435" y="5482557"/>
            <a:ext cx="115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399564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454839" y="1285942"/>
            <a:ext cx="9562127" cy="5297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BC9DA-2FD4-B6D3-D42F-D1680A4B8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153" y="1562445"/>
            <a:ext cx="8258583" cy="47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90405" y="-136391"/>
            <a:ext cx="2323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endParaRPr lang="en-US" sz="3600" i="1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8D0646-2BDF-CD9C-1AE8-55E3BBF1B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810" y="3087774"/>
            <a:ext cx="1575873" cy="1200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BF95F6-BA56-61BE-B8C2-6B1BDF66A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818" y="3062367"/>
            <a:ext cx="1454177" cy="1251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1FF3B9-0AAA-93EB-B9ED-200CF90BC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908" y="3104474"/>
            <a:ext cx="1517425" cy="1209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993FA-5E98-5304-689B-9A1361474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2942" y="3054466"/>
            <a:ext cx="1591829" cy="1266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540E9A-45A5-32B9-157F-A53D560015C9}"/>
              </a:ext>
            </a:extLst>
          </p:cNvPr>
          <p:cNvSpPr txBox="1"/>
          <p:nvPr/>
        </p:nvSpPr>
        <p:spPr>
          <a:xfrm>
            <a:off x="2240147" y="4441157"/>
            <a:ext cx="1344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Adopt </a:t>
            </a:r>
            <a:r>
              <a:rPr lang="en-US" sz="1400" dirty="0" smtClean="0"/>
              <a:t>posture</a:t>
            </a:r>
          </a:p>
          <a:p>
            <a:r>
              <a:rPr lang="en-US" sz="1400" dirty="0" smtClean="0"/>
              <a:t> of </a:t>
            </a:r>
            <a:r>
              <a:rPr lang="en-US" sz="1400" b="1" dirty="0"/>
              <a:t>educator</a:t>
            </a:r>
            <a:r>
              <a:rPr lang="en-US" sz="1400" dirty="0"/>
              <a:t> </a:t>
            </a:r>
            <a:r>
              <a:rPr lang="en-US" sz="1400" dirty="0" smtClean="0"/>
              <a:t>            </a:t>
            </a:r>
            <a:r>
              <a:rPr lang="en-US" sz="1400" dirty="0" smtClean="0"/>
              <a:t>    instead </a:t>
            </a:r>
            <a:r>
              <a:rPr lang="en-US" sz="1400" dirty="0"/>
              <a:t>of </a:t>
            </a:r>
            <a:endParaRPr lang="en-US" sz="1400" dirty="0" smtClean="0"/>
          </a:p>
          <a:p>
            <a:r>
              <a:rPr lang="en-US" sz="1400" dirty="0" smtClean="0"/>
              <a:t>lecturer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B364E-7D98-E958-64AA-1606A61304FD}"/>
              </a:ext>
            </a:extLst>
          </p:cNvPr>
          <p:cNvSpPr txBox="1"/>
          <p:nvPr/>
        </p:nvSpPr>
        <p:spPr>
          <a:xfrm>
            <a:off x="2870320" y="2513905"/>
            <a:ext cx="722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teachers or educators adopts an inclusive, learner-centered pedagogy</a:t>
            </a:r>
            <a:r>
              <a:rPr lang="en-US" sz="1600" i="1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98813-659B-7D57-45AB-5A0A240CB37C}"/>
              </a:ext>
            </a:extLst>
          </p:cNvPr>
          <p:cNvSpPr txBox="1"/>
          <p:nvPr/>
        </p:nvSpPr>
        <p:spPr>
          <a:xfrm>
            <a:off x="3743893" y="4394789"/>
            <a:ext cx="1606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 </a:t>
            </a:r>
            <a:r>
              <a:rPr lang="en-US" sz="1400" b="1" dirty="0"/>
              <a:t>attentive</a:t>
            </a:r>
            <a:r>
              <a:rPr lang="en-US" sz="1400" dirty="0"/>
              <a:t> </a:t>
            </a:r>
            <a:r>
              <a:rPr lang="en-US" sz="1400" dirty="0" smtClean="0"/>
              <a:t>to </a:t>
            </a:r>
          </a:p>
          <a:p>
            <a:r>
              <a:rPr lang="en-US" sz="1400" dirty="0" smtClean="0"/>
              <a:t>each student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 smtClean="0"/>
              <a:t>listen</a:t>
            </a:r>
            <a:r>
              <a:rPr lang="en-US" sz="1400" dirty="0"/>
              <a:t>, understand, </a:t>
            </a:r>
            <a:r>
              <a:rPr lang="en-US" sz="1400" b="1" dirty="0"/>
              <a:t>encourage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03E36-579D-8A53-B53D-43AE32F4C495}"/>
              </a:ext>
            </a:extLst>
          </p:cNvPr>
          <p:cNvSpPr txBox="1"/>
          <p:nvPr/>
        </p:nvSpPr>
        <p:spPr>
          <a:xfrm>
            <a:off x="5616171" y="4392024"/>
            <a:ext cx="1301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Empower 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</a:t>
            </a:r>
            <a:r>
              <a:rPr lang="en-US" sz="1400" dirty="0" smtClean="0"/>
              <a:t>students </a:t>
            </a:r>
            <a:r>
              <a:rPr lang="en-US" sz="1400" dirty="0" smtClean="0">
                <a:solidFill>
                  <a:srgbClr val="00B0F0"/>
                </a:solidFill>
              </a:rPr>
              <a:t>responsibility </a:t>
            </a:r>
          </a:p>
          <a:p>
            <a:r>
              <a:rPr lang="en-US" sz="1400" dirty="0" smtClean="0"/>
              <a:t>    in projects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31B4E-3673-60A6-5C63-5681B1B8049B}"/>
              </a:ext>
            </a:extLst>
          </p:cNvPr>
          <p:cNvSpPr txBox="1"/>
          <p:nvPr/>
        </p:nvSpPr>
        <p:spPr>
          <a:xfrm>
            <a:off x="7091104" y="4394549"/>
            <a:ext cx="1760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Promote </a:t>
            </a:r>
            <a:r>
              <a:rPr lang="en-US" sz="1400" dirty="0" smtClean="0">
                <a:solidFill>
                  <a:srgbClr val="00B0F0"/>
                </a:solidFill>
              </a:rPr>
              <a:t>solidarity</a:t>
            </a:r>
            <a:r>
              <a:rPr lang="en-US" sz="1400" dirty="0" smtClean="0"/>
              <a:t> </a:t>
            </a:r>
            <a:r>
              <a:rPr lang="en-US" sz="1400" dirty="0"/>
              <a:t>between </a:t>
            </a:r>
            <a:r>
              <a:rPr lang="en-US" sz="1400" dirty="0" smtClean="0"/>
              <a:t>peers to help </a:t>
            </a:r>
            <a:r>
              <a:rPr lang="en-US" sz="1400" dirty="0"/>
              <a:t>students in difficulty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BDFD6-BBDE-63C1-F80A-14B08AE0582C}"/>
              </a:ext>
            </a:extLst>
          </p:cNvPr>
          <p:cNvSpPr txBox="1"/>
          <p:nvPr/>
        </p:nvSpPr>
        <p:spPr>
          <a:xfrm>
            <a:off x="8959797" y="4396280"/>
            <a:ext cx="1438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Promote </a:t>
            </a:r>
            <a:r>
              <a:rPr lang="en-US" sz="1400" dirty="0">
                <a:solidFill>
                  <a:srgbClr val="00B0F0"/>
                </a:solidFill>
              </a:rPr>
              <a:t>respect</a:t>
            </a:r>
            <a:r>
              <a:rPr lang="en-US" sz="1400" dirty="0"/>
              <a:t> </a:t>
            </a:r>
            <a:r>
              <a:rPr lang="en-US" sz="1400" dirty="0" smtClean="0"/>
              <a:t>  </a:t>
            </a:r>
            <a:endParaRPr lang="en-US" sz="1400" dirty="0" smtClean="0"/>
          </a:p>
          <a:p>
            <a:r>
              <a:rPr lang="en-US" sz="1400" dirty="0" smtClean="0"/>
              <a:t>       and </a:t>
            </a:r>
            <a:r>
              <a:rPr lang="en-US" sz="1400" dirty="0">
                <a:solidFill>
                  <a:srgbClr val="00B0F0"/>
                </a:solidFill>
              </a:rPr>
              <a:t>trust </a:t>
            </a:r>
            <a:r>
              <a:rPr lang="en-US" sz="1400" dirty="0"/>
              <a:t>between peers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/>
              <a:t>and </a:t>
            </a:r>
            <a:r>
              <a:rPr lang="en-US" sz="1400" dirty="0"/>
              <a:t>staff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56612" y="1539479"/>
            <a:ext cx="13484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Inclusive</a:t>
            </a:r>
          </a:p>
          <a:p>
            <a:r>
              <a:rPr lang="en-US" sz="2400" b="1" dirty="0" smtClean="0"/>
              <a:t> </a:t>
            </a:r>
            <a:r>
              <a:rPr lang="en-US" sz="2800" b="1" dirty="0" smtClean="0"/>
              <a:t> </a:t>
            </a:r>
            <a:r>
              <a:rPr lang="en-US" sz="2000" dirty="0" smtClean="0"/>
              <a:t>learning</a:t>
            </a:r>
            <a:r>
              <a:rPr lang="en-US" sz="1400" dirty="0" smtClean="0"/>
              <a:t>  </a:t>
            </a:r>
            <a:r>
              <a:rPr lang="en-US" sz="2000" dirty="0" smtClean="0"/>
              <a:t>     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629217" y="3267461"/>
            <a:ext cx="8714" cy="202105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131" y="3209466"/>
            <a:ext cx="22289" cy="208330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84045" y="3267461"/>
            <a:ext cx="21430" cy="202530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47867" y="3251295"/>
            <a:ext cx="32788" cy="206815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2" descr="Passerelles Numeriques Cambodia, HD Png Download - kind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AutoShape 4" descr="Passerelles Numeriques Cambodia, HD Png Download - kind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1361" y="5703227"/>
            <a:ext cx="473603" cy="42158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640467" y="1295757"/>
            <a:ext cx="8894389" cy="534325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4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3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327510" y="1396868"/>
            <a:ext cx="10078892" cy="5054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759DF-065E-DF40-D38B-3A7CC48B4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033" y="1549146"/>
            <a:ext cx="9001197" cy="49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9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31363" y="129346"/>
            <a:ext cx="1947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endParaRPr lang="en-US" sz="3600" i="1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7D835-6543-D54D-7BD9-0501712CAA30}"/>
              </a:ext>
            </a:extLst>
          </p:cNvPr>
          <p:cNvSpPr txBox="1"/>
          <p:nvPr/>
        </p:nvSpPr>
        <p:spPr>
          <a:xfrm>
            <a:off x="1413620" y="2778037"/>
            <a:ext cx="9224934" cy="41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D1C1D"/>
                </a:solidFill>
                <a:effectLst/>
                <a:ea typeface="Calibri" panose="020F0502020204030204" pitchFamily="34" charset="0"/>
              </a:rPr>
              <a:t>Evaluation student at the end of this course, learn from mistakes to improve the future </a:t>
            </a:r>
            <a:r>
              <a:rPr lang="en-US" sz="1800" dirty="0" smtClean="0">
                <a:solidFill>
                  <a:srgbClr val="1D1C1D"/>
                </a:solidFill>
                <a:effectLst/>
                <a:ea typeface="Calibri" panose="020F0502020204030204" pitchFamily="34" charset="0"/>
              </a:rPr>
              <a:t>training.</a:t>
            </a:r>
            <a:endParaRPr lang="en-US" sz="1800" dirty="0">
              <a:solidFill>
                <a:srgbClr val="1D1C1D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70B4B-8F20-A8FC-432B-BEB3521CB9AE}"/>
              </a:ext>
            </a:extLst>
          </p:cNvPr>
          <p:cNvSpPr txBox="1"/>
          <p:nvPr/>
        </p:nvSpPr>
        <p:spPr>
          <a:xfrm>
            <a:off x="4548943" y="1874316"/>
            <a:ext cx="2912499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28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evaluation</a:t>
            </a:r>
            <a:endParaRPr lang="en-US" sz="2800" b="1" dirty="0">
              <a:solidFill>
                <a:srgbClr val="1D1C1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235A0-B5B4-8895-D209-7064C823AAF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2" y="1756137"/>
            <a:ext cx="777665" cy="777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E57F8-705B-AF58-3CA4-E312F1DA6AE5}"/>
              </a:ext>
            </a:extLst>
          </p:cNvPr>
          <p:cNvSpPr txBox="1"/>
          <p:nvPr/>
        </p:nvSpPr>
        <p:spPr>
          <a:xfrm>
            <a:off x="3515792" y="6001880"/>
            <a:ext cx="3838230" cy="392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 of evaluation transversal skills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13620" y="4530764"/>
            <a:ext cx="8001800" cy="126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65022"/>
              </p:ext>
            </p:extLst>
          </p:nvPr>
        </p:nvGraphicFramePr>
        <p:xfrm>
          <a:off x="1752468" y="3504787"/>
          <a:ext cx="7881862" cy="2181225"/>
        </p:xfrm>
        <a:graphic>
          <a:graphicData uri="http://schemas.openxmlformats.org/drawingml/2006/table">
            <a:tbl>
              <a:tblPr/>
              <a:tblGrid>
                <a:gridCol w="6271667">
                  <a:extLst>
                    <a:ext uri="{9D8B030D-6E8A-4147-A177-3AD203B41FA5}">
                      <a16:colId xmlns:a16="http://schemas.microsoft.com/office/drawing/2014/main" val="2393383199"/>
                    </a:ext>
                  </a:extLst>
                </a:gridCol>
                <a:gridCol w="1610195">
                  <a:extLst>
                    <a:ext uri="{9D8B030D-6E8A-4147-A177-3AD203B41FA5}">
                      <a16:colId xmlns:a16="http://schemas.microsoft.com/office/drawing/2014/main" val="3071150817"/>
                    </a:ext>
                  </a:extLst>
                </a:gridCol>
              </a:tblGrid>
              <a:tr h="41538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dirty="0" smtClean="0"/>
                        <a:t>Students were able to investigative individually to find a solution.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64635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dirty="0" smtClean="0"/>
                        <a:t>Students were able to analyze a situation and express a critical judgment.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056980"/>
                  </a:ext>
                </a:extLst>
              </a:tr>
              <a:tr h="273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dirty="0" smtClean="0"/>
                        <a:t>Students were able to create, innovate, fusing what they have learnt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19267"/>
                  </a:ext>
                </a:extLst>
              </a:tr>
              <a:tr h="273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dirty="0" smtClean="0"/>
                        <a:t>Students were able to work and cooperate in team during the sessions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058308"/>
                  </a:ext>
                </a:extLst>
              </a:tr>
              <a:tr h="41538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dirty="0" smtClean="0"/>
                        <a:t>Students were able to communicate appropriately their solution.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1129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76375" y="1230136"/>
            <a:ext cx="9699423" cy="542013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9" name="Curved Connector 58"/>
          <p:cNvCxnSpPr/>
          <p:nvPr/>
        </p:nvCxnSpPr>
        <p:spPr>
          <a:xfrm flipV="1">
            <a:off x="7354022" y="4872446"/>
            <a:ext cx="1489532" cy="1293928"/>
          </a:xfrm>
          <a:prstGeom prst="curvedConnector3">
            <a:avLst>
              <a:gd name="adj1" fmla="val 108757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7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4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327510" y="1396868"/>
            <a:ext cx="10078892" cy="5054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301DD-02B5-725F-84ED-DD9B1139B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267" y="1595073"/>
            <a:ext cx="664937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1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21" y="129346"/>
            <a:ext cx="1975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Activity 4</a:t>
            </a:r>
          </a:p>
          <a:p>
            <a:pPr algn="ctr"/>
            <a:endParaRPr lang="en-US" sz="3600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034656-EF55-3FD4-33F0-4AE2E2C59BC1}"/>
              </a:ext>
            </a:extLst>
          </p:cNvPr>
          <p:cNvGrpSpPr/>
          <p:nvPr/>
        </p:nvGrpSpPr>
        <p:grpSpPr>
          <a:xfrm>
            <a:off x="7961532" y="3770088"/>
            <a:ext cx="1694909" cy="1694909"/>
            <a:chOff x="0" y="0"/>
            <a:chExt cx="6350000" cy="6350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98B5D43-D62B-2E03-ADB8-EA6B78CC8A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15">
            <a:extLst>
              <a:ext uri="{FF2B5EF4-FFF2-40B4-BE49-F238E27FC236}">
                <a16:creationId xmlns:a16="http://schemas.microsoft.com/office/drawing/2014/main" id="{7478D030-797D-A65D-621B-28481BEEA760}"/>
              </a:ext>
            </a:extLst>
          </p:cNvPr>
          <p:cNvSpPr txBox="1"/>
          <p:nvPr/>
        </p:nvSpPr>
        <p:spPr>
          <a:xfrm>
            <a:off x="1951209" y="4852658"/>
            <a:ext cx="2060937" cy="9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"/>
              </a:lnSpc>
            </a:pPr>
            <a:r>
              <a:rPr lang="en-US" sz="900" b="1" dirty="0">
                <a:solidFill>
                  <a:schemeClr val="bg1"/>
                </a:solidFill>
              </a:rPr>
              <a:t>Third Place in Coding Challenge</a:t>
            </a:r>
            <a:endParaRPr lang="en-US" sz="900" b="1" spc="-11" dirty="0">
              <a:solidFill>
                <a:schemeClr val="bg1"/>
              </a:solidFill>
              <a:latin typeface="Inter 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9527E7-A893-B67A-6FDD-A4F6A8DDF891}"/>
              </a:ext>
            </a:extLst>
          </p:cNvPr>
          <p:cNvSpPr/>
          <p:nvPr/>
        </p:nvSpPr>
        <p:spPr>
          <a:xfrm>
            <a:off x="2851804" y="1598932"/>
            <a:ext cx="6629032" cy="4743066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BAA1CA9E-AF80-A437-9747-2C5185FA59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57746" y="1688468"/>
            <a:ext cx="1308800" cy="492225"/>
          </a:xfrm>
          <a:prstGeom prst="rect">
            <a:avLst/>
          </a:prstGeom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D1F713CE-1A48-DDA9-3914-D908438459F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37089" y="2225850"/>
            <a:ext cx="541497" cy="543263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A15E86CA-95FC-E9A1-E6AE-B84CD2D9E60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024521" y="2213275"/>
            <a:ext cx="543341" cy="551965"/>
          </a:xfrm>
          <a:prstGeom prst="rect">
            <a:avLst/>
          </a:prstGeom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89D696B2-B12A-A11A-0F67-ECDAE655C55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917894" y="2202200"/>
            <a:ext cx="568981" cy="543262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3993AD6A-8579-D284-5B44-9EDEB2DD5955}"/>
              </a:ext>
            </a:extLst>
          </p:cNvPr>
          <p:cNvSpPr txBox="1"/>
          <p:nvPr/>
        </p:nvSpPr>
        <p:spPr>
          <a:xfrm>
            <a:off x="3660296" y="2884643"/>
            <a:ext cx="5906452" cy="931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2687" dirty="0" smtClean="0">
                <a:solidFill>
                  <a:schemeClr val="bg1"/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  <a:t>CERTIFICATE OF PARTICIPATION</a:t>
            </a:r>
          </a:p>
          <a:p>
            <a:pPr algn="ctr">
              <a:lnSpc>
                <a:spcPts val="3761"/>
              </a:lnSpc>
            </a:pPr>
            <a:endParaRPr lang="en-US" sz="2687" dirty="0">
              <a:latin typeface="Wattauchimma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04BE7F36-3AEE-6099-177A-A8456B9ED068}"/>
              </a:ext>
            </a:extLst>
          </p:cNvPr>
          <p:cNvSpPr txBox="1"/>
          <p:nvPr/>
        </p:nvSpPr>
        <p:spPr>
          <a:xfrm>
            <a:off x="4431562" y="3396031"/>
            <a:ext cx="3729258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Presented to 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BFD6BF8A-DFBC-D7FC-FD8E-3E26F0135EC3}"/>
              </a:ext>
            </a:extLst>
          </p:cNvPr>
          <p:cNvSpPr txBox="1"/>
          <p:nvPr/>
        </p:nvSpPr>
        <p:spPr>
          <a:xfrm>
            <a:off x="4170447" y="3740947"/>
            <a:ext cx="4308351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50"/>
              </a:lnSpc>
              <a:spcBef>
                <a:spcPct val="0"/>
              </a:spcBef>
            </a:pPr>
            <a:r>
              <a:rPr lang="en-US" sz="1300" b="1" spc="-49" dirty="0">
                <a:solidFill>
                  <a:srgbClr val="000000"/>
                </a:solidFill>
                <a:latin typeface="Inter Bold"/>
              </a:rPr>
              <a:t>SOPHON SEN       PHEARUN CHHUN        KHY PHAT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3BC34F0-AF85-8B8C-E400-8585765FCBE7}"/>
              </a:ext>
            </a:extLst>
          </p:cNvPr>
          <p:cNvSpPr txBox="1"/>
          <p:nvPr/>
        </p:nvSpPr>
        <p:spPr>
          <a:xfrm>
            <a:off x="3432884" y="4365802"/>
            <a:ext cx="5792147" cy="338554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For their participation in eight hours of IT-related challenges during </a:t>
            </a:r>
            <a:r>
              <a:rPr lang="en-US" sz="1100" dirty="0" err="1" smtClean="0">
                <a:solidFill>
                  <a:schemeClr val="bg1"/>
                </a:solidFill>
              </a:rPr>
              <a:t>Passerelles</a:t>
            </a:r>
            <a:endParaRPr lang="en-US" sz="1100" dirty="0" smtClean="0">
              <a:solidFill>
                <a:schemeClr val="bg1"/>
              </a:solidFill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numériques  inaugural Halloween Cup on October 28, 2021</a:t>
            </a:r>
            <a:r>
              <a:rPr lang="en-US" sz="700" dirty="0"/>
              <a:t>.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763B8833-D8B9-E1D1-8C69-89F990EE63B1}"/>
              </a:ext>
            </a:extLst>
          </p:cNvPr>
          <p:cNvSpPr txBox="1"/>
          <p:nvPr/>
        </p:nvSpPr>
        <p:spPr>
          <a:xfrm>
            <a:off x="4708098" y="5681888"/>
            <a:ext cx="126882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Ronan OGOR</a:t>
            </a:r>
            <a:endParaRPr lang="en-US" sz="5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6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Coordinator &amp; Pedagogical advisor</a:t>
            </a:r>
          </a:p>
          <a:p>
            <a:pPr algn="ctr">
              <a:lnSpc>
                <a:spcPts val="580"/>
              </a:lnSpc>
            </a:pPr>
            <a:r>
              <a:rPr lang="en-US" sz="6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Cambodia  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596D2874-BB63-8221-90F7-19EEDCC06596}"/>
              </a:ext>
            </a:extLst>
          </p:cNvPr>
          <p:cNvSpPr txBox="1"/>
          <p:nvPr/>
        </p:nvSpPr>
        <p:spPr>
          <a:xfrm>
            <a:off x="6277223" y="5681887"/>
            <a:ext cx="126882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Jun Rey ANSING</a:t>
            </a:r>
            <a:endParaRPr lang="en-US" sz="5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6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Technology Coordinator</a:t>
            </a:r>
          </a:p>
          <a:p>
            <a:pPr algn="ctr">
              <a:lnSpc>
                <a:spcPts val="580"/>
              </a:lnSpc>
            </a:pPr>
            <a:r>
              <a:rPr lang="en-US" sz="6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Philippines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2A1398A-96B7-585C-C72A-78F67AF76A1E}"/>
              </a:ext>
            </a:extLst>
          </p:cNvPr>
          <p:cNvSpPr txBox="1"/>
          <p:nvPr/>
        </p:nvSpPr>
        <p:spPr>
          <a:xfrm>
            <a:off x="7844388" y="5632152"/>
            <a:ext cx="126882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Lucas SINROD</a:t>
            </a:r>
          </a:p>
          <a:p>
            <a:pPr algn="ctr">
              <a:lnSpc>
                <a:spcPts val="991"/>
              </a:lnSpc>
            </a:pPr>
            <a:r>
              <a:rPr lang="en-US" sz="6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&amp; Training Manager</a:t>
            </a:r>
          </a:p>
          <a:p>
            <a:pPr algn="ctr">
              <a:lnSpc>
                <a:spcPts val="580"/>
              </a:lnSpc>
            </a:pPr>
            <a:r>
              <a:rPr lang="en-US" sz="6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</a:t>
            </a:r>
            <a:r>
              <a:rPr lang="en-US" sz="600" spc="-10" dirty="0">
                <a:solidFill>
                  <a:srgbClr val="000000"/>
                </a:solidFill>
                <a:latin typeface="Sanchez Bold"/>
              </a:rPr>
              <a:t>Vietnam </a:t>
            </a:r>
            <a:endParaRPr lang="en-US" sz="600" spc="-1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rc 28"/>
          <p:cNvSpPr/>
          <p:nvPr/>
        </p:nvSpPr>
        <p:spPr>
          <a:xfrm>
            <a:off x="2199077" y="4634287"/>
            <a:ext cx="2369209" cy="2229354"/>
          </a:xfrm>
          <a:prstGeom prst="arc">
            <a:avLst>
              <a:gd name="adj1" fmla="val 9745998"/>
              <a:gd name="adj2" fmla="val 974288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71994-04E5-9424-1167-F649C3E414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1677" y="5016260"/>
            <a:ext cx="902414" cy="108981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262838" y="4773603"/>
            <a:ext cx="304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Third place in coding challenge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6189" y="1451027"/>
            <a:ext cx="10068653" cy="50160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6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377</Words>
  <Application>Microsoft Office PowerPoint</Application>
  <PresentationFormat>Widescreen</PresentationFormat>
  <Paragraphs>122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PMingLiU-ExtB</vt:lpstr>
      <vt:lpstr>Arial</vt:lpstr>
      <vt:lpstr>Calibri</vt:lpstr>
      <vt:lpstr>Calibri Light</vt:lpstr>
      <vt:lpstr>Consolas</vt:lpstr>
      <vt:lpstr>Inter Bold</vt:lpstr>
      <vt:lpstr>Sanchez Bold</vt:lpstr>
      <vt:lpstr>Wattauchimma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SREYMOM.CHAK</cp:lastModifiedBy>
  <cp:revision>54</cp:revision>
  <dcterms:created xsi:type="dcterms:W3CDTF">2023-03-12T09:42:53Z</dcterms:created>
  <dcterms:modified xsi:type="dcterms:W3CDTF">2023-05-20T12:14:26Z</dcterms:modified>
</cp:coreProperties>
</file>