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628"/>
    <a:srgbClr val="F57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>
        <p:scale>
          <a:sx n="100" d="100"/>
          <a:sy n="100" d="100"/>
        </p:scale>
        <p:origin x="13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EC3C2-7954-4EF0-8D91-242720A0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55AE1D-A288-4216-A90B-6905FF03C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AD4130-9228-4251-B1CD-370D31C7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49DA8-70A8-4A0E-A2B9-6564D93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87DF6-3EE2-4140-806C-E0108861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87E81-BD15-49C1-9F66-4693F74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D930C5-5F4F-4C77-8443-858D9B7DA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28E309-AEB5-45EA-815B-3EDBD517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BFD00F-F736-464B-9ECE-306245D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1C5903-EE64-4F7E-AB26-9ED567D7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2698E4-A4B4-43D3-974B-EB7BF136F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5A1D5-1C87-4026-9A8E-943DF801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00484-9442-4671-95AB-F67BF3A0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080488-DB20-4B37-98B9-78F8C62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44C7F0-08AF-4D84-82EA-75BED6BC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DDE21-45B6-46B4-81AE-C4F728E3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56B372-BA50-46EA-AF3A-9A081A68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EB1D4-3042-4CC0-ACDC-59D342D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B9B20C-F839-494C-ADFE-8BF4427F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6B119F-F5E7-42C5-A84C-F7BFD9BD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BB0FA-0BA3-4B1E-AAC7-86BA5260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23D38-C32F-451C-AEF2-1D8ACC3E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41C00-CB77-4040-B4AC-2C763532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519F4B-2A26-4033-98D4-43AFEEB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53F0D7-FFEE-4BD1-8C5F-16BFA684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9B2D5-E645-4B8E-A199-76874F0C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A8B8D-030E-4F7B-A236-CF773874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EE7227-D3FC-4F87-AEDD-B4E81CAD9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0A7BDD-6AD7-4A77-BCBC-B13698F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D0C035-0C01-41B0-B6F9-5A177C62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19A39B-17CB-43AE-B192-2E55208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C2816-9A73-4BB5-B616-453DD21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EDCC72-700D-41A3-B6B5-FB476DE9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D3F2F6-E187-456F-AA04-66087AA3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A448F0-9EF9-448C-B564-D8DD18FA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AA174B-FA2F-470F-BCCE-6ED7753E6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64F122-A36A-4D9F-AE2A-01C04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486D8A-1E4F-4691-A71E-28C7CEBE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DC43C6-4C89-44FE-999F-4D91D00A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B5EBF-BBCF-4F3F-8898-BE4758F8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C8574D-FAE3-4077-8B4C-81764ABC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EEDF8F-E246-4F36-BE5B-0206FF34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4E5A08-5249-400D-82DA-F62BF7CD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281EFF-9CFB-43EB-B7EF-A8A520D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ABAD1A-1F2A-46DF-A7F6-8ECB33C0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F36F38-F2FD-40B1-A61D-159D7B54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2B7BA-4CFE-431A-A215-A323A39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013-35C2-40FA-BE92-38AAABB3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601FE1-7AE1-4487-B6A1-D7FF8CB0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A963-C034-4CD3-9EDB-0F0C580A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8929D9-7385-4C91-A6B3-607068B8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C6D954-7545-4CD3-8F53-AD04779E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3641-BC57-44BB-91B4-1A5320F0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BBE9B9-D53B-41FF-95C8-7705D6DC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489C68-C91B-4BE3-A57C-384F54A2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404DD9-B053-4588-947B-E9E35934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FA4879-7DDE-4634-87BA-BDE0BEB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6743F3-7083-4956-8B31-B26FE984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2C2E28-089C-4BE3-9ADF-9A4EBB4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8C082-0FFF-4458-98E0-70D95BAF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8541FD-6C4A-429C-A82E-BF3408A6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858E-2114-4607-8749-2DA7A9584D29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D4418-AE85-4D1E-BA58-8334E1656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90A224-253A-4D67-8970-01BEF8DFC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8860-4952-4520-973C-8417E7647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sparkfun.com/tutorials/python-gui-guide-introduction-to-tkinter/tkinter-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A76BD2D-5D5C-40EC-9C94-9E751D5BF7CD}"/>
              </a:ext>
            </a:extLst>
          </p:cNvPr>
          <p:cNvCxnSpPr/>
          <p:nvPr/>
        </p:nvCxnSpPr>
        <p:spPr>
          <a:xfrm>
            <a:off x="3025717" y="0"/>
            <a:ext cx="7550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7AC66B-F4D8-432A-B119-9D2DE003B303}"/>
              </a:ext>
            </a:extLst>
          </p:cNvPr>
          <p:cNvCxnSpPr/>
          <p:nvPr/>
        </p:nvCxnSpPr>
        <p:spPr>
          <a:xfrm>
            <a:off x="6258518" y="0"/>
            <a:ext cx="7550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CDF4E0C-0E50-4259-9BAD-6C19EBBF5C40}"/>
              </a:ext>
            </a:extLst>
          </p:cNvPr>
          <p:cNvCxnSpPr/>
          <p:nvPr/>
        </p:nvCxnSpPr>
        <p:spPr>
          <a:xfrm>
            <a:off x="8993170" y="0"/>
            <a:ext cx="7550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455FBD-A861-44E0-A7E7-E434F3A758F7}"/>
              </a:ext>
            </a:extLst>
          </p:cNvPr>
          <p:cNvSpPr txBox="1"/>
          <p:nvPr/>
        </p:nvSpPr>
        <p:spPr>
          <a:xfrm>
            <a:off x="5188" y="3733139"/>
            <a:ext cx="297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canvas = </a:t>
            </a:r>
            <a:r>
              <a:rPr lang="en-US" sz="800" dirty="0" err="1">
                <a:latin typeface="Consolas" panose="020B0609020204030204" pitchFamily="49" charset="0"/>
              </a:rPr>
              <a:t>tk.Canvas</a:t>
            </a:r>
            <a:r>
              <a:rPr lang="en-US" sz="800" dirty="0">
                <a:latin typeface="Consolas" panose="020B0609020204030204" pitchFamily="49" charset="0"/>
              </a:rPr>
              <a:t>(root)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canvas.create_rectangle</a:t>
            </a:r>
            <a:r>
              <a:rPr lang="en-US" sz="800" dirty="0">
                <a:latin typeface="Consolas" panose="020B0609020204030204" pitchFamily="49" charset="0"/>
              </a:rPr>
              <a:t>(x1, y1, x2, y2)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canvas.create_oval</a:t>
            </a:r>
            <a:r>
              <a:rPr lang="en-US" sz="800" dirty="0">
                <a:latin typeface="Consolas" panose="020B0609020204030204" pitchFamily="49" charset="0"/>
              </a:rPr>
              <a:t>(x1, y1, x2, y2, fill="#FFFF00“)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canvas.create_line</a:t>
            </a:r>
            <a:r>
              <a:rPr lang="en-US" sz="800" dirty="0">
                <a:latin typeface="Consolas" panose="020B0609020204030204" pitchFamily="49" charset="0"/>
              </a:rPr>
              <a:t>(x1, y1, x2, y2, fill="red")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canvas.create_text</a:t>
            </a:r>
            <a:r>
              <a:rPr lang="en-US" sz="800" dirty="0">
                <a:latin typeface="Consolas" panose="020B0609020204030204" pitchFamily="49" charset="0"/>
              </a:rPr>
              <a:t>(x1, y1, text="Just do it")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75BE57-0E38-4D70-AE85-C33B66BC8D71}"/>
              </a:ext>
            </a:extLst>
          </p:cNvPr>
          <p:cNvSpPr/>
          <p:nvPr/>
        </p:nvSpPr>
        <p:spPr>
          <a:xfrm>
            <a:off x="40144" y="3380802"/>
            <a:ext cx="2978092" cy="27683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404F96-5C85-4E1C-ABA9-48B11A8A3084}"/>
              </a:ext>
            </a:extLst>
          </p:cNvPr>
          <p:cNvSpPr txBox="1"/>
          <p:nvPr/>
        </p:nvSpPr>
        <p:spPr>
          <a:xfrm>
            <a:off x="75099" y="3380802"/>
            <a:ext cx="13246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DRAW SHAPES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05511BC-4B9F-42FF-8468-6963C9A9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0" y="4441025"/>
            <a:ext cx="1834883" cy="158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EED6E-45B2-4743-9E24-6B335F7E6C04}"/>
              </a:ext>
            </a:extLst>
          </p:cNvPr>
          <p:cNvSpPr txBox="1"/>
          <p:nvPr/>
        </p:nvSpPr>
        <p:spPr>
          <a:xfrm>
            <a:off x="21976" y="387531"/>
            <a:ext cx="2204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latin typeface="Consolas" panose="020B0609020204030204" pitchFamily="49" charset="0"/>
              </a:rPr>
              <a:t> random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numbers = [5,9,6,1]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Select a number in the list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anyOnArray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random.choice</a:t>
            </a:r>
            <a:r>
              <a:rPr lang="en-US" sz="800" dirty="0">
                <a:latin typeface="Consolas" panose="020B0609020204030204" pitchFamily="49" charset="0"/>
              </a:rPr>
              <a:t>(numbers))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Select a number btw 10 and 20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anyOnRange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random.randint</a:t>
            </a:r>
            <a:r>
              <a:rPr lang="en-US" sz="800" dirty="0">
                <a:latin typeface="Consolas" panose="020B0609020204030204" pitchFamily="49" charset="0"/>
              </a:rPr>
              <a:t>(10, 20)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1869EE-1546-47DD-A361-37E63605234B}"/>
              </a:ext>
            </a:extLst>
          </p:cNvPr>
          <p:cNvSpPr txBox="1"/>
          <p:nvPr/>
        </p:nvSpPr>
        <p:spPr>
          <a:xfrm>
            <a:off x="7281" y="2101871"/>
            <a:ext cx="2978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tkinter</a:t>
            </a:r>
            <a:r>
              <a:rPr lang="en-US" sz="800" dirty="0">
                <a:latin typeface="Consolas" panose="020B0609020204030204" pitchFamily="49" charset="0"/>
              </a:rPr>
              <a:t> as </a:t>
            </a:r>
            <a:r>
              <a:rPr lang="en-US" sz="800" dirty="0" err="1">
                <a:latin typeface="Consolas" panose="020B0609020204030204" pitchFamily="49" charset="0"/>
              </a:rPr>
              <a:t>tk</a:t>
            </a:r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window = </a:t>
            </a:r>
            <a:r>
              <a:rPr lang="en-US" sz="800" dirty="0" err="1">
                <a:latin typeface="Consolas" panose="020B0609020204030204" pitchFamily="49" charset="0"/>
              </a:rPr>
              <a:t>tk.Tk</a:t>
            </a:r>
            <a:r>
              <a:rPr lang="en-US" sz="800" dirty="0">
                <a:latin typeface="Consolas" panose="020B0609020204030204" pitchFamily="49" charset="0"/>
              </a:rPr>
              <a:t>() </a:t>
            </a: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Create window width = 600px height =  200 px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window.geometry</a:t>
            </a:r>
            <a:r>
              <a:rPr lang="en-US" sz="800" dirty="0">
                <a:latin typeface="Consolas" panose="020B0609020204030204" pitchFamily="49" charset="0"/>
              </a:rPr>
              <a:t>("600x600")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Create a canvas on this window</a:t>
            </a:r>
          </a:p>
          <a:p>
            <a:r>
              <a:rPr lang="en-US" sz="800" dirty="0">
                <a:latin typeface="Consolas" panose="020B0609020204030204" pitchFamily="49" charset="0"/>
              </a:rPr>
              <a:t>canvas = </a:t>
            </a:r>
            <a:r>
              <a:rPr lang="en-US" sz="800" dirty="0" err="1">
                <a:latin typeface="Consolas" panose="020B0609020204030204" pitchFamily="49" charset="0"/>
              </a:rPr>
              <a:t>tk.Canvas</a:t>
            </a:r>
            <a:r>
              <a:rPr lang="en-US" sz="800" dirty="0">
                <a:latin typeface="Consolas" panose="020B0609020204030204" pitchFamily="49" charset="0"/>
              </a:rPr>
              <a:t>(window)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D962BD0-557D-4CBE-91F8-90C66B3F6AC3}"/>
              </a:ext>
            </a:extLst>
          </p:cNvPr>
          <p:cNvSpPr/>
          <p:nvPr/>
        </p:nvSpPr>
        <p:spPr>
          <a:xfrm>
            <a:off x="30846" y="133572"/>
            <a:ext cx="2978092" cy="276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CF60E0-9055-43AB-8F5A-4DABC6A790BF}"/>
              </a:ext>
            </a:extLst>
          </p:cNvPr>
          <p:cNvSpPr txBox="1"/>
          <p:nvPr/>
        </p:nvSpPr>
        <p:spPr>
          <a:xfrm>
            <a:off x="65801" y="133572"/>
            <a:ext cx="933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RANDOM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843DAF-3A2B-44A3-939C-C7BADB0F2971}"/>
              </a:ext>
            </a:extLst>
          </p:cNvPr>
          <p:cNvSpPr txBox="1"/>
          <p:nvPr/>
        </p:nvSpPr>
        <p:spPr>
          <a:xfrm>
            <a:off x="3170972" y="4345178"/>
            <a:ext cx="2978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bind the up key to the function </a:t>
            </a:r>
            <a:r>
              <a:rPr lang="en-US" sz="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moveUP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root.</a:t>
            </a:r>
            <a:r>
              <a:rPr lang="en-US" sz="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sz="800" dirty="0">
                <a:latin typeface="Consolas" panose="020B0609020204030204" pitchFamily="49" charset="0"/>
              </a:rPr>
              <a:t>("up", </a:t>
            </a:r>
            <a:r>
              <a:rPr lang="en-US" sz="800" dirty="0" err="1">
                <a:latin typeface="Consolas" panose="020B0609020204030204" pitchFamily="49" charset="0"/>
              </a:rPr>
              <a:t>moveUp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Define the function </a:t>
            </a:r>
            <a:r>
              <a:rPr lang="en-US" sz="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moveUp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</a:rPr>
              <a:t>moveUp</a:t>
            </a:r>
            <a:r>
              <a:rPr lang="en-US" sz="800" dirty="0">
                <a:latin typeface="Consolas" panose="020B0609020204030204" pitchFamily="49" charset="0"/>
              </a:rPr>
              <a:t>(event) :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print(“test”)</a:t>
            </a:r>
          </a:p>
          <a:p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D0087EF-F9DB-4D48-B4B6-CE67207BD531}"/>
              </a:ext>
            </a:extLst>
          </p:cNvPr>
          <p:cNvSpPr/>
          <p:nvPr/>
        </p:nvSpPr>
        <p:spPr>
          <a:xfrm>
            <a:off x="3163405" y="3917340"/>
            <a:ext cx="2985659" cy="276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C1F6A4F-A5E9-4C12-BFA4-47A5C9686F15}"/>
              </a:ext>
            </a:extLst>
          </p:cNvPr>
          <p:cNvSpPr txBox="1"/>
          <p:nvPr/>
        </p:nvSpPr>
        <p:spPr>
          <a:xfrm>
            <a:off x="3198361" y="3917340"/>
            <a:ext cx="24074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KEYBOARD &amp; MOUSE EVENT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AB457B3-512F-4535-AC55-9854C0D40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94863"/>
              </p:ext>
            </p:extLst>
          </p:nvPr>
        </p:nvGraphicFramePr>
        <p:xfrm>
          <a:off x="3259746" y="5274419"/>
          <a:ext cx="2672941" cy="105056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16889">
                  <a:extLst>
                    <a:ext uri="{9D8B030D-6E8A-4147-A177-3AD203B41FA5}">
                      <a16:colId xmlns:a16="http://schemas.microsoft.com/office/drawing/2014/main" xmlns="" val="719642211"/>
                    </a:ext>
                  </a:extLst>
                </a:gridCol>
                <a:gridCol w="1256052">
                  <a:extLst>
                    <a:ext uri="{9D8B030D-6E8A-4147-A177-3AD203B41FA5}">
                      <a16:colId xmlns:a16="http://schemas.microsoft.com/office/drawing/2014/main" xmlns="" val="1279507963"/>
                    </a:ext>
                  </a:extLst>
                </a:gridCol>
              </a:tblGrid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KEY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Meaning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3111478565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Up / Down / Left /Right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Arrows keys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2968586049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&lt;Button-1&gt;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Mouse LEFT click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396034482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&lt;Button-2&gt;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Mouse MIDDLE click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3478970069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&lt;Button-3&gt;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Mouse RIGHT click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3600002359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Enter key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369649566"/>
                  </a:ext>
                </a:extLst>
              </a:tr>
              <a:tr h="1500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Backspace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Backspace key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74" marR="79274" marT="0" marB="0"/>
                </a:tc>
                <a:extLst>
                  <a:ext uri="{0D108BD9-81ED-4DB2-BD59-A6C34878D82A}">
                    <a16:rowId xmlns:a16="http://schemas.microsoft.com/office/drawing/2014/main" xmlns="" val="21592590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6BEB12B-8B3A-43F3-AD4A-C3C9622FA118}"/>
              </a:ext>
            </a:extLst>
          </p:cNvPr>
          <p:cNvSpPr txBox="1"/>
          <p:nvPr/>
        </p:nvSpPr>
        <p:spPr>
          <a:xfrm>
            <a:off x="3154910" y="2779032"/>
            <a:ext cx="3433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rectangleId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canvas.create_rectangle</a:t>
            </a:r>
            <a:r>
              <a:rPr lang="en-US" sz="800" dirty="0">
                <a:latin typeface="Consolas" panose="020B0609020204030204" pitchFamily="49" charset="0"/>
              </a:rPr>
              <a:t>(x1, y1, x2, y2)</a:t>
            </a:r>
          </a:p>
          <a:p>
            <a:endParaRPr lang="en-US" sz="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Move at position 40, 40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canvas.moveTo</a:t>
            </a:r>
            <a:r>
              <a:rPr lang="en-US" sz="800" dirty="0">
                <a:latin typeface="Consolas" panose="020B0609020204030204" pitchFamily="49" charset="0"/>
              </a:rPr>
              <a:t>(rectangleId,40, 40)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Change the fill color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canvas.itemconfig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rectangleId</a:t>
            </a:r>
            <a:r>
              <a:rPr lang="en-US" sz="800" dirty="0">
                <a:latin typeface="Consolas" panose="020B0609020204030204" pitchFamily="49" charset="0"/>
              </a:rPr>
              <a:t>, fill='red')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5AB3C71-F469-4D43-BE32-467344A65943}"/>
              </a:ext>
            </a:extLst>
          </p:cNvPr>
          <p:cNvSpPr/>
          <p:nvPr/>
        </p:nvSpPr>
        <p:spPr>
          <a:xfrm>
            <a:off x="3147344" y="2351194"/>
            <a:ext cx="2978092" cy="276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B6530B-3A8B-4411-B150-E01FFC7B6C76}"/>
              </a:ext>
            </a:extLst>
          </p:cNvPr>
          <p:cNvSpPr txBox="1"/>
          <p:nvPr/>
        </p:nvSpPr>
        <p:spPr>
          <a:xfrm>
            <a:off x="3182299" y="2351194"/>
            <a:ext cx="2544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MOVE / CHANGE  PROPERTIES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0119B95-718F-46FB-8D3F-D3C51654DD07}"/>
              </a:ext>
            </a:extLst>
          </p:cNvPr>
          <p:cNvSpPr txBox="1"/>
          <p:nvPr/>
        </p:nvSpPr>
        <p:spPr>
          <a:xfrm>
            <a:off x="3034254" y="529293"/>
            <a:ext cx="34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Load the image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myImage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tk.PhotoImage</a:t>
            </a:r>
            <a:r>
              <a:rPr lang="en-US" sz="800" dirty="0">
                <a:latin typeface="Consolas" panose="020B0609020204030204" pitchFamily="49" charset="0"/>
              </a:rPr>
              <a:t>(file=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dirty="0">
                <a:latin typeface="Consolas" panose="020B0609020204030204" pitchFamily="49" charset="0"/>
              </a:rPr>
              <a:t>.\myImage.gif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Add the image to the canvas</a:t>
            </a:r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</a:rPr>
              <a:t>myImageId</a:t>
            </a:r>
            <a:r>
              <a:rPr lang="en-US" sz="800" dirty="0">
                <a:latin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</a:rPr>
              <a:t>canvas.create_image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image=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6D27E6-D1FA-4CC7-AF08-08EADF89F175}"/>
              </a:ext>
            </a:extLst>
          </p:cNvPr>
          <p:cNvSpPr/>
          <p:nvPr/>
        </p:nvSpPr>
        <p:spPr>
          <a:xfrm>
            <a:off x="3082975" y="140239"/>
            <a:ext cx="2978092" cy="27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9EA2B9A-B92A-4A6F-A498-AD4EF3D5F9B3}"/>
              </a:ext>
            </a:extLst>
          </p:cNvPr>
          <p:cNvSpPr txBox="1"/>
          <p:nvPr/>
        </p:nvSpPr>
        <p:spPr>
          <a:xfrm>
            <a:off x="3117930" y="140239"/>
            <a:ext cx="12641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DRAW IMAGE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3F9C51E6-9F3B-4C35-A197-6623A0CF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89" y="1317552"/>
            <a:ext cx="857250" cy="933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5B71ED3-4AFE-4339-AD8A-DEC36FE0727F}"/>
              </a:ext>
            </a:extLst>
          </p:cNvPr>
          <p:cNvSpPr txBox="1"/>
          <p:nvPr/>
        </p:nvSpPr>
        <p:spPr>
          <a:xfrm>
            <a:off x="8993171" y="484726"/>
            <a:ext cx="3198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</a:rPr>
              <a:t>onClick</a:t>
            </a:r>
            <a:r>
              <a:rPr lang="en-US" sz="8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print("Do something")</a:t>
            </a:r>
          </a:p>
          <a:p>
            <a:endParaRPr lang="en-US" sz="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Create the root menu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root_menu</a:t>
            </a:r>
            <a:r>
              <a:rPr lang="en-US" sz="800" dirty="0">
                <a:latin typeface="Consolas" panose="020B0609020204030204" pitchFamily="49" charset="0"/>
              </a:rPr>
              <a:t> = Menu(root)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root.config</a:t>
            </a:r>
            <a:r>
              <a:rPr lang="en-US" sz="800" dirty="0">
                <a:latin typeface="Consolas" panose="020B0609020204030204" pitchFamily="49" charset="0"/>
              </a:rPr>
              <a:t>(menu=</a:t>
            </a:r>
            <a:r>
              <a:rPr lang="en-US" sz="800" dirty="0" err="1">
                <a:latin typeface="Consolas" panose="020B0609020204030204" pitchFamily="49" charset="0"/>
              </a:rPr>
              <a:t>root_menu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Add a menu item and bind to a function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root_menu.add_command</a:t>
            </a:r>
            <a:r>
              <a:rPr lang="en-US" sz="800" dirty="0">
                <a:latin typeface="Consolas" panose="020B0609020204030204" pitchFamily="49" charset="0"/>
              </a:rPr>
              <a:t>(label="Read", command= </a:t>
            </a:r>
            <a:r>
              <a:rPr lang="en-US" sz="800" dirty="0" err="1">
                <a:latin typeface="Consolas" panose="020B0609020204030204" pitchFamily="49" charset="0"/>
              </a:rPr>
              <a:t>onClick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B0FA7D-5060-430D-AF10-17446AAB5A99}"/>
              </a:ext>
            </a:extLst>
          </p:cNvPr>
          <p:cNvSpPr/>
          <p:nvPr/>
        </p:nvSpPr>
        <p:spPr>
          <a:xfrm>
            <a:off x="9068672" y="133572"/>
            <a:ext cx="2944364" cy="276836"/>
          </a:xfrm>
          <a:prstGeom prst="rect">
            <a:avLst/>
          </a:prstGeom>
          <a:solidFill>
            <a:srgbClr val="F577E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B780D64-7916-467F-AE41-21273A96268C}"/>
              </a:ext>
            </a:extLst>
          </p:cNvPr>
          <p:cNvSpPr txBox="1"/>
          <p:nvPr/>
        </p:nvSpPr>
        <p:spPr>
          <a:xfrm>
            <a:off x="9103626" y="133572"/>
            <a:ext cx="1316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CREATE 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309B114-FAEA-46FE-A57D-CB34C6357AFC}"/>
              </a:ext>
            </a:extLst>
          </p:cNvPr>
          <p:cNvSpPr/>
          <p:nvPr/>
        </p:nvSpPr>
        <p:spPr>
          <a:xfrm>
            <a:off x="14414" y="1778706"/>
            <a:ext cx="2978092" cy="276836"/>
          </a:xfrm>
          <a:prstGeom prst="rect">
            <a:avLst/>
          </a:prstGeom>
          <a:solidFill>
            <a:srgbClr val="F577E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7F77E5-FAB4-4234-A220-94603CE2C6E6}"/>
              </a:ext>
            </a:extLst>
          </p:cNvPr>
          <p:cNvSpPr txBox="1"/>
          <p:nvPr/>
        </p:nvSpPr>
        <p:spPr>
          <a:xfrm>
            <a:off x="49369" y="1778706"/>
            <a:ext cx="942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WINDOW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F911937-A4EF-428C-8FBF-DBBD6E61D69A}"/>
              </a:ext>
            </a:extLst>
          </p:cNvPr>
          <p:cNvSpPr txBox="1"/>
          <p:nvPr/>
        </p:nvSpPr>
        <p:spPr>
          <a:xfrm>
            <a:off x="6366180" y="2932107"/>
            <a:ext cx="2824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Load the library for sounds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winsound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Play the sound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winsound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"test.wav"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winsound.SND_FILENAME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33EE3C7-9D7C-400B-8E88-4AADEA0BB37A}"/>
              </a:ext>
            </a:extLst>
          </p:cNvPr>
          <p:cNvSpPr/>
          <p:nvPr/>
        </p:nvSpPr>
        <p:spPr>
          <a:xfrm>
            <a:off x="6318757" y="133572"/>
            <a:ext cx="2615369" cy="276836"/>
          </a:xfrm>
          <a:prstGeom prst="rect">
            <a:avLst/>
          </a:prstGeom>
          <a:solidFill>
            <a:srgbClr val="54F62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107FFA-8CA6-467F-9242-936D2A9B9732}"/>
              </a:ext>
            </a:extLst>
          </p:cNvPr>
          <p:cNvSpPr txBox="1"/>
          <p:nvPr/>
        </p:nvSpPr>
        <p:spPr>
          <a:xfrm>
            <a:off x="6353712" y="133572"/>
            <a:ext cx="2319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ANIMATION : MOVE A BALL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5E84322-FA67-4B84-BB38-8C7E7FED9561}"/>
              </a:ext>
            </a:extLst>
          </p:cNvPr>
          <p:cNvSpPr txBox="1"/>
          <p:nvPr/>
        </p:nvSpPr>
        <p:spPr>
          <a:xfrm>
            <a:off x="6345003" y="515610"/>
            <a:ext cx="3041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</a:rPr>
              <a:t>moveBall</a:t>
            </a:r>
            <a:r>
              <a:rPr lang="en-US" sz="8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global x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x+ =1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canvas.moveTo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ball,x</a:t>
            </a:r>
            <a:r>
              <a:rPr lang="en-US" sz="800" dirty="0">
                <a:latin typeface="Consolas" panose="020B0609020204030204" pitchFamily="49" charset="0"/>
              </a:rPr>
              <a:t>, y)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call again after 1 sec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canvas.after</a:t>
            </a:r>
            <a:r>
              <a:rPr lang="en-US" sz="800" dirty="0">
                <a:latin typeface="Consolas" panose="020B0609020204030204" pitchFamily="49" charset="0"/>
              </a:rPr>
              <a:t>(1000, </a:t>
            </a:r>
            <a:r>
              <a:rPr lang="en-US" sz="800" dirty="0" err="1">
                <a:latin typeface="Consolas" panose="020B0609020204030204" pitchFamily="49" charset="0"/>
              </a:rPr>
              <a:t>lambda:moveBall</a:t>
            </a:r>
            <a:r>
              <a:rPr lang="en-US" sz="800" dirty="0">
                <a:latin typeface="Consolas" panose="020B0609020204030204" pitchFamily="49" charset="0"/>
              </a:rPr>
              <a:t>())	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x = 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y = 0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create the ball and keep the id</a:t>
            </a:r>
          </a:p>
          <a:p>
            <a:r>
              <a:rPr lang="en-US" sz="800" dirty="0">
                <a:latin typeface="Consolas" panose="020B0609020204030204" pitchFamily="49" charset="0"/>
              </a:rPr>
              <a:t>ball = </a:t>
            </a:r>
            <a:r>
              <a:rPr lang="en-US" sz="800" dirty="0" err="1">
                <a:latin typeface="Consolas" panose="020B0609020204030204" pitchFamily="49" charset="0"/>
              </a:rPr>
              <a:t>canvas.create_oval</a:t>
            </a:r>
            <a:r>
              <a:rPr lang="en-US" sz="800" dirty="0">
                <a:latin typeface="Consolas" panose="020B0609020204030204" pitchFamily="49" charset="0"/>
              </a:rPr>
              <a:t>(x, y, x2, y2)		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moveBall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B998ED8F-CBBD-477D-A94E-C1CBE5127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32" y="1759373"/>
            <a:ext cx="915561" cy="8161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D93B3B9-51C6-4FAA-BD33-DAC2857E08CA}"/>
              </a:ext>
            </a:extLst>
          </p:cNvPr>
          <p:cNvSpPr/>
          <p:nvPr/>
        </p:nvSpPr>
        <p:spPr>
          <a:xfrm>
            <a:off x="9138582" y="4345178"/>
            <a:ext cx="2944364" cy="2768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97787B-9591-4236-B31C-159DD1A3CE2D}"/>
              </a:ext>
            </a:extLst>
          </p:cNvPr>
          <p:cNvSpPr txBox="1"/>
          <p:nvPr/>
        </p:nvSpPr>
        <p:spPr>
          <a:xfrm>
            <a:off x="9173536" y="4345178"/>
            <a:ext cx="17661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READ  / WRITE FILES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3788AD-5EB1-4E0A-A742-AF4C6A18B81A}"/>
              </a:ext>
            </a:extLst>
          </p:cNvPr>
          <p:cNvSpPr txBox="1"/>
          <p:nvPr/>
        </p:nvSpPr>
        <p:spPr>
          <a:xfrm>
            <a:off x="9185904" y="4740644"/>
            <a:ext cx="254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Write on file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file = open('</a:t>
            </a:r>
            <a:r>
              <a:rPr lang="en-US" sz="800" dirty="0" err="1">
                <a:latin typeface="Consolas" panose="020B0609020204030204" pitchFamily="49" charset="0"/>
              </a:rPr>
              <a:t>para.txt','a</a:t>
            </a:r>
            <a:r>
              <a:rPr lang="en-US" sz="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file.write</a:t>
            </a:r>
            <a:r>
              <a:rPr lang="en-US" sz="800" dirty="0">
                <a:latin typeface="Consolas" panose="020B0609020204030204" pitchFamily="49" charset="0"/>
              </a:rPr>
              <a:t>("\n" + </a:t>
            </a:r>
            <a:r>
              <a:rPr lang="en-US" sz="800" dirty="0" err="1">
                <a:latin typeface="Consolas" panose="020B0609020204030204" pitchFamily="49" charset="0"/>
              </a:rPr>
              <a:t>text.get</a:t>
            </a:r>
            <a:r>
              <a:rPr lang="en-US" sz="8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file.close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2C72315-7143-43A7-B273-3B3B31C8C705}"/>
              </a:ext>
            </a:extLst>
          </p:cNvPr>
          <p:cNvSpPr txBox="1"/>
          <p:nvPr/>
        </p:nvSpPr>
        <p:spPr>
          <a:xfrm>
            <a:off x="9207448" y="5349129"/>
            <a:ext cx="254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Read  a file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file = open('</a:t>
            </a:r>
            <a:r>
              <a:rPr lang="en-US" sz="800" dirty="0" err="1">
                <a:latin typeface="Consolas" panose="020B0609020204030204" pitchFamily="49" charset="0"/>
              </a:rPr>
              <a:t>text.txt','r</a:t>
            </a:r>
            <a:r>
              <a:rPr lang="en-US" sz="800" dirty="0">
                <a:latin typeface="Consolas" panose="020B0609020204030204" pitchFamily="49" charset="0"/>
              </a:rPr>
              <a:t>’)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Add text in a string</a:t>
            </a:r>
          </a:p>
          <a:p>
            <a:r>
              <a:rPr lang="en-US" sz="800" dirty="0">
                <a:latin typeface="Consolas" panose="020B0609020204030204" pitchFamily="49" charset="0"/>
              </a:rPr>
              <a:t>text = </a:t>
            </a:r>
            <a:r>
              <a:rPr lang="en-US" sz="800" dirty="0" err="1">
                <a:latin typeface="Consolas" panose="020B0609020204030204" pitchFamily="49" charset="0"/>
              </a:rPr>
              <a:t>file.read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Text in a array, line by line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text = </a:t>
            </a:r>
            <a:r>
              <a:rPr lang="en-US" sz="800" dirty="0" err="1">
                <a:latin typeface="Consolas" panose="020B0609020204030204" pitchFamily="49" charset="0"/>
              </a:rPr>
              <a:t>file.read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file.close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7CE9947-DE16-48CB-B7FC-64F6BE84E797}"/>
              </a:ext>
            </a:extLst>
          </p:cNvPr>
          <p:cNvSpPr txBox="1"/>
          <p:nvPr/>
        </p:nvSpPr>
        <p:spPr>
          <a:xfrm>
            <a:off x="9107729" y="3095609"/>
            <a:ext cx="393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</a:rPr>
              <a:t>onClick</a:t>
            </a:r>
            <a:r>
              <a:rPr lang="en-US" sz="8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print("Do something")</a:t>
            </a:r>
          </a:p>
          <a:p>
            <a:endParaRPr lang="en-US" sz="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# create a button</a:t>
            </a:r>
          </a:p>
          <a:p>
            <a:r>
              <a:rPr lang="en-US" sz="800" dirty="0">
                <a:latin typeface="Consolas" panose="020B0609020204030204" pitchFamily="49" charset="0"/>
              </a:rPr>
              <a:t>button = </a:t>
            </a:r>
            <a:r>
              <a:rPr lang="en-US" sz="800" dirty="0" err="1">
                <a:latin typeface="Consolas" panose="020B0609020204030204" pitchFamily="49" charset="0"/>
              </a:rPr>
              <a:t>tk.Button</a:t>
            </a:r>
            <a:r>
              <a:rPr lang="en-US" sz="800" dirty="0">
                <a:latin typeface="Consolas" panose="020B0609020204030204" pitchFamily="49" charset="0"/>
              </a:rPr>
              <a:t>(root, text=“CLICK", command=</a:t>
            </a:r>
            <a:r>
              <a:rPr lang="en-US" sz="800" dirty="0" err="1">
                <a:latin typeface="Consolas" panose="020B0609020204030204" pitchFamily="49" charset="0"/>
              </a:rPr>
              <a:t>onClick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latin typeface="Consolas" panose="020B0609020204030204" pitchFamily="49" charset="0"/>
              </a:rPr>
              <a:t>button.pack</a:t>
            </a:r>
            <a:r>
              <a:rPr lang="en-US" sz="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8DD0C0D-9724-479E-871D-14D9ED82CE0B}"/>
              </a:ext>
            </a:extLst>
          </p:cNvPr>
          <p:cNvSpPr/>
          <p:nvPr/>
        </p:nvSpPr>
        <p:spPr>
          <a:xfrm>
            <a:off x="9103627" y="2687332"/>
            <a:ext cx="2944364" cy="276836"/>
          </a:xfrm>
          <a:prstGeom prst="rect">
            <a:avLst/>
          </a:prstGeom>
          <a:solidFill>
            <a:srgbClr val="F577E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48C3AD9-2083-4AAD-A094-8FF26EEEE7EF}"/>
              </a:ext>
            </a:extLst>
          </p:cNvPr>
          <p:cNvSpPr txBox="1"/>
          <p:nvPr/>
        </p:nvSpPr>
        <p:spPr>
          <a:xfrm>
            <a:off x="9138581" y="2687332"/>
            <a:ext cx="14712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CREATE BUTTON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92D836B9-83A2-48D0-8452-63D71FC14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046" y="3870807"/>
            <a:ext cx="771525" cy="3619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E10655E-AD65-4715-899E-B9A2274B56C5}"/>
              </a:ext>
            </a:extLst>
          </p:cNvPr>
          <p:cNvSpPr/>
          <p:nvPr/>
        </p:nvSpPr>
        <p:spPr>
          <a:xfrm>
            <a:off x="6326495" y="2521259"/>
            <a:ext cx="2615369" cy="276836"/>
          </a:xfrm>
          <a:prstGeom prst="rect">
            <a:avLst/>
          </a:prstGeom>
          <a:solidFill>
            <a:srgbClr val="54F62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56D612-4A5D-463E-976B-D42ACEE57A19}"/>
              </a:ext>
            </a:extLst>
          </p:cNvPr>
          <p:cNvSpPr txBox="1"/>
          <p:nvPr/>
        </p:nvSpPr>
        <p:spPr>
          <a:xfrm>
            <a:off x="6339748" y="2502585"/>
            <a:ext cx="1124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PLAY MUSIC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E955EFC-B478-43A9-A60E-A8C2E21961E4}"/>
              </a:ext>
            </a:extLst>
          </p:cNvPr>
          <p:cNvSpPr/>
          <p:nvPr/>
        </p:nvSpPr>
        <p:spPr>
          <a:xfrm>
            <a:off x="6375680" y="5371827"/>
            <a:ext cx="2615369" cy="2768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16C3D57-F39A-418A-8DB1-FBC0BA96D925}"/>
              </a:ext>
            </a:extLst>
          </p:cNvPr>
          <p:cNvSpPr txBox="1"/>
          <p:nvPr/>
        </p:nvSpPr>
        <p:spPr>
          <a:xfrm>
            <a:off x="6321372" y="5339430"/>
            <a:ext cx="1390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GOOD LINKS !!!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53098D9-5EF3-4FEE-AA78-1AC8E8F77B7B}"/>
              </a:ext>
            </a:extLst>
          </p:cNvPr>
          <p:cNvSpPr txBox="1"/>
          <p:nvPr/>
        </p:nvSpPr>
        <p:spPr>
          <a:xfrm>
            <a:off x="6423102" y="5809409"/>
            <a:ext cx="2456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hlinkClick r:id="rId6"/>
              </a:rPr>
              <a:t>USER GUIDE TO TKINTER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9A691F9-4C8A-4FA9-8C8B-E1BCB54E531A}"/>
              </a:ext>
            </a:extLst>
          </p:cNvPr>
          <p:cNvSpPr txBox="1"/>
          <p:nvPr/>
        </p:nvSpPr>
        <p:spPr>
          <a:xfrm>
            <a:off x="6387866" y="4317666"/>
            <a:ext cx="2824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canvas.delete</a:t>
            </a:r>
            <a:r>
              <a:rPr lang="en-US" sz="800" dirty="0">
                <a:latin typeface="Consolas" panose="020B0609020204030204" pitchFamily="49" charset="0"/>
              </a:rPr>
              <a:t>("all")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5B57FD8C-1881-49DC-8B9C-2CCAEF4E4348}"/>
              </a:ext>
            </a:extLst>
          </p:cNvPr>
          <p:cNvSpPr/>
          <p:nvPr/>
        </p:nvSpPr>
        <p:spPr>
          <a:xfrm>
            <a:off x="6348181" y="3906818"/>
            <a:ext cx="2615369" cy="276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F43311D-4A48-4A81-A4C6-022374E63F12}"/>
              </a:ext>
            </a:extLst>
          </p:cNvPr>
          <p:cNvSpPr txBox="1"/>
          <p:nvPr/>
        </p:nvSpPr>
        <p:spPr>
          <a:xfrm>
            <a:off x="6361434" y="3888144"/>
            <a:ext cx="2031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CLEAR CANVAS	</a:t>
            </a:r>
          </a:p>
        </p:txBody>
      </p:sp>
    </p:spTree>
    <p:extLst>
      <p:ext uri="{BB962C8B-B14F-4D97-AF65-F5344CB8AC3E}">
        <p14:creationId xmlns:p14="http://schemas.microsoft.com/office/powerpoint/2010/main" val="208859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6206995" y="4715659"/>
            <a:ext cx="5751867" cy="1696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904517" y="114913"/>
            <a:ext cx="6022356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+mn-lt"/>
              </a:rPr>
              <a:t> Simplification rules to know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8396" y="1254407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8396" y="3031935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683" y="1056301"/>
            <a:ext cx="1093569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IDENTITY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5778" y="2833829"/>
            <a:ext cx="1294906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ABSORTION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129" y="154849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True = 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129" y="20135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False 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384" y="332601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False =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2384" y="379112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True  = True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283613" y="3063219"/>
            <a:ext cx="34132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575030" y="3021216"/>
            <a:ext cx="3116688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69516" y="2923838"/>
            <a:ext cx="1621149" cy="369332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IDEMPOTENCE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37840" y="2888858"/>
            <a:ext cx="238514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COMPLEMENT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5070" y="335154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A and A =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5070" y="381664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A or A =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2527" y="352873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!( !A) = 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F2FD50C-1D49-4D8D-AF67-2AEF4180B5C1}"/>
              </a:ext>
            </a:extLst>
          </p:cNvPr>
          <p:cNvGrpSpPr/>
          <p:nvPr/>
        </p:nvGrpSpPr>
        <p:grpSpPr>
          <a:xfrm>
            <a:off x="289276" y="4597669"/>
            <a:ext cx="2754241" cy="1854826"/>
            <a:chOff x="728547" y="4885823"/>
            <a:chExt cx="2754241" cy="1854826"/>
          </a:xfrm>
        </p:grpSpPr>
        <p:sp>
          <p:nvSpPr>
            <p:cNvPr id="37" name="Rounded Rectangle 36"/>
            <p:cNvSpPr/>
            <p:nvPr/>
          </p:nvSpPr>
          <p:spPr>
            <a:xfrm>
              <a:off x="728547" y="5044608"/>
              <a:ext cx="2754241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4610" y="4885823"/>
              <a:ext cx="1773947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CONTRADICTION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965" y="5367746"/>
              <a:ext cx="24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and !A = False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1081" y="5797241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!A = True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872FDE2-61A3-45A9-9073-5E738FC69174}"/>
              </a:ext>
            </a:extLst>
          </p:cNvPr>
          <p:cNvGrpSpPr/>
          <p:nvPr/>
        </p:nvGrpSpPr>
        <p:grpSpPr>
          <a:xfrm>
            <a:off x="3386971" y="4598916"/>
            <a:ext cx="2513702" cy="1812784"/>
            <a:chOff x="3903279" y="4859942"/>
            <a:chExt cx="2513702" cy="1812784"/>
          </a:xfrm>
        </p:grpSpPr>
        <p:sp>
          <p:nvSpPr>
            <p:cNvPr id="38" name="Rounded Rectangle 37"/>
            <p:cNvSpPr/>
            <p:nvPr/>
          </p:nvSpPr>
          <p:spPr>
            <a:xfrm>
              <a:off x="3903279" y="4976685"/>
              <a:ext cx="2513702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76292" y="4859942"/>
              <a:ext cx="1680653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COMMUTATIVIY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392" y="5624650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B = B or A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20690" y="5098715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(B or C) = (A and B) or (A and C)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 or (B and C) = (A or B) and (A or C)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17938" y="1267407"/>
            <a:ext cx="33788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58286" y="1120308"/>
            <a:ext cx="13928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 MORGAN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2026" y="160638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or B) = !A and !B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9771" y="193879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and B) = !A or !B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26803" y="4620784"/>
            <a:ext cx="17459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 DISTRIBUTIVITY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65398" y="1254407"/>
            <a:ext cx="35263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05747" y="1107308"/>
            <a:ext cx="1664623" cy="369332"/>
          </a:xfrm>
          <a:prstGeom prst="rect">
            <a:avLst/>
          </a:prstGeom>
          <a:solidFill>
            <a:srgbClr val="F4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FACTORISATION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1506" y="1631020"/>
            <a:ext cx="350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(A and B) or A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=  A  and ( B or True)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8058" y="536317"/>
            <a:ext cx="177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  ! A   means : not A</a:t>
            </a:r>
          </a:p>
        </p:txBody>
      </p:sp>
    </p:spTree>
    <p:extLst>
      <p:ext uri="{BB962C8B-B14F-4D97-AF65-F5344CB8AC3E}">
        <p14:creationId xmlns:p14="http://schemas.microsoft.com/office/powerpoint/2010/main" val="81823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586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RONAN</cp:lastModifiedBy>
  <cp:revision>16</cp:revision>
  <dcterms:created xsi:type="dcterms:W3CDTF">2021-02-19T07:08:41Z</dcterms:created>
  <dcterms:modified xsi:type="dcterms:W3CDTF">2022-07-04T05:25:08Z</dcterms:modified>
</cp:coreProperties>
</file>