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8" r:id="rId3"/>
    <p:sldId id="268" r:id="rId4"/>
    <p:sldId id="272" r:id="rId5"/>
    <p:sldId id="270" r:id="rId6"/>
    <p:sldId id="273" r:id="rId7"/>
    <p:sldId id="275" r:id="rId8"/>
    <p:sldId id="276" r:id="rId9"/>
    <p:sldId id="277" r:id="rId10"/>
    <p:sldId id="274" r:id="rId11"/>
    <p:sldId id="278" r:id="rId12"/>
    <p:sldId id="282" r:id="rId13"/>
    <p:sldId id="281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250D3-10AD-4113-A1C1-E2FE7099550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DBCEC-BFA8-4D7A-9992-6E94DEB35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E7C0-63A6-4798-798D-43A870721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4354-61A2-FA5F-F256-37BB474E9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9AB1-398A-0993-4ED8-4F0F2ED5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91A1-6013-4A34-717F-6C9460CF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41E3-97EC-13D6-1374-7AE94F4C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CCA-8652-613D-022E-BF9F72CC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4B147-5528-ED19-BB9E-8179E762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E430-3789-65BD-66DE-1CEA2FC4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7AA8-7616-55B2-BCC8-F296D804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E56B-561B-078B-2E10-FC7D4C70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877D2-DFA5-D1DA-1FB7-73E214B04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20F2-F22E-DA9D-2E7E-D6C0C1A0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4478-93D7-AAC8-5004-A56CC7CB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64F6-3E2D-841C-CF05-406C53D2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E6F1-2D33-857C-3701-A4D3C60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54AC-92FE-E1DC-E905-CF34EE44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246D-CA43-AFD7-737A-914D77D0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F7DB-BBC5-4D3A-1890-7CA7692F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FFD7-521B-BC83-F0EC-4D2EB7ED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EF86-6B09-EBB8-AA5E-81B7BD9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7FC2-06CE-985C-8D0B-CF4D5842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CDE1-6DC7-2C35-A3AB-39CF3F4C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8F1F-4795-A8CA-61CB-F369D0D8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E833-B647-8856-7EF0-8D66FBC7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1EE2-CA51-3520-7B9E-8A71D36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2DA4-0630-6F38-02EC-A833EBCA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6DB7-51B8-BABA-3612-61475C9C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26FD-236C-E9A2-35D3-311D19DD3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61D32-2190-B34D-9B6E-8336C7DE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3984-CAA9-8FDC-7BD0-AEA1E77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C70D-4F5F-AD3D-E782-06C6F025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7E7F-C2D6-1EE5-1303-769BA07A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DE896-B0B0-F2EA-A507-A456C638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7D783-1C3F-D7E3-550B-45B5109BE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5C163-26E5-A53F-2BDF-AF616C6B1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9B4BB-6E06-F00E-3EC3-4E98A0C05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0C359-5D8F-D816-DBB8-47B0C5A9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8F56F-A40B-3706-43A3-08AB8F86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FA2CE-D692-CBBC-F657-9DD07CCA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9AA0-4F1C-D5F3-71A3-CDCA218E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9FCCF-149C-4F07-055B-AA0EA8F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91C67-6D7B-0BD2-3BE9-EC6891E4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02E0D-4A14-BA7E-8152-AA1EA345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DEBA5-A68D-7F10-D1DD-FC4F6FE7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14CD0-72EB-B282-4367-F1EB638C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212C7-DAAA-802E-6226-67769F59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67B1-457E-D839-2E64-72AFD6B3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83D8-E63D-9814-E5D2-8FCA9F80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1BDB-7ECB-40BB-206C-BAD3ACD3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167B-7934-0536-F12B-32C2E1D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56F52-8D89-AA67-F28A-8083F278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5BB5-0697-2C4D-B27D-CFBAAE9E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218-AA73-EE14-927C-4DF22A9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9225-162A-4D51-B9FC-A00A61037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9951-F4D7-00BC-8F22-DEDDF015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4E77-766A-46A6-F387-3A0AE2FE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ED5FC-94C5-62F7-9CD5-84CCC56C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10C2F-131C-6984-86EA-867691FF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65C48-9EF7-5281-4EBC-8DBA810B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C9B0-8F6E-088D-103A-224412EE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7E70-D75B-4AAF-43EB-B0206EDE9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9F72-791B-45C1-8D44-E067C74B833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5CE3-57FF-47A7-F5F2-27711F9F4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7809-A3A6-CB24-302F-4FE02313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4D29-0BF5-423F-B541-0E4ECC33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BAA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2856404" y="1610436"/>
            <a:ext cx="6423600" cy="3781646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356495" y="4355943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 txBox="1"/>
          <p:nvPr/>
        </p:nvSpPr>
        <p:spPr>
          <a:xfrm>
            <a:off x="2856404" y="4445626"/>
            <a:ext cx="70637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5 – MVC &amp; PROJECT STRUCTURE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92C51-A046-A6BA-2B34-B203ECF20973}"/>
              </a:ext>
            </a:extLst>
          </p:cNvPr>
          <p:cNvSpPr txBox="1"/>
          <p:nvPr/>
        </p:nvSpPr>
        <p:spPr>
          <a:xfrm>
            <a:off x="3420410" y="188796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The MVC architecture</a:t>
            </a:r>
            <a:endParaRPr lang="en-US" sz="3200" dirty="0"/>
          </a:p>
        </p:txBody>
      </p:sp>
      <p:pic>
        <p:nvPicPr>
          <p:cNvPr id="5" name="Google Shape;145;p2">
            <a:extLst>
              <a:ext uri="{FF2B5EF4-FFF2-40B4-BE49-F238E27FC236}">
                <a16:creationId xmlns:a16="http://schemas.microsoft.com/office/drawing/2014/main" id="{6E305B99-9067-627E-7E49-3A3E325357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2">
            <a:extLst>
              <a:ext uri="{FF2B5EF4-FFF2-40B4-BE49-F238E27FC236}">
                <a16:creationId xmlns:a16="http://schemas.microsoft.com/office/drawing/2014/main" id="{8C27315B-2208-6BAA-02A2-612682565074}"/>
              </a:ext>
            </a:extLst>
          </p:cNvPr>
          <p:cNvSpPr txBox="1"/>
          <p:nvPr/>
        </p:nvSpPr>
        <p:spPr>
          <a:xfrm>
            <a:off x="58862" y="1083214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7;p2">
            <a:extLst>
              <a:ext uri="{FF2B5EF4-FFF2-40B4-BE49-F238E27FC236}">
                <a16:creationId xmlns:a16="http://schemas.microsoft.com/office/drawing/2014/main" id="{D3F19AB2-3FF6-AEF3-9308-A575462805AD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E420F2C7-A881-5B7E-BC29-AE549ED5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2D0FB-9867-CF6A-569B-7493D3755BBC}"/>
              </a:ext>
            </a:extLst>
          </p:cNvPr>
          <p:cNvSpPr txBox="1"/>
          <p:nvPr/>
        </p:nvSpPr>
        <p:spPr>
          <a:xfrm>
            <a:off x="280068" y="191070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post.</a:t>
            </a:r>
            <a:r>
              <a:rPr lang="en-US" b="1" dirty="0" err="1">
                <a:latin typeface="Consolas" panose="020B0609020204030204" pitchFamily="49" charset="0"/>
              </a:rPr>
              <a:t>controler</a:t>
            </a:r>
            <a:r>
              <a:rPr lang="en-US" dirty="0" err="1">
                <a:latin typeface="Consolas" panose="020B0609020204030204" pitchFamily="49" charset="0"/>
              </a:rPr>
              <a:t>.php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68600-0B21-15C7-55EB-B3B582A4A752}"/>
              </a:ext>
            </a:extLst>
          </p:cNvPr>
          <p:cNvSpPr txBox="1"/>
          <p:nvPr/>
        </p:nvSpPr>
        <p:spPr>
          <a:xfrm>
            <a:off x="2941848" y="1262192"/>
            <a:ext cx="7738016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$heading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Page"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'models/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post.model.php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$posts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getPosts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"views/post/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post.view.php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D3E68-6BCE-7627-A711-4FCC9FED5D49}"/>
              </a:ext>
            </a:extLst>
          </p:cNvPr>
          <p:cNvSpPr txBox="1"/>
          <p:nvPr/>
        </p:nvSpPr>
        <p:spPr>
          <a:xfrm>
            <a:off x="2941848" y="3080852"/>
            <a:ext cx="7738016" cy="16004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getPost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$id) 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$connection;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$statement = $connection-&gt;prepare(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* from posts where id = :id"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$statement-&gt;execute([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$id]);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$statement-&gt;fetch();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9AD82-61BA-F39C-BB4C-4AEB28AD48B4}"/>
              </a:ext>
            </a:extLst>
          </p:cNvPr>
          <p:cNvSpPr txBox="1"/>
          <p:nvPr/>
        </p:nvSpPr>
        <p:spPr>
          <a:xfrm>
            <a:off x="2941848" y="4911971"/>
            <a:ext cx="9129422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($posts as $post):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&lt;span&gt;&lt;?=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?&gt;&lt;/span&gt;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"controllers/post/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post.edit.controller.php?id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EDD26-4BED-A1AC-58A1-765BA133C974}"/>
              </a:ext>
            </a:extLst>
          </p:cNvPr>
          <p:cNvSpPr txBox="1"/>
          <p:nvPr/>
        </p:nvSpPr>
        <p:spPr>
          <a:xfrm>
            <a:off x="280068" y="336883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post.</a:t>
            </a:r>
            <a:r>
              <a:rPr lang="en-US" b="1" dirty="0" err="1">
                <a:latin typeface="Consolas" panose="020B0609020204030204" pitchFamily="49" charset="0"/>
              </a:rPr>
              <a:t>model</a:t>
            </a:r>
            <a:r>
              <a:rPr lang="en-US" dirty="0" err="1">
                <a:latin typeface="Consolas" panose="020B0609020204030204" pitchFamily="49" charset="0"/>
              </a:rPr>
              <a:t>.php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2D48C-B066-737A-08E2-C9C06DF42967}"/>
              </a:ext>
            </a:extLst>
          </p:cNvPr>
          <p:cNvCxnSpPr>
            <a:cxnSpLocks/>
          </p:cNvCxnSpPr>
          <p:nvPr/>
        </p:nvCxnSpPr>
        <p:spPr>
          <a:xfrm flipH="1">
            <a:off x="6026780" y="2596532"/>
            <a:ext cx="407316" cy="23781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8C444F-E214-11D3-B488-26B7BA4CB7C2}"/>
              </a:ext>
            </a:extLst>
          </p:cNvPr>
          <p:cNvSpPr txBox="1"/>
          <p:nvPr/>
        </p:nvSpPr>
        <p:spPr>
          <a:xfrm>
            <a:off x="4315022" y="2608577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 – Get 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BDDDC-2D32-EC8A-C672-2FD096851EEC}"/>
              </a:ext>
            </a:extLst>
          </p:cNvPr>
          <p:cNvCxnSpPr>
            <a:cxnSpLocks/>
          </p:cNvCxnSpPr>
          <p:nvPr/>
        </p:nvCxnSpPr>
        <p:spPr>
          <a:xfrm flipH="1">
            <a:off x="4050245" y="2125131"/>
            <a:ext cx="264777" cy="10106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E08A86-556B-CDB1-8DBA-9B927D45B55C}"/>
              </a:ext>
            </a:extLst>
          </p:cNvPr>
          <p:cNvSpPr txBox="1"/>
          <p:nvPr/>
        </p:nvSpPr>
        <p:spPr>
          <a:xfrm>
            <a:off x="6300667" y="4311958"/>
            <a:ext cx="17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 – Call the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0D61C-33EA-736A-AB11-E7F38B97C22F}"/>
              </a:ext>
            </a:extLst>
          </p:cNvPr>
          <p:cNvSpPr txBox="1"/>
          <p:nvPr/>
        </p:nvSpPr>
        <p:spPr>
          <a:xfrm>
            <a:off x="280068" y="575399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post.</a:t>
            </a:r>
            <a:r>
              <a:rPr lang="en-US" b="1" dirty="0" err="1">
                <a:latin typeface="Consolas" panose="020B0609020204030204" pitchFamily="49" charset="0"/>
              </a:rPr>
              <a:t>view</a:t>
            </a:r>
            <a:r>
              <a:rPr lang="en-US" dirty="0" err="1">
                <a:latin typeface="Consolas" panose="020B0609020204030204" pitchFamily="49" charset="0"/>
              </a:rPr>
              <a:t>.php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B2142-D186-C61B-BA59-661330C53E12}"/>
              </a:ext>
            </a:extLst>
          </p:cNvPr>
          <p:cNvSpPr txBox="1"/>
          <p:nvPr/>
        </p:nvSpPr>
        <p:spPr>
          <a:xfrm>
            <a:off x="6694949" y="6207870"/>
            <a:ext cx="349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3 – Create the HTML from the data</a:t>
            </a:r>
          </a:p>
        </p:txBody>
      </p:sp>
    </p:spTree>
    <p:extLst>
      <p:ext uri="{BB962C8B-B14F-4D97-AF65-F5344CB8AC3E}">
        <p14:creationId xmlns:p14="http://schemas.microsoft.com/office/powerpoint/2010/main" val="18480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42F43C9A-A7A3-6BBF-3244-7CC06D149F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4D29CF12-4895-EBB5-8BFE-E046855564D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A599B-01DC-9AA0-2770-58E7A67B4AF1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Clean project structure</a:t>
            </a:r>
            <a:endParaRPr lang="en-US" sz="3600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6BC3DD81-7A99-68CC-ADE4-5E570DED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5F79D1-118A-A1F6-8978-B74AEAAAC2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844" y="1789163"/>
            <a:ext cx="3563257" cy="46990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2F5771-C7F9-BD8E-F86E-412326B397BF}"/>
              </a:ext>
            </a:extLst>
          </p:cNvPr>
          <p:cNvCxnSpPr/>
          <p:nvPr/>
        </p:nvCxnSpPr>
        <p:spPr>
          <a:xfrm flipH="1">
            <a:off x="3831772" y="2616478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6F4DAB-8470-3667-4117-4B7E4FED0450}"/>
              </a:ext>
            </a:extLst>
          </p:cNvPr>
          <p:cNvSpPr txBox="1"/>
          <p:nvPr/>
        </p:nvSpPr>
        <p:spPr>
          <a:xfrm>
            <a:off x="6008916" y="2431812"/>
            <a:ext cx="166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All controllers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68ECEC-C308-24AA-8F96-0812A3460A44}"/>
              </a:ext>
            </a:extLst>
          </p:cNvPr>
          <p:cNvCxnSpPr/>
          <p:nvPr/>
        </p:nvCxnSpPr>
        <p:spPr>
          <a:xfrm flipH="1">
            <a:off x="3788229" y="2050420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BE4BE5-29F2-BC83-69DA-2CD6D722A737}"/>
              </a:ext>
            </a:extLst>
          </p:cNvPr>
          <p:cNvSpPr txBox="1"/>
          <p:nvPr/>
        </p:nvSpPr>
        <p:spPr>
          <a:xfrm>
            <a:off x="6002236" y="1850365"/>
            <a:ext cx="245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Image, PDF, resources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D31C5-C761-F9A7-1A79-BDA894C636BB}"/>
              </a:ext>
            </a:extLst>
          </p:cNvPr>
          <p:cNvCxnSpPr/>
          <p:nvPr/>
        </p:nvCxnSpPr>
        <p:spPr>
          <a:xfrm flipH="1">
            <a:off x="3831772" y="3273290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E57BF7-D727-CA1A-3C47-897AA3DF6BF2}"/>
              </a:ext>
            </a:extLst>
          </p:cNvPr>
          <p:cNvSpPr txBox="1"/>
          <p:nvPr/>
        </p:nvSpPr>
        <p:spPr>
          <a:xfrm>
            <a:off x="6008916" y="3088624"/>
            <a:ext cx="2007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Connection to DB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66049-63F1-951E-3714-73095057C5DA}"/>
              </a:ext>
            </a:extLst>
          </p:cNvPr>
          <p:cNvCxnSpPr/>
          <p:nvPr/>
        </p:nvCxnSpPr>
        <p:spPr>
          <a:xfrm flipH="1">
            <a:off x="3825092" y="3952192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56A87D-CC62-E095-52EB-01AA481B770D}"/>
              </a:ext>
            </a:extLst>
          </p:cNvPr>
          <p:cNvSpPr txBox="1"/>
          <p:nvPr/>
        </p:nvSpPr>
        <p:spPr>
          <a:xfrm>
            <a:off x="6002236" y="376752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All models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09297-6198-6B7B-B14F-7EE70977296C}"/>
              </a:ext>
            </a:extLst>
          </p:cNvPr>
          <p:cNvCxnSpPr/>
          <p:nvPr/>
        </p:nvCxnSpPr>
        <p:spPr>
          <a:xfrm flipH="1">
            <a:off x="3825092" y="4546199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ED4E54-C49E-3B57-F89C-D4F1EFB16640}"/>
              </a:ext>
            </a:extLst>
          </p:cNvPr>
          <p:cNvSpPr txBox="1"/>
          <p:nvPr/>
        </p:nvSpPr>
        <p:spPr>
          <a:xfrm>
            <a:off x="6002236" y="4361533"/>
            <a:ext cx="484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Utility functions : debug, file, URL operations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5037E2-2F30-02CF-A94E-E4C12DBCD115}"/>
              </a:ext>
            </a:extLst>
          </p:cNvPr>
          <p:cNvCxnSpPr/>
          <p:nvPr/>
        </p:nvCxnSpPr>
        <p:spPr>
          <a:xfrm flipH="1">
            <a:off x="3862538" y="5186499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560111-AC9F-70E2-1CD4-52DA81A9EA96}"/>
              </a:ext>
            </a:extLst>
          </p:cNvPr>
          <p:cNvSpPr txBox="1"/>
          <p:nvPr/>
        </p:nvSpPr>
        <p:spPr>
          <a:xfrm>
            <a:off x="6039682" y="5001833"/>
            <a:ext cx="112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All views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A231F-7801-9981-304F-4E7F52128A7B}"/>
              </a:ext>
            </a:extLst>
          </p:cNvPr>
          <p:cNvCxnSpPr/>
          <p:nvPr/>
        </p:nvCxnSpPr>
        <p:spPr>
          <a:xfrm flipH="1">
            <a:off x="3831772" y="6177332"/>
            <a:ext cx="187234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BD4B22-9CDA-B33D-5A97-97C2CDDF5C34}"/>
              </a:ext>
            </a:extLst>
          </p:cNvPr>
          <p:cNvSpPr txBox="1"/>
          <p:nvPr/>
        </p:nvSpPr>
        <p:spPr>
          <a:xfrm>
            <a:off x="6045779" y="5977277"/>
            <a:ext cx="314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The router to the controllers</a:t>
            </a:r>
          </a:p>
        </p:txBody>
      </p:sp>
    </p:spTree>
    <p:extLst>
      <p:ext uri="{BB962C8B-B14F-4D97-AF65-F5344CB8AC3E}">
        <p14:creationId xmlns:p14="http://schemas.microsoft.com/office/powerpoint/2010/main" val="115080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7;p2">
            <a:extLst>
              <a:ext uri="{FF2B5EF4-FFF2-40B4-BE49-F238E27FC236}">
                <a16:creationId xmlns:a16="http://schemas.microsoft.com/office/drawing/2014/main" id="{4B3ECD77-9356-4EA7-1CCE-03842B013793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235D4-0258-77B7-6FB8-D8CEF30B4D5C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File names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C077E-597D-8319-CF96-B2865C0AE6D1}"/>
              </a:ext>
            </a:extLst>
          </p:cNvPr>
          <p:cNvSpPr txBox="1"/>
          <p:nvPr/>
        </p:nvSpPr>
        <p:spPr>
          <a:xfrm>
            <a:off x="-1" y="2708864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post.</a:t>
            </a:r>
            <a:r>
              <a:rPr lang="en-US" sz="3200" b="1" dirty="0" err="1">
                <a:latin typeface="Consolas" panose="020B0609020204030204" pitchFamily="49" charset="0"/>
              </a:rPr>
              <a:t>controler</a:t>
            </a:r>
            <a:r>
              <a:rPr lang="en-US" sz="3200" dirty="0" err="1">
                <a:latin typeface="Consolas" panose="020B0609020204030204" pitchFamily="49" charset="0"/>
              </a:rPr>
              <a:t>.php</a:t>
            </a: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5FF734-012F-F66C-6620-44E2C19D418A}"/>
              </a:ext>
            </a:extLst>
          </p:cNvPr>
          <p:cNvCxnSpPr/>
          <p:nvPr/>
        </p:nvCxnSpPr>
        <p:spPr>
          <a:xfrm flipV="1">
            <a:off x="943428" y="3476172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4CCC88-7CFB-4B65-0D77-0079102181EA}"/>
              </a:ext>
            </a:extLst>
          </p:cNvPr>
          <p:cNvCxnSpPr/>
          <p:nvPr/>
        </p:nvCxnSpPr>
        <p:spPr>
          <a:xfrm flipV="1">
            <a:off x="2637356" y="3494315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A657E2-309C-F38C-D4A0-D9B7D56EEF74}"/>
              </a:ext>
            </a:extLst>
          </p:cNvPr>
          <p:cNvSpPr txBox="1"/>
          <p:nvPr/>
        </p:nvSpPr>
        <p:spPr>
          <a:xfrm>
            <a:off x="-152401" y="4736391"/>
            <a:ext cx="17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DF92A-8C15-A5FB-AD58-0739BA64FD8B}"/>
              </a:ext>
            </a:extLst>
          </p:cNvPr>
          <p:cNvSpPr txBox="1"/>
          <p:nvPr/>
        </p:nvSpPr>
        <p:spPr>
          <a:xfrm>
            <a:off x="1012371" y="4703734"/>
            <a:ext cx="366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responsibility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50D3-523F-9CB7-03AC-2CF629C16E77}"/>
              </a:ext>
            </a:extLst>
          </p:cNvPr>
          <p:cNvCxnSpPr/>
          <p:nvPr/>
        </p:nvCxnSpPr>
        <p:spPr>
          <a:xfrm>
            <a:off x="5689600" y="2177143"/>
            <a:ext cx="0" cy="431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2CE3-949E-C2BB-B437-93E73686508E}"/>
              </a:ext>
            </a:extLst>
          </p:cNvPr>
          <p:cNvSpPr txBox="1"/>
          <p:nvPr/>
        </p:nvSpPr>
        <p:spPr>
          <a:xfrm>
            <a:off x="5830446" y="2708864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post.remove.</a:t>
            </a:r>
            <a:r>
              <a:rPr lang="en-US" sz="3200" b="1" dirty="0" err="1">
                <a:latin typeface="Consolas" panose="020B0609020204030204" pitchFamily="49" charset="0"/>
              </a:rPr>
              <a:t>controler</a:t>
            </a:r>
            <a:r>
              <a:rPr lang="en-US" sz="3200" dirty="0" err="1">
                <a:latin typeface="Consolas" panose="020B0609020204030204" pitchFamily="49" charset="0"/>
              </a:rPr>
              <a:t>.php</a:t>
            </a: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932099-4472-84FB-2D9A-2F84FBB091BA}"/>
              </a:ext>
            </a:extLst>
          </p:cNvPr>
          <p:cNvCxnSpPr/>
          <p:nvPr/>
        </p:nvCxnSpPr>
        <p:spPr>
          <a:xfrm flipV="1">
            <a:off x="6371155" y="3476172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130E19-43FF-A51E-FBCE-3E96B80076FA}"/>
              </a:ext>
            </a:extLst>
          </p:cNvPr>
          <p:cNvCxnSpPr/>
          <p:nvPr/>
        </p:nvCxnSpPr>
        <p:spPr>
          <a:xfrm flipV="1">
            <a:off x="7727574" y="3476172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093222-2943-7457-23FD-7FABF3B2A793}"/>
              </a:ext>
            </a:extLst>
          </p:cNvPr>
          <p:cNvSpPr txBox="1"/>
          <p:nvPr/>
        </p:nvSpPr>
        <p:spPr>
          <a:xfrm>
            <a:off x="5507555" y="4672182"/>
            <a:ext cx="172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81A24-FE7F-2344-61DD-9F2577CD01E0}"/>
              </a:ext>
            </a:extLst>
          </p:cNvPr>
          <p:cNvSpPr txBox="1"/>
          <p:nvPr/>
        </p:nvSpPr>
        <p:spPr>
          <a:xfrm>
            <a:off x="7234756" y="4626241"/>
            <a:ext cx="122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B50159-01A6-54BD-D323-3FE70E500EEA}"/>
              </a:ext>
            </a:extLst>
          </p:cNvPr>
          <p:cNvCxnSpPr/>
          <p:nvPr/>
        </p:nvCxnSpPr>
        <p:spPr>
          <a:xfrm flipV="1">
            <a:off x="9625825" y="3431921"/>
            <a:ext cx="0" cy="102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23C1FC-2287-E2FE-5169-B8B8A24C1115}"/>
              </a:ext>
            </a:extLst>
          </p:cNvPr>
          <p:cNvSpPr txBox="1"/>
          <p:nvPr/>
        </p:nvSpPr>
        <p:spPr>
          <a:xfrm>
            <a:off x="8000840" y="4641340"/>
            <a:ext cx="366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responsibility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97E0C-6468-B642-7D9D-77E64797D54A}"/>
              </a:ext>
            </a:extLst>
          </p:cNvPr>
          <p:cNvSpPr txBox="1"/>
          <p:nvPr/>
        </p:nvSpPr>
        <p:spPr>
          <a:xfrm>
            <a:off x="2844800" y="1339273"/>
            <a:ext cx="618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 the </a:t>
            </a:r>
            <a:r>
              <a:rPr lang="en-US" sz="2800" b="1" dirty="0"/>
              <a:t>same syntax</a:t>
            </a:r>
            <a:r>
              <a:rPr lang="en-US" sz="2800" dirty="0"/>
              <a:t> in all project files</a:t>
            </a:r>
          </a:p>
        </p:txBody>
      </p:sp>
    </p:spTree>
    <p:extLst>
      <p:ext uri="{BB962C8B-B14F-4D97-AF65-F5344CB8AC3E}">
        <p14:creationId xmlns:p14="http://schemas.microsoft.com/office/powerpoint/2010/main" val="97922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7;p2">
            <a:extLst>
              <a:ext uri="{FF2B5EF4-FFF2-40B4-BE49-F238E27FC236}">
                <a16:creationId xmlns:a16="http://schemas.microsoft.com/office/drawing/2014/main" id="{A11A38EA-6639-66BC-34EB-B68000E51E9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45BEA-EEE3-27E3-8FED-47A42B042888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Controller structure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345ACF-AAFA-DBA8-224F-49A92684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654" y="2119086"/>
            <a:ext cx="4426082" cy="35677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CECC5-0226-3FB3-76AA-A126414153FA}"/>
              </a:ext>
            </a:extLst>
          </p:cNvPr>
          <p:cNvCxnSpPr/>
          <p:nvPr/>
        </p:nvCxnSpPr>
        <p:spPr>
          <a:xfrm flipH="1">
            <a:off x="2191657" y="3135086"/>
            <a:ext cx="278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77D2AA-55B7-60FF-EF0C-3375F0A95434}"/>
              </a:ext>
            </a:extLst>
          </p:cNvPr>
          <p:cNvSpPr txBox="1"/>
          <p:nvPr/>
        </p:nvSpPr>
        <p:spPr>
          <a:xfrm>
            <a:off x="5153182" y="2935031"/>
            <a:ext cx="2580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 folder per </a:t>
            </a:r>
            <a:r>
              <a:rPr lang="en-US" sz="2000" b="1" dirty="0">
                <a:solidFill>
                  <a:srgbClr val="7030A0"/>
                </a:solidFill>
              </a:rPr>
              <a:t>main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52BB7-8136-FE5F-C2F1-5D426D20174E}"/>
              </a:ext>
            </a:extLst>
          </p:cNvPr>
          <p:cNvSpPr txBox="1"/>
          <p:nvPr/>
        </p:nvSpPr>
        <p:spPr>
          <a:xfrm>
            <a:off x="5500913" y="3522859"/>
            <a:ext cx="1796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Main controller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EED81C-293B-E84F-A36D-B75E0516DA23}"/>
              </a:ext>
            </a:extLst>
          </p:cNvPr>
          <p:cNvSpPr/>
          <p:nvPr/>
        </p:nvSpPr>
        <p:spPr>
          <a:xfrm>
            <a:off x="4920342" y="3456215"/>
            <a:ext cx="301965" cy="533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9A9E056-9A88-C0F8-615A-71B8857182E1}"/>
              </a:ext>
            </a:extLst>
          </p:cNvPr>
          <p:cNvSpPr/>
          <p:nvPr/>
        </p:nvSpPr>
        <p:spPr>
          <a:xfrm>
            <a:off x="4920344" y="4151085"/>
            <a:ext cx="301964" cy="1424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C861B-2BA7-9DE7-97BF-CF857543FCAD}"/>
              </a:ext>
            </a:extLst>
          </p:cNvPr>
          <p:cNvSpPr txBox="1"/>
          <p:nvPr/>
        </p:nvSpPr>
        <p:spPr>
          <a:xfrm>
            <a:off x="5500913" y="4663075"/>
            <a:ext cx="401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Sub controller ( actions or sub views)</a:t>
            </a:r>
          </a:p>
        </p:txBody>
      </p:sp>
    </p:spTree>
    <p:extLst>
      <p:ext uri="{BB962C8B-B14F-4D97-AF65-F5344CB8AC3E}">
        <p14:creationId xmlns:p14="http://schemas.microsoft.com/office/powerpoint/2010/main" val="238063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5E97F-6A4D-5B4B-9B69-FF1CEB86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9" y="1889578"/>
            <a:ext cx="4514850" cy="2781300"/>
          </a:xfrm>
          <a:prstGeom prst="rect">
            <a:avLst/>
          </a:prstGeom>
        </p:spPr>
      </p:pic>
      <p:sp>
        <p:nvSpPr>
          <p:cNvPr id="5" name="Google Shape;147;p2">
            <a:extLst>
              <a:ext uri="{FF2B5EF4-FFF2-40B4-BE49-F238E27FC236}">
                <a16:creationId xmlns:a16="http://schemas.microsoft.com/office/drawing/2014/main" id="{A11A38EA-6639-66BC-34EB-B68000E51E9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45BEA-EEE3-27E3-8FED-47A42B042888}"/>
              </a:ext>
            </a:extLst>
          </p:cNvPr>
          <p:cNvSpPr txBox="1"/>
          <p:nvPr/>
        </p:nvSpPr>
        <p:spPr>
          <a:xfrm>
            <a:off x="2197630" y="369792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Views structure</a:t>
            </a: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CECC5-0226-3FB3-76AA-A126414153FA}"/>
              </a:ext>
            </a:extLst>
          </p:cNvPr>
          <p:cNvCxnSpPr/>
          <p:nvPr/>
        </p:nvCxnSpPr>
        <p:spPr>
          <a:xfrm flipH="1">
            <a:off x="2496457" y="2264229"/>
            <a:ext cx="278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77D2AA-55B7-60FF-EF0C-3375F0A95434}"/>
              </a:ext>
            </a:extLst>
          </p:cNvPr>
          <p:cNvSpPr txBox="1"/>
          <p:nvPr/>
        </p:nvSpPr>
        <p:spPr>
          <a:xfrm>
            <a:off x="5457982" y="2064174"/>
            <a:ext cx="2580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 folder per </a:t>
            </a:r>
            <a:r>
              <a:rPr lang="en-US" sz="2000" b="1" dirty="0">
                <a:solidFill>
                  <a:srgbClr val="7030A0"/>
                </a:solidFill>
              </a:rPr>
              <a:t>main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52BB7-8136-FE5F-C2F1-5D426D20174E}"/>
              </a:ext>
            </a:extLst>
          </p:cNvPr>
          <p:cNvSpPr txBox="1"/>
          <p:nvPr/>
        </p:nvSpPr>
        <p:spPr>
          <a:xfrm>
            <a:off x="5805713" y="2652002"/>
            <a:ext cx="126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Main view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4EED81C-293B-E84F-A36D-B75E0516DA23}"/>
              </a:ext>
            </a:extLst>
          </p:cNvPr>
          <p:cNvSpPr/>
          <p:nvPr/>
        </p:nvSpPr>
        <p:spPr>
          <a:xfrm>
            <a:off x="5225142" y="2585358"/>
            <a:ext cx="301965" cy="533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9A9E056-9A88-C0F8-615A-71B8857182E1}"/>
              </a:ext>
            </a:extLst>
          </p:cNvPr>
          <p:cNvSpPr/>
          <p:nvPr/>
        </p:nvSpPr>
        <p:spPr>
          <a:xfrm>
            <a:off x="5225144" y="3280228"/>
            <a:ext cx="301964" cy="1424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C861B-2BA7-9DE7-97BF-CF857543FCAD}"/>
              </a:ext>
            </a:extLst>
          </p:cNvPr>
          <p:cNvSpPr txBox="1"/>
          <p:nvPr/>
        </p:nvSpPr>
        <p:spPr>
          <a:xfrm>
            <a:off x="5805713" y="3792218"/>
            <a:ext cx="1172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Sub view </a:t>
            </a:r>
          </a:p>
        </p:txBody>
      </p:sp>
    </p:spTree>
    <p:extLst>
      <p:ext uri="{BB962C8B-B14F-4D97-AF65-F5344CB8AC3E}">
        <p14:creationId xmlns:p14="http://schemas.microsoft.com/office/powerpoint/2010/main" val="28374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3787148" y="486265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390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1131" y="392215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623672" y="1802884"/>
            <a:ext cx="105523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we need 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responsibilities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project ?</a:t>
            </a:r>
            <a:endParaRPr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7;p4">
            <a:extLst>
              <a:ext uri="{FF2B5EF4-FFF2-40B4-BE49-F238E27FC236}">
                <a16:creationId xmlns:a16="http://schemas.microsoft.com/office/drawing/2014/main" id="{80C3FD11-2004-0D39-7071-73A9843AE9AD}"/>
              </a:ext>
            </a:extLst>
          </p:cNvPr>
          <p:cNvSpPr txBox="1"/>
          <p:nvPr/>
        </p:nvSpPr>
        <p:spPr>
          <a:xfrm>
            <a:off x="623672" y="2579510"/>
            <a:ext cx="1055232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use the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pattern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2">
              <a:buClr>
                <a:schemeClr val="dk1"/>
              </a:buClr>
              <a:buSzPts val="3500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The model</a:t>
            </a:r>
          </a:p>
          <a:p>
            <a:pPr lvl="2">
              <a:buClr>
                <a:schemeClr val="dk1"/>
              </a:buClr>
              <a:buSzPts val="3500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The controller</a:t>
            </a:r>
          </a:p>
          <a:p>
            <a:pPr lvl="2">
              <a:buClr>
                <a:schemeClr val="dk1"/>
              </a:buClr>
              <a:buSzPts val="3500"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The view</a:t>
            </a:r>
          </a:p>
        </p:txBody>
      </p:sp>
      <p:sp>
        <p:nvSpPr>
          <p:cNvPr id="3" name="Google Shape;127;p4">
            <a:extLst>
              <a:ext uri="{FF2B5EF4-FFF2-40B4-BE49-F238E27FC236}">
                <a16:creationId xmlns:a16="http://schemas.microsoft.com/office/drawing/2014/main" id="{1EF8F51E-1157-3531-F7DF-7AD858611BF3}"/>
              </a:ext>
            </a:extLst>
          </p:cNvPr>
          <p:cNvSpPr txBox="1"/>
          <p:nvPr/>
        </p:nvSpPr>
        <p:spPr>
          <a:xfrm>
            <a:off x="623672" y="4915497"/>
            <a:ext cx="105523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we need a clean PHP project structure</a:t>
            </a:r>
            <a:endParaRPr lang="en-US"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7;p4">
            <a:extLst>
              <a:ext uri="{FF2B5EF4-FFF2-40B4-BE49-F238E27FC236}">
                <a16:creationId xmlns:a16="http://schemas.microsoft.com/office/drawing/2014/main" id="{63923CD6-DF70-061B-815A-309078F6558E}"/>
              </a:ext>
            </a:extLst>
          </p:cNvPr>
          <p:cNvSpPr txBox="1"/>
          <p:nvPr/>
        </p:nvSpPr>
        <p:spPr>
          <a:xfrm>
            <a:off x="623672" y="5550497"/>
            <a:ext cx="633592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follow a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structure</a:t>
            </a:r>
            <a:endParaRPr lang="en-US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5;p2">
            <a:extLst>
              <a:ext uri="{FF2B5EF4-FFF2-40B4-BE49-F238E27FC236}">
                <a16:creationId xmlns:a16="http://schemas.microsoft.com/office/drawing/2014/main" id="{F83EFEFC-F787-1D40-AFC1-B77443DBD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6;p2">
            <a:extLst>
              <a:ext uri="{FF2B5EF4-FFF2-40B4-BE49-F238E27FC236}">
                <a16:creationId xmlns:a16="http://schemas.microsoft.com/office/drawing/2014/main" id="{6E98D220-1A43-E88F-9E0B-8A041B132D8E}"/>
              </a:ext>
            </a:extLst>
          </p:cNvPr>
          <p:cNvSpPr txBox="1"/>
          <p:nvPr/>
        </p:nvSpPr>
        <p:spPr>
          <a:xfrm>
            <a:off x="139331" y="1183882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47;p2">
            <a:extLst>
              <a:ext uri="{FF2B5EF4-FFF2-40B4-BE49-F238E27FC236}">
                <a16:creationId xmlns:a16="http://schemas.microsoft.com/office/drawing/2014/main" id="{878BB39E-0ABF-318F-95A1-DE35E2A5D75D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EACBF-40BC-4996-3202-D38128290E54}"/>
              </a:ext>
            </a:extLst>
          </p:cNvPr>
          <p:cNvCxnSpPr/>
          <p:nvPr/>
        </p:nvCxnSpPr>
        <p:spPr>
          <a:xfrm>
            <a:off x="3530600" y="2501900"/>
            <a:ext cx="0" cy="27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6218D-06BF-78C9-B415-A01C7DE06249}"/>
              </a:ext>
            </a:extLst>
          </p:cNvPr>
          <p:cNvCxnSpPr/>
          <p:nvPr/>
        </p:nvCxnSpPr>
        <p:spPr>
          <a:xfrm>
            <a:off x="7429500" y="2438400"/>
            <a:ext cx="0" cy="27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36C03F-D124-714E-6393-BE97084B2370}"/>
              </a:ext>
            </a:extLst>
          </p:cNvPr>
          <p:cNvSpPr txBox="1"/>
          <p:nvPr/>
        </p:nvSpPr>
        <p:spPr>
          <a:xfrm>
            <a:off x="3271707" y="383303"/>
            <a:ext cx="5672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 </a:t>
            </a:r>
            <a:r>
              <a:rPr lang="en-US" sz="3200" b="1" dirty="0"/>
              <a:t>responsibilities </a:t>
            </a:r>
            <a:r>
              <a:rPr lang="en-US" sz="3200" dirty="0"/>
              <a:t>in a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78232-A1F8-DF35-9208-6C57C9D12EA8}"/>
              </a:ext>
            </a:extLst>
          </p:cNvPr>
          <p:cNvSpPr txBox="1"/>
          <p:nvPr/>
        </p:nvSpPr>
        <p:spPr>
          <a:xfrm>
            <a:off x="3192010" y="1159214"/>
            <a:ext cx="6463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Define their role ? </a:t>
            </a:r>
            <a:r>
              <a:rPr lang="en-US" sz="1800" b="1" dirty="0"/>
              <a:t>What do they need to do </a:t>
            </a:r>
            <a:r>
              <a:rPr lang="en-US" sz="1800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Why</a:t>
            </a:r>
            <a:r>
              <a:rPr lang="en-US" dirty="0"/>
              <a:t> do we need to separate those responsibilities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21C2F7-61FD-0A59-DDFD-B6E8EC8C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289" y="2733849"/>
            <a:ext cx="1028700" cy="1809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19A5E4-0F87-506F-3571-EC0605098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161" y="2908300"/>
            <a:ext cx="971550" cy="1704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686F7-BC13-B9B2-64BA-15324B32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9" y="3184525"/>
            <a:ext cx="18859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364C6C-592A-94BB-165D-6A1FC6A5C67E}"/>
              </a:ext>
            </a:extLst>
          </p:cNvPr>
          <p:cNvSpPr txBox="1"/>
          <p:nvPr/>
        </p:nvSpPr>
        <p:spPr>
          <a:xfrm>
            <a:off x="1095376" y="5052456"/>
            <a:ext cx="1610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D62CC-7199-B644-586A-0DF24C7A8038}"/>
              </a:ext>
            </a:extLst>
          </p:cNvPr>
          <p:cNvSpPr txBox="1"/>
          <p:nvPr/>
        </p:nvSpPr>
        <p:spPr>
          <a:xfrm>
            <a:off x="4674990" y="5052456"/>
            <a:ext cx="116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WAITER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A23A4-531B-6E7C-D3E2-A9823AFBDAA5}"/>
              </a:ext>
            </a:extLst>
          </p:cNvPr>
          <p:cNvSpPr txBox="1"/>
          <p:nvPr/>
        </p:nvSpPr>
        <p:spPr>
          <a:xfrm>
            <a:off x="8733289" y="5046351"/>
            <a:ext cx="9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COOK</a:t>
            </a:r>
          </a:p>
        </p:txBody>
      </p:sp>
      <p:pic>
        <p:nvPicPr>
          <p:cNvPr id="21" name="Google Shape;135;p1">
            <a:extLst>
              <a:ext uri="{FF2B5EF4-FFF2-40B4-BE49-F238E27FC236}">
                <a16:creationId xmlns:a16="http://schemas.microsoft.com/office/drawing/2014/main" id="{48CC5EF4-9A41-55EA-19A4-3C033FB9CF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325" y="738442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5;p1">
            <a:extLst>
              <a:ext uri="{FF2B5EF4-FFF2-40B4-BE49-F238E27FC236}">
                <a16:creationId xmlns:a16="http://schemas.microsoft.com/office/drawing/2014/main" id="{33A13FD3-87C1-45AC-4F6E-8CAF04E0DB3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2437" y="726316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35;p1">
            <a:extLst>
              <a:ext uri="{FF2B5EF4-FFF2-40B4-BE49-F238E27FC236}">
                <a16:creationId xmlns:a16="http://schemas.microsoft.com/office/drawing/2014/main" id="{69D1948E-34D3-C9CE-A482-79BCF3031CE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5549" y="733397"/>
            <a:ext cx="243112" cy="483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05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78CA44A4-100C-3486-16E4-E932D40CD5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6;p2">
            <a:extLst>
              <a:ext uri="{FF2B5EF4-FFF2-40B4-BE49-F238E27FC236}">
                <a16:creationId xmlns:a16="http://schemas.microsoft.com/office/drawing/2014/main" id="{F85F956D-5B49-DA47-D57D-DA0888D1E081}"/>
              </a:ext>
            </a:extLst>
          </p:cNvPr>
          <p:cNvSpPr txBox="1"/>
          <p:nvPr/>
        </p:nvSpPr>
        <p:spPr>
          <a:xfrm>
            <a:off x="139331" y="1183882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1014CDC9-18EC-5EB1-742A-E35CF91D775A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endParaRPr dirty="0"/>
          </a:p>
        </p:txBody>
      </p:sp>
      <p:pic>
        <p:nvPicPr>
          <p:cNvPr id="7" name="Google Shape;135;p1">
            <a:extLst>
              <a:ext uri="{FF2B5EF4-FFF2-40B4-BE49-F238E27FC236}">
                <a16:creationId xmlns:a16="http://schemas.microsoft.com/office/drawing/2014/main" id="{D2C1FAA6-E67E-009D-01A1-539DEF906B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325" y="738442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5;p1">
            <a:extLst>
              <a:ext uri="{FF2B5EF4-FFF2-40B4-BE49-F238E27FC236}">
                <a16:creationId xmlns:a16="http://schemas.microsoft.com/office/drawing/2014/main" id="{BBB2C35D-8472-7BD8-D86D-1FB30D7770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437" y="726316"/>
            <a:ext cx="243112" cy="4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5;p1">
            <a:extLst>
              <a:ext uri="{FF2B5EF4-FFF2-40B4-BE49-F238E27FC236}">
                <a16:creationId xmlns:a16="http://schemas.microsoft.com/office/drawing/2014/main" id="{C851FDC2-3960-45E8-39DB-F1B5ABB38D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549" y="733397"/>
            <a:ext cx="243112" cy="4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25479-E16A-D501-D572-6174965747F4}"/>
              </a:ext>
            </a:extLst>
          </p:cNvPr>
          <p:cNvSpPr txBox="1"/>
          <p:nvPr/>
        </p:nvSpPr>
        <p:spPr>
          <a:xfrm>
            <a:off x="2478580" y="585378"/>
            <a:ext cx="667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 are the responsibilities </a:t>
            </a:r>
            <a:r>
              <a:rPr lang="en-US" sz="2800" dirty="0"/>
              <a:t> of this code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1BB4C-1EC0-DC28-A9F0-A86C6852B643}"/>
              </a:ext>
            </a:extLst>
          </p:cNvPr>
          <p:cNvSpPr txBox="1"/>
          <p:nvPr/>
        </p:nvSpPr>
        <p:spPr>
          <a:xfrm>
            <a:off x="2114025" y="1694576"/>
            <a:ext cx="7407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- </a:t>
            </a:r>
            <a:r>
              <a:rPr lang="en-US" b="1" dirty="0"/>
              <a:t>Get data </a:t>
            </a:r>
            <a:r>
              <a:rPr lang="en-US" dirty="0"/>
              <a:t>from database</a:t>
            </a:r>
          </a:p>
          <a:p>
            <a:r>
              <a:rPr lang="en-US" dirty="0">
                <a:solidFill>
                  <a:srgbClr val="FF0000"/>
                </a:solidFill>
              </a:rPr>
              <a:t>B - </a:t>
            </a:r>
            <a:r>
              <a:rPr lang="en-US" b="1" dirty="0"/>
              <a:t>Decide</a:t>
            </a:r>
            <a:r>
              <a:rPr lang="en-US" dirty="0"/>
              <a:t> what the view </a:t>
            </a:r>
            <a:r>
              <a:rPr lang="en-US" b="1" dirty="0"/>
              <a:t>should display </a:t>
            </a:r>
            <a:r>
              <a:rPr lang="en-US" i="1" dirty="0"/>
              <a:t>(depending on the data)</a:t>
            </a:r>
          </a:p>
          <a:p>
            <a:r>
              <a:rPr lang="en-US" dirty="0">
                <a:solidFill>
                  <a:srgbClr val="FF0000"/>
                </a:solidFill>
              </a:rPr>
              <a:t>C - </a:t>
            </a:r>
            <a:r>
              <a:rPr lang="en-US" b="1" dirty="0"/>
              <a:t>Display</a:t>
            </a:r>
            <a:r>
              <a:rPr lang="en-US" dirty="0"/>
              <a:t> the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C8FBA-B3BF-C537-2DDA-C005518D4794}"/>
              </a:ext>
            </a:extLst>
          </p:cNvPr>
          <p:cNvSpPr txBox="1"/>
          <p:nvPr/>
        </p:nvSpPr>
        <p:spPr>
          <a:xfrm>
            <a:off x="4513277" y="1216921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(many answers possible)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633E6-FD46-7FF7-5B62-98634DBF98C8}"/>
              </a:ext>
            </a:extLst>
          </p:cNvPr>
          <p:cNvSpPr txBox="1"/>
          <p:nvPr/>
        </p:nvSpPr>
        <p:spPr>
          <a:xfrm>
            <a:off x="1548661" y="3178524"/>
            <a:ext cx="8669361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	$statement = $connection-&gt;prepare("select * from posts");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$statement-&gt;execute();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$posts = $statement-&gt;</a:t>
            </a:r>
            <a:r>
              <a:rPr lang="en-US" sz="1200" dirty="0" err="1">
                <a:latin typeface="Consolas" panose="020B0609020204030204" pitchFamily="49" charset="0"/>
              </a:rPr>
              <a:t>fetchAll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foreach($posts as $post):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&lt;li&gt;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&lt;?=</a:t>
            </a:r>
            <a:r>
              <a:rPr lang="en-US" sz="1200" dirty="0">
                <a:latin typeface="Consolas" panose="020B0609020204030204" pitchFamily="49" charset="0"/>
              </a:rPr>
              <a:t> $post['title']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 |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&lt;span&gt;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&lt;?=</a:t>
            </a:r>
            <a:r>
              <a:rPr lang="en-US" sz="1200" dirty="0">
                <a:latin typeface="Consolas" panose="020B0609020204030204" pitchFamily="49" charset="0"/>
              </a:rPr>
              <a:t> $post['description']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&lt;/span&gt; |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&lt;a </a:t>
            </a:r>
            <a:r>
              <a:rPr lang="en-US" sz="1200" dirty="0" err="1">
                <a:latin typeface="Consolas" panose="020B0609020204030204" pitchFamily="49" charset="0"/>
              </a:rPr>
              <a:t>href</a:t>
            </a:r>
            <a:r>
              <a:rPr lang="en-US" sz="1200" dirty="0">
                <a:latin typeface="Consolas" panose="020B0609020204030204" pitchFamily="49" charset="0"/>
              </a:rPr>
              <a:t>="controllers/post/</a:t>
            </a:r>
            <a:r>
              <a:rPr lang="en-US" sz="1200" dirty="0" err="1">
                <a:latin typeface="Consolas" panose="020B0609020204030204" pitchFamily="49" charset="0"/>
              </a:rPr>
              <a:t>post.delete.controller.php?id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>
                <a:latin typeface="Consolas" panose="020B0609020204030204" pitchFamily="49" charset="0"/>
              </a:rPr>
              <a:t>= $post['id']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" &gt;Delete&lt;/a&gt; |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	&lt;a </a:t>
            </a:r>
            <a:r>
              <a:rPr lang="en-US" sz="1200" dirty="0" err="1">
                <a:latin typeface="Consolas" panose="020B0609020204030204" pitchFamily="49" charset="0"/>
              </a:rPr>
              <a:t>href</a:t>
            </a:r>
            <a:r>
              <a:rPr lang="en-US" sz="1200" dirty="0">
                <a:latin typeface="Consolas" panose="020B0609020204030204" pitchFamily="49" charset="0"/>
              </a:rPr>
              <a:t>="views/post/</a:t>
            </a:r>
            <a:r>
              <a:rPr lang="en-US" sz="1200" dirty="0" err="1">
                <a:latin typeface="Consolas" panose="020B0609020204030204" pitchFamily="49" charset="0"/>
              </a:rPr>
              <a:t>form.edit.view.php?id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>
                <a:latin typeface="Consolas" panose="020B0609020204030204" pitchFamily="49" charset="0"/>
              </a:rPr>
              <a:t>= $post['id']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>
                <a:latin typeface="Consolas" panose="020B0609020204030204" pitchFamily="49" charset="0"/>
              </a:rPr>
              <a:t>"&gt;Edit&lt;/a&gt;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&lt;/li&gt;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endforeach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2317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42F43C9A-A7A3-6BBF-3244-7CC06D149F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6;p2">
            <a:extLst>
              <a:ext uri="{FF2B5EF4-FFF2-40B4-BE49-F238E27FC236}">
                <a16:creationId xmlns:a16="http://schemas.microsoft.com/office/drawing/2014/main" id="{912F48AB-92B1-A83E-082E-D334737AB230}"/>
              </a:ext>
            </a:extLst>
          </p:cNvPr>
          <p:cNvSpPr txBox="1"/>
          <p:nvPr/>
        </p:nvSpPr>
        <p:spPr>
          <a:xfrm>
            <a:off x="58862" y="1083214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4D29CF12-4895-EBB5-8BFE-E046855564D0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A76A-F98D-7EA7-D4F1-DB0F7D471732}"/>
              </a:ext>
            </a:extLst>
          </p:cNvPr>
          <p:cNvSpPr txBox="1"/>
          <p:nvPr/>
        </p:nvSpPr>
        <p:spPr>
          <a:xfrm>
            <a:off x="616525" y="2881097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Participants know </a:t>
            </a:r>
            <a:r>
              <a:rPr lang="en-US" sz="2000" b="1" dirty="0"/>
              <a:t>what to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A599B-01DC-9AA0-2770-58E7A67B4AF1}"/>
              </a:ext>
            </a:extLst>
          </p:cNvPr>
          <p:cNvSpPr txBox="1"/>
          <p:nvPr/>
        </p:nvSpPr>
        <p:spPr>
          <a:xfrm>
            <a:off x="1790452" y="673591"/>
            <a:ext cx="7957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do we need  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responsibilities ?</a:t>
            </a:r>
            <a:endParaRPr lang="en-US" sz="3600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6BC3DD81-7A99-68CC-ADE4-5E570DED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6BF91-6D02-895F-128F-59D13D18CAB9}"/>
              </a:ext>
            </a:extLst>
          </p:cNvPr>
          <p:cNvSpPr txBox="1"/>
          <p:nvPr/>
        </p:nvSpPr>
        <p:spPr>
          <a:xfrm>
            <a:off x="1790452" y="1921293"/>
            <a:ext cx="291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REAL LIFE </a:t>
            </a:r>
            <a:r>
              <a:rPr lang="en-US" sz="2800" dirty="0"/>
              <a:t>PROJECT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DB5527-0EB4-973A-6CD7-547160F68D43}"/>
              </a:ext>
            </a:extLst>
          </p:cNvPr>
          <p:cNvCxnSpPr/>
          <p:nvPr/>
        </p:nvCxnSpPr>
        <p:spPr>
          <a:xfrm>
            <a:off x="5519507" y="1734897"/>
            <a:ext cx="67111" cy="44147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E071D2-2F74-C21E-395F-C71546C029FE}"/>
              </a:ext>
            </a:extLst>
          </p:cNvPr>
          <p:cNvSpPr txBox="1"/>
          <p:nvPr/>
        </p:nvSpPr>
        <p:spPr>
          <a:xfrm>
            <a:off x="8198880" y="1921293"/>
            <a:ext cx="1956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IT</a:t>
            </a:r>
            <a:r>
              <a:rPr lang="en-US" sz="2800" dirty="0"/>
              <a:t> PROJECTS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197C23-708C-9540-A21F-6941E542C5C3}"/>
              </a:ext>
            </a:extLst>
          </p:cNvPr>
          <p:cNvSpPr txBox="1"/>
          <p:nvPr/>
        </p:nvSpPr>
        <p:spPr>
          <a:xfrm>
            <a:off x="556335" y="3742193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Eliminate duplication </a:t>
            </a:r>
            <a:r>
              <a:rPr lang="en-US" sz="2000" dirty="0"/>
              <a:t>of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26AC7-D852-1422-F978-A0DAB1661C03}"/>
              </a:ext>
            </a:extLst>
          </p:cNvPr>
          <p:cNvSpPr txBox="1"/>
          <p:nvPr/>
        </p:nvSpPr>
        <p:spPr>
          <a:xfrm>
            <a:off x="466190" y="5477069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Help to check</a:t>
            </a:r>
            <a:r>
              <a:rPr lang="en-US" sz="2000" dirty="0"/>
              <a:t> if things are 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46D470-E3BD-D0E3-7985-B9DED6246BD5}"/>
              </a:ext>
            </a:extLst>
          </p:cNvPr>
          <p:cNvSpPr txBox="1"/>
          <p:nvPr/>
        </p:nvSpPr>
        <p:spPr>
          <a:xfrm>
            <a:off x="531168" y="4599662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Clarify a </a:t>
            </a:r>
            <a:r>
              <a:rPr lang="en-US" sz="2000" b="1" dirty="0"/>
              <a:t>work 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81959D-31EA-515D-4161-1EC2FCFB9050}"/>
              </a:ext>
            </a:extLst>
          </p:cNvPr>
          <p:cNvSpPr txBox="1"/>
          <p:nvPr/>
        </p:nvSpPr>
        <p:spPr>
          <a:xfrm>
            <a:off x="5880542" y="2807261"/>
            <a:ext cx="6366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Developer know </a:t>
            </a:r>
            <a:r>
              <a:rPr lang="en-US" sz="2000" b="1" dirty="0"/>
              <a:t>where to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9C9EB-9F0E-91F5-5BBE-3DDC9E4ABBBC}"/>
              </a:ext>
            </a:extLst>
          </p:cNvPr>
          <p:cNvSpPr txBox="1"/>
          <p:nvPr/>
        </p:nvSpPr>
        <p:spPr>
          <a:xfrm>
            <a:off x="5880543" y="3628842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Eliminate duplication </a:t>
            </a:r>
            <a:r>
              <a:rPr lang="en-US" sz="2000" dirty="0"/>
              <a:t>of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8C312-144F-9567-4BF7-51730F41A70F}"/>
              </a:ext>
            </a:extLst>
          </p:cNvPr>
          <p:cNvSpPr txBox="1"/>
          <p:nvPr/>
        </p:nvSpPr>
        <p:spPr>
          <a:xfrm>
            <a:off x="5813121" y="5621445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Help to test </a:t>
            </a:r>
            <a:r>
              <a:rPr lang="en-US" sz="2000" dirty="0"/>
              <a:t>the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D7636-286A-CF04-E934-1F4EC9455F68}"/>
              </a:ext>
            </a:extLst>
          </p:cNvPr>
          <p:cNvSpPr txBox="1"/>
          <p:nvPr/>
        </p:nvSpPr>
        <p:spPr>
          <a:xfrm>
            <a:off x="5813121" y="4485438"/>
            <a:ext cx="4164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Clarify a </a:t>
            </a:r>
            <a:r>
              <a:rPr lang="en-US" sz="2000" b="1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26101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5;p2">
            <a:extLst>
              <a:ext uri="{FF2B5EF4-FFF2-40B4-BE49-F238E27FC236}">
                <a16:creationId xmlns:a16="http://schemas.microsoft.com/office/drawing/2014/main" id="{74DF9C34-21C3-46FE-F9B5-59EA9FAAAE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43" y="5750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6;p2">
            <a:extLst>
              <a:ext uri="{FF2B5EF4-FFF2-40B4-BE49-F238E27FC236}">
                <a16:creationId xmlns:a16="http://schemas.microsoft.com/office/drawing/2014/main" id="{7C662AB8-E3B4-5C43-878B-EC70F72D96EE}"/>
              </a:ext>
            </a:extLst>
          </p:cNvPr>
          <p:cNvSpPr txBox="1"/>
          <p:nvPr/>
        </p:nvSpPr>
        <p:spPr>
          <a:xfrm>
            <a:off x="58862" y="1083214"/>
            <a:ext cx="679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MIN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7;p2">
            <a:extLst>
              <a:ext uri="{FF2B5EF4-FFF2-40B4-BE49-F238E27FC236}">
                <a16:creationId xmlns:a16="http://schemas.microsoft.com/office/drawing/2014/main" id="{F6B8E330-23E0-8E8E-B95A-3450CA2EC7D6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97EC3BA-B7A5-539B-4994-EA2A4A30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95" y="532719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3341841" y="256691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The MVC architecture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3468331" y="921449"/>
            <a:ext cx="657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CONTROLER Is in charge to </a:t>
            </a:r>
            <a:r>
              <a:rPr lang="en-US" b="1" dirty="0"/>
              <a:t>provide the right data </a:t>
            </a:r>
            <a:r>
              <a:rPr lang="en-US" dirty="0"/>
              <a:t>to the view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BAA143D-0660-5C74-C845-71D2DB6B0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505" y="770645"/>
            <a:ext cx="522581" cy="9170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604BFC-F6B1-D635-78B1-71005775522D}"/>
              </a:ext>
            </a:extLst>
          </p:cNvPr>
          <p:cNvSpPr txBox="1"/>
          <p:nvPr/>
        </p:nvSpPr>
        <p:spPr>
          <a:xfrm>
            <a:off x="3468331" y="1252260"/>
            <a:ext cx="73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CONTROLER can also validate user inputs, hide field, display warnings</a:t>
            </a:r>
          </a:p>
        </p:txBody>
      </p:sp>
    </p:spTree>
    <p:extLst>
      <p:ext uri="{BB962C8B-B14F-4D97-AF65-F5344CB8AC3E}">
        <p14:creationId xmlns:p14="http://schemas.microsoft.com/office/powerpoint/2010/main" val="413710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2795417" y="306561"/>
            <a:ext cx="3779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1 – The controller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2748586" y="1008453"/>
            <a:ext cx="37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b="1" dirty="0"/>
              <a:t>rovide the right data </a:t>
            </a:r>
            <a:r>
              <a:rPr lang="en-US" dirty="0"/>
              <a:t>to the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604BFC-F6B1-D635-78B1-71005775522D}"/>
              </a:ext>
            </a:extLst>
          </p:cNvPr>
          <p:cNvSpPr txBox="1"/>
          <p:nvPr/>
        </p:nvSpPr>
        <p:spPr>
          <a:xfrm>
            <a:off x="2748586" y="1339264"/>
            <a:ext cx="509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Validate user inputs, hide field, display warnings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4AFDF1-AE33-25D8-712F-7AD66537EDBE}"/>
              </a:ext>
            </a:extLst>
          </p:cNvPr>
          <p:cNvSpPr/>
          <p:nvPr/>
        </p:nvSpPr>
        <p:spPr>
          <a:xfrm rot="1294791">
            <a:off x="4105399" y="2990470"/>
            <a:ext cx="1485900" cy="1017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3324A-49D2-D19D-1E24-87E1946D6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38" y="275128"/>
            <a:ext cx="842636" cy="14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2780638" y="227060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2 – The model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2748586" y="1008453"/>
            <a:ext cx="458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b="1" dirty="0"/>
              <a:t>rovide the data needed by the application</a:t>
            </a:r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BAA143D-0660-5C74-C845-71D2DB6B0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09" y="227830"/>
            <a:ext cx="821141" cy="144102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604BFC-F6B1-D635-78B1-71005775522D}"/>
              </a:ext>
            </a:extLst>
          </p:cNvPr>
          <p:cNvSpPr txBox="1"/>
          <p:nvPr/>
        </p:nvSpPr>
        <p:spPr>
          <a:xfrm>
            <a:off x="2748586" y="1339264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Changing the data </a:t>
            </a:r>
            <a:r>
              <a:rPr lang="en-US" dirty="0"/>
              <a:t>: remove, insert, add..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4AFDF1-AE33-25D8-712F-7AD66537EDBE}"/>
              </a:ext>
            </a:extLst>
          </p:cNvPr>
          <p:cNvSpPr/>
          <p:nvPr/>
        </p:nvSpPr>
        <p:spPr>
          <a:xfrm rot="1294791">
            <a:off x="6452064" y="2984297"/>
            <a:ext cx="1485900" cy="1017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319;p12">
            <a:extLst>
              <a:ext uri="{FF2B5EF4-FFF2-40B4-BE49-F238E27FC236}">
                <a16:creationId xmlns:a16="http://schemas.microsoft.com/office/drawing/2014/main" id="{AB89C5F3-C662-3137-DBCF-3CD8D2C518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9350" y="2267971"/>
            <a:ext cx="1317514" cy="131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22;p12">
            <a:extLst>
              <a:ext uri="{FF2B5EF4-FFF2-40B4-BE49-F238E27FC236}">
                <a16:creationId xmlns:a16="http://schemas.microsoft.com/office/drawing/2014/main" id="{82069ACF-D2C0-86A2-4393-A923CB5BD0A5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79776" y="4055688"/>
            <a:ext cx="1337136" cy="1337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19;p12">
            <a:extLst>
              <a:ext uri="{FF2B5EF4-FFF2-40B4-BE49-F238E27FC236}">
                <a16:creationId xmlns:a16="http://schemas.microsoft.com/office/drawing/2014/main" id="{85574FF2-A7E8-C9C2-40FA-DEA13FB5C8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8504" y="2019677"/>
            <a:ext cx="1317514" cy="1317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20;p12">
            <a:extLst>
              <a:ext uri="{FF2B5EF4-FFF2-40B4-BE49-F238E27FC236}">
                <a16:creationId xmlns:a16="http://schemas.microsoft.com/office/drawing/2014/main" id="{1A046279-E560-C31E-8EA6-66DA6186457D}"/>
              </a:ext>
            </a:extLst>
          </p:cNvPr>
          <p:cNvSpPr/>
          <p:nvPr/>
        </p:nvSpPr>
        <p:spPr>
          <a:xfrm>
            <a:off x="4679257" y="2752885"/>
            <a:ext cx="7056936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g11259906e0b_0_30">
            <a:extLst>
              <a:ext uri="{FF2B5EF4-FFF2-40B4-BE49-F238E27FC236}">
                <a16:creationId xmlns:a16="http://schemas.microsoft.com/office/drawing/2014/main" id="{15DEFF90-2A36-B3B1-CA69-7B698D5498D8}"/>
              </a:ext>
            </a:extLst>
          </p:cNvPr>
          <p:cNvSpPr txBox="1"/>
          <p:nvPr/>
        </p:nvSpPr>
        <p:spPr>
          <a:xfrm>
            <a:off x="935524" y="2027875"/>
            <a:ext cx="18130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0;g11259906e0b_0_30">
            <a:extLst>
              <a:ext uri="{FF2B5EF4-FFF2-40B4-BE49-F238E27FC236}">
                <a16:creationId xmlns:a16="http://schemas.microsoft.com/office/drawing/2014/main" id="{59D43989-4809-5B56-C9BD-94B7393A26E8}"/>
              </a:ext>
            </a:extLst>
          </p:cNvPr>
          <p:cNvSpPr txBox="1"/>
          <p:nvPr/>
        </p:nvSpPr>
        <p:spPr>
          <a:xfrm>
            <a:off x="7423560" y="1743614"/>
            <a:ext cx="12024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0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1CF08-CA82-829B-796A-99CFAF62E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770" y="3628646"/>
            <a:ext cx="879681" cy="1020762"/>
          </a:xfrm>
          <a:prstGeom prst="rect">
            <a:avLst/>
          </a:prstGeom>
        </p:spPr>
      </p:pic>
      <p:cxnSp>
        <p:nvCxnSpPr>
          <p:cNvPr id="21" name="Google Shape;94;g11259906e0b_0_30">
            <a:extLst>
              <a:ext uri="{FF2B5EF4-FFF2-40B4-BE49-F238E27FC236}">
                <a16:creationId xmlns:a16="http://schemas.microsoft.com/office/drawing/2014/main" id="{84B57A9F-7ADA-64F1-A1E3-B6691E508909}"/>
              </a:ext>
            </a:extLst>
          </p:cNvPr>
          <p:cNvCxnSpPr>
            <a:cxnSpLocks/>
          </p:cNvCxnSpPr>
          <p:nvPr/>
        </p:nvCxnSpPr>
        <p:spPr>
          <a:xfrm flipH="1">
            <a:off x="2985840" y="6076761"/>
            <a:ext cx="4616749" cy="0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95;g11259906e0b_0_30">
            <a:extLst>
              <a:ext uri="{FF2B5EF4-FFF2-40B4-BE49-F238E27FC236}">
                <a16:creationId xmlns:a16="http://schemas.microsoft.com/office/drawing/2014/main" id="{DEF36927-B457-7731-E429-FA5BE16C050E}"/>
              </a:ext>
            </a:extLst>
          </p:cNvPr>
          <p:cNvSpPr txBox="1"/>
          <p:nvPr/>
        </p:nvSpPr>
        <p:spPr>
          <a:xfrm>
            <a:off x="3630828" y="6204089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b="0" i="1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1F5431-EA8A-020F-0609-585A2A591DB2}"/>
              </a:ext>
            </a:extLst>
          </p:cNvPr>
          <p:cNvSpPr/>
          <p:nvPr/>
        </p:nvSpPr>
        <p:spPr>
          <a:xfrm rot="16200000">
            <a:off x="4719705" y="4032088"/>
            <a:ext cx="2208205" cy="1234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B290F4-E520-D463-A080-9882A246C554}"/>
              </a:ext>
            </a:extLst>
          </p:cNvPr>
          <p:cNvSpPr/>
          <p:nvPr/>
        </p:nvSpPr>
        <p:spPr>
          <a:xfrm>
            <a:off x="7602589" y="3545307"/>
            <a:ext cx="1489728" cy="10207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5C245-4A0D-30CB-5C14-AD2F44A3F285}"/>
              </a:ext>
            </a:extLst>
          </p:cNvPr>
          <p:cNvSpPr/>
          <p:nvPr/>
        </p:nvSpPr>
        <p:spPr>
          <a:xfrm>
            <a:off x="7592021" y="4858358"/>
            <a:ext cx="1489728" cy="18258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85812-80C1-0693-F83D-D7D48797251F}"/>
              </a:ext>
            </a:extLst>
          </p:cNvPr>
          <p:cNvCxnSpPr>
            <a:cxnSpLocks/>
          </p:cNvCxnSpPr>
          <p:nvPr/>
        </p:nvCxnSpPr>
        <p:spPr>
          <a:xfrm flipH="1">
            <a:off x="6579993" y="440885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A5D73-380B-69F6-B871-128611183B9C}"/>
              </a:ext>
            </a:extLst>
          </p:cNvPr>
          <p:cNvCxnSpPr>
            <a:cxnSpLocks/>
          </p:cNvCxnSpPr>
          <p:nvPr/>
        </p:nvCxnSpPr>
        <p:spPr>
          <a:xfrm>
            <a:off x="6610663" y="4020876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oogle Shape;94;g11259906e0b_0_30">
            <a:extLst>
              <a:ext uri="{FF2B5EF4-FFF2-40B4-BE49-F238E27FC236}">
                <a16:creationId xmlns:a16="http://schemas.microsoft.com/office/drawing/2014/main" id="{0F4AFC84-050D-5062-677C-44C627E84E20}"/>
              </a:ext>
            </a:extLst>
          </p:cNvPr>
          <p:cNvCxnSpPr>
            <a:cxnSpLocks/>
          </p:cNvCxnSpPr>
          <p:nvPr/>
        </p:nvCxnSpPr>
        <p:spPr>
          <a:xfrm flipV="1">
            <a:off x="2795417" y="4020876"/>
            <a:ext cx="2163296" cy="15661"/>
          </a:xfrm>
          <a:prstGeom prst="straightConnector1">
            <a:avLst/>
          </a:prstGeom>
          <a:noFill/>
          <a:ln w="57150" cap="flat" cmpd="sng">
            <a:solidFill>
              <a:srgbClr val="A5A5A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7BCBB5-2267-ECB3-CC59-05E195CA8F1B}"/>
              </a:ext>
            </a:extLst>
          </p:cNvPr>
          <p:cNvCxnSpPr>
            <a:cxnSpLocks/>
          </p:cNvCxnSpPr>
          <p:nvPr/>
        </p:nvCxnSpPr>
        <p:spPr>
          <a:xfrm flipH="1">
            <a:off x="9265136" y="424919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04D0FF-EF93-0EF4-C018-CC5C80AE49F3}"/>
              </a:ext>
            </a:extLst>
          </p:cNvPr>
          <p:cNvCxnSpPr>
            <a:cxnSpLocks/>
          </p:cNvCxnSpPr>
          <p:nvPr/>
        </p:nvCxnSpPr>
        <p:spPr>
          <a:xfrm>
            <a:off x="9295806" y="3861219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6FB3F1-027F-ACC5-D1B4-B7541A79FBC1}"/>
              </a:ext>
            </a:extLst>
          </p:cNvPr>
          <p:cNvCxnSpPr>
            <a:cxnSpLocks/>
          </p:cNvCxnSpPr>
          <p:nvPr/>
        </p:nvCxnSpPr>
        <p:spPr>
          <a:xfrm>
            <a:off x="6579993" y="5278544"/>
            <a:ext cx="85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320;p12">
            <a:extLst>
              <a:ext uri="{FF2B5EF4-FFF2-40B4-BE49-F238E27FC236}">
                <a16:creationId xmlns:a16="http://schemas.microsoft.com/office/drawing/2014/main" id="{6DADE719-C45E-F939-04A8-4D2214E333D0}"/>
              </a:ext>
            </a:extLst>
          </p:cNvPr>
          <p:cNvSpPr/>
          <p:nvPr/>
        </p:nvSpPr>
        <p:spPr>
          <a:xfrm>
            <a:off x="536368" y="2786949"/>
            <a:ext cx="2462702" cy="3724917"/>
          </a:xfrm>
          <a:prstGeom prst="roundRect">
            <a:avLst>
              <a:gd name="adj" fmla="val 11212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95;g11259906e0b_0_30">
            <a:extLst>
              <a:ext uri="{FF2B5EF4-FFF2-40B4-BE49-F238E27FC236}">
                <a16:creationId xmlns:a16="http://schemas.microsoft.com/office/drawing/2014/main" id="{45234309-E64E-EDDC-BC79-DD68F0F58B6B}"/>
              </a:ext>
            </a:extLst>
          </p:cNvPr>
          <p:cNvSpPr txBox="1"/>
          <p:nvPr/>
        </p:nvSpPr>
        <p:spPr>
          <a:xfrm>
            <a:off x="3641923" y="4333223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1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1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20B3C-861B-F0E3-56E2-F7A5E5EBFFEA}"/>
              </a:ext>
            </a:extLst>
          </p:cNvPr>
          <p:cNvSpPr txBox="1"/>
          <p:nvPr/>
        </p:nvSpPr>
        <p:spPr>
          <a:xfrm>
            <a:off x="2985840" y="292346"/>
            <a:ext cx="593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3 – The view</a:t>
            </a:r>
            <a:endParaRPr 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0E29D3-9E7B-10F3-8585-7C83666E3241}"/>
              </a:ext>
            </a:extLst>
          </p:cNvPr>
          <p:cNvSpPr txBox="1"/>
          <p:nvPr/>
        </p:nvSpPr>
        <p:spPr>
          <a:xfrm>
            <a:off x="2748586" y="1008453"/>
            <a:ext cx="739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Build the user interface </a:t>
            </a:r>
            <a:r>
              <a:rPr lang="en-US" dirty="0"/>
              <a:t>, given the information provided by the controller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4AFDF1-AE33-25D8-712F-7AD66537EDBE}"/>
              </a:ext>
            </a:extLst>
          </p:cNvPr>
          <p:cNvSpPr/>
          <p:nvPr/>
        </p:nvSpPr>
        <p:spPr>
          <a:xfrm rot="8301360">
            <a:off x="8637978" y="4873479"/>
            <a:ext cx="1485900" cy="1017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6AD9A-003D-885B-B7A9-EC787E1A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88" y="550358"/>
            <a:ext cx="1512711" cy="11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731</Words>
  <Application>Microsoft Office PowerPoint</Application>
  <PresentationFormat>Widescreen</PresentationFormat>
  <Paragraphs>151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2023-01-11T06:14:51Z</dcterms:created>
  <dcterms:modified xsi:type="dcterms:W3CDTF">2023-01-11T08:28:00Z</dcterms:modified>
</cp:coreProperties>
</file>