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572" r:id="rId2"/>
    <p:sldId id="597" r:id="rId3"/>
    <p:sldId id="596" r:id="rId4"/>
    <p:sldId id="604" r:id="rId5"/>
    <p:sldId id="605" r:id="rId6"/>
    <p:sldId id="609" r:id="rId7"/>
    <p:sldId id="613" r:id="rId8"/>
    <p:sldId id="626" r:id="rId9"/>
    <p:sldId id="627" r:id="rId10"/>
    <p:sldId id="573" r:id="rId11"/>
    <p:sldId id="257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84" r:id="rId21"/>
    <p:sldId id="561" r:id="rId22"/>
    <p:sldId id="562" r:id="rId23"/>
    <p:sldId id="574" r:id="rId24"/>
    <p:sldId id="623" r:id="rId25"/>
    <p:sldId id="625" r:id="rId26"/>
    <p:sldId id="624" r:id="rId27"/>
    <p:sldId id="57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884" autoAdjust="0"/>
  </p:normalViewPr>
  <p:slideViewPr>
    <p:cSldViewPr snapToGrid="0" snapToObjects="1">
      <p:cViewPr>
        <p:scale>
          <a:sx n="75" d="100"/>
          <a:sy n="75" d="100"/>
        </p:scale>
        <p:origin x="268" y="-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162D4-E200-7A4D-B8E8-9A2A8FC24F35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EE7D2-5794-474A-AFDE-7FB63209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7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382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75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 the tables with examples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0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courses follow </a:t>
            </a:r>
            <a:r>
              <a:rPr lang="en-GB" dirty="0" err="1"/>
              <a:t>Lyhour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52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follows JavaScript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3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7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key is a column whose values are used to identify a row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9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key is a column whose values are used to identify a row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62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625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B2268-CC97-CB44-A9EA-F015787A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55462-D9AB-0B48-B39F-583E359B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16C2A-094A-814A-B1C2-715E7D9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3964B-83C4-2C47-9342-90B5E1D2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43961-67DE-7A48-B1DD-F2BF483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7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5488D-09C5-1F4C-9584-DF823A85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9E1EB-4620-1544-8F0B-0983D15B2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01BEF-45FB-5E43-B4EB-8C414AAB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506B76-473F-954C-BD47-CCD8EAE3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D5ECE-37F0-2640-9F25-1E2453A6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2CC217-9577-1A46-9B44-40E8433C6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BE98DB-6CDF-7D49-A9D3-C1EAE7D1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C77FD-E89B-B748-A5A5-C594D5ED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1C83A-269C-7349-89A7-385A5C3F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AAC5A-FDF2-0642-B8E9-E8FC670B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54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9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8B2D9-933C-2C4D-9D2B-FF158106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C18B1-4C6B-284E-8521-62573415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416909-EC25-E24D-A63C-7D5AC785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07A86B-E5FD-E543-A8DE-F36C689B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8E579-A98B-8541-B6E9-CD3B2F4C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8A502-24C9-FB46-B930-F34BAD90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A2A17-2764-2E40-9770-90192C5A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5D11E-1954-6343-B6A8-AD97CA86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6A2FC-68FC-DB4D-B283-6A3BB08F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73CB5-7CE0-E249-A44E-359DCEA0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9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4C8A9-67F6-614E-9139-D31558C5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C104E-AC9D-0540-B4CB-33F912437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7ACF7-B5ED-CF4C-9F74-C30C7CF5D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FC42C3-491E-B34B-BEA1-82E5A32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4D18C3-6396-414D-AA12-3AD0307F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1921FE-383A-DD45-B727-56B69ACC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7354B-02BA-A743-8669-2DE7B821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3C7040-D2E3-FE4C-96EF-BB997F5C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7B936-5886-AB49-8BBA-C0D888E4F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C0F3C9-F953-AA47-95B8-0026E549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D4BE54-F512-3348-978D-74F95AE9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BE471B-C5DB-B346-92CC-EC25CB48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009431-54DD-914A-B4B8-442502A1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67AD9A-5B52-EF41-B2B3-98A9F7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7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C7C80-4C53-4642-B091-13E0046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9A24A1-87E9-B148-80C1-D51F4D9E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6534CC-F7BD-EF47-A89A-81DB260F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3A590A-5EA6-7349-8E28-81AF124E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2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F5FBE9-3751-EB49-9FBB-660EEE35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A0FF23-7B6F-774E-8550-7583FBBF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6E5FA6-B2FF-9847-9294-50B82C47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2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12685-D4F5-184C-BA31-4B9F0551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96E56-75C5-9441-8ED1-8866CB03E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FA1C1-5E5A-D84B-8187-3BA41C86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9F8132-FC3E-8E45-AA52-1DCB8FE3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73A4DB-3B05-F04A-A3A5-762D1BAC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F4509E-3E0C-6244-8517-781E5B49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4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0B9E8-B104-D54F-9275-406F8255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45B180-EC04-4740-A202-40104C8A5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35B275-D050-4041-98E2-171BAB8A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517AF2-7DB1-854F-BCE9-84564D9D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4D092E-B7E4-3649-BC0F-4B16DA89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6A606C-399C-5642-B152-C01B4297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3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0FCA9B-B44F-984E-8721-AB9B15B5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49ABFB-2443-A64E-A5CC-9847D121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8A6B74-ACC5-2C4D-AB19-4130E25FB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EC344-A47A-5145-8204-C5DAA4F9B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66C0EB-C137-A74C-9D86-1B8D87CAF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63" y="762000"/>
            <a:ext cx="6883400" cy="344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0800" y="4210903"/>
            <a:ext cx="957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B050"/>
                </a:solidFill>
              </a:rPr>
              <a:t>Take a paper put your name. </a:t>
            </a:r>
          </a:p>
          <a:p>
            <a:pPr algn="ctr"/>
            <a:r>
              <a:rPr lang="en-US" sz="2400" i="1" dirty="0">
                <a:solidFill>
                  <a:srgbClr val="00B050"/>
                </a:solidFill>
              </a:rPr>
              <a:t>All of your answers need to write on to this paper.</a:t>
            </a:r>
          </a:p>
        </p:txBody>
      </p:sp>
    </p:spTree>
    <p:extLst>
      <p:ext uri="{BB962C8B-B14F-4D97-AF65-F5344CB8AC3E}">
        <p14:creationId xmlns:p14="http://schemas.microsoft.com/office/powerpoint/2010/main" val="25985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2461467"/>
            <a:ext cx="109910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3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entities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3661145"/>
            <a:ext cx="568492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35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?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5" y="4860823"/>
            <a:ext cx="568492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foreign</a:t>
            </a:r>
            <a:r>
              <a:rPr lang="en-US" sz="35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?</a:t>
            </a:r>
            <a:endParaRPr lang="en-US" sz="3500" b="1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6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TO MANY RELATION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11</a:t>
            </a:fld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926966-43EB-C945-B22D-92D1EA79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D4EC6C-4268-964D-896F-D4587D92065E}"/>
              </a:ext>
            </a:extLst>
          </p:cNvPr>
          <p:cNvSpPr txBox="1"/>
          <p:nvPr/>
        </p:nvSpPr>
        <p:spPr>
          <a:xfrm>
            <a:off x="1819521" y="443419"/>
            <a:ext cx="987683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Relation</a:t>
            </a:r>
            <a:r>
              <a:rPr lang="en-GB" sz="4000" b="1" dirty="0">
                <a:solidFill>
                  <a:srgbClr val="000DFF"/>
                </a:solidFill>
              </a:rPr>
              <a:t> between Student and Course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5481" y="5602033"/>
            <a:ext cx="62851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How many courses can follow a student?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How many students can follow one course?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2218183" y="1921563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64429" y="3230491"/>
            <a:ext cx="2338926" cy="17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248364" y="2738606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7503355" y="193931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14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7075244" y="2734012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51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2218183" y="1921563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5164429" y="3230491"/>
            <a:ext cx="2338926" cy="17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248364" y="2738606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957681" y="224753"/>
            <a:ext cx="5190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7503355" y="193931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14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2855996" y="5286847"/>
            <a:ext cx="9072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000" dirty="0"/>
              <a:t>A student has </a:t>
            </a:r>
            <a:r>
              <a:rPr lang="en-GB" sz="3000" b="1" dirty="0">
                <a:solidFill>
                  <a:srgbClr val="FF0000"/>
                </a:solidFill>
              </a:rPr>
              <a:t>many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/>
              <a:t>courses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000" dirty="0"/>
              <a:t>A course can welcome </a:t>
            </a:r>
            <a:r>
              <a:rPr lang="en-GB" sz="3000" b="1" dirty="0">
                <a:solidFill>
                  <a:srgbClr val="FF0000"/>
                </a:solidFill>
              </a:rPr>
              <a:t>many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/>
              <a:t>students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6647133" y="2734012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</p:spTree>
    <p:extLst>
      <p:ext uri="{BB962C8B-B14F-4D97-AF65-F5344CB8AC3E}">
        <p14:creationId xmlns:p14="http://schemas.microsoft.com/office/powerpoint/2010/main" val="171053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47BDF61-595B-8141-B206-CEEF4212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06096"/>
              </p:ext>
            </p:extLst>
          </p:nvPr>
        </p:nvGraphicFramePr>
        <p:xfrm>
          <a:off x="119151" y="2052440"/>
          <a:ext cx="4388842" cy="24116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99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29185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18344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0355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6510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xxx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Tim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306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0318B06-8B7E-3C41-BF75-C44E929B7BD3}"/>
              </a:ext>
            </a:extLst>
          </p:cNvPr>
          <p:cNvGraphicFramePr>
            <a:graphicFrameLocks noGrp="1"/>
          </p:cNvGraphicFramePr>
          <p:nvPr/>
        </p:nvGraphicFramePr>
        <p:xfrm>
          <a:off x="8111550" y="2068615"/>
          <a:ext cx="4080450" cy="1804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667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8659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25369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09747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013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Department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6923251-0F6C-CE46-90D2-2F041AE77554}"/>
              </a:ext>
            </a:extLst>
          </p:cNvPr>
          <p:cNvGraphicFramePr>
            <a:graphicFrameLocks noGrp="1"/>
          </p:cNvGraphicFramePr>
          <p:nvPr/>
        </p:nvGraphicFramePr>
        <p:xfrm>
          <a:off x="4629451" y="2044623"/>
          <a:ext cx="3239183" cy="3057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52635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E479983-3E5D-B04E-88D7-36E2324A5A9B}"/>
              </a:ext>
            </a:extLst>
          </p:cNvPr>
          <p:cNvSpPr txBox="1"/>
          <p:nvPr/>
        </p:nvSpPr>
        <p:spPr>
          <a:xfrm>
            <a:off x="-518034" y="140657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BDB108-31DC-1043-8211-4E5280E4A404}"/>
              </a:ext>
            </a:extLst>
          </p:cNvPr>
          <p:cNvSpPr txBox="1"/>
          <p:nvPr/>
        </p:nvSpPr>
        <p:spPr>
          <a:xfrm>
            <a:off x="8810459" y="1469027"/>
            <a:ext cx="26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81DDE8-5EFD-2F48-9E3A-AE98E419A32A}"/>
              </a:ext>
            </a:extLst>
          </p:cNvPr>
          <p:cNvSpPr txBox="1"/>
          <p:nvPr/>
        </p:nvSpPr>
        <p:spPr>
          <a:xfrm>
            <a:off x="5460548" y="1435144"/>
            <a:ext cx="2251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898593" y="5409380"/>
            <a:ext cx="833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What courses follows </a:t>
            </a:r>
            <a:r>
              <a:rPr lang="en-US" sz="2400" dirty="0" err="1">
                <a:cs typeface="Calibri"/>
                <a:sym typeface="Calibri"/>
              </a:rPr>
              <a:t>Mengyi</a:t>
            </a:r>
            <a:r>
              <a:rPr lang="en-US" sz="2400" dirty="0">
                <a:cs typeface="Calibri"/>
                <a:sym typeface="Calibri"/>
              </a:rPr>
              <a:t>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Who are the students that follow the </a:t>
            </a:r>
            <a:r>
              <a:rPr lang="en-US" sz="2400" dirty="0" err="1">
                <a:cs typeface="Calibri"/>
                <a:sym typeface="Calibri"/>
              </a:rPr>
              <a:t>Javascript</a:t>
            </a:r>
            <a:r>
              <a:rPr lang="en-US" sz="2400" dirty="0">
                <a:cs typeface="Calibri"/>
                <a:sym typeface="Calibri"/>
              </a:rPr>
              <a:t> course?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How many students follow the Drawing course?</a:t>
            </a:r>
          </a:p>
        </p:txBody>
      </p:sp>
      <p:sp>
        <p:nvSpPr>
          <p:cNvPr id="11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56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A6A51218-31DB-3F49-8A1C-84C920D0D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78780"/>
              </p:ext>
            </p:extLst>
          </p:nvPr>
        </p:nvGraphicFramePr>
        <p:xfrm>
          <a:off x="755071" y="2273883"/>
          <a:ext cx="2405933" cy="23102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Tiim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88866CF-3FF7-B64B-ADF8-D1EE7230FC21}"/>
              </a:ext>
            </a:extLst>
          </p:cNvPr>
          <p:cNvGraphicFramePr>
            <a:graphicFrameLocks noGrp="1"/>
          </p:cNvGraphicFramePr>
          <p:nvPr/>
        </p:nvGraphicFramePr>
        <p:xfrm>
          <a:off x="3911650" y="1902625"/>
          <a:ext cx="3239183" cy="2894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D24D619-5A97-8041-ACFD-6D1C9ACD23C9}"/>
              </a:ext>
            </a:extLst>
          </p:cNvPr>
          <p:cNvGraphicFramePr>
            <a:graphicFrameLocks noGrp="1"/>
          </p:cNvGraphicFramePr>
          <p:nvPr/>
        </p:nvGraphicFramePr>
        <p:xfrm>
          <a:off x="7678195" y="2575789"/>
          <a:ext cx="4215115" cy="1548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923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4930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43071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8999286-B2D5-5B47-94CA-77753BF85147}"/>
              </a:ext>
            </a:extLst>
          </p:cNvPr>
          <p:cNvSpPr txBox="1"/>
          <p:nvPr/>
        </p:nvSpPr>
        <p:spPr>
          <a:xfrm>
            <a:off x="-397842" y="1909825"/>
            <a:ext cx="449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EFA543-1051-CF46-B341-26C2F661B6C9}"/>
              </a:ext>
            </a:extLst>
          </p:cNvPr>
          <p:cNvSpPr txBox="1"/>
          <p:nvPr/>
        </p:nvSpPr>
        <p:spPr>
          <a:xfrm>
            <a:off x="2738218" y="1531367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D312F-89B7-634E-9758-9B8756F84CAE}"/>
              </a:ext>
            </a:extLst>
          </p:cNvPr>
          <p:cNvSpPr txBox="1"/>
          <p:nvPr/>
        </p:nvSpPr>
        <p:spPr>
          <a:xfrm>
            <a:off x="7150833" y="223723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6B8BE2-1D8E-9F43-8A41-6F83B1BAAA8A}"/>
              </a:ext>
            </a:extLst>
          </p:cNvPr>
          <p:cNvCxnSpPr>
            <a:cxnSpLocks/>
          </p:cNvCxnSpPr>
          <p:nvPr/>
        </p:nvCxnSpPr>
        <p:spPr>
          <a:xfrm flipV="1">
            <a:off x="2886075" y="2406512"/>
            <a:ext cx="2547162" cy="47739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B5A8F6-A4F8-724F-8DF9-0B76DCFF2B62}"/>
              </a:ext>
            </a:extLst>
          </p:cNvPr>
          <p:cNvCxnSpPr>
            <a:cxnSpLocks/>
          </p:cNvCxnSpPr>
          <p:nvPr/>
        </p:nvCxnSpPr>
        <p:spPr>
          <a:xfrm>
            <a:off x="2886075" y="2916611"/>
            <a:ext cx="2547162" cy="13839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4EFF43-8D9E-6C4C-BDEC-AD01062E0425}"/>
              </a:ext>
            </a:extLst>
          </p:cNvPr>
          <p:cNvCxnSpPr>
            <a:cxnSpLocks/>
          </p:cNvCxnSpPr>
          <p:nvPr/>
        </p:nvCxnSpPr>
        <p:spPr>
          <a:xfrm>
            <a:off x="6952679" y="2419924"/>
            <a:ext cx="913547" cy="94995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05E9F7E-DFF9-9E4B-8189-CE8BACF051E8}"/>
              </a:ext>
            </a:extLst>
          </p:cNvPr>
          <p:cNvCxnSpPr>
            <a:cxnSpLocks/>
          </p:cNvCxnSpPr>
          <p:nvPr/>
        </p:nvCxnSpPr>
        <p:spPr>
          <a:xfrm flipV="1">
            <a:off x="7107467" y="4014788"/>
            <a:ext cx="758759" cy="25184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>
            <a:extLst>
              <a:ext uri="{FF2B5EF4-FFF2-40B4-BE49-F238E27FC236}">
                <a16:creationId xmlns:a16="http://schemas.microsoft.com/office/drawing/2014/main" id="{37F624DB-E0F7-B94B-BA40-5F8F119FEDF0}"/>
              </a:ext>
            </a:extLst>
          </p:cNvPr>
          <p:cNvCxnSpPr>
            <a:endCxn id="7" idx="0"/>
          </p:cNvCxnSpPr>
          <p:nvPr/>
        </p:nvCxnSpPr>
        <p:spPr>
          <a:xfrm flipV="1">
            <a:off x="1222744" y="1902625"/>
            <a:ext cx="4308497" cy="371258"/>
          </a:xfrm>
          <a:prstGeom prst="curvedConnector4">
            <a:avLst>
              <a:gd name="adj1" fmla="val -8527"/>
              <a:gd name="adj2" fmla="val 16157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10E1EB0-0028-A049-B5A0-CEDBC97FBB6C}"/>
              </a:ext>
            </a:extLst>
          </p:cNvPr>
          <p:cNvCxnSpPr>
            <a:cxnSpLocks/>
          </p:cNvCxnSpPr>
          <p:nvPr/>
        </p:nvCxnSpPr>
        <p:spPr>
          <a:xfrm>
            <a:off x="6882064" y="2108618"/>
            <a:ext cx="1240079" cy="53659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26315" y="439740"/>
            <a:ext cx="4147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What courses follows </a:t>
            </a:r>
            <a:r>
              <a:rPr lang="en-US" sz="2500" dirty="0" err="1">
                <a:cs typeface="Calibri"/>
                <a:sym typeface="Calibri"/>
              </a:rPr>
              <a:t>Mengyi</a:t>
            </a:r>
            <a:r>
              <a:rPr lang="en-US" sz="2500" dirty="0">
                <a:cs typeface="Calibri"/>
                <a:sym typeface="Calibri"/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 rot="20983180">
            <a:off x="579330" y="443768"/>
            <a:ext cx="1894814" cy="477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328501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88866CF-3FF7-B64B-ADF8-D1EE7230FC21}"/>
              </a:ext>
            </a:extLst>
          </p:cNvPr>
          <p:cNvGraphicFramePr>
            <a:graphicFrameLocks noGrp="1"/>
          </p:cNvGraphicFramePr>
          <p:nvPr/>
        </p:nvGraphicFramePr>
        <p:xfrm>
          <a:off x="3911650" y="1902625"/>
          <a:ext cx="3239183" cy="2894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D24D619-5A97-8041-ACFD-6D1C9ACD23C9}"/>
              </a:ext>
            </a:extLst>
          </p:cNvPr>
          <p:cNvGraphicFramePr>
            <a:graphicFrameLocks noGrp="1"/>
          </p:cNvGraphicFramePr>
          <p:nvPr/>
        </p:nvGraphicFramePr>
        <p:xfrm>
          <a:off x="7678195" y="2575789"/>
          <a:ext cx="4215115" cy="1548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923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4930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43071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8999286-B2D5-5B47-94CA-77753BF85147}"/>
              </a:ext>
            </a:extLst>
          </p:cNvPr>
          <p:cNvSpPr txBox="1"/>
          <p:nvPr/>
        </p:nvSpPr>
        <p:spPr>
          <a:xfrm>
            <a:off x="-834986" y="190262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EFA543-1051-CF46-B341-26C2F661B6C9}"/>
              </a:ext>
            </a:extLst>
          </p:cNvPr>
          <p:cNvSpPr txBox="1"/>
          <p:nvPr/>
        </p:nvSpPr>
        <p:spPr>
          <a:xfrm>
            <a:off x="2738218" y="1531367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D312F-89B7-634E-9758-9B8756F84CAE}"/>
              </a:ext>
            </a:extLst>
          </p:cNvPr>
          <p:cNvSpPr txBox="1"/>
          <p:nvPr/>
        </p:nvSpPr>
        <p:spPr>
          <a:xfrm>
            <a:off x="7150833" y="223723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6B8BE2-1D8E-9F43-8A41-6F83B1BAAA8A}"/>
              </a:ext>
            </a:extLst>
          </p:cNvPr>
          <p:cNvCxnSpPr>
            <a:cxnSpLocks/>
          </p:cNvCxnSpPr>
          <p:nvPr/>
        </p:nvCxnSpPr>
        <p:spPr>
          <a:xfrm flipV="1">
            <a:off x="2820649" y="3349925"/>
            <a:ext cx="2463732" cy="2586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B5A8F6-A4F8-724F-8DF9-0B76DCFF2B62}"/>
              </a:ext>
            </a:extLst>
          </p:cNvPr>
          <p:cNvCxnSpPr>
            <a:cxnSpLocks/>
          </p:cNvCxnSpPr>
          <p:nvPr/>
        </p:nvCxnSpPr>
        <p:spPr>
          <a:xfrm flipV="1">
            <a:off x="2820649" y="3608574"/>
            <a:ext cx="2537303" cy="42116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4EFF43-8D9E-6C4C-BDEC-AD01062E0425}"/>
              </a:ext>
            </a:extLst>
          </p:cNvPr>
          <p:cNvCxnSpPr>
            <a:cxnSpLocks/>
          </p:cNvCxnSpPr>
          <p:nvPr/>
        </p:nvCxnSpPr>
        <p:spPr>
          <a:xfrm flipV="1">
            <a:off x="7006856" y="3051544"/>
            <a:ext cx="859370" cy="2445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05E9F7E-DFF9-9E4B-8189-CE8BACF051E8}"/>
              </a:ext>
            </a:extLst>
          </p:cNvPr>
          <p:cNvCxnSpPr>
            <a:cxnSpLocks/>
          </p:cNvCxnSpPr>
          <p:nvPr/>
        </p:nvCxnSpPr>
        <p:spPr>
          <a:xfrm flipV="1">
            <a:off x="7006856" y="3129917"/>
            <a:ext cx="859370" cy="47865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5AF5080-0CC2-9040-9485-32EEEF24C8AC}"/>
              </a:ext>
            </a:extLst>
          </p:cNvPr>
          <p:cNvCxnSpPr>
            <a:cxnSpLocks/>
          </p:cNvCxnSpPr>
          <p:nvPr/>
        </p:nvCxnSpPr>
        <p:spPr>
          <a:xfrm flipV="1">
            <a:off x="6984829" y="3129917"/>
            <a:ext cx="881397" cy="81721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A6B1D2C-7479-E542-BD65-6E1A5A893D57}"/>
              </a:ext>
            </a:extLst>
          </p:cNvPr>
          <p:cNvCxnSpPr>
            <a:cxnSpLocks/>
          </p:cNvCxnSpPr>
          <p:nvPr/>
        </p:nvCxnSpPr>
        <p:spPr>
          <a:xfrm flipV="1">
            <a:off x="2820649" y="3992316"/>
            <a:ext cx="2537303" cy="42116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26315" y="439740"/>
            <a:ext cx="741619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Who are the students that follow the </a:t>
            </a:r>
            <a:r>
              <a:rPr lang="en-US" sz="2500" dirty="0" err="1">
                <a:cs typeface="Calibri"/>
                <a:sym typeface="Calibri"/>
              </a:rPr>
              <a:t>Javascript</a:t>
            </a:r>
            <a:r>
              <a:rPr lang="en-US" sz="2500" dirty="0">
                <a:cs typeface="Calibri"/>
                <a:sym typeface="Calibri"/>
              </a:rPr>
              <a:t> course?</a:t>
            </a:r>
          </a:p>
        </p:txBody>
      </p:sp>
      <p:sp>
        <p:nvSpPr>
          <p:cNvPr id="17" name="Rectangle 16"/>
          <p:cNvSpPr/>
          <p:nvPr/>
        </p:nvSpPr>
        <p:spPr>
          <a:xfrm rot="20983180">
            <a:off x="579330" y="443768"/>
            <a:ext cx="1894814" cy="477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CORRECTION</a:t>
            </a:r>
          </a:p>
        </p:txBody>
      </p:sp>
      <p:graphicFrame>
        <p:nvGraphicFramePr>
          <p:cNvPr id="18" name="Tableau 4">
            <a:extLst>
              <a:ext uri="{FF2B5EF4-FFF2-40B4-BE49-F238E27FC236}">
                <a16:creationId xmlns:a16="http://schemas.microsoft.com/office/drawing/2014/main" id="{A6A51218-31DB-3F49-8A1C-84C920D0D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64980"/>
              </p:ext>
            </p:extLst>
          </p:nvPr>
        </p:nvGraphicFramePr>
        <p:xfrm>
          <a:off x="755071" y="2273883"/>
          <a:ext cx="2405933" cy="23102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Tiim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76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64117" y="3577946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5081"/>
              </p:ext>
            </p:extLst>
          </p:nvPr>
        </p:nvGraphicFramePr>
        <p:xfrm>
          <a:off x="4830985" y="3577946"/>
          <a:ext cx="2743200" cy="27235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Enrolment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Date </a:t>
                      </a:r>
                    </a:p>
                    <a:p>
                      <a:pPr algn="l"/>
                      <a:endParaRPr lang="en-GB" sz="2200" dirty="0"/>
                    </a:p>
                    <a:p>
                      <a:pPr algn="l"/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10363" y="4886874"/>
            <a:ext cx="1720622" cy="528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61612" y="4366205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194298" y="4394989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961258" y="2046980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0000"/>
                </a:solidFill>
              </a:rPr>
              <a:t>one to many </a:t>
            </a:r>
            <a:r>
              <a:rPr lang="en-GB" sz="3000" dirty="0"/>
              <a:t>relation between students and enrolments</a:t>
            </a:r>
          </a:p>
        </p:txBody>
      </p:sp>
      <p:sp>
        <p:nvSpPr>
          <p:cNvPr id="6" name="Down Arrow 5"/>
          <p:cNvSpPr/>
          <p:nvPr/>
        </p:nvSpPr>
        <p:spPr>
          <a:xfrm>
            <a:off x="3581788" y="2700876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382373" y="357794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2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08575" y="4886874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46337" y="4394989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2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41707" y="4351409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sp>
        <p:nvSpPr>
          <p:cNvPr id="26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253723" y="278420"/>
            <a:ext cx="55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 </a:t>
            </a:r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877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6200" y="367178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63068" y="367178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42446" y="498071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93695" y="446004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6381" y="448882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698191" y="1819608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0000"/>
                </a:solidFill>
              </a:rPr>
              <a:t>one to many </a:t>
            </a:r>
            <a:r>
              <a:rPr lang="en-GB" sz="3000" dirty="0"/>
              <a:t>relation between course and enrolments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81095" y="367178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40658" y="4980713"/>
            <a:ext cx="17206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8420" y="448882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73790" y="444524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7989694" y="2794715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253723" y="278420"/>
            <a:ext cx="55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 </a:t>
            </a:r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439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6200" y="367178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63068" y="367178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42446" y="498071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93695" y="446004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6381" y="448882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81095" y="367178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40658" y="4980713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8420" y="448882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73790" y="444524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5825378" y="2128234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669323" y="1119827"/>
            <a:ext cx="962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Enrolment is an </a:t>
            </a:r>
            <a:r>
              <a:rPr lang="en-GB" sz="4000" b="1" dirty="0">
                <a:solidFill>
                  <a:srgbClr val="FF0000"/>
                </a:solidFill>
              </a:rPr>
              <a:t>intersection </a:t>
            </a:r>
            <a:r>
              <a:rPr lang="en-GB" sz="4000" b="1" dirty="0"/>
              <a:t>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F361B-1BC7-F34F-8787-29D52DFB32E2}"/>
              </a:ext>
            </a:extLst>
          </p:cNvPr>
          <p:cNvSpPr/>
          <p:nvPr/>
        </p:nvSpPr>
        <p:spPr>
          <a:xfrm>
            <a:off x="4475181" y="3429000"/>
            <a:ext cx="3420932" cy="3100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2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56727"/>
              </p:ext>
            </p:extLst>
          </p:nvPr>
        </p:nvGraphicFramePr>
        <p:xfrm>
          <a:off x="5582273" y="957075"/>
          <a:ext cx="2635024" cy="344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2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74651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69509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  <a:p>
                      <a:pPr algn="l"/>
                      <a:r>
                        <a:rPr lang="en-GB" sz="2400" dirty="0"/>
                        <a:t>Student ID</a:t>
                      </a:r>
                    </a:p>
                    <a:p>
                      <a:pPr algn="l"/>
                      <a:r>
                        <a:rPr lang="en-GB" sz="2400" dirty="0"/>
                        <a:t>Student Name </a:t>
                      </a:r>
                    </a:p>
                    <a:p>
                      <a:pPr algn="l"/>
                      <a:r>
                        <a:rPr lang="en-GB" sz="2400" dirty="0"/>
                        <a:t>Date of birth</a:t>
                      </a:r>
                    </a:p>
                    <a:p>
                      <a:pPr algn="l"/>
                      <a:r>
                        <a:rPr lang="en-GB" sz="2400" dirty="0"/>
                        <a:t>Province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flipH="1">
            <a:off x="7685094" y="2997064"/>
            <a:ext cx="1615116" cy="2704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7685094" y="1340871"/>
            <a:ext cx="1721796" cy="247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944425" y="982474"/>
            <a:ext cx="436849" cy="3441607"/>
          </a:xfrm>
          <a:prstGeom prst="leftBrace">
            <a:avLst>
              <a:gd name="adj1" fmla="val 801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249656" y="2643121"/>
            <a:ext cx="1493770" cy="2473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25113" y="24128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34482" y="111058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34482" y="276677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8578" y="5424144"/>
            <a:ext cx="366215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 Table model or schema</a:t>
            </a:r>
          </a:p>
          <a:p>
            <a:r>
              <a:rPr lang="en-US" sz="2500" dirty="0"/>
              <a:t>2 = Entity</a:t>
            </a:r>
          </a:p>
          <a:p>
            <a:r>
              <a:rPr lang="en-US" sz="2500" dirty="0"/>
              <a:t>3 = Attribute</a:t>
            </a:r>
          </a:p>
        </p:txBody>
      </p:sp>
      <p:pic>
        <p:nvPicPr>
          <p:cNvPr id="1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2681652" y="478221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" name="Oval 15"/>
          <p:cNvSpPr/>
          <p:nvPr/>
        </p:nvSpPr>
        <p:spPr>
          <a:xfrm>
            <a:off x="2647310" y="4858966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81274" y="5448552"/>
            <a:ext cx="182601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Table</a:t>
            </a:r>
          </a:p>
          <a:p>
            <a:r>
              <a:rPr lang="en-US" sz="2500" dirty="0"/>
              <a:t>2 = Entity</a:t>
            </a:r>
          </a:p>
          <a:p>
            <a:r>
              <a:rPr lang="en-US" sz="2500" dirty="0"/>
              <a:t>3 = Attribute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34452" y="479858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6000110" y="4875337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41261" y="5452817"/>
            <a:ext cx="195104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Table</a:t>
            </a:r>
          </a:p>
          <a:p>
            <a:r>
              <a:rPr lang="en-US" sz="2500" dirty="0"/>
              <a:t>2 = Attributes</a:t>
            </a:r>
          </a:p>
          <a:p>
            <a:r>
              <a:rPr lang="en-US" sz="2500" dirty="0"/>
              <a:t>3 = Entity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94439" y="480285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9260097" y="4879602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97041" y="218809"/>
            <a:ext cx="419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Which answer is correct?</a:t>
            </a:r>
          </a:p>
        </p:txBody>
      </p:sp>
    </p:spTree>
    <p:extLst>
      <p:ext uri="{BB962C8B-B14F-4D97-AF65-F5344CB8AC3E}">
        <p14:creationId xmlns:p14="http://schemas.microsoft.com/office/powerpoint/2010/main" val="28080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63627"/>
              </p:ext>
            </p:extLst>
          </p:nvPr>
        </p:nvGraphicFramePr>
        <p:xfrm>
          <a:off x="329561" y="343331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58734"/>
              </p:ext>
            </p:extLst>
          </p:nvPr>
        </p:nvGraphicFramePr>
        <p:xfrm>
          <a:off x="4996429" y="343331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b="1" dirty="0">
                          <a:solidFill>
                            <a:srgbClr val="FF0000"/>
                          </a:solidFill>
                        </a:rPr>
                        <a:t>Date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275807" y="474224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327056" y="422157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359742" y="425035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97600"/>
              </p:ext>
            </p:extLst>
          </p:nvPr>
        </p:nvGraphicFramePr>
        <p:xfrm>
          <a:off x="9414456" y="343331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674019" y="4742243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711781" y="425035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9007151" y="420677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5958739" y="1889764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2953531" y="551028"/>
            <a:ext cx="6119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If there is an additional attribute, it is called a </a:t>
            </a:r>
            <a:r>
              <a:rPr lang="en-GB" sz="2800" b="1" dirty="0">
                <a:solidFill>
                  <a:srgbClr val="FF0000"/>
                </a:solidFill>
              </a:rPr>
              <a:t>ASSOCIATIVE 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F361B-1BC7-F34F-8787-29D52DFB32E2}"/>
              </a:ext>
            </a:extLst>
          </p:cNvPr>
          <p:cNvSpPr/>
          <p:nvPr/>
        </p:nvSpPr>
        <p:spPr>
          <a:xfrm>
            <a:off x="4608542" y="3190530"/>
            <a:ext cx="3420932" cy="3100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5">
            <a:extLst>
              <a:ext uri="{FF2B5EF4-FFF2-40B4-BE49-F238E27FC236}">
                <a16:creationId xmlns:a16="http://schemas.microsoft.com/office/drawing/2014/main" id="{21DD6F57-161F-3141-8652-42C3BBDE9BFD}"/>
              </a:ext>
            </a:extLst>
          </p:cNvPr>
          <p:cNvSpPr/>
          <p:nvPr/>
        </p:nvSpPr>
        <p:spPr>
          <a:xfrm rot="16200000">
            <a:off x="4409606" y="4754768"/>
            <a:ext cx="400109" cy="11240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99D6EBF-03A7-3345-9EC1-8260AEE21998}"/>
              </a:ext>
            </a:extLst>
          </p:cNvPr>
          <p:cNvSpPr txBox="1"/>
          <p:nvPr/>
        </p:nvSpPr>
        <p:spPr>
          <a:xfrm>
            <a:off x="211965" y="5119958"/>
            <a:ext cx="10837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What is the relation between Students and Parents?</a:t>
            </a:r>
          </a:p>
          <a:p>
            <a:endParaRPr lang="en-GB" dirty="0"/>
          </a:p>
          <a:p>
            <a:r>
              <a:rPr lang="en-GB" dirty="0"/>
              <a:t>2	The table </a:t>
            </a:r>
            <a:r>
              <a:rPr lang="en-GB" dirty="0" err="1"/>
              <a:t>Student_Parents</a:t>
            </a:r>
            <a:r>
              <a:rPr lang="en-GB" dirty="0"/>
              <a:t> is called an Intersection table or an Associative table or is it just a normal 	table? Explain why.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86376"/>
              </p:ext>
            </p:extLst>
          </p:nvPr>
        </p:nvGraphicFramePr>
        <p:xfrm>
          <a:off x="192150" y="1985558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job_name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8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95153"/>
              </p:ext>
            </p:extLst>
          </p:nvPr>
        </p:nvGraphicFramePr>
        <p:xfrm>
          <a:off x="4859018" y="1985558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STUDENT_PARENT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38396" y="3294486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89645" y="2773817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3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2331" y="280260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4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79998"/>
              </p:ext>
            </p:extLst>
          </p:nvPr>
        </p:nvGraphicFramePr>
        <p:xfrm>
          <a:off x="9277045" y="1985556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shool_name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5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36608" y="3294486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4370" y="2802601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69740" y="275902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06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7BFE895-CCA0-CD4D-A337-9BFD773A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50879"/>
              </p:ext>
            </p:extLst>
          </p:nvPr>
        </p:nvGraphicFramePr>
        <p:xfrm>
          <a:off x="4098521" y="3249249"/>
          <a:ext cx="5925720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4098521" y="3968775"/>
            <a:ext cx="1032583" cy="4383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261252" y="335631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FF0000"/>
                </a:solidFill>
              </a:rPr>
              <a:t>primary key </a:t>
            </a:r>
            <a:r>
              <a:rPr lang="en-GB" sz="3000" dirty="0"/>
              <a:t>is a unique </a:t>
            </a:r>
            <a:r>
              <a:rPr lang="en-GB" sz="3000" u="sng" dirty="0"/>
              <a:t>identifier</a:t>
            </a:r>
            <a:r>
              <a:rPr lang="en-GB" sz="3000" dirty="0"/>
              <a:t> of an </a:t>
            </a:r>
            <a:r>
              <a:rPr lang="en-GB" sz="3000" b="1" dirty="0">
                <a:solidFill>
                  <a:schemeClr val="accent6"/>
                </a:solidFill>
              </a:rPr>
              <a:t>entity</a:t>
            </a:r>
            <a:r>
              <a:rPr lang="en-GB" sz="3000" dirty="0">
                <a:solidFill>
                  <a:schemeClr val="accent6"/>
                </a:solidFill>
              </a:rPr>
              <a:t> </a:t>
            </a:r>
            <a:r>
              <a:rPr lang="en-GB" sz="3000" b="1" dirty="0">
                <a:solidFill>
                  <a:schemeClr val="accent6"/>
                </a:solidFill>
              </a:rPr>
              <a:t>record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86399" y="2612119"/>
            <a:ext cx="656823" cy="1274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939819" y="4019654"/>
            <a:ext cx="708338" cy="43788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735797" y="4000329"/>
            <a:ext cx="220402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800" b="1" dirty="0">
                <a:solidFill>
                  <a:schemeClr val="accent6"/>
                </a:solidFill>
              </a:rPr>
              <a:t>Entity</a:t>
            </a:r>
            <a:r>
              <a:rPr lang="en-GB" sz="2800" dirty="0">
                <a:solidFill>
                  <a:schemeClr val="accent6"/>
                </a:solidFill>
              </a:rPr>
              <a:t> </a:t>
            </a:r>
            <a:r>
              <a:rPr lang="en-GB" sz="2800" b="1" dirty="0">
                <a:solidFill>
                  <a:schemeClr val="accent6"/>
                </a:solidFill>
              </a:rPr>
              <a:t>record</a:t>
            </a:r>
            <a:endParaRPr sz="25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3315222" y="1880693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FF0000"/>
                </a:solidFill>
              </a:rPr>
              <a:t>Primary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3770107" y="3875451"/>
            <a:ext cx="6564099" cy="64805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123" y="217816"/>
            <a:ext cx="554026" cy="5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9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7BFE895-CCA0-CD4D-A337-9BFD773A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39674"/>
              </p:ext>
            </p:extLst>
          </p:nvPr>
        </p:nvGraphicFramePr>
        <p:xfrm>
          <a:off x="1166109" y="2845991"/>
          <a:ext cx="5925720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18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184661" y="217544"/>
            <a:ext cx="9420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7030A0"/>
                </a:solidFill>
              </a:rPr>
              <a:t>foreign key </a:t>
            </a:r>
            <a:r>
              <a:rPr lang="en-GB" sz="3000" dirty="0"/>
              <a:t>is a </a:t>
            </a:r>
            <a:r>
              <a:rPr lang="en-GB" sz="3000" u="sng" dirty="0"/>
              <a:t>reference</a:t>
            </a:r>
            <a:r>
              <a:rPr lang="en-GB" sz="3000" dirty="0"/>
              <a:t> to another </a:t>
            </a:r>
            <a:r>
              <a:rPr lang="en-GB" sz="3000" b="1" dirty="0">
                <a:solidFill>
                  <a:schemeClr val="accent6"/>
                </a:solidFill>
              </a:rPr>
              <a:t>entity record</a:t>
            </a:r>
          </a:p>
        </p:txBody>
      </p:sp>
      <p:sp>
        <p:nvSpPr>
          <p:cNvPr id="3" name="Down Arrow 2"/>
          <p:cNvSpPr/>
          <p:nvPr/>
        </p:nvSpPr>
        <p:spPr>
          <a:xfrm>
            <a:off x="6117465" y="2047741"/>
            <a:ext cx="656823" cy="79825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5679583" y="3541691"/>
            <a:ext cx="1519707" cy="47651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123" y="217816"/>
            <a:ext cx="554026" cy="596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9389" y="6078772"/>
            <a:ext cx="38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>
                <a:sym typeface="Wingdings" pitchFamily="2" charset="2"/>
              </a:rPr>
              <a:t>It is a primary key in  another table</a:t>
            </a:r>
            <a:endParaRPr lang="en-GB" sz="20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7461"/>
              </p:ext>
            </p:extLst>
          </p:nvPr>
        </p:nvGraphicFramePr>
        <p:xfrm>
          <a:off x="10314914" y="3238202"/>
          <a:ext cx="1236966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Classromm</a:t>
                      </a:r>
                      <a:r>
                        <a:rPr lang="fr-FR" sz="1400" baseline="0" dirty="0"/>
                        <a:t> ID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6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5260942" y="1303501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7030A0"/>
                </a:solidFill>
              </a:rPr>
              <a:t>foreign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604986" y="1934302"/>
            <a:ext cx="656823" cy="1274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9633809" y="1202876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FF0000"/>
                </a:solidFill>
              </a:rPr>
              <a:t>Primary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7199290" y="3779950"/>
            <a:ext cx="2923504" cy="1243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10122794" y="3583338"/>
            <a:ext cx="1589970" cy="4765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3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92299"/>
              </p:ext>
            </p:extLst>
          </p:nvPr>
        </p:nvGraphicFramePr>
        <p:xfrm>
          <a:off x="1519535" y="3020225"/>
          <a:ext cx="3499643" cy="2044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3755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158083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185052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</a:tblGrid>
              <a:tr h="5066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ENTITY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537677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PK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FK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Key ID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Foreign ID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Numeric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Data/time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Numeric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7BFB5D6-06BD-DA47-AE11-66FD8155883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19178" y="4042396"/>
            <a:ext cx="141436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D2F89F1-B45C-AD46-A2E7-FC842463034C}"/>
              </a:ext>
            </a:extLst>
          </p:cNvPr>
          <p:cNvSpPr txBox="1"/>
          <p:nvPr/>
        </p:nvSpPr>
        <p:spPr>
          <a:xfrm>
            <a:off x="5838384" y="362789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B37AEC-6EBA-FB4A-A397-F43DE9418E9B}"/>
              </a:ext>
            </a:extLst>
          </p:cNvPr>
          <p:cNvSpPr txBox="1"/>
          <p:nvPr/>
        </p:nvSpPr>
        <p:spPr>
          <a:xfrm>
            <a:off x="5055024" y="3648023"/>
            <a:ext cx="3874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graphicFrame>
        <p:nvGraphicFramePr>
          <p:cNvPr id="17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77963"/>
              </p:ext>
            </p:extLst>
          </p:nvPr>
        </p:nvGraphicFramePr>
        <p:xfrm>
          <a:off x="6660933" y="3020225"/>
          <a:ext cx="3499643" cy="2044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3755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158083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185052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</a:tblGrid>
              <a:tr h="5066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ENTITY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537677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PK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FK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Key ID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Foreign ID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Numeric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Data/time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Numeric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352" y="348002"/>
            <a:ext cx="44797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What is </a:t>
            </a:r>
            <a:r>
              <a:rPr lang="en-US" sz="3000" b="1"/>
              <a:t>a ERD?</a:t>
            </a:r>
            <a:endParaRPr lang="en-US" sz="3000" b="1" dirty="0"/>
          </a:p>
          <a:p>
            <a:pPr algn="ctr"/>
            <a:r>
              <a:rPr lang="en-US" sz="3000" dirty="0"/>
              <a:t> </a:t>
            </a:r>
            <a:r>
              <a:rPr lang="en-US" sz="3000" dirty="0">
                <a:solidFill>
                  <a:srgbClr val="FF0000"/>
                </a:solidFill>
              </a:rPr>
              <a:t>E</a:t>
            </a:r>
            <a:r>
              <a:rPr lang="en-US" sz="3000" dirty="0"/>
              <a:t>ntity </a:t>
            </a:r>
            <a:r>
              <a:rPr lang="en-US" sz="3000" dirty="0">
                <a:solidFill>
                  <a:srgbClr val="FF0000"/>
                </a:solidFill>
              </a:rPr>
              <a:t>R</a:t>
            </a:r>
            <a:r>
              <a:rPr lang="en-US" sz="3000" dirty="0"/>
              <a:t>elational </a:t>
            </a:r>
            <a:r>
              <a:rPr lang="en-US" sz="3000" dirty="0">
                <a:solidFill>
                  <a:srgbClr val="FF0000"/>
                </a:solidFill>
              </a:rPr>
              <a:t>D</a:t>
            </a:r>
            <a:r>
              <a:rPr lang="en-US" sz="3000" dirty="0"/>
              <a:t>iagram ?</a:t>
            </a:r>
          </a:p>
        </p:txBody>
      </p:sp>
      <p:sp>
        <p:nvSpPr>
          <p:cNvPr id="3" name="Down Arrow 2"/>
          <p:cNvSpPr/>
          <p:nvPr/>
        </p:nvSpPr>
        <p:spPr>
          <a:xfrm rot="2780718">
            <a:off x="8931749" y="2377331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582483">
            <a:off x="6551514" y="2762218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3007287">
            <a:off x="7557676" y="4621668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3007287">
            <a:off x="8972163" y="4683579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3007287">
            <a:off x="6005248" y="4004994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8695398">
            <a:off x="5258751" y="4004995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20281" y="211523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1271" y="5499415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2116" y="566713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5180" y="239288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48769" y="5242535"/>
            <a:ext cx="115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RELATION </a:t>
            </a:r>
          </a:p>
          <a:p>
            <a:r>
              <a:rPr lang="en-US" dirty="0">
                <a:solidFill>
                  <a:srgbClr val="FF0000"/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63910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399402" y="554137"/>
            <a:ext cx="12903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model to precise for each id if they are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(PK) or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(FK)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929" y="1112092"/>
            <a:ext cx="7304817" cy="60483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43014" y="1318948"/>
            <a:ext cx="170815" cy="3549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sz="900" b="1" spc="-25" dirty="0">
                <a:solidFill>
                  <a:srgbClr val="FF0000"/>
                </a:solidFill>
                <a:latin typeface="Calibri"/>
                <a:cs typeface="Calibri"/>
              </a:rPr>
              <a:t>PK  </a:t>
            </a:r>
            <a:r>
              <a:rPr sz="900" b="1" spc="-20" dirty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  <a:endParaRPr sz="9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 rot="9562260">
            <a:off x="6864349" y="1408748"/>
            <a:ext cx="609600" cy="18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767058">
            <a:off x="7423151" y="1050931"/>
            <a:ext cx="10759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26001" y="2031819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PK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FK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0989" y="2909134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FK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PK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3458" y="2909134"/>
            <a:ext cx="414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PK</a:t>
            </a:r>
            <a:endParaRPr lang="en-US" sz="1050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FK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FK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95019" y="2031820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FK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30686" y="3674590"/>
            <a:ext cx="41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PK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PK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8887" y="5822090"/>
            <a:ext cx="41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74337" y="2933472"/>
            <a:ext cx="41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</a:t>
            </a:r>
            <a:r>
              <a:rPr lang="en-US" sz="1200" dirty="0" smtClean="0">
                <a:solidFill>
                  <a:srgbClr val="FF0000"/>
                </a:solidFill>
              </a:rPr>
              <a:t>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9223" y="4838996"/>
            <a:ext cx="373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</a:t>
            </a:r>
            <a:r>
              <a:rPr lang="en-US" sz="1200" dirty="0" smtClean="0">
                <a:solidFill>
                  <a:srgbClr val="FF0000"/>
                </a:solidFill>
              </a:rPr>
              <a:t>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4009" y="4718532"/>
            <a:ext cx="373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</a:t>
            </a:r>
            <a:r>
              <a:rPr lang="en-US" sz="1200" dirty="0" smtClean="0">
                <a:solidFill>
                  <a:srgbClr val="FF0000"/>
                </a:solidFill>
              </a:rPr>
              <a:t>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33405" y="5115995"/>
            <a:ext cx="41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87" y="5273881"/>
            <a:ext cx="41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9" y="4632038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table to manage the MANY to MANY relation ship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19071"/>
              </p:ext>
            </p:extLst>
          </p:nvPr>
        </p:nvGraphicFramePr>
        <p:xfrm>
          <a:off x="2775695" y="1176982"/>
          <a:ext cx="2946246" cy="22515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5803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93561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name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44835"/>
              </p:ext>
            </p:extLst>
          </p:nvPr>
        </p:nvGraphicFramePr>
        <p:xfrm>
          <a:off x="7442563" y="1176982"/>
          <a:ext cx="2743200" cy="21614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35686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257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coure_id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course_name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departement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21941" y="2257701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6754006" y="1732374"/>
            <a:ext cx="753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772016" y="1759816"/>
            <a:ext cx="666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8" y="5371680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attribute, write the TYPE and for the keys, specify PK or FK</a:t>
            </a:r>
          </a:p>
        </p:txBody>
      </p:sp>
    </p:spTree>
    <p:extLst>
      <p:ext uri="{BB962C8B-B14F-4D97-AF65-F5344CB8AC3E}">
        <p14:creationId xmlns:p14="http://schemas.microsoft.com/office/powerpoint/2010/main" val="334427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2163649" y="670053"/>
            <a:ext cx="811369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answer to those questions ?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7" y="2375965"/>
            <a:ext cx="109910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entities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5" y="3374031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?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3" y="4158600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foreign</a:t>
            </a:r>
            <a:r>
              <a:rPr lang="en-US" sz="28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05" y="449010"/>
            <a:ext cx="868683" cy="928889"/>
          </a:xfrm>
          <a:prstGeom prst="rect">
            <a:avLst/>
          </a:prstGeom>
        </p:spPr>
      </p:pic>
      <p:sp>
        <p:nvSpPr>
          <p:cNvPr id="7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3" y="5480905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ERD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285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57466"/>
              </p:ext>
            </p:extLst>
          </p:nvPr>
        </p:nvGraphicFramePr>
        <p:xfrm>
          <a:off x="8375293" y="255704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company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22961" y="609204"/>
            <a:ext cx="7960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2. What is the  type of  :   </a:t>
            </a:r>
            <a:r>
              <a:rPr lang="en-US" sz="3200" dirty="0">
                <a:solidFill>
                  <a:srgbClr val="FF0000"/>
                </a:solidFill>
              </a:rPr>
              <a:t>departure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9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6888" y="707363"/>
            <a:ext cx="6880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3. What is the  type of  :   </a:t>
            </a:r>
            <a:r>
              <a:rPr lang="en-US" sz="3200" dirty="0">
                <a:solidFill>
                  <a:srgbClr val="FF0000"/>
                </a:solidFill>
              </a:rPr>
              <a:t>age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61056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67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661" y="609204"/>
            <a:ext cx="781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4. What is the  type of  :   </a:t>
            </a:r>
            <a:r>
              <a:rPr lang="en-US" sz="3200" dirty="0">
                <a:solidFill>
                  <a:srgbClr val="FF0000"/>
                </a:solidFill>
              </a:rPr>
              <a:t>company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33278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58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6761" y="631771"/>
            <a:ext cx="8528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5. What is the  type of  :   </a:t>
            </a:r>
            <a:r>
              <a:rPr lang="en-US" sz="3200" dirty="0" err="1">
                <a:solidFill>
                  <a:srgbClr val="FF0000"/>
                </a:solidFill>
              </a:rPr>
              <a:t>canHaveDogs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33278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6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86441"/>
              </p:ext>
            </p:extLst>
          </p:nvPr>
        </p:nvGraphicFramePr>
        <p:xfrm>
          <a:off x="6144223" y="2510658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055591" y="1938012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65165"/>
              </p:ext>
            </p:extLst>
          </p:nvPr>
        </p:nvGraphicFramePr>
        <p:xfrm>
          <a:off x="1405194" y="24612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21256" y="18492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28203"/>
              </p:ext>
            </p:extLst>
          </p:nvPr>
        </p:nvGraphicFramePr>
        <p:xfrm>
          <a:off x="1405194" y="47853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21256" y="41733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2273" y="528430"/>
            <a:ext cx="7846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6.   </a:t>
            </a:r>
            <a:r>
              <a:rPr lang="en-US" sz="2800" b="1" dirty="0"/>
              <a:t>how many </a:t>
            </a:r>
            <a:r>
              <a:rPr lang="en-US" sz="2800" dirty="0">
                <a:solidFill>
                  <a:srgbClr val="FF0000"/>
                </a:solidFill>
              </a:rPr>
              <a:t>PYTHON</a:t>
            </a:r>
            <a:r>
              <a:rPr lang="en-US" sz="2800" dirty="0"/>
              <a:t> contests Cham performed ?  </a:t>
            </a:r>
          </a:p>
        </p:txBody>
      </p:sp>
    </p:spTree>
    <p:extLst>
      <p:ext uri="{BB962C8B-B14F-4D97-AF65-F5344CB8AC3E}">
        <p14:creationId xmlns:p14="http://schemas.microsoft.com/office/powerpoint/2010/main" val="97219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0"/>
    </mc:Choice>
    <mc:Fallback xmlns="">
      <p:transition advClick="0" advTm="18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79204"/>
              </p:ext>
            </p:extLst>
          </p:nvPr>
        </p:nvGraphicFramePr>
        <p:xfrm>
          <a:off x="6182323" y="2332858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093691" y="1760212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52179"/>
              </p:ext>
            </p:extLst>
          </p:nvPr>
        </p:nvGraphicFramePr>
        <p:xfrm>
          <a:off x="1443294" y="22834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59356" y="16714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69423"/>
              </p:ext>
            </p:extLst>
          </p:nvPr>
        </p:nvGraphicFramePr>
        <p:xfrm>
          <a:off x="1443294" y="46075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59356" y="39955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3460" y="547867"/>
            <a:ext cx="82404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7. </a:t>
            </a:r>
            <a:r>
              <a:rPr lang="en-US" sz="2500" dirty="0">
                <a:solidFill>
                  <a:srgbClr val="FF0000"/>
                </a:solidFill>
              </a:rPr>
              <a:t>how much time in total </a:t>
            </a:r>
            <a:r>
              <a:rPr lang="en-US" sz="2500" dirty="0" err="1"/>
              <a:t>Soklim</a:t>
            </a:r>
            <a:r>
              <a:rPr lang="en-US" sz="2500" dirty="0"/>
              <a:t>  competed on HackerRank ?  </a:t>
            </a:r>
          </a:p>
        </p:txBody>
      </p:sp>
    </p:spTree>
    <p:extLst>
      <p:ext uri="{BB962C8B-B14F-4D97-AF65-F5344CB8AC3E}">
        <p14:creationId xmlns:p14="http://schemas.microsoft.com/office/powerpoint/2010/main" val="257102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0"/>
    </mc:Choice>
    <mc:Fallback xmlns="">
      <p:transition advClick="0" advTm="18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36850"/>
              </p:ext>
            </p:extLst>
          </p:nvPr>
        </p:nvGraphicFramePr>
        <p:xfrm>
          <a:off x="6260639" y="2603743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172007" y="2031097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59341"/>
              </p:ext>
            </p:extLst>
          </p:nvPr>
        </p:nvGraphicFramePr>
        <p:xfrm>
          <a:off x="1521610" y="25543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361225" y="1893373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85559"/>
              </p:ext>
            </p:extLst>
          </p:nvPr>
        </p:nvGraphicFramePr>
        <p:xfrm>
          <a:off x="1521610" y="48784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337672" y="42664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1652" y="614102"/>
            <a:ext cx="5783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8. Which contest is the most popular ?</a:t>
            </a:r>
          </a:p>
        </p:txBody>
      </p:sp>
    </p:spTree>
    <p:extLst>
      <p:ext uri="{BB962C8B-B14F-4D97-AF65-F5344CB8AC3E}">
        <p14:creationId xmlns:p14="http://schemas.microsoft.com/office/powerpoint/2010/main" val="304689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0"/>
    </mc:Choice>
    <mc:Fallback xmlns="">
      <p:transition advClick="0" advTm="18000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1372</Words>
  <Application>Microsoft Office PowerPoint</Application>
  <PresentationFormat>Widescreen</PresentationFormat>
  <Paragraphs>802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Noto Sans Symbols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CHORN.CHOAN</cp:lastModifiedBy>
  <cp:revision>139</cp:revision>
  <dcterms:created xsi:type="dcterms:W3CDTF">2021-05-26T01:09:59Z</dcterms:created>
  <dcterms:modified xsi:type="dcterms:W3CDTF">2023-12-28T02:10:11Z</dcterms:modified>
</cp:coreProperties>
</file>