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100" b="0" i="0" u="none" strike="noStrike" kern="1200" spc="0" baseline="0" dirty="0">
                <a:solidFill>
                  <a:srgbClr val="FF0000"/>
                </a:solidFill>
              </a:rPr>
              <a:t>Burn Up </a:t>
            </a:r>
            <a:endParaRPr lang="es-P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ndard"/>
        <c:varyColors val="0"/>
        <c:ser>
          <c:idx val="3"/>
          <c:order val="3"/>
          <c:tx>
            <c:strRef>
              <c:f>Hoja1!$F$29</c:f>
              <c:strCache>
                <c:ptCount val="1"/>
                <c:pt idx="0">
                  <c:v>Trabajo realizado acumulado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Hoja1!$B$30:$B$40</c:f>
              <c:numCache>
                <c:formatCode>m/d/yyyy</c:formatCode>
                <c:ptCount val="11"/>
                <c:pt idx="0">
                  <c:v>45512</c:v>
                </c:pt>
                <c:pt idx="1">
                  <c:v>45513</c:v>
                </c:pt>
                <c:pt idx="2">
                  <c:v>45514</c:v>
                </c:pt>
                <c:pt idx="3">
                  <c:v>45515</c:v>
                </c:pt>
                <c:pt idx="4">
                  <c:v>45516</c:v>
                </c:pt>
                <c:pt idx="5">
                  <c:v>45517</c:v>
                </c:pt>
                <c:pt idx="6">
                  <c:v>45518</c:v>
                </c:pt>
                <c:pt idx="7">
                  <c:v>45519</c:v>
                </c:pt>
                <c:pt idx="8">
                  <c:v>45520</c:v>
                </c:pt>
                <c:pt idx="9">
                  <c:v>45521</c:v>
                </c:pt>
                <c:pt idx="10">
                  <c:v>45522</c:v>
                </c:pt>
              </c:numCache>
            </c:numRef>
          </c:cat>
          <c:val>
            <c:numRef>
              <c:f>Hoja1!$F$30:$F$40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30</c:v>
                </c:pt>
                <c:pt idx="3">
                  <c:v>70</c:v>
                </c:pt>
                <c:pt idx="4">
                  <c:v>100</c:v>
                </c:pt>
                <c:pt idx="5">
                  <c:v>150</c:v>
                </c:pt>
                <c:pt idx="6">
                  <c:v>180</c:v>
                </c:pt>
                <c:pt idx="7">
                  <c:v>185</c:v>
                </c:pt>
                <c:pt idx="8">
                  <c:v>205</c:v>
                </c:pt>
                <c:pt idx="9">
                  <c:v>215</c:v>
                </c:pt>
                <c:pt idx="10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C8-43F4-B8AC-B5A7AEE9A81C}"/>
            </c:ext>
          </c:extLst>
        </c:ser>
        <c:ser>
          <c:idx val="5"/>
          <c:order val="5"/>
          <c:tx>
            <c:strRef>
              <c:f>Hoja1!$H$29</c:f>
              <c:strCache>
                <c:ptCount val="1"/>
                <c:pt idx="0">
                  <c:v>Trabajo Objetivo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Hoja1!$B$30:$B$40</c:f>
              <c:numCache>
                <c:formatCode>m/d/yyyy</c:formatCode>
                <c:ptCount val="11"/>
                <c:pt idx="0">
                  <c:v>45512</c:v>
                </c:pt>
                <c:pt idx="1">
                  <c:v>45513</c:v>
                </c:pt>
                <c:pt idx="2">
                  <c:v>45514</c:v>
                </c:pt>
                <c:pt idx="3">
                  <c:v>45515</c:v>
                </c:pt>
                <c:pt idx="4">
                  <c:v>45516</c:v>
                </c:pt>
                <c:pt idx="5">
                  <c:v>45517</c:v>
                </c:pt>
                <c:pt idx="6">
                  <c:v>45518</c:v>
                </c:pt>
                <c:pt idx="7">
                  <c:v>45519</c:v>
                </c:pt>
                <c:pt idx="8">
                  <c:v>45520</c:v>
                </c:pt>
                <c:pt idx="9">
                  <c:v>45521</c:v>
                </c:pt>
                <c:pt idx="10">
                  <c:v>45522</c:v>
                </c:pt>
              </c:numCache>
            </c:numRef>
          </c:cat>
          <c:val>
            <c:numRef>
              <c:f>Hoja1!$H$30:$H$40</c:f>
              <c:numCache>
                <c:formatCode>General</c:formatCode>
                <c:ptCount val="11"/>
                <c:pt idx="0">
                  <c:v>160</c:v>
                </c:pt>
                <c:pt idx="1">
                  <c:v>160</c:v>
                </c:pt>
                <c:pt idx="2">
                  <c:v>160</c:v>
                </c:pt>
                <c:pt idx="3">
                  <c:v>160</c:v>
                </c:pt>
                <c:pt idx="4">
                  <c:v>160</c:v>
                </c:pt>
                <c:pt idx="5">
                  <c:v>160</c:v>
                </c:pt>
                <c:pt idx="6">
                  <c:v>160</c:v>
                </c:pt>
                <c:pt idx="7">
                  <c:v>160</c:v>
                </c:pt>
                <c:pt idx="8">
                  <c:v>160</c:v>
                </c:pt>
                <c:pt idx="9">
                  <c:v>160</c:v>
                </c:pt>
                <c:pt idx="10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C8-43F4-B8AC-B5A7AEE9A81C}"/>
            </c:ext>
          </c:extLst>
        </c:ser>
        <c:ser>
          <c:idx val="6"/>
          <c:order val="6"/>
          <c:tx>
            <c:strRef>
              <c:f>Hoja1!$I$29</c:f>
              <c:strCache>
                <c:ptCount val="1"/>
                <c:pt idx="0">
                  <c:v>Trabajo planificado acumulado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Hoja1!$B$30:$B$40</c:f>
              <c:numCache>
                <c:formatCode>m/d/yyyy</c:formatCode>
                <c:ptCount val="11"/>
                <c:pt idx="0">
                  <c:v>45512</c:v>
                </c:pt>
                <c:pt idx="1">
                  <c:v>45513</c:v>
                </c:pt>
                <c:pt idx="2">
                  <c:v>45514</c:v>
                </c:pt>
                <c:pt idx="3">
                  <c:v>45515</c:v>
                </c:pt>
                <c:pt idx="4">
                  <c:v>45516</c:v>
                </c:pt>
                <c:pt idx="5">
                  <c:v>45517</c:v>
                </c:pt>
                <c:pt idx="6">
                  <c:v>45518</c:v>
                </c:pt>
                <c:pt idx="7">
                  <c:v>45519</c:v>
                </c:pt>
                <c:pt idx="8">
                  <c:v>45520</c:v>
                </c:pt>
                <c:pt idx="9">
                  <c:v>45521</c:v>
                </c:pt>
                <c:pt idx="10">
                  <c:v>45522</c:v>
                </c:pt>
              </c:numCache>
            </c:numRef>
          </c:cat>
          <c:val>
            <c:numRef>
              <c:f>Hoja1!$I$30:$I$40</c:f>
              <c:numCache>
                <c:formatCode>General</c:formatCode>
                <c:ptCount val="11"/>
                <c:pt idx="0">
                  <c:v>0</c:v>
                </c:pt>
                <c:pt idx="1">
                  <c:v>11</c:v>
                </c:pt>
                <c:pt idx="2">
                  <c:v>22</c:v>
                </c:pt>
                <c:pt idx="3">
                  <c:v>33</c:v>
                </c:pt>
                <c:pt idx="4">
                  <c:v>44</c:v>
                </c:pt>
                <c:pt idx="5">
                  <c:v>55</c:v>
                </c:pt>
                <c:pt idx="6">
                  <c:v>66</c:v>
                </c:pt>
                <c:pt idx="7">
                  <c:v>77</c:v>
                </c:pt>
                <c:pt idx="8">
                  <c:v>88</c:v>
                </c:pt>
                <c:pt idx="9">
                  <c:v>99</c:v>
                </c:pt>
                <c:pt idx="10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C8-43F4-B8AC-B5A7AEE9A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8538559"/>
        <c:axId val="214235734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Hoja1!$C$29</c15:sqref>
                        </c15:formulaRef>
                      </c:ext>
                    </c:extLst>
                    <c:strCache>
                      <c:ptCount val="1"/>
                      <c:pt idx="0">
                        <c:v>Puntos de HU planificados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Hoja1!$B$30:$B$40</c15:sqref>
                        </c15:formulaRef>
                      </c:ext>
                    </c:extLst>
                    <c:numCache>
                      <c:formatCode>m/d/yyyy</c:formatCode>
                      <c:ptCount val="11"/>
                      <c:pt idx="0">
                        <c:v>45512</c:v>
                      </c:pt>
                      <c:pt idx="1">
                        <c:v>45513</c:v>
                      </c:pt>
                      <c:pt idx="2">
                        <c:v>45514</c:v>
                      </c:pt>
                      <c:pt idx="3">
                        <c:v>45515</c:v>
                      </c:pt>
                      <c:pt idx="4">
                        <c:v>45516</c:v>
                      </c:pt>
                      <c:pt idx="5">
                        <c:v>45517</c:v>
                      </c:pt>
                      <c:pt idx="6">
                        <c:v>45518</c:v>
                      </c:pt>
                      <c:pt idx="7">
                        <c:v>45519</c:v>
                      </c:pt>
                      <c:pt idx="8">
                        <c:v>45520</c:v>
                      </c:pt>
                      <c:pt idx="9">
                        <c:v>45521</c:v>
                      </c:pt>
                      <c:pt idx="10">
                        <c:v>45522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Hoja1!$C$30:$C$40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11</c:v>
                      </c:pt>
                      <c:pt idx="2">
                        <c:v>11</c:v>
                      </c:pt>
                      <c:pt idx="3">
                        <c:v>11</c:v>
                      </c:pt>
                      <c:pt idx="4">
                        <c:v>11</c:v>
                      </c:pt>
                      <c:pt idx="5">
                        <c:v>11</c:v>
                      </c:pt>
                      <c:pt idx="6">
                        <c:v>11</c:v>
                      </c:pt>
                      <c:pt idx="7">
                        <c:v>11</c:v>
                      </c:pt>
                      <c:pt idx="8">
                        <c:v>11</c:v>
                      </c:pt>
                      <c:pt idx="9">
                        <c:v>11</c:v>
                      </c:pt>
                      <c:pt idx="10">
                        <c:v>11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F4C8-43F4-B8AC-B5A7AEE9A81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Hoja1!$D$29</c15:sqref>
                        </c15:formulaRef>
                      </c:ext>
                    </c:extLst>
                    <c:strCache>
                      <c:ptCount val="1"/>
                      <c:pt idx="0">
                        <c:v>Trabajo pendiente planificado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Hoja1!$B$30:$B$40</c15:sqref>
                        </c15:formulaRef>
                      </c:ext>
                    </c:extLst>
                    <c:numCache>
                      <c:formatCode>m/d/yyyy</c:formatCode>
                      <c:ptCount val="11"/>
                      <c:pt idx="0">
                        <c:v>45512</c:v>
                      </c:pt>
                      <c:pt idx="1">
                        <c:v>45513</c:v>
                      </c:pt>
                      <c:pt idx="2">
                        <c:v>45514</c:v>
                      </c:pt>
                      <c:pt idx="3">
                        <c:v>45515</c:v>
                      </c:pt>
                      <c:pt idx="4">
                        <c:v>45516</c:v>
                      </c:pt>
                      <c:pt idx="5">
                        <c:v>45517</c:v>
                      </c:pt>
                      <c:pt idx="6">
                        <c:v>45518</c:v>
                      </c:pt>
                      <c:pt idx="7">
                        <c:v>45519</c:v>
                      </c:pt>
                      <c:pt idx="8">
                        <c:v>45520</c:v>
                      </c:pt>
                      <c:pt idx="9">
                        <c:v>45521</c:v>
                      </c:pt>
                      <c:pt idx="10">
                        <c:v>45522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Hoja1!$D$30:$D$40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160</c:v>
                      </c:pt>
                      <c:pt idx="1">
                        <c:v>149</c:v>
                      </c:pt>
                      <c:pt idx="2">
                        <c:v>137</c:v>
                      </c:pt>
                      <c:pt idx="3">
                        <c:v>126</c:v>
                      </c:pt>
                      <c:pt idx="4">
                        <c:v>114</c:v>
                      </c:pt>
                      <c:pt idx="5">
                        <c:v>103</c:v>
                      </c:pt>
                      <c:pt idx="6">
                        <c:v>91</c:v>
                      </c:pt>
                      <c:pt idx="7">
                        <c:v>80</c:v>
                      </c:pt>
                      <c:pt idx="8">
                        <c:v>69</c:v>
                      </c:pt>
                      <c:pt idx="9">
                        <c:v>57</c:v>
                      </c:pt>
                      <c:pt idx="10">
                        <c:v>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4C8-43F4-B8AC-B5A7AEE9A8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Hoja1!$E$29</c15:sqref>
                        </c15:formulaRef>
                      </c:ext>
                    </c:extLst>
                    <c:strCache>
                      <c:ptCount val="1"/>
                      <c:pt idx="0">
                        <c:v>Trabajo realizado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Hoja1!$B$30:$B$40</c15:sqref>
                        </c15:formulaRef>
                      </c:ext>
                    </c:extLst>
                    <c:numCache>
                      <c:formatCode>m/d/yyyy</c:formatCode>
                      <c:ptCount val="11"/>
                      <c:pt idx="0">
                        <c:v>45512</c:v>
                      </c:pt>
                      <c:pt idx="1">
                        <c:v>45513</c:v>
                      </c:pt>
                      <c:pt idx="2">
                        <c:v>45514</c:v>
                      </c:pt>
                      <c:pt idx="3">
                        <c:v>45515</c:v>
                      </c:pt>
                      <c:pt idx="4">
                        <c:v>45516</c:v>
                      </c:pt>
                      <c:pt idx="5">
                        <c:v>45517</c:v>
                      </c:pt>
                      <c:pt idx="6">
                        <c:v>45518</c:v>
                      </c:pt>
                      <c:pt idx="7">
                        <c:v>45519</c:v>
                      </c:pt>
                      <c:pt idx="8">
                        <c:v>45520</c:v>
                      </c:pt>
                      <c:pt idx="9">
                        <c:v>45521</c:v>
                      </c:pt>
                      <c:pt idx="10">
                        <c:v>45522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Hoja1!$E$30:$E$40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30</c:v>
                      </c:pt>
                      <c:pt idx="5">
                        <c:v>50</c:v>
                      </c:pt>
                      <c:pt idx="6">
                        <c:v>30</c:v>
                      </c:pt>
                      <c:pt idx="7">
                        <c:v>5</c:v>
                      </c:pt>
                      <c:pt idx="8">
                        <c:v>20</c:v>
                      </c:pt>
                      <c:pt idx="9">
                        <c:v>10</c:v>
                      </c:pt>
                      <c:pt idx="10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4C8-43F4-B8AC-B5A7AEE9A8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Hoja1!$G$29</c15:sqref>
                        </c15:formulaRef>
                      </c:ext>
                    </c:extLst>
                    <c:strCache>
                      <c:ptCount val="1"/>
                      <c:pt idx="0">
                        <c:v>Trabajo pendiente real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Hoja1!$B$30:$B$40</c15:sqref>
                        </c15:formulaRef>
                      </c:ext>
                    </c:extLst>
                    <c:numCache>
                      <c:formatCode>m/d/yyyy</c:formatCode>
                      <c:ptCount val="11"/>
                      <c:pt idx="0">
                        <c:v>45512</c:v>
                      </c:pt>
                      <c:pt idx="1">
                        <c:v>45513</c:v>
                      </c:pt>
                      <c:pt idx="2">
                        <c:v>45514</c:v>
                      </c:pt>
                      <c:pt idx="3">
                        <c:v>45515</c:v>
                      </c:pt>
                      <c:pt idx="4">
                        <c:v>45516</c:v>
                      </c:pt>
                      <c:pt idx="5">
                        <c:v>45517</c:v>
                      </c:pt>
                      <c:pt idx="6">
                        <c:v>45518</c:v>
                      </c:pt>
                      <c:pt idx="7">
                        <c:v>45519</c:v>
                      </c:pt>
                      <c:pt idx="8">
                        <c:v>45520</c:v>
                      </c:pt>
                      <c:pt idx="9">
                        <c:v>45521</c:v>
                      </c:pt>
                      <c:pt idx="10">
                        <c:v>45522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Hoja1!$G$30:$G$40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160</c:v>
                      </c:pt>
                      <c:pt idx="1">
                        <c:v>150</c:v>
                      </c:pt>
                      <c:pt idx="2">
                        <c:v>130</c:v>
                      </c:pt>
                      <c:pt idx="3">
                        <c:v>90</c:v>
                      </c:pt>
                      <c:pt idx="4">
                        <c:v>60</c:v>
                      </c:pt>
                      <c:pt idx="5">
                        <c:v>10</c:v>
                      </c:pt>
                      <c:pt idx="6">
                        <c:v>-20</c:v>
                      </c:pt>
                      <c:pt idx="7">
                        <c:v>-25</c:v>
                      </c:pt>
                      <c:pt idx="8">
                        <c:v>-45</c:v>
                      </c:pt>
                      <c:pt idx="9">
                        <c:v>-55</c:v>
                      </c:pt>
                      <c:pt idx="10">
                        <c:v>-55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4C8-43F4-B8AC-B5A7AEE9A81C}"/>
                  </c:ext>
                </c:extLst>
              </c15:ser>
            </c15:filteredLineSeries>
          </c:ext>
        </c:extLst>
      </c:lineChart>
      <c:dateAx>
        <c:axId val="213853855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142357343"/>
        <c:crosses val="autoZero"/>
        <c:auto val="1"/>
        <c:lblOffset val="100"/>
        <c:baseTimeUnit val="days"/>
      </c:dateAx>
      <c:valAx>
        <c:axId val="214235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138538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90433-9EA3-85A0-D54C-EE62CA718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EABF8D-700A-AFC5-4EB1-35C113FE2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02C8F7-50CD-A2A6-B026-EDD94F0D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1C0D-0BDF-47A8-A247-9972FB7A2339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BA55B-30B9-F725-18E7-510B02C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9004E4-696E-CD47-CFA8-92DD994C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6333-9438-4B36-A5E0-05D5E7DBF3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82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A3732-2271-D26A-8FAF-86B95693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E16051-A6DD-057B-33AF-FB5DCC0FC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BA314-687C-8C87-8F77-A246EB09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1C0D-0BDF-47A8-A247-9972FB7A2339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82F93-EB43-F63E-37F6-78699C81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7D613-20B3-EDC5-5605-510625A1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6333-9438-4B36-A5E0-05D5E7DBF3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57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4D72E2-CF8C-F7FC-47B0-D1D286F7B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E8DDDE-AF9A-A45B-455B-74474DE0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ED51A-0105-401F-1BA2-699AF698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1C0D-0BDF-47A8-A247-9972FB7A2339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7D104-F1F0-148B-CDE1-848E0D74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F5B7B-167D-2AC3-7C6D-079B3100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6333-9438-4B36-A5E0-05D5E7DBF3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70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5020D-328B-D79E-8D3E-66614D2E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7A6E2-4EF7-2611-6996-E74EA3E3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5D7E8-FB12-793D-4A00-2F184133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1C0D-0BDF-47A8-A247-9972FB7A2339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B0B17-B0B6-C110-2E4A-44680200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ABF86-B1B5-5005-30AB-A70D507E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6333-9438-4B36-A5E0-05D5E7DBF3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645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49B57-D046-C284-944A-C606F5D3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005220-5371-6C85-9020-414093AD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365F3-D006-C0A0-E619-AA27FE11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1C0D-0BDF-47A8-A247-9972FB7A2339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076292-9856-F750-8193-4C22944B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9D820-3389-F40E-1885-A71BE808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6333-9438-4B36-A5E0-05D5E7DBF3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44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8937-C2A9-CFF6-88AA-512AD927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06279F-EAC3-E24A-E6EF-F708F906F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CAB2F9-4D43-47E4-C70F-F9EAA9E22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1B19A9-BE04-C3EA-E5F6-65BE27E2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1C0D-0BDF-47A8-A247-9972FB7A2339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5B4B04-6026-5616-24BD-B74CA3C4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AE968E-31E0-F837-8687-9B9940C9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6333-9438-4B36-A5E0-05D5E7DBF3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11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F2101-DF46-3E65-BC2A-8F5AE309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C172A-9F84-B75E-E9CE-CD8C727A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59DA76-D507-9884-3BD5-0B3699F59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CC337F-7B50-4ADD-F690-AC66434D5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09D0DF-B6CA-3D61-7604-46F7B4404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DC8D48-36DF-BF8E-67E8-E9059FD6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1C0D-0BDF-47A8-A247-9972FB7A2339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64CAE6-DC81-E5B6-CED6-E5A766B6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AE6EF8-F056-B898-82C1-96222ED4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6333-9438-4B36-A5E0-05D5E7DBF3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88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D731-1628-BD42-1F21-FABE53F2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ADBB3C-9E8A-4A05-D6B5-5478F65E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1C0D-0BDF-47A8-A247-9972FB7A2339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31C1F3-0717-D980-5C42-3A87F29A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6AD6ED-F1FD-AD8C-5D41-F904C374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6333-9438-4B36-A5E0-05D5E7DBF3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797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F370DE-87FE-3650-60BF-FCE855F6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1C0D-0BDF-47A8-A247-9972FB7A2339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8E35FE-5580-6FF2-469E-81A7C9AA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893F7A-BCCC-2F71-47F1-9F007B7E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6333-9438-4B36-A5E0-05D5E7DBF3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688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B32DC-7B5A-546A-2A63-63EFA1D3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3D8D1-B019-B7DD-C09E-EE73993F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94EBDD-C4F1-5ADC-938C-A46226852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77E853-7611-EEBA-1FE9-6DB146BD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1C0D-0BDF-47A8-A247-9972FB7A2339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2EADA9-B5BC-1CAE-679D-91F2823B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AB44FC-E4EF-DF9B-067F-14EBACE3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6333-9438-4B36-A5E0-05D5E7DBF3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15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ACC84-E56F-80A7-FA4B-D6CC0D98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E85745-F91D-BE5E-9CCB-1BB49E8A0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6DE444-F73E-66AC-252A-2B90F52B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B52671-25D9-3876-7F01-95B1B983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1C0D-0BDF-47A8-A247-9972FB7A2339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2A1A8-C316-B9BE-7B06-1039DF67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CA525-2087-9312-6048-63D37973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6333-9438-4B36-A5E0-05D5E7DBF3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702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37E882-A3DB-96F8-0B85-8E5575B8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31C567-E7A3-907F-5AF5-6ABA704F5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BA4FA-17F1-23C0-69D7-42CA8EF5F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01C0D-0BDF-47A8-A247-9972FB7A2339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07316-9021-F14A-14BA-0D886C705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55952-07F9-8D27-F549-E2130A8F5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86333-9438-4B36-A5E0-05D5E7DBF3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129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D8A66-80C2-6E84-03C8-26F383B07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s-PE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reservación de Pasaje Terrestre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67FAE0-3A70-7DEA-77DA-22506A980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es-ES" b="1" dirty="0"/>
              <a:t>Equipo</a:t>
            </a:r>
            <a:r>
              <a:rPr lang="es-E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Jose Alberto Herrera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Jord</a:t>
            </a:r>
            <a:r>
              <a:rPr lang="es-ES" dirty="0"/>
              <a:t> Castro Trigoso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Josue</a:t>
            </a:r>
            <a:r>
              <a:rPr lang="es-ES" dirty="0"/>
              <a:t> Pullo Valderrama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Jhordan</a:t>
            </a:r>
            <a:r>
              <a:rPr lang="es-ES" dirty="0"/>
              <a:t> Humberto </a:t>
            </a:r>
            <a:r>
              <a:rPr lang="es-ES" dirty="0" err="1"/>
              <a:t>Sanchez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349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544CC8-3EF3-90DD-6D7E-FE257DE5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4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s-ES" sz="4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4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s-ES" sz="4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 Sprint Backlog</a:t>
            </a:r>
            <a:endParaRPr lang="es-PE" sz="4200" b="1"/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49094-C7B0-04A7-B35C-59387C88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6.2 </a:t>
            </a:r>
            <a:r>
              <a:rPr lang="es-E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Scrumboard</a:t>
            </a:r>
            <a:endParaRPr lang="es-P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22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9DFBD4E-C201-6F13-48C5-F44F26414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36990"/>
              </p:ext>
            </p:extLst>
          </p:nvPr>
        </p:nvGraphicFramePr>
        <p:xfrm>
          <a:off x="4654296" y="675685"/>
          <a:ext cx="6903721" cy="5506640"/>
        </p:xfrm>
        <a:graphic>
          <a:graphicData uri="http://schemas.openxmlformats.org/drawingml/2006/table">
            <a:tbl>
              <a:tblPr firstRow="1" firstCol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3696385">
                  <a:extLst>
                    <a:ext uri="{9D8B030D-6E8A-4147-A177-3AD203B41FA5}">
                      <a16:colId xmlns:a16="http://schemas.microsoft.com/office/drawing/2014/main" val="4075636663"/>
                    </a:ext>
                  </a:extLst>
                </a:gridCol>
                <a:gridCol w="990607">
                  <a:extLst>
                    <a:ext uri="{9D8B030D-6E8A-4147-A177-3AD203B41FA5}">
                      <a16:colId xmlns:a16="http://schemas.microsoft.com/office/drawing/2014/main" val="2055288987"/>
                    </a:ext>
                  </a:extLst>
                </a:gridCol>
                <a:gridCol w="1153501">
                  <a:extLst>
                    <a:ext uri="{9D8B030D-6E8A-4147-A177-3AD203B41FA5}">
                      <a16:colId xmlns:a16="http://schemas.microsoft.com/office/drawing/2014/main" val="2863421023"/>
                    </a:ext>
                  </a:extLst>
                </a:gridCol>
                <a:gridCol w="1063228">
                  <a:extLst>
                    <a:ext uri="{9D8B030D-6E8A-4147-A177-3AD203B41FA5}">
                      <a16:colId xmlns:a16="http://schemas.microsoft.com/office/drawing/2014/main" val="66954339"/>
                    </a:ext>
                  </a:extLst>
                </a:gridCol>
              </a:tblGrid>
              <a:tr h="38129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Tarea</a:t>
                      </a:r>
                      <a:endParaRPr lang="es-PE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916" marR="105916" marT="105916" marB="10591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Por Hacer</a:t>
                      </a:r>
                      <a:endParaRPr lang="es-PE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916" marR="105916" marT="105916" marB="10591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En Progreso</a:t>
                      </a:r>
                      <a:endParaRPr lang="es-PE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916" marR="105916" marT="105916" marB="10591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En Revisión</a:t>
                      </a:r>
                      <a:endParaRPr lang="es-PE" sz="9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916" marR="105916" marT="105916" marB="10591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726106"/>
                  </a:ext>
                </a:extLst>
              </a:tr>
              <a:tr h="29091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1: Configurar base de datos para rutas de transporte.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29780"/>
                  </a:ext>
                </a:extLst>
              </a:tr>
              <a:tr h="29091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2: Desarrollar API para búsqueda de rutas.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52827"/>
                  </a:ext>
                </a:extLst>
              </a:tr>
              <a:tr h="385060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3: Implementar lógica de filtrado de horarios y tipo de transporte.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937901"/>
                  </a:ext>
                </a:extLst>
              </a:tr>
              <a:tr h="29091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4: Realizar pruebas unitarias y de integración.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00340"/>
                  </a:ext>
                </a:extLst>
              </a:tr>
              <a:tr h="29091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1: Configurar sistema de pago electrónico.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76988"/>
                  </a:ext>
                </a:extLst>
              </a:tr>
              <a:tr h="29091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2: Desarrollar módulo de confirmación de compra.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41516"/>
                  </a:ext>
                </a:extLst>
              </a:tr>
              <a:tr h="385060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3: Implementar notificación automática de confirmación de compra.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90157"/>
                  </a:ext>
                </a:extLst>
              </a:tr>
              <a:tr h="385060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Tarea 4: Realizar pruebas de usabilidad y seguridad en el sistema de pago.</a:t>
                      </a:r>
                      <a:endParaRPr lang="es-PE" sz="9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69558"/>
                  </a:ext>
                </a:extLst>
              </a:tr>
              <a:tr h="29091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1: Diseñar mapa interactivo de asientos.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190614"/>
                  </a:ext>
                </a:extLst>
              </a:tr>
              <a:tr h="29091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2: Implementar lógica de selección de asientos.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84324"/>
                  </a:ext>
                </a:extLst>
              </a:tr>
              <a:tr h="385060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3: Desarrollar módulo de bloqueo de asientos seleccionados.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93006"/>
                  </a:ext>
                </a:extLst>
              </a:tr>
              <a:tr h="29091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4: Realizar pruebas de reserva y desbloqueo de asientos.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64386"/>
                  </a:ext>
                </a:extLst>
              </a:tr>
              <a:tr h="29091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1: Crear interfaz de administración de rutas.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186162"/>
                  </a:ext>
                </a:extLst>
              </a:tr>
              <a:tr h="29091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2: Implementar lógica CRUD para rutas y horarios.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696546"/>
                  </a:ext>
                </a:extLst>
              </a:tr>
              <a:tr h="385060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3: Configurar sistema de notificaciones para el administrador.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99410"/>
                  </a:ext>
                </a:extLst>
              </a:tr>
              <a:tr h="29091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Tarea 4: Realizar pruebas de actualización y gestión de rutas.</a:t>
                      </a:r>
                      <a:endParaRPr lang="es-PE" sz="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3" marR="3763" marT="3763" marB="706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2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55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544CC8-3EF3-90DD-6D7E-FE257DE5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4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s-ES" sz="4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4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s-ES" sz="4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 Sprint Backlog</a:t>
            </a:r>
            <a:endParaRPr lang="es-PE" sz="4200" b="1"/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49094-C7B0-04A7-B35C-59387C88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76" y="2902940"/>
            <a:ext cx="3255095" cy="2057256"/>
          </a:xfrm>
        </p:spPr>
        <p:txBody>
          <a:bodyPr anchor="t">
            <a:normAutofit/>
          </a:bodyPr>
          <a:lstStyle/>
          <a:p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6.2 </a:t>
            </a:r>
            <a:r>
              <a:rPr lang="es-E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Scrumboard</a:t>
            </a:r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Actualizado</a:t>
            </a:r>
            <a:endParaRPr lang="es-P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22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DF5E6B1-1154-413D-BAE9-A5D9A5645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41468"/>
              </p:ext>
            </p:extLst>
          </p:nvPr>
        </p:nvGraphicFramePr>
        <p:xfrm>
          <a:off x="4437795" y="828536"/>
          <a:ext cx="7537909" cy="5200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3739">
                  <a:extLst>
                    <a:ext uri="{9D8B030D-6E8A-4147-A177-3AD203B41FA5}">
                      <a16:colId xmlns:a16="http://schemas.microsoft.com/office/drawing/2014/main" val="1936210838"/>
                    </a:ext>
                  </a:extLst>
                </a:gridCol>
                <a:gridCol w="2363739">
                  <a:extLst>
                    <a:ext uri="{9D8B030D-6E8A-4147-A177-3AD203B41FA5}">
                      <a16:colId xmlns:a16="http://schemas.microsoft.com/office/drawing/2014/main" val="1163728020"/>
                    </a:ext>
                  </a:extLst>
                </a:gridCol>
                <a:gridCol w="1191176">
                  <a:extLst>
                    <a:ext uri="{9D8B030D-6E8A-4147-A177-3AD203B41FA5}">
                      <a16:colId xmlns:a16="http://schemas.microsoft.com/office/drawing/2014/main" val="3998942323"/>
                    </a:ext>
                  </a:extLst>
                </a:gridCol>
                <a:gridCol w="1042279">
                  <a:extLst>
                    <a:ext uri="{9D8B030D-6E8A-4147-A177-3AD203B41FA5}">
                      <a16:colId xmlns:a16="http://schemas.microsoft.com/office/drawing/2014/main" val="3099298935"/>
                    </a:ext>
                  </a:extLst>
                </a:gridCol>
                <a:gridCol w="576976">
                  <a:extLst>
                    <a:ext uri="{9D8B030D-6E8A-4147-A177-3AD203B41FA5}">
                      <a16:colId xmlns:a16="http://schemas.microsoft.com/office/drawing/2014/main" val="431265088"/>
                    </a:ext>
                  </a:extLst>
                </a:gridCol>
              </a:tblGrid>
              <a:tr h="34059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HU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Tareas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TO DO (Pendiente)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IN PROGRESS (En curso)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DONE (Hecho)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9982147"/>
                  </a:ext>
                </a:extLst>
              </a:tr>
              <a:tr h="3037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Historia 1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Tarea 1: Configurar base de datos para rutas de transporte.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 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1342242"/>
                  </a:ext>
                </a:extLst>
              </a:tr>
              <a:tr h="3037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Tarea 2: Desarrollar API para búsqueda de rutas.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 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6261505"/>
                  </a:ext>
                </a:extLst>
              </a:tr>
              <a:tr h="3037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Tarea 3: Implementar lógica de filtrado de horarios y tipo de transporte.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8009401"/>
                  </a:ext>
                </a:extLst>
              </a:tr>
              <a:tr h="3037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Tarea 4: Realizar pruebas unitarias y de integración.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9875186"/>
                  </a:ext>
                </a:extLst>
              </a:tr>
              <a:tr h="3037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Historia 2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Tarea 1: Configurar sistema de pago electrónico.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4120236"/>
                  </a:ext>
                </a:extLst>
              </a:tr>
              <a:tr h="3037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Tarea 2: Desarrollar módulo de confirmación de compra.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1696787"/>
                  </a:ext>
                </a:extLst>
              </a:tr>
              <a:tr h="3037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Tarea 3: Implementar notificación automática de confirmación de compra.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0833449"/>
                  </a:ext>
                </a:extLst>
              </a:tr>
              <a:tr h="3037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Tarea 4: Realizar pruebas de usabilidad y seguridad en el sistema de pago.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1241019"/>
                  </a:ext>
                </a:extLst>
              </a:tr>
              <a:tr h="3037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Historia 3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Tarea 1: Diseñar mapa interactivo de asientos.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4812289"/>
                  </a:ext>
                </a:extLst>
              </a:tr>
              <a:tr h="3037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Tarea 2: Implementar lógica de selección de asientos.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0888071"/>
                  </a:ext>
                </a:extLst>
              </a:tr>
              <a:tr h="3037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Tarea 3: Desarrollar módulo de bloqueo de asientos seleccionados.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842165"/>
                  </a:ext>
                </a:extLst>
              </a:tr>
              <a:tr h="3037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Tarea 4: Realizar pruebas de reserva y desbloqueo de asientos.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087326"/>
                  </a:ext>
                </a:extLst>
              </a:tr>
              <a:tr h="3037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Historia 4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Tarea 1: Crear interfaz de administración de rutas.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6652170"/>
                  </a:ext>
                </a:extLst>
              </a:tr>
              <a:tr h="3037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Tarea 2: Implementar lógica CRUD para rutas y horarios.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1297612"/>
                  </a:ext>
                </a:extLst>
              </a:tr>
              <a:tr h="3037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Tarea 3: Configurar sistema de notificaciones para el administrador.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8416480"/>
                  </a:ext>
                </a:extLst>
              </a:tr>
              <a:tr h="3037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>
                          <a:effectLst/>
                        </a:rPr>
                        <a:t>Tarea 4: Realizar pruebas de actualización y gestión de rutas.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X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 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1554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82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544CC8-3EF3-90DD-6D7E-FE257DE5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4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s-ES" sz="4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4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s-ES" sz="4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 Sprint Backlog</a:t>
            </a:r>
            <a:endParaRPr lang="es-PE" sz="4200" b="1" dirty="0"/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49094-C7B0-04A7-B35C-59387C88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77" y="2902940"/>
            <a:ext cx="2748184" cy="489484"/>
          </a:xfrm>
        </p:spPr>
        <p:txBody>
          <a:bodyPr anchor="t">
            <a:normAutofit/>
          </a:bodyPr>
          <a:lstStyle/>
          <a:p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6.3 Sprint </a:t>
            </a:r>
            <a:r>
              <a:rPr lang="es-E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Burndown</a:t>
            </a:r>
            <a:endParaRPr lang="es-P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22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48FEDDD-8929-4C31-9A76-6302886F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16617"/>
              </p:ext>
            </p:extLst>
          </p:nvPr>
        </p:nvGraphicFramePr>
        <p:xfrm>
          <a:off x="46869" y="3294832"/>
          <a:ext cx="3530600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23769498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35050509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0149451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98841683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Sprint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6445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Duracion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 semanas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70624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Fecha Inicio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8/08/2024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63161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Puntos_HU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9829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Promedio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11.42857143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5655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25179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5514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Fecha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Esperado Real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Avance real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Avance(Done)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9650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8/08/2024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8206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149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139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3689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10/08/2024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137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117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31325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126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86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08781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12/08/2024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114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84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30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9268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13/08/2024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103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63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42641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14/08/2024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91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56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35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6802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80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50313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16/08/2024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69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41925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17/08/2024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57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75226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18/08/2024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46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4967762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DAC83E57-D137-4F03-9F90-107B3811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203" y="1366887"/>
            <a:ext cx="7533424" cy="40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544CC8-3EF3-90DD-6D7E-FE257DE5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4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s-ES" sz="4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4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s-ES" sz="4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 Sprint Backlog</a:t>
            </a:r>
            <a:endParaRPr lang="es-PE" sz="4200" b="1" dirty="0"/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49094-C7B0-04A7-B35C-59387C88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04" y="2753370"/>
            <a:ext cx="2748184" cy="489484"/>
          </a:xfrm>
        </p:spPr>
        <p:txBody>
          <a:bodyPr anchor="t">
            <a:normAutofit/>
          </a:bodyPr>
          <a:lstStyle/>
          <a:p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6.4 </a:t>
            </a:r>
            <a:r>
              <a:rPr lang="es-E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Burn</a:t>
            </a:r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</a:t>
            </a:r>
            <a:endParaRPr lang="es-P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22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68DF70A-EBA0-449F-8878-740F60CA4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68123"/>
              </p:ext>
            </p:extLst>
          </p:nvPr>
        </p:nvGraphicFramePr>
        <p:xfrm>
          <a:off x="186431" y="3092035"/>
          <a:ext cx="6050241" cy="5695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694">
                  <a:extLst>
                    <a:ext uri="{9D8B030D-6E8A-4147-A177-3AD203B41FA5}">
                      <a16:colId xmlns:a16="http://schemas.microsoft.com/office/drawing/2014/main" val="3605575306"/>
                    </a:ext>
                  </a:extLst>
                </a:gridCol>
                <a:gridCol w="717883">
                  <a:extLst>
                    <a:ext uri="{9D8B030D-6E8A-4147-A177-3AD203B41FA5}">
                      <a16:colId xmlns:a16="http://schemas.microsoft.com/office/drawing/2014/main" val="1365652060"/>
                    </a:ext>
                  </a:extLst>
                </a:gridCol>
                <a:gridCol w="879987">
                  <a:extLst>
                    <a:ext uri="{9D8B030D-6E8A-4147-A177-3AD203B41FA5}">
                      <a16:colId xmlns:a16="http://schemas.microsoft.com/office/drawing/2014/main" val="864514264"/>
                    </a:ext>
                  </a:extLst>
                </a:gridCol>
                <a:gridCol w="717883">
                  <a:extLst>
                    <a:ext uri="{9D8B030D-6E8A-4147-A177-3AD203B41FA5}">
                      <a16:colId xmlns:a16="http://schemas.microsoft.com/office/drawing/2014/main" val="3209600511"/>
                    </a:ext>
                  </a:extLst>
                </a:gridCol>
                <a:gridCol w="903145">
                  <a:extLst>
                    <a:ext uri="{9D8B030D-6E8A-4147-A177-3AD203B41FA5}">
                      <a16:colId xmlns:a16="http://schemas.microsoft.com/office/drawing/2014/main" val="2166586059"/>
                    </a:ext>
                  </a:extLst>
                </a:gridCol>
                <a:gridCol w="717883">
                  <a:extLst>
                    <a:ext uri="{9D8B030D-6E8A-4147-A177-3AD203B41FA5}">
                      <a16:colId xmlns:a16="http://schemas.microsoft.com/office/drawing/2014/main" val="3340197592"/>
                    </a:ext>
                  </a:extLst>
                </a:gridCol>
                <a:gridCol w="717883">
                  <a:extLst>
                    <a:ext uri="{9D8B030D-6E8A-4147-A177-3AD203B41FA5}">
                      <a16:colId xmlns:a16="http://schemas.microsoft.com/office/drawing/2014/main" val="1196635182"/>
                    </a:ext>
                  </a:extLst>
                </a:gridCol>
                <a:gridCol w="717883">
                  <a:extLst>
                    <a:ext uri="{9D8B030D-6E8A-4147-A177-3AD203B41FA5}">
                      <a16:colId xmlns:a16="http://schemas.microsoft.com/office/drawing/2014/main" val="3027382570"/>
                    </a:ext>
                  </a:extLst>
                </a:gridCol>
              </a:tblGrid>
              <a:tr h="177968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Sprint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4340181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err="1">
                          <a:effectLst/>
                        </a:rPr>
                        <a:t>Duracion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 semanas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23600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Fecha Inicio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8/08/2024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7844913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Puntos_HU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160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8523314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Promedio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11.42857143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5175439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7885148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7979358"/>
                  </a:ext>
                </a:extLst>
              </a:tr>
              <a:tr h="51842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Fecha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Puntos de HU planificados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Trabajo pendiente planificado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Trabajo realizado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Trabajo realizado acumulado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Trabajo pendiente real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Trabajo Objetivo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Trabajo planificado acumulado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5430756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8/08/2024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8119181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149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150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12083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10/08/2024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137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30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130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23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0055131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126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70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90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4106471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12/08/2024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114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30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100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0760556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13/08/2024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103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50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150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5323713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14/08/2024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91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30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180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-20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3145436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80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185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-25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80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6005234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16/08/2024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69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205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-45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6501345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17/08/2024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57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215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-55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103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3260310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18/08/2024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215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-55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114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3811705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E2762C09-EBDE-4738-805B-E5F0394B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12" y="1156387"/>
            <a:ext cx="5957287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6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557C020-3BB3-4129-805A-5E13B0FD5039}"/>
              </a:ext>
            </a:extLst>
          </p:cNvPr>
          <p:cNvSpPr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Fase de Implementación</a:t>
            </a:r>
            <a:endParaRPr lang="en-US" sz="5000" b="1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587767-D3E1-0C5E-B32B-595514717C86}"/>
              </a:ext>
            </a:extLst>
          </p:cNvPr>
          <p:cNvSpPr txBox="1"/>
          <p:nvPr/>
        </p:nvSpPr>
        <p:spPr>
          <a:xfrm>
            <a:off x="1113809" y="953037"/>
            <a:ext cx="4036333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 Scrumboard Actualizado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FC53B07-D7F6-CF4B-C371-BBD4AEEB5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70698"/>
              </p:ext>
            </p:extLst>
          </p:nvPr>
        </p:nvGraphicFramePr>
        <p:xfrm>
          <a:off x="5965659" y="666728"/>
          <a:ext cx="5449669" cy="55059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6991">
                  <a:extLst>
                    <a:ext uri="{9D8B030D-6E8A-4147-A177-3AD203B41FA5}">
                      <a16:colId xmlns:a16="http://schemas.microsoft.com/office/drawing/2014/main" val="2885003058"/>
                    </a:ext>
                  </a:extLst>
                </a:gridCol>
                <a:gridCol w="2728485">
                  <a:extLst>
                    <a:ext uri="{9D8B030D-6E8A-4147-A177-3AD203B41FA5}">
                      <a16:colId xmlns:a16="http://schemas.microsoft.com/office/drawing/2014/main" val="4242244909"/>
                    </a:ext>
                  </a:extLst>
                </a:gridCol>
                <a:gridCol w="724556">
                  <a:extLst>
                    <a:ext uri="{9D8B030D-6E8A-4147-A177-3AD203B41FA5}">
                      <a16:colId xmlns:a16="http://schemas.microsoft.com/office/drawing/2014/main" val="280118705"/>
                    </a:ext>
                  </a:extLst>
                </a:gridCol>
                <a:gridCol w="983843">
                  <a:extLst>
                    <a:ext uri="{9D8B030D-6E8A-4147-A177-3AD203B41FA5}">
                      <a16:colId xmlns:a16="http://schemas.microsoft.com/office/drawing/2014/main" val="3010461169"/>
                    </a:ext>
                  </a:extLst>
                </a:gridCol>
                <a:gridCol w="495794">
                  <a:extLst>
                    <a:ext uri="{9D8B030D-6E8A-4147-A177-3AD203B41FA5}">
                      <a16:colId xmlns:a16="http://schemas.microsoft.com/office/drawing/2014/main" val="2650072206"/>
                    </a:ext>
                  </a:extLst>
                </a:gridCol>
              </a:tblGrid>
              <a:tr h="33013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HU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Tareas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TO DO (Pendiente)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IN PROGRESS (En curso)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DONE (Hecho)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1271694010"/>
                  </a:ext>
                </a:extLst>
              </a:tr>
              <a:tr h="37029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Historia 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1: Configurar base de datos para rutas de transporte.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X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1098009169"/>
                  </a:ext>
                </a:extLst>
              </a:tr>
              <a:tr h="183619"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2: Desarrollar API para búsqueda de rutas.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1481230233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3: Implementar lógica de filtrado de horarios y tipo de transporte.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2022205037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4: Realizar pruebas unitarias y de integración.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X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4044468072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Historia 2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1: Configurar sistema de pago electrónico.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2040120700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2: Desarrollar módulo de confirmación de compra.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3389880164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3: Implementar notificación automática de confirmación de compra.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X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1515806749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4: Realizar pruebas de usabilidad y seguridad en el sistema de pago.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X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3759394457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Historia 3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1: Diseñar mapa interactivo de asientos.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X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3903775590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2: Implementar lógica de selección de asientos.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4169066394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3: Desarrollar módulo de bloqueo de asientos seleccionados.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X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3608810243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4: Realizar pruebas de reserva y desbloqueo de asientos.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X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3757692615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Historia 4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1: Crear interfaz de administración de rutas.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X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1310405031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2: Implementar lógica CRUD para rutas y horarios.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1167320449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3: Configurar sistema de notificaciones para el administrador.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X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2923263560"/>
                  </a:ext>
                </a:extLst>
              </a:tr>
              <a:tr h="330136"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4: Realizar pruebas de actualización y gestión de rutas.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X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" marR="1937" marT="1937" marB="0" anchor="ctr"/>
                </a:tc>
                <a:extLst>
                  <a:ext uri="{0D108BD9-81ED-4DB2-BD59-A6C34878D82A}">
                    <a16:rowId xmlns:a16="http://schemas.microsoft.com/office/drawing/2014/main" val="3226264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28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044AD8A-1D9D-4B6C-3894-7069631B8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56104"/>
              </p:ext>
            </p:extLst>
          </p:nvPr>
        </p:nvGraphicFramePr>
        <p:xfrm>
          <a:off x="1263578" y="1767060"/>
          <a:ext cx="9664849" cy="3145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765">
                  <a:extLst>
                    <a:ext uri="{9D8B030D-6E8A-4147-A177-3AD203B41FA5}">
                      <a16:colId xmlns:a16="http://schemas.microsoft.com/office/drawing/2014/main" val="3716163256"/>
                    </a:ext>
                  </a:extLst>
                </a:gridCol>
                <a:gridCol w="2636101">
                  <a:extLst>
                    <a:ext uri="{9D8B030D-6E8A-4147-A177-3AD203B41FA5}">
                      <a16:colId xmlns:a16="http://schemas.microsoft.com/office/drawing/2014/main" val="2003908880"/>
                    </a:ext>
                  </a:extLst>
                </a:gridCol>
                <a:gridCol w="1656575">
                  <a:extLst>
                    <a:ext uri="{9D8B030D-6E8A-4147-A177-3AD203B41FA5}">
                      <a16:colId xmlns:a16="http://schemas.microsoft.com/office/drawing/2014/main" val="938780154"/>
                    </a:ext>
                  </a:extLst>
                </a:gridCol>
                <a:gridCol w="2490428">
                  <a:extLst>
                    <a:ext uri="{9D8B030D-6E8A-4147-A177-3AD203B41FA5}">
                      <a16:colId xmlns:a16="http://schemas.microsoft.com/office/drawing/2014/main" val="2814743676"/>
                    </a:ext>
                  </a:extLst>
                </a:gridCol>
                <a:gridCol w="650259">
                  <a:extLst>
                    <a:ext uri="{9D8B030D-6E8A-4147-A177-3AD203B41FA5}">
                      <a16:colId xmlns:a16="http://schemas.microsoft.com/office/drawing/2014/main" val="3811478633"/>
                    </a:ext>
                  </a:extLst>
                </a:gridCol>
                <a:gridCol w="894721">
                  <a:extLst>
                    <a:ext uri="{9D8B030D-6E8A-4147-A177-3AD203B41FA5}">
                      <a16:colId xmlns:a16="http://schemas.microsoft.com/office/drawing/2014/main" val="1491703306"/>
                    </a:ext>
                  </a:extLst>
                </a:gridCol>
              </a:tblGrid>
              <a:tr h="36354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Impedimento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Descripción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Impacto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Acciones Tomadas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Estado Actual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Fecha de Actualización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extLst>
                  <a:ext uri="{0D108BD9-81ED-4DB2-BD59-A6C34878D82A}">
                    <a16:rowId xmlns:a16="http://schemas.microsoft.com/office/drawing/2014/main" val="3766674128"/>
                  </a:ext>
                </a:extLst>
              </a:tr>
              <a:tr h="52428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Falta de Acceso a Base de Datos de Prueba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El equipo de desarrollo no tiene acceso a la base de datos de prueba para validar funciones de gestión de productos.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Retraso en la implementación de la lógica de backend.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Se ha solicitado acceso urgente al DBA. Alternativamente, se está configurando una base de datos local para pruebas.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En Progreso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100" u="none" strike="noStrike">
                          <a:effectLst/>
                        </a:rPr>
                        <a:t>5/08/2024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extLst>
                  <a:ext uri="{0D108BD9-81ED-4DB2-BD59-A6C34878D82A}">
                    <a16:rowId xmlns:a16="http://schemas.microsoft.com/office/drawing/2014/main" val="768176186"/>
                  </a:ext>
                </a:extLst>
              </a:tr>
              <a:tr h="52428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</a:rPr>
                        <a:t>Problemas con la Integración de MongoDB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La integración con MongoDB presenta errores de conexión durante las pruebas de la gestión de inventario.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Bloqueo en el desarrollo de la gestión de inventario.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Se ha contactado con el soporte técnico de MongoDB. Se está revisando la configuración de conexión.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En Progreso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100" u="none" strike="noStrike">
                          <a:effectLst/>
                        </a:rPr>
                        <a:t>7/08/2024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extLst>
                  <a:ext uri="{0D108BD9-81ED-4DB2-BD59-A6C34878D82A}">
                    <a16:rowId xmlns:a16="http://schemas.microsoft.com/office/drawing/2014/main" val="3047894981"/>
                  </a:ext>
                </a:extLst>
              </a:tr>
              <a:tr h="52428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Retrasos en el Diseño de la Interfaz de Usuario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El diseñador UX enfrenta problemas con la aprobación del diseño de la interfaz de gestión de productos.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Retraso en la implementación del frontend.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Reunión de emergencia con el equipo de diseño para revisar y aprobar cambios. Se han hecho ajustes a las propuestas.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En Progreso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100" u="none" strike="noStrike">
                          <a:effectLst/>
                        </a:rPr>
                        <a:t>6/08/2024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extLst>
                  <a:ext uri="{0D108BD9-81ED-4DB2-BD59-A6C34878D82A}">
                    <a16:rowId xmlns:a16="http://schemas.microsoft.com/office/drawing/2014/main" val="2237706868"/>
                  </a:ext>
                </a:extLst>
              </a:tr>
              <a:tr h="52428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Dependencia de Terceros para Pruebas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Las pruebas de integración dependen de servicios externos que no están disponibles en el entorno de pruebas.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Retraso en la finalización de las pruebas de integración.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Se está coordinando con los proveedores de servicios externos para obtener acceso temporal.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En Progreso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100" u="none" strike="noStrike">
                          <a:effectLst/>
                        </a:rPr>
                        <a:t>3/08/2024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extLst>
                  <a:ext uri="{0D108BD9-81ED-4DB2-BD59-A6C34878D82A}">
                    <a16:rowId xmlns:a16="http://schemas.microsoft.com/office/drawing/2014/main" val="3216182737"/>
                  </a:ext>
                </a:extLst>
              </a:tr>
              <a:tr h="68502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Falta de Documentación de API de Gestión de Productos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La documentación para la nueva API de gestión de productos no está disponible, lo que retrasa la integración.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Retraso en la implementación de la API.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Se está solicitando documentación al proveedor y buscando ejemplos de integración en línea.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En Progreso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1100" u="none" strike="noStrike" dirty="0">
                          <a:effectLst/>
                        </a:rPr>
                        <a:t>8/08/2024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6" marR="3476" marT="3476" marB="0" anchor="ctr"/>
                </a:tc>
                <a:extLst>
                  <a:ext uri="{0D108BD9-81ED-4DB2-BD59-A6C34878D82A}">
                    <a16:rowId xmlns:a16="http://schemas.microsoft.com/office/drawing/2014/main" val="2557430787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E43A5DDA-4F6C-1AE8-5798-27B4C641F99B}"/>
              </a:ext>
            </a:extLst>
          </p:cNvPr>
          <p:cNvSpPr/>
          <p:nvPr/>
        </p:nvSpPr>
        <p:spPr>
          <a:xfrm>
            <a:off x="3463636" y="918266"/>
            <a:ext cx="5440219" cy="5718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LISTA DE IMPEDIMETOS</a:t>
            </a:r>
            <a:endParaRPr lang="es-P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839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39536E48-8646-3A0F-58AC-EB10BB45B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421801"/>
              </p:ext>
            </p:extLst>
          </p:nvPr>
        </p:nvGraphicFramePr>
        <p:xfrm>
          <a:off x="6805631" y="28354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86A0ACD-0708-98B7-BCA6-53A69DD89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07257"/>
              </p:ext>
            </p:extLst>
          </p:nvPr>
        </p:nvGraphicFramePr>
        <p:xfrm>
          <a:off x="581891" y="2115127"/>
          <a:ext cx="509114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393">
                  <a:extLst>
                    <a:ext uri="{9D8B030D-6E8A-4147-A177-3AD203B41FA5}">
                      <a16:colId xmlns:a16="http://schemas.microsoft.com/office/drawing/2014/main" val="4062776930"/>
                    </a:ext>
                  </a:extLst>
                </a:gridCol>
                <a:gridCol w="636393">
                  <a:extLst>
                    <a:ext uri="{9D8B030D-6E8A-4147-A177-3AD203B41FA5}">
                      <a16:colId xmlns:a16="http://schemas.microsoft.com/office/drawing/2014/main" val="2313859282"/>
                    </a:ext>
                  </a:extLst>
                </a:gridCol>
                <a:gridCol w="636393">
                  <a:extLst>
                    <a:ext uri="{9D8B030D-6E8A-4147-A177-3AD203B41FA5}">
                      <a16:colId xmlns:a16="http://schemas.microsoft.com/office/drawing/2014/main" val="1564534400"/>
                    </a:ext>
                  </a:extLst>
                </a:gridCol>
                <a:gridCol w="636393">
                  <a:extLst>
                    <a:ext uri="{9D8B030D-6E8A-4147-A177-3AD203B41FA5}">
                      <a16:colId xmlns:a16="http://schemas.microsoft.com/office/drawing/2014/main" val="1560209092"/>
                    </a:ext>
                  </a:extLst>
                </a:gridCol>
                <a:gridCol w="636393">
                  <a:extLst>
                    <a:ext uri="{9D8B030D-6E8A-4147-A177-3AD203B41FA5}">
                      <a16:colId xmlns:a16="http://schemas.microsoft.com/office/drawing/2014/main" val="2174335429"/>
                    </a:ext>
                  </a:extLst>
                </a:gridCol>
                <a:gridCol w="636393">
                  <a:extLst>
                    <a:ext uri="{9D8B030D-6E8A-4147-A177-3AD203B41FA5}">
                      <a16:colId xmlns:a16="http://schemas.microsoft.com/office/drawing/2014/main" val="149896027"/>
                    </a:ext>
                  </a:extLst>
                </a:gridCol>
                <a:gridCol w="636393">
                  <a:extLst>
                    <a:ext uri="{9D8B030D-6E8A-4147-A177-3AD203B41FA5}">
                      <a16:colId xmlns:a16="http://schemas.microsoft.com/office/drawing/2014/main" val="994763782"/>
                    </a:ext>
                  </a:extLst>
                </a:gridCol>
                <a:gridCol w="636393">
                  <a:extLst>
                    <a:ext uri="{9D8B030D-6E8A-4147-A177-3AD203B41FA5}">
                      <a16:colId xmlns:a16="http://schemas.microsoft.com/office/drawing/2014/main" val="4051030582"/>
                    </a:ext>
                  </a:extLst>
                </a:gridCol>
              </a:tblGrid>
              <a:tr h="254557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900" u="none" strike="noStrike">
                          <a:effectLst/>
                        </a:rPr>
                        <a:t>Sprint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900" u="none" strike="noStrike">
                          <a:effectLst/>
                        </a:rPr>
                        <a:t>1,2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4088704575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900" u="none" strike="noStrike">
                          <a:effectLst/>
                        </a:rPr>
                        <a:t>Duracion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900" u="none" strike="noStrike">
                          <a:effectLst/>
                        </a:rPr>
                        <a:t>2 semanas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535181787"/>
                  </a:ext>
                </a:extLst>
              </a:tr>
              <a:tr h="636393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900" u="none" strike="noStrike">
                          <a:effectLst/>
                        </a:rPr>
                        <a:t>Fecha Inicio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900" u="none" strike="noStrike">
                          <a:effectLst/>
                        </a:rPr>
                        <a:t>8/08/2024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 dirty="0">
                          <a:effectLst/>
                        </a:rPr>
                        <a:t> </a:t>
                      </a:r>
                      <a:endParaRPr lang="es-PE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249060241"/>
                  </a:ext>
                </a:extLst>
              </a:tr>
              <a:tr h="334106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900" u="none" strike="noStrike">
                          <a:effectLst/>
                        </a:rPr>
                        <a:t>Puntos_HU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 dirty="0">
                          <a:effectLst/>
                        </a:rPr>
                        <a:t> </a:t>
                      </a:r>
                      <a:endParaRPr lang="es-PE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2820247294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900" u="none" strike="noStrike">
                          <a:effectLst/>
                        </a:rPr>
                        <a:t>Promedio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900" u="none" strike="noStrike">
                          <a:effectLst/>
                        </a:rPr>
                        <a:t>11.428571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500" u="none" strike="noStrike">
                          <a:effectLst/>
                        </a:rPr>
                        <a:t> </a:t>
                      </a:r>
                      <a:endParaRPr lang="es-PE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1014815328"/>
                  </a:ext>
                </a:extLst>
              </a:tr>
              <a:tr h="167053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2851117968"/>
                  </a:ext>
                </a:extLst>
              </a:tr>
              <a:tr h="64434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Fecha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Puntos de HU planificados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Trabajo pendiente planificado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Trabajo realizado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Trabajo realizado acumulado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 dirty="0">
                          <a:effectLst/>
                        </a:rPr>
                        <a:t>Trabajo pendiente real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Trabajo Objetivo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Trabajo planificado acumulado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extLst>
                  <a:ext uri="{0D108BD9-81ED-4DB2-BD59-A6C34878D82A}">
                    <a16:rowId xmlns:a16="http://schemas.microsoft.com/office/drawing/2014/main" val="2167050341"/>
                  </a:ext>
                </a:extLst>
              </a:tr>
              <a:tr h="167053"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8/08/2024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extLst>
                  <a:ext uri="{0D108BD9-81ED-4DB2-BD59-A6C34878D82A}">
                    <a16:rowId xmlns:a16="http://schemas.microsoft.com/office/drawing/2014/main" val="2796812780"/>
                  </a:ext>
                </a:extLst>
              </a:tr>
              <a:tr h="167053"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9/08/2024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149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150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extLst>
                  <a:ext uri="{0D108BD9-81ED-4DB2-BD59-A6C34878D82A}">
                    <a16:rowId xmlns:a16="http://schemas.microsoft.com/office/drawing/2014/main" val="2249891531"/>
                  </a:ext>
                </a:extLst>
              </a:tr>
              <a:tr h="167053"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10/08/2024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137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20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30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130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22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extLst>
                  <a:ext uri="{0D108BD9-81ED-4DB2-BD59-A6C34878D82A}">
                    <a16:rowId xmlns:a16="http://schemas.microsoft.com/office/drawing/2014/main" val="3190854889"/>
                  </a:ext>
                </a:extLst>
              </a:tr>
              <a:tr h="167053"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11/08/2024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126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40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70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90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33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extLst>
                  <a:ext uri="{0D108BD9-81ED-4DB2-BD59-A6C34878D82A}">
                    <a16:rowId xmlns:a16="http://schemas.microsoft.com/office/drawing/2014/main" val="2376511092"/>
                  </a:ext>
                </a:extLst>
              </a:tr>
              <a:tr h="167053"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12/08/2024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114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30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100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44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extLst>
                  <a:ext uri="{0D108BD9-81ED-4DB2-BD59-A6C34878D82A}">
                    <a16:rowId xmlns:a16="http://schemas.microsoft.com/office/drawing/2014/main" val="101536760"/>
                  </a:ext>
                </a:extLst>
              </a:tr>
              <a:tr h="167053"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13/08/2024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103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50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150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55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extLst>
                  <a:ext uri="{0D108BD9-81ED-4DB2-BD59-A6C34878D82A}">
                    <a16:rowId xmlns:a16="http://schemas.microsoft.com/office/drawing/2014/main" val="3598513633"/>
                  </a:ext>
                </a:extLst>
              </a:tr>
              <a:tr h="167053"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14/08/2024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91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30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180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-20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66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extLst>
                  <a:ext uri="{0D108BD9-81ED-4DB2-BD59-A6C34878D82A}">
                    <a16:rowId xmlns:a16="http://schemas.microsoft.com/office/drawing/2014/main" val="1568602731"/>
                  </a:ext>
                </a:extLst>
              </a:tr>
              <a:tr h="159098"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15/08/2024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80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5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185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-25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77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extLst>
                  <a:ext uri="{0D108BD9-81ED-4DB2-BD59-A6C34878D82A}">
                    <a16:rowId xmlns:a16="http://schemas.microsoft.com/office/drawing/2014/main" val="1109372814"/>
                  </a:ext>
                </a:extLst>
              </a:tr>
              <a:tr h="159098"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16/08/2024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69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20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205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-45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88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extLst>
                  <a:ext uri="{0D108BD9-81ED-4DB2-BD59-A6C34878D82A}">
                    <a16:rowId xmlns:a16="http://schemas.microsoft.com/office/drawing/2014/main" val="3863222516"/>
                  </a:ext>
                </a:extLst>
              </a:tr>
              <a:tr h="159098"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17/08/2024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57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215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-55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99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extLst>
                  <a:ext uri="{0D108BD9-81ED-4DB2-BD59-A6C34878D82A}">
                    <a16:rowId xmlns:a16="http://schemas.microsoft.com/office/drawing/2014/main" val="2830993844"/>
                  </a:ext>
                </a:extLst>
              </a:tr>
              <a:tr h="159098"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18/08/2024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46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215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-55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160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 dirty="0">
                          <a:effectLst/>
                        </a:rPr>
                        <a:t>110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ctr"/>
                </a:tc>
                <a:extLst>
                  <a:ext uri="{0D108BD9-81ED-4DB2-BD59-A6C34878D82A}">
                    <a16:rowId xmlns:a16="http://schemas.microsoft.com/office/drawing/2014/main" val="3029089142"/>
                  </a:ext>
                </a:extLst>
              </a:tr>
            </a:tbl>
          </a:graphicData>
        </a:graphic>
      </p:graphicFrame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3B53E859-33E7-2CB2-9DBE-C290D78BA848}"/>
              </a:ext>
            </a:extLst>
          </p:cNvPr>
          <p:cNvSpPr txBox="1">
            <a:spLocks/>
          </p:cNvSpPr>
          <p:nvPr/>
        </p:nvSpPr>
        <p:spPr>
          <a:xfrm>
            <a:off x="1847528" y="188640"/>
            <a:ext cx="9217024" cy="6123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kern="1200" spc="0">
                <a:solidFill>
                  <a:srgbClr val="6E00ED"/>
                </a:solidFill>
                <a:latin typeface="Stag Book" panose="02000503060000020004" pitchFamily="2" charset="77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s-PE" altLang="es-PE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Sprint Burndown Chart o Burn Up actualizado</a:t>
            </a:r>
          </a:p>
        </p:txBody>
      </p:sp>
    </p:spTree>
    <p:extLst>
      <p:ext uri="{BB962C8B-B14F-4D97-AF65-F5344CB8AC3E}">
        <p14:creationId xmlns:p14="http://schemas.microsoft.com/office/powerpoint/2010/main" val="342275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A14EC1D-C62E-409B-88E1-AE1FCF810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0209"/>
              </p:ext>
            </p:extLst>
          </p:nvPr>
        </p:nvGraphicFramePr>
        <p:xfrm>
          <a:off x="285750" y="1733550"/>
          <a:ext cx="5676900" cy="403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652008767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558551158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418419099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855371801"/>
                    </a:ext>
                  </a:extLst>
                </a:gridCol>
              </a:tblGrid>
              <a:tr h="47089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Nombre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¿Qué hiciste ayer?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¿Qué harás hoy?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¿Hay algún impedimento?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723264656"/>
                  </a:ext>
                </a:extLst>
              </a:tr>
              <a:tr h="84832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Jose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Configuré la base de datos para rutas de transporte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Revisaré la configuración y solucionar errores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No, todo está en orden.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904215116"/>
                  </a:ext>
                </a:extLst>
              </a:tr>
              <a:tr h="84832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 err="1">
                          <a:effectLst/>
                        </a:rPr>
                        <a:t>Jord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Trabajé en la interfaz de administración de rutas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Continuaré desarrollando el módulo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No, estoy avanzando bien.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454089906"/>
                  </a:ext>
                </a:extLst>
              </a:tr>
              <a:tr h="84832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Jhordan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Diseñé el mapa interactivo de asientos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Implementaré la lógica de selección de asientos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Ninguno por el momento.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262122183"/>
                  </a:ext>
                </a:extLst>
              </a:tr>
              <a:tr h="101798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Pull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Realicé pruebas de reserva y desbloqueo de asientos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Implementaré la lógica de selección de asientos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No, todo va bien.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907873492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4001FE9-C9C7-B6E1-9B6F-7A31C3AA2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28393"/>
              </p:ext>
            </p:extLst>
          </p:nvPr>
        </p:nvGraphicFramePr>
        <p:xfrm>
          <a:off x="6429375" y="1733550"/>
          <a:ext cx="5600700" cy="403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401114019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3140057564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4112727962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40636420"/>
                    </a:ext>
                  </a:extLst>
                </a:gridCol>
              </a:tblGrid>
              <a:tr h="51789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Nombre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¿Qué hiciste ayer?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¿Qué harás hoy?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¿Hay algún impedimento?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480312578"/>
                  </a:ext>
                </a:extLst>
              </a:tr>
              <a:tr h="86316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Jose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Revisé la configuración de la base de datos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Asistiré a la revisión del módulo de compra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No, todo está bien.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814553306"/>
                  </a:ext>
                </a:extLst>
              </a:tr>
              <a:tr h="92645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Jord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Desarrollé la API para la búsqueda de rutas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Continuaré con la implementación de la lógica CRUD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No, todo va según lo previsto.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526573587"/>
                  </a:ext>
                </a:extLst>
              </a:tr>
              <a:tr h="86316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Jhordan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Completé el diseño del mapa interactivo de asientos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Trabajaré en la lógica de selección de asientos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No, todo está bajo control.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869939329"/>
                  </a:ext>
                </a:extLst>
              </a:tr>
              <a:tr h="86316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Pull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Comencé a trabajar en las pruebas de reserva de asientos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Seguiré con las pruebas y ajustaré el sistema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</a:rPr>
                        <a:t>No, estoy avanzando bien.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70418960"/>
                  </a:ext>
                </a:extLst>
              </a:tr>
            </a:tbl>
          </a:graphicData>
        </a:graphic>
      </p:graphicFrame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A61C26BA-C3B1-AC5D-F0B1-BF0FC7A1A70A}"/>
              </a:ext>
            </a:extLst>
          </p:cNvPr>
          <p:cNvSpPr txBox="1">
            <a:spLocks/>
          </p:cNvSpPr>
          <p:nvPr/>
        </p:nvSpPr>
        <p:spPr>
          <a:xfrm>
            <a:off x="2711624" y="273148"/>
            <a:ext cx="7056784" cy="6123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kern="1200" spc="0">
                <a:solidFill>
                  <a:srgbClr val="6E00ED"/>
                </a:solidFill>
                <a:latin typeface="Stag Book" panose="02000503060000020004" pitchFamily="2" charset="77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s-PE" altLang="es-PE" b="1" i="0" u="none" strike="noStrike" kern="1200" cap="none" spc="0" normalizeH="0" baseline="0" noProof="0" dirty="0" err="1">
                <a:ln>
                  <a:noFill/>
                </a:ln>
                <a:solidFill>
                  <a:srgbClr val="6E00ED"/>
                </a:solidFill>
                <a:effectLst/>
                <a:uLnTx/>
                <a:uFillTx/>
                <a:latin typeface="Stag Book" panose="02000503060000020004" pitchFamily="2" charset="77"/>
                <a:ea typeface="+mn-ea"/>
                <a:cs typeface="Arial" panose="020B0604020202020204" pitchFamily="34" charset="0"/>
              </a:rPr>
              <a:t>Daily</a:t>
            </a:r>
            <a:r>
              <a:rPr kumimoji="0" lang="es-PE" altLang="es-PE" b="1" i="0" u="none" strike="noStrike" kern="1200" cap="none" spc="0" normalizeH="0" baseline="0" noProof="0" dirty="0">
                <a:ln>
                  <a:noFill/>
                </a:ln>
                <a:solidFill>
                  <a:srgbClr val="6E00ED"/>
                </a:solidFill>
                <a:effectLst/>
                <a:uLnTx/>
                <a:uFillTx/>
                <a:latin typeface="Stag Book" panose="02000503060000020004" pitchFamily="2" charset="77"/>
                <a:ea typeface="+mn-ea"/>
                <a:cs typeface="Arial" panose="020B0604020202020204" pitchFamily="34" charset="0"/>
              </a:rPr>
              <a:t> Standup 0 Daily Scrum</a:t>
            </a:r>
            <a:endParaRPr lang="es-PE" altLang="es-PE" dirty="0"/>
          </a:p>
        </p:txBody>
      </p:sp>
    </p:spTree>
    <p:extLst>
      <p:ext uri="{BB962C8B-B14F-4D97-AF65-F5344CB8AC3E}">
        <p14:creationId xmlns:p14="http://schemas.microsoft.com/office/powerpoint/2010/main" val="62808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C8EA0D3-8656-A89D-57D3-3E4B0AD8F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1662"/>
              </p:ext>
            </p:extLst>
          </p:nvPr>
        </p:nvGraphicFramePr>
        <p:xfrm>
          <a:off x="123822" y="1285875"/>
          <a:ext cx="12068178" cy="52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363">
                  <a:extLst>
                    <a:ext uri="{9D8B030D-6E8A-4147-A177-3AD203B41FA5}">
                      <a16:colId xmlns:a16="http://schemas.microsoft.com/office/drawing/2014/main" val="1307544947"/>
                    </a:ext>
                  </a:extLst>
                </a:gridCol>
                <a:gridCol w="2011363">
                  <a:extLst>
                    <a:ext uri="{9D8B030D-6E8A-4147-A177-3AD203B41FA5}">
                      <a16:colId xmlns:a16="http://schemas.microsoft.com/office/drawing/2014/main" val="2755066161"/>
                    </a:ext>
                  </a:extLst>
                </a:gridCol>
                <a:gridCol w="2011363">
                  <a:extLst>
                    <a:ext uri="{9D8B030D-6E8A-4147-A177-3AD203B41FA5}">
                      <a16:colId xmlns:a16="http://schemas.microsoft.com/office/drawing/2014/main" val="2079417651"/>
                    </a:ext>
                  </a:extLst>
                </a:gridCol>
                <a:gridCol w="2011363">
                  <a:extLst>
                    <a:ext uri="{9D8B030D-6E8A-4147-A177-3AD203B41FA5}">
                      <a16:colId xmlns:a16="http://schemas.microsoft.com/office/drawing/2014/main" val="715178534"/>
                    </a:ext>
                  </a:extLst>
                </a:gridCol>
                <a:gridCol w="2011363">
                  <a:extLst>
                    <a:ext uri="{9D8B030D-6E8A-4147-A177-3AD203B41FA5}">
                      <a16:colId xmlns:a16="http://schemas.microsoft.com/office/drawing/2014/main" val="2340594509"/>
                    </a:ext>
                  </a:extLst>
                </a:gridCol>
                <a:gridCol w="2011363">
                  <a:extLst>
                    <a:ext uri="{9D8B030D-6E8A-4147-A177-3AD203B41FA5}">
                      <a16:colId xmlns:a16="http://schemas.microsoft.com/office/drawing/2014/main" val="1381326392"/>
                    </a:ext>
                  </a:extLst>
                </a:gridCol>
              </a:tblGrid>
              <a:tr h="13320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Prioridad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ID del Elemento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Descripción del Elemento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Estimación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Estado Actual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Notas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369874360"/>
                  </a:ext>
                </a:extLst>
              </a:tr>
              <a:tr h="26640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#201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Configurar base de datos para rutas de transporte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4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Hecho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Asegurarse de que todos los datos estén respaldados.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813409757"/>
                  </a:ext>
                </a:extLst>
              </a:tr>
              <a:tr h="2220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2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#202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Desarrollar API para búsqueda de rutas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6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En curso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Confirmar endpoints con el equipo de desarrollo.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1340126971"/>
                  </a:ext>
                </a:extLst>
              </a:tr>
              <a:tr h="26640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3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#203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Implementar lógica de filtrado de horarios y tipo de transporte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3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En curso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Definir criterios de filtrado con el equipo de UX.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4163988807"/>
                  </a:ext>
                </a:extLst>
              </a:tr>
              <a:tr h="2220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4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#204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Realizar pruebas unitarias y de integración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2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Hecho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Preparar casos de prueba antes de la ejecución.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3947373804"/>
                  </a:ext>
                </a:extLst>
              </a:tr>
              <a:tr h="26640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5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#205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Diseñar mapa interactivo de asientos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4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Hecho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Recoger feedback de los usuarios sobre el diseño.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1025345932"/>
                  </a:ext>
                </a:extLst>
              </a:tr>
              <a:tr h="2220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6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#206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Implementar lógica de selección de asientos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4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En curso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Evaluar la usabilidad de la lógica implementada.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3566989946"/>
                  </a:ext>
                </a:extLst>
              </a:tr>
              <a:tr h="26640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7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#207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Desarrollar módulo de bloqueo de asientos seleccionados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5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Revisar compatibilidad con el sistema de reservas.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3768656050"/>
                  </a:ext>
                </a:extLst>
              </a:tr>
              <a:tr h="26640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8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#208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Realizar pruebas de reserva y desbloqueo de asientos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3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Validar que los asientos se bloqueen correctamente.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3036795742"/>
                  </a:ext>
                </a:extLst>
              </a:tr>
              <a:tr h="2220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9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#209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Crear interfaz de administración de rutas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5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Coordinar con el equipo de diseño para la interfaz.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4171529473"/>
                  </a:ext>
                </a:extLst>
              </a:tr>
              <a:tr h="26640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Implementar lógica CRUD para rutas y horarios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4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Asegurar que se sigan las mejores prácticas de seguridad.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14964753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11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#211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Configurar sistema de notificaciones para el administrador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3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Discutir mensajes de notificación con el equipo de marketing.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668629594"/>
                  </a:ext>
                </a:extLst>
              </a:tr>
              <a:tr h="26640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12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#212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Realizar pruebas de actualización y gestión de rutas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3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Verificar que los cambios se reflejen correctamente.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3196110860"/>
                  </a:ext>
                </a:extLst>
              </a:tr>
              <a:tr h="2220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13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#213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Configurar sistema de pago electrónico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5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Confirmar requisitos con el equipo de pagos.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1654014244"/>
                  </a:ext>
                </a:extLst>
              </a:tr>
              <a:tr h="26640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14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#214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Desarrollar módulo de confirmación de compra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4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Implementar notificaciones de confirmación.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2690276818"/>
                  </a:ext>
                </a:extLst>
              </a:tr>
              <a:tr h="35521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15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#215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Implementar notificación automática de confirmación de compra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3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Validar el contenido de las notificaciones.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58671528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16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#216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Realizar pruebas de usabilidad y seguridad en el sistema de pago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3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Asegurarse de que el sistema cumpla con las normativas.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0" marR="2220" marT="2220" marB="0" anchor="ctr"/>
                </a:tc>
                <a:extLst>
                  <a:ext uri="{0D108BD9-81ED-4DB2-BD59-A6C34878D82A}">
                    <a16:rowId xmlns:a16="http://schemas.microsoft.com/office/drawing/2014/main" val="3778486292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27ACA80E-6180-84CB-26A2-4EB93B8E47C5}"/>
              </a:ext>
            </a:extLst>
          </p:cNvPr>
          <p:cNvSpPr/>
          <p:nvPr/>
        </p:nvSpPr>
        <p:spPr>
          <a:xfrm>
            <a:off x="2423592" y="4046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/>
              <a:t>Product Backlog Priorizado y Refinado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532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D0AEF3F-F60E-7A03-4374-02EEFD081E95}"/>
              </a:ext>
            </a:extLst>
          </p:cNvPr>
          <p:cNvSpPr/>
          <p:nvPr/>
        </p:nvSpPr>
        <p:spPr>
          <a:xfrm>
            <a:off x="1352550" y="1114425"/>
            <a:ext cx="10106025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MUCHAS GRACIAS UWU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527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90544F-81C2-ACC6-2C45-5EBD8514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s-E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Crear Historias de Usuario</a:t>
            </a:r>
            <a:endParaRPr lang="es-PE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13909-CAC7-EE0F-4965-034EC2EF8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 Historias de Usuario</a:t>
            </a:r>
          </a:p>
          <a:p>
            <a:pPr>
              <a:spcAft>
                <a:spcPts val="800"/>
              </a:spcAft>
            </a:pPr>
            <a:r>
              <a:rPr lang="es-E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 Criterios de Aceptación</a:t>
            </a:r>
            <a:endParaRPr lang="es-P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22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BF09414-6346-192F-69C5-D197B3BCD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05271"/>
              </p:ext>
            </p:extLst>
          </p:nvPr>
        </p:nvGraphicFramePr>
        <p:xfrm>
          <a:off x="4541652" y="588057"/>
          <a:ext cx="7016366" cy="5526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782">
                  <a:extLst>
                    <a:ext uri="{9D8B030D-6E8A-4147-A177-3AD203B41FA5}">
                      <a16:colId xmlns:a16="http://schemas.microsoft.com/office/drawing/2014/main" val="2080851206"/>
                    </a:ext>
                  </a:extLst>
                </a:gridCol>
                <a:gridCol w="6359584">
                  <a:extLst>
                    <a:ext uri="{9D8B030D-6E8A-4147-A177-3AD203B41FA5}">
                      <a16:colId xmlns:a16="http://schemas.microsoft.com/office/drawing/2014/main" val="2316006239"/>
                    </a:ext>
                  </a:extLst>
                </a:gridCol>
              </a:tblGrid>
              <a:tr h="248269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 Historia de Usuarios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99333"/>
                  </a:ext>
                </a:extLst>
              </a:tr>
              <a:tr h="459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H1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Como usuario no registrado, quiero poder buscar rutas de transporte terrestre disponibles, para seleccionar la mejor opción según mi horario y destino.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2818065798"/>
                  </a:ext>
                </a:extLst>
              </a:tr>
              <a:tr h="459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H2</a:t>
                      </a:r>
                      <a:endParaRPr lang="es-P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Como usuario registrado, quiero poder comprar un pasaje de autobús, para asegurar mi asiento y recibir confirmación de mi compra.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2457181116"/>
                  </a:ext>
                </a:extLst>
              </a:tr>
              <a:tr h="459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H3</a:t>
                      </a:r>
                      <a:endParaRPr lang="es-P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Como usuario registrado, quiero poder elegir mi asiento en el autobús, para asegurarme de viajar cómodamente.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2195165677"/>
                  </a:ext>
                </a:extLst>
              </a:tr>
              <a:tr h="459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H4</a:t>
                      </a:r>
                      <a:endParaRPr lang="es-P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Como administrador del sistema, quiero poder agregar nuevas rutas y horarios al sistema, para mantener la oferta actualizada para los usuarios.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1215571481"/>
                  </a:ext>
                </a:extLst>
              </a:tr>
              <a:tr h="248269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- Criterios de Aceptación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62585"/>
                  </a:ext>
                </a:extLst>
              </a:tr>
              <a:tr h="2482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C1</a:t>
                      </a:r>
                      <a:endParaRPr lang="es-P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 El sistema permite buscar rutas por origen y destino.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1930897072"/>
                  </a:ext>
                </a:extLst>
              </a:tr>
              <a:tr h="24826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 El sistema muestra rutas disponibles por fecha.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3776937572"/>
                  </a:ext>
                </a:extLst>
              </a:tr>
              <a:tr h="24826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 El sistema permite filtrar resultados por horario y tipo de transporte.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3208013911"/>
                  </a:ext>
                </a:extLst>
              </a:tr>
              <a:tr h="2482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C2</a:t>
                      </a:r>
                      <a:endParaRPr lang="es-P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 El sistema permite a usuarios registrados seleccionar un viaje y pagar.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881070434"/>
                  </a:ext>
                </a:extLst>
              </a:tr>
              <a:tr h="24826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 El sistema procesa el pago y envía un recibo electrónico.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399606474"/>
                  </a:ext>
                </a:extLst>
              </a:tr>
              <a:tr h="24826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 El sistema confirma la reserva con detalles del viaje y número de asiento.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2829688891"/>
                  </a:ext>
                </a:extLst>
              </a:tr>
              <a:tr h="2482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C3</a:t>
                      </a:r>
                      <a:endParaRPr lang="es-P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 El sistema muestra un mapa de asientos disponibles.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2825986819"/>
                  </a:ext>
                </a:extLst>
              </a:tr>
              <a:tr h="24826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 El usuario selecciona un asiento y procede con la compra.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2807312498"/>
                  </a:ext>
                </a:extLst>
              </a:tr>
              <a:tr h="24826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 El asiento seleccionado aparece en la confirmación de la reserva.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4222263823"/>
                  </a:ext>
                </a:extLst>
              </a:tr>
              <a:tr h="2482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C4</a:t>
                      </a:r>
                      <a:endParaRPr lang="es-PE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 El sistema permite al administrador gestionar rutas y horarios.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3845117273"/>
                  </a:ext>
                </a:extLst>
              </a:tr>
              <a:tr h="45980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 Las rutas y horarios nuevos están disponibles para búsqueda de usuarios de inmediato.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2690234634"/>
                  </a:ext>
                </a:extLst>
              </a:tr>
              <a:tr h="24826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- El sistema notifica al administrador si la operación fue exitosa.</a:t>
                      </a:r>
                      <a:endParaRPr lang="es-PE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89" marR="37389" marT="0" marB="0" anchor="ctr"/>
                </a:tc>
                <a:extLst>
                  <a:ext uri="{0D108BD9-81ED-4DB2-BD59-A6C34878D82A}">
                    <a16:rowId xmlns:a16="http://schemas.microsoft.com/office/drawing/2014/main" val="171875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6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F490-D3B9-8064-B6B4-F0B3FB5D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s-E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Estimar Historias de Usuario</a:t>
            </a:r>
            <a:endParaRPr lang="es-PE" sz="40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9889F-45F8-C63F-45D4-E1B27A38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Historias de Usuario Estimadas</a:t>
            </a:r>
            <a:endParaRPr lang="es-P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22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1319CA9-CA48-85CA-4F94-9504B5E7D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45360"/>
              </p:ext>
            </p:extLst>
          </p:nvPr>
        </p:nvGraphicFramePr>
        <p:xfrm>
          <a:off x="5409771" y="1896770"/>
          <a:ext cx="5392771" cy="3064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34">
                  <a:extLst>
                    <a:ext uri="{9D8B030D-6E8A-4147-A177-3AD203B41FA5}">
                      <a16:colId xmlns:a16="http://schemas.microsoft.com/office/drawing/2014/main" val="161389351"/>
                    </a:ext>
                  </a:extLst>
                </a:gridCol>
                <a:gridCol w="4244437">
                  <a:extLst>
                    <a:ext uri="{9D8B030D-6E8A-4147-A177-3AD203B41FA5}">
                      <a16:colId xmlns:a16="http://schemas.microsoft.com/office/drawing/2014/main" val="3997936753"/>
                    </a:ext>
                  </a:extLst>
                </a:gridCol>
              </a:tblGrid>
              <a:tr h="1169709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3300" dirty="0">
                          <a:effectLst/>
                        </a:rPr>
                        <a:t>- Historia de Usuario Estimadas</a:t>
                      </a:r>
                      <a:endParaRPr lang="es-PE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85" marR="146685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73926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3300">
                          <a:effectLst/>
                        </a:rPr>
                        <a:t>H1</a:t>
                      </a:r>
                      <a:endParaRPr lang="es-PE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85" marR="14668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3300">
                          <a:effectLst/>
                        </a:rPr>
                        <a:t>5 puntos de historia</a:t>
                      </a:r>
                      <a:endParaRPr lang="es-PE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85" marR="146685" marT="0" marB="0" anchor="ctr"/>
                </a:tc>
                <a:extLst>
                  <a:ext uri="{0D108BD9-81ED-4DB2-BD59-A6C34878D82A}">
                    <a16:rowId xmlns:a16="http://schemas.microsoft.com/office/drawing/2014/main" val="3902113137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3300">
                          <a:effectLst/>
                        </a:rPr>
                        <a:t>H2</a:t>
                      </a:r>
                      <a:endParaRPr lang="es-PE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85" marR="14668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3300">
                          <a:effectLst/>
                        </a:rPr>
                        <a:t>8 puntos de historia</a:t>
                      </a:r>
                      <a:endParaRPr lang="es-PE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85" marR="146685" marT="0" marB="0" anchor="ctr"/>
                </a:tc>
                <a:extLst>
                  <a:ext uri="{0D108BD9-81ED-4DB2-BD59-A6C34878D82A}">
                    <a16:rowId xmlns:a16="http://schemas.microsoft.com/office/drawing/2014/main" val="393391775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3300">
                          <a:effectLst/>
                        </a:rPr>
                        <a:t>H3</a:t>
                      </a:r>
                      <a:endParaRPr lang="es-PE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85" marR="14668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3300" dirty="0">
                          <a:effectLst/>
                        </a:rPr>
                        <a:t>3 puntos de historia</a:t>
                      </a:r>
                      <a:endParaRPr lang="es-PE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685" marR="146685" marT="0" marB="0" anchor="ctr"/>
                </a:tc>
                <a:extLst>
                  <a:ext uri="{0D108BD9-81ED-4DB2-BD59-A6C34878D82A}">
                    <a16:rowId xmlns:a16="http://schemas.microsoft.com/office/drawing/2014/main" val="4157922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3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6A92A-8197-430D-9DFE-8DDAEF8F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3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Comprometer Historias de Usuario</a:t>
            </a:r>
            <a:endParaRPr lang="es-PE" sz="3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8F10E-1FC1-4406-B7C5-0250503C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Historias de Usuario Comprometidas</a:t>
            </a:r>
            <a:endParaRPr lang="es-PE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220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41C7FFD-E4B1-2B5E-D1FC-CAE6421C9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80578"/>
              </p:ext>
            </p:extLst>
          </p:nvPr>
        </p:nvGraphicFramePr>
        <p:xfrm>
          <a:off x="4654296" y="2035441"/>
          <a:ext cx="6903721" cy="3308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1865">
                  <a:extLst>
                    <a:ext uri="{9D8B030D-6E8A-4147-A177-3AD203B41FA5}">
                      <a16:colId xmlns:a16="http://schemas.microsoft.com/office/drawing/2014/main" val="2759230821"/>
                    </a:ext>
                  </a:extLst>
                </a:gridCol>
                <a:gridCol w="6101856">
                  <a:extLst>
                    <a:ext uri="{9D8B030D-6E8A-4147-A177-3AD203B41FA5}">
                      <a16:colId xmlns:a16="http://schemas.microsoft.com/office/drawing/2014/main" val="1538652860"/>
                    </a:ext>
                  </a:extLst>
                </a:gridCol>
              </a:tblGrid>
              <a:tr h="57924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900" dirty="0">
                          <a:effectLst/>
                        </a:rPr>
                        <a:t>Sprint 1 Compromiso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PE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61" marR="27461" marT="27461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866094"/>
                  </a:ext>
                </a:extLst>
              </a:tr>
              <a:tr h="1049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900">
                          <a:effectLst/>
                        </a:rPr>
                        <a:t>H1</a:t>
                      </a:r>
                      <a:endParaRPr lang="es-P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61" marR="27461" marT="27461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900">
                          <a:effectLst/>
                        </a:rPr>
                        <a:t>Buscar rutas de transporte terrestre disponibles. </a:t>
                      </a:r>
                      <a:endParaRPr lang="es-P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61" marR="27461" marT="27461" marB="0" anchor="ctr"/>
                </a:tc>
                <a:extLst>
                  <a:ext uri="{0D108BD9-81ED-4DB2-BD59-A6C34878D82A}">
                    <a16:rowId xmlns:a16="http://schemas.microsoft.com/office/drawing/2014/main" val="1266288616"/>
                  </a:ext>
                </a:extLst>
              </a:tr>
              <a:tr h="5792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900">
                          <a:effectLst/>
                        </a:rPr>
                        <a:t>H3</a:t>
                      </a:r>
                      <a:endParaRPr lang="es-P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61" marR="27461" marT="27461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900">
                          <a:effectLst/>
                        </a:rPr>
                        <a:t>Elegir asiento en el autobús. </a:t>
                      </a:r>
                      <a:endParaRPr lang="es-P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61" marR="27461" marT="27461" marB="0" anchor="ctr"/>
                </a:tc>
                <a:extLst>
                  <a:ext uri="{0D108BD9-81ED-4DB2-BD59-A6C34878D82A}">
                    <a16:rowId xmlns:a16="http://schemas.microsoft.com/office/drawing/2014/main" val="659231856"/>
                  </a:ext>
                </a:extLst>
              </a:tr>
              <a:tr h="5792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900">
                          <a:effectLst/>
                        </a:rPr>
                        <a:t>H4</a:t>
                      </a:r>
                      <a:endParaRPr lang="es-P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61" marR="27461" marT="27461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900" dirty="0">
                          <a:effectLst/>
                        </a:rPr>
                        <a:t>Administrar rutas y horarios.</a:t>
                      </a:r>
                      <a:endParaRPr lang="es-PE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61" marR="27461" marT="27461" marB="0" anchor="ctr"/>
                </a:tc>
                <a:extLst>
                  <a:ext uri="{0D108BD9-81ED-4DB2-BD59-A6C34878D82A}">
                    <a16:rowId xmlns:a16="http://schemas.microsoft.com/office/drawing/2014/main" val="235143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39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6CCD7-E474-0530-524B-B873CD86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3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Comprometer Historias de Usuario</a:t>
            </a:r>
            <a:endParaRPr lang="es-PE" sz="3400" b="1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67C67-141F-70CE-F966-4B7540B1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 Backlog del Sprint Actualizado</a:t>
            </a:r>
            <a:endParaRPr lang="es-PE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220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DCC3FDC-1A01-EFDA-1638-7C9F03D3D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67529"/>
              </p:ext>
            </p:extLst>
          </p:nvPr>
        </p:nvGraphicFramePr>
        <p:xfrm>
          <a:off x="4793942" y="559293"/>
          <a:ext cx="6942338" cy="52478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2888">
                  <a:extLst>
                    <a:ext uri="{9D8B030D-6E8A-4147-A177-3AD203B41FA5}">
                      <a16:colId xmlns:a16="http://schemas.microsoft.com/office/drawing/2014/main" val="125163095"/>
                    </a:ext>
                  </a:extLst>
                </a:gridCol>
                <a:gridCol w="1942625">
                  <a:extLst>
                    <a:ext uri="{9D8B030D-6E8A-4147-A177-3AD203B41FA5}">
                      <a16:colId xmlns:a16="http://schemas.microsoft.com/office/drawing/2014/main" val="1831760131"/>
                    </a:ext>
                  </a:extLst>
                </a:gridCol>
                <a:gridCol w="1124678">
                  <a:extLst>
                    <a:ext uri="{9D8B030D-6E8A-4147-A177-3AD203B41FA5}">
                      <a16:colId xmlns:a16="http://schemas.microsoft.com/office/drawing/2014/main" val="3518647750"/>
                    </a:ext>
                  </a:extLst>
                </a:gridCol>
                <a:gridCol w="1090596">
                  <a:extLst>
                    <a:ext uri="{9D8B030D-6E8A-4147-A177-3AD203B41FA5}">
                      <a16:colId xmlns:a16="http://schemas.microsoft.com/office/drawing/2014/main" val="4183998581"/>
                    </a:ext>
                  </a:extLst>
                </a:gridCol>
                <a:gridCol w="931551">
                  <a:extLst>
                    <a:ext uri="{9D8B030D-6E8A-4147-A177-3AD203B41FA5}">
                      <a16:colId xmlns:a16="http://schemas.microsoft.com/office/drawing/2014/main" val="775286475"/>
                    </a:ext>
                  </a:extLst>
                </a:gridCol>
              </a:tblGrid>
              <a:tr h="36214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 dirty="0">
                          <a:effectLst/>
                        </a:rPr>
                        <a:t>HU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Tarea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Responsable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Estimación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Estado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extLst>
                  <a:ext uri="{0D108BD9-81ED-4DB2-BD59-A6C34878D82A}">
                    <a16:rowId xmlns:a16="http://schemas.microsoft.com/office/drawing/2014/main" val="2655914534"/>
                  </a:ext>
                </a:extLst>
              </a:tr>
              <a:tr h="44588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 dirty="0">
                          <a:effectLst/>
                        </a:rPr>
                        <a:t>H1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1: Configurar base de datos para rutas de transporte.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Jose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4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Revisión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extLst>
                  <a:ext uri="{0D108BD9-81ED-4DB2-BD59-A6C34878D82A}">
                    <a16:rowId xmlns:a16="http://schemas.microsoft.com/office/drawing/2014/main" val="2537431296"/>
                  </a:ext>
                </a:extLst>
              </a:tr>
              <a:tr h="3000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Tarea 2: Desarrollar API para búsqueda de rutas.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Jord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6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extLst>
                  <a:ext uri="{0D108BD9-81ED-4DB2-BD59-A6C34878D82A}">
                    <a16:rowId xmlns:a16="http://schemas.microsoft.com/office/drawing/2014/main" val="2516007788"/>
                  </a:ext>
                </a:extLst>
              </a:tr>
              <a:tr h="47737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Tarea 3: Implementar lógica de filtrado de horarios y tipo de transporte.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Jhordan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3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extLst>
                  <a:ext uri="{0D108BD9-81ED-4DB2-BD59-A6C34878D82A}">
                    <a16:rowId xmlns:a16="http://schemas.microsoft.com/office/drawing/2014/main" val="4200351115"/>
                  </a:ext>
                </a:extLst>
              </a:tr>
              <a:tr h="36214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Tarea 4: Realizar pruebas unitarias y de integración.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Pull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2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extLst>
                  <a:ext uri="{0D108BD9-81ED-4DB2-BD59-A6C34878D82A}">
                    <a16:rowId xmlns:a16="http://schemas.microsoft.com/office/drawing/2014/main" val="1503954935"/>
                  </a:ext>
                </a:extLst>
              </a:tr>
              <a:tr h="33745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H3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Tarea 1: Diseñar mapa interactivo de asientos.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Jhordan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4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extLst>
                  <a:ext uri="{0D108BD9-81ED-4DB2-BD59-A6C34878D82A}">
                    <a16:rowId xmlns:a16="http://schemas.microsoft.com/office/drawing/2014/main" val="109848639"/>
                  </a:ext>
                </a:extLst>
              </a:tr>
              <a:tr h="31276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Tarea 2: Implementar lógica de selección de asientos.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 err="1">
                          <a:effectLst/>
                        </a:rPr>
                        <a:t>Pull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4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extLst>
                  <a:ext uri="{0D108BD9-81ED-4DB2-BD59-A6C34878D82A}">
                    <a16:rowId xmlns:a16="http://schemas.microsoft.com/office/drawing/2014/main" val="3575972766"/>
                  </a:ext>
                </a:extLst>
              </a:tr>
              <a:tr h="51852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Tarea 3: Desarrollar módulo de bloqueo de asientos seleccionados.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 err="1">
                          <a:effectLst/>
                        </a:rPr>
                        <a:t>Jord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5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extLst>
                  <a:ext uri="{0D108BD9-81ED-4DB2-BD59-A6C34878D82A}">
                    <a16:rowId xmlns:a16="http://schemas.microsoft.com/office/drawing/2014/main" val="4001340241"/>
                  </a:ext>
                </a:extLst>
              </a:tr>
              <a:tr h="46914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Tarea 4: Realizar pruebas de reserva y desbloqueo de asientos.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Jose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3 horas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extLst>
                  <a:ext uri="{0D108BD9-81ED-4DB2-BD59-A6C34878D82A}">
                    <a16:rowId xmlns:a16="http://schemas.microsoft.com/office/drawing/2014/main" val="1096647991"/>
                  </a:ext>
                </a:extLst>
              </a:tr>
              <a:tr h="37037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H4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1: Crear interfaz de administración de rutas.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Jord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5 horas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Pendiente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extLst>
                  <a:ext uri="{0D108BD9-81ED-4DB2-BD59-A6C34878D82A}">
                    <a16:rowId xmlns:a16="http://schemas.microsoft.com/office/drawing/2014/main" val="1831387928"/>
                  </a:ext>
                </a:extLst>
              </a:tr>
              <a:tr h="37037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2: Implementar lógica CRUD para rutas y horarios.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Jhordan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4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Pendiente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extLst>
                  <a:ext uri="{0D108BD9-81ED-4DB2-BD59-A6C34878D82A}">
                    <a16:rowId xmlns:a16="http://schemas.microsoft.com/office/drawing/2014/main" val="1071533929"/>
                  </a:ext>
                </a:extLst>
              </a:tr>
              <a:tr h="44588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3: Configurar sistema de notificaciones para el administrador.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Pull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3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Pendiente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extLst>
                  <a:ext uri="{0D108BD9-81ED-4DB2-BD59-A6C34878D82A}">
                    <a16:rowId xmlns:a16="http://schemas.microsoft.com/office/drawing/2014/main" val="2119302182"/>
                  </a:ext>
                </a:extLst>
              </a:tr>
              <a:tr h="44588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Tarea 4: Realizar pruebas de actualización y gestión de rutas.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Jose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3 horas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Pendiente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ctr"/>
                </a:tc>
                <a:extLst>
                  <a:ext uri="{0D108BD9-81ED-4DB2-BD59-A6C34878D82A}">
                    <a16:rowId xmlns:a16="http://schemas.microsoft.com/office/drawing/2014/main" val="95666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70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544CC8-3EF3-90DD-6D7E-FE257DE5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3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Comprometer Historias de Usuario</a:t>
            </a:r>
            <a:endParaRPr lang="es-PE" sz="3400" b="1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49094-C7B0-04A7-B35C-59387C88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3.3 Scrumboard</a:t>
            </a:r>
            <a:endParaRPr lang="es-PE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220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D139923-DEEE-4161-E84F-87A91AF6D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46091"/>
              </p:ext>
            </p:extLst>
          </p:nvPr>
        </p:nvGraphicFramePr>
        <p:xfrm>
          <a:off x="4414599" y="64281"/>
          <a:ext cx="6903722" cy="6531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5617">
                  <a:extLst>
                    <a:ext uri="{9D8B030D-6E8A-4147-A177-3AD203B41FA5}">
                      <a16:colId xmlns:a16="http://schemas.microsoft.com/office/drawing/2014/main" val="1337046390"/>
                    </a:ext>
                  </a:extLst>
                </a:gridCol>
                <a:gridCol w="953891">
                  <a:extLst>
                    <a:ext uri="{9D8B030D-6E8A-4147-A177-3AD203B41FA5}">
                      <a16:colId xmlns:a16="http://schemas.microsoft.com/office/drawing/2014/main" val="2886358943"/>
                    </a:ext>
                  </a:extLst>
                </a:gridCol>
                <a:gridCol w="1271662">
                  <a:extLst>
                    <a:ext uri="{9D8B030D-6E8A-4147-A177-3AD203B41FA5}">
                      <a16:colId xmlns:a16="http://schemas.microsoft.com/office/drawing/2014/main" val="173701715"/>
                    </a:ext>
                  </a:extLst>
                </a:gridCol>
                <a:gridCol w="1222552">
                  <a:extLst>
                    <a:ext uri="{9D8B030D-6E8A-4147-A177-3AD203B41FA5}">
                      <a16:colId xmlns:a16="http://schemas.microsoft.com/office/drawing/2014/main" val="1242786665"/>
                    </a:ext>
                  </a:extLst>
                </a:gridCol>
              </a:tblGrid>
              <a:tr h="50244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Hacer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Progreso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Revisión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7217061"/>
                  </a:ext>
                </a:extLst>
              </a:tr>
              <a:tr h="5024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1: Configurar base de datos para rutas de transporte.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2399743"/>
                  </a:ext>
                </a:extLst>
              </a:tr>
              <a:tr h="5024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2: Desarrollar API para búsqueda de rutas.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9360765"/>
                  </a:ext>
                </a:extLst>
              </a:tr>
              <a:tr h="5024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3: Implementar lógica de filtrado de horarios y tipo de transporte.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587747"/>
                  </a:ext>
                </a:extLst>
              </a:tr>
              <a:tr h="5024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4: Realizar pruebas unitarias y de integración.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5220328"/>
                  </a:ext>
                </a:extLst>
              </a:tr>
              <a:tr h="5024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1: Diseñar mapa interactivo de asientos.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953895"/>
                  </a:ext>
                </a:extLst>
              </a:tr>
              <a:tr h="5024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2: Implementar lógica de selección de asientos.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5112434"/>
                  </a:ext>
                </a:extLst>
              </a:tr>
              <a:tr h="5024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3: Desarrollar módulo de bloqueo de asientos seleccionados.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7795242"/>
                  </a:ext>
                </a:extLst>
              </a:tr>
              <a:tr h="5024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4: Realizar pruebas de reserva y desbloqueo de asientos.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6210609"/>
                  </a:ext>
                </a:extLst>
              </a:tr>
              <a:tr h="5024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1: Crear interfaz de administración de rutas.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7519555"/>
                  </a:ext>
                </a:extLst>
              </a:tr>
              <a:tr h="5024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2: Implementar lógica CRUD para rutas y horarios.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6744024"/>
                  </a:ext>
                </a:extLst>
              </a:tr>
              <a:tr h="5024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3: Configurar sistema de notificaciones para el administrador.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9525384"/>
                  </a:ext>
                </a:extLst>
              </a:tr>
              <a:tr h="5024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4: Realizar pruebas de actualización y gestión de rutas.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437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88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544CC8-3EF3-90DD-6D7E-FE257DE5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3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s-ES" sz="3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Identificar tareas</a:t>
            </a:r>
            <a:endParaRPr lang="es-PE" sz="3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49094-C7B0-04A7-B35C-59387C88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419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4.1. Lista de tareas estimadas </a:t>
            </a:r>
            <a:endParaRPr lang="es-P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22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376544E-BFAB-AEC3-EFEB-BCBB8083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9792"/>
              </p:ext>
            </p:extLst>
          </p:nvPr>
        </p:nvGraphicFramePr>
        <p:xfrm>
          <a:off x="4541651" y="398086"/>
          <a:ext cx="7114730" cy="6213819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383384">
                  <a:extLst>
                    <a:ext uri="{9D8B030D-6E8A-4147-A177-3AD203B41FA5}">
                      <a16:colId xmlns:a16="http://schemas.microsoft.com/office/drawing/2014/main" val="3782800420"/>
                    </a:ext>
                  </a:extLst>
                </a:gridCol>
                <a:gridCol w="3731346">
                  <a:extLst>
                    <a:ext uri="{9D8B030D-6E8A-4147-A177-3AD203B41FA5}">
                      <a16:colId xmlns:a16="http://schemas.microsoft.com/office/drawing/2014/main" val="1945499883"/>
                    </a:ext>
                  </a:extLst>
                </a:gridCol>
              </a:tblGrid>
              <a:tr h="3160973">
                <a:tc>
                  <a:txBody>
                    <a:bodyPr/>
                    <a:lstStyle/>
                    <a:p>
                      <a:pPr algn="l" fontAlgn="t"/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HU1: Como usuario no registrado, quiero poder buscar rutas de transporte terrestre disponibles.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Tarea 1: Configurar base de datos para rutas de transporte.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Responsable: </a:t>
                      </a:r>
                      <a:r>
                        <a:rPr lang="es-PE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Jose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Estimación: 4 horas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Estado: Revisión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Tarea 2: Desarrollar API para búsqueda de rutas.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Responsable: </a:t>
                      </a:r>
                      <a:r>
                        <a:rPr lang="es-PE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Jord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Estimación: 6 horas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Estado: Pendiente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Tarea 3: Implementar lógica de filtrado de horarios y tipo de transporte.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Responsable: Jhordan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Estimación: 3 horas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Estado: Pendiente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Tarea 4: Realizar pruebas unitarias y de integración.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Responsable: </a:t>
                      </a:r>
                      <a:r>
                        <a:rPr lang="es-PE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Pull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Estimación: 2 horas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Estado: Pendiente</a:t>
                      </a:r>
                      <a:endParaRPr lang="es-PE" sz="1000" b="0" i="0" u="none" strike="noStrike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846" marR="4846" marT="4846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HU2: Como usuario registrado, quiero poder comprar un pasaje de autobús.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Tarea 1: Configurar sistema de pago electrónico.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Responsable: </a:t>
                      </a:r>
                      <a:r>
                        <a:rPr lang="es-PE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Jose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Estimación: 5 horas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Estado: Pendiente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Tarea 2: Desarrollar módulo de confirmación de compra.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Responsable: </a:t>
                      </a:r>
                      <a:r>
                        <a:rPr lang="es-PE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Jord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Estimación: 4 horas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Estado: Pendiente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Tarea 3: Implementar notificación automática de confirmación de compra.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Responsable: Jhordan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Estimación: 3 horas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Estado: Pendiente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Tarea 4: Realizar pruebas de usabilidad y seguridad en el sistema de pago.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Responsable: </a:t>
                      </a:r>
                      <a:r>
                        <a:rPr lang="es-PE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Pull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Estimación: 3 horas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Estado: Pendiente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s-PE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19391"/>
                  </a:ext>
                </a:extLst>
              </a:tr>
              <a:tr h="2909917">
                <a:tc>
                  <a:txBody>
                    <a:bodyPr/>
                    <a:lstStyle/>
                    <a:p>
                      <a:pPr algn="l" fontAlgn="t"/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HU3: Como usuario registrado, quiero poder elegir mi asiento en el autobús.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Tarea 1: Diseñar mapa interactivo de asientos.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Responsable: Jhordan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Estimación: 4 horas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Estado: Pendiente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Tarea 2: Implementar lógica de selección de asientos.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Responsable: </a:t>
                      </a:r>
                      <a:r>
                        <a:rPr lang="es-PE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Pull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Estimación: 4 horas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Estado: Pendiente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Tarea 3: Desarrollar módulo de bloqueo de asientos seleccionados.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Responsable: </a:t>
                      </a:r>
                      <a:r>
                        <a:rPr lang="es-PE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Jord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Estimación: 5 horas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Estado: Pendiente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Tarea 4: Realizar pruebas de reserva y desbloqueo de asientos.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Responsable: </a:t>
                      </a:r>
                      <a:r>
                        <a:rPr lang="es-PE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Jose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Estimación: 3 horas</a:t>
                      </a:r>
                      <a:b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P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Estado: Pendiente</a:t>
                      </a:r>
                      <a:endParaRPr lang="es-PE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000" b="1" u="none" strike="noStrike" dirty="0">
                          <a:effectLst/>
                        </a:rPr>
                        <a:t>HU4: Como administrador del sistema, quiero poder agregar nuevas rutas y horarios.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Tarea 1: Crear interfaz de administración de rutas.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Responsable: </a:t>
                      </a:r>
                      <a:r>
                        <a:rPr lang="es-PE" sz="1000" b="1" u="none" strike="noStrike" dirty="0" err="1">
                          <a:effectLst/>
                        </a:rPr>
                        <a:t>Jord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Estimación: 5 horas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Estado: Pendiente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Tarea 2: Implementar lógica CRUD para rutas y horarios.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Responsable: Jhordan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Estimación: 4 horas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Estado: Pendiente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Tarea 3: Configurar sistema de notificaciones para el administrador.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Responsable: </a:t>
                      </a:r>
                      <a:r>
                        <a:rPr lang="es-PE" sz="1000" b="1" u="none" strike="noStrike" dirty="0" err="1">
                          <a:effectLst/>
                        </a:rPr>
                        <a:t>Pull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Estimación: 3 horas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Estado: Pendiente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Tarea 4: Realizar pruebas de actualización y gestión de rutas.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Responsable: </a:t>
                      </a:r>
                      <a:r>
                        <a:rPr lang="es-PE" sz="1000" b="1" u="none" strike="noStrike" dirty="0" err="1">
                          <a:effectLst/>
                        </a:rPr>
                        <a:t>Jose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Estimación: 3 horas</a:t>
                      </a:r>
                      <a:br>
                        <a:rPr lang="es-PE" sz="1000" b="1" u="none" strike="noStrike" dirty="0">
                          <a:effectLst/>
                        </a:rPr>
                      </a:br>
                      <a:r>
                        <a:rPr lang="es-PE" sz="1000" b="1" u="none" strike="noStrike" dirty="0">
                          <a:effectLst/>
                        </a:rPr>
                        <a:t>Estado: Pendiente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46765"/>
                  </a:ext>
                </a:extLst>
              </a:tr>
            </a:tbl>
          </a:graphicData>
        </a:graphic>
      </p:graphicFrame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FDFB005-E27E-7583-3BE9-B0D78BCB8A99}"/>
              </a:ext>
            </a:extLst>
          </p:cNvPr>
          <p:cNvCxnSpPr>
            <a:endCxn id="5" idx="3"/>
          </p:cNvCxnSpPr>
          <p:nvPr/>
        </p:nvCxnSpPr>
        <p:spPr>
          <a:xfrm flipV="1">
            <a:off x="4541651" y="3504995"/>
            <a:ext cx="7114730" cy="1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A7CE276-06F7-FAEC-5041-B5DA26D8C73B}"/>
              </a:ext>
            </a:extLst>
          </p:cNvPr>
          <p:cNvCxnSpPr/>
          <p:nvPr/>
        </p:nvCxnSpPr>
        <p:spPr>
          <a:xfrm>
            <a:off x="7796746" y="416374"/>
            <a:ext cx="86625" cy="6177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544CC8-3EF3-90DD-6D7E-FE257DE5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s-E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Estimar tareas</a:t>
            </a:r>
            <a:endParaRPr lang="es-PE" sz="3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5115CA8-F389-DD1E-BF15-D33F667D5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57728"/>
              </p:ext>
            </p:extLst>
          </p:nvPr>
        </p:nvGraphicFramePr>
        <p:xfrm>
          <a:off x="5987738" y="1207363"/>
          <a:ext cx="5628021" cy="4733963"/>
        </p:xfrm>
        <a:graphic>
          <a:graphicData uri="http://schemas.openxmlformats.org/drawingml/2006/table">
            <a:tbl>
              <a:tblPr firstRow="1" firstCol="1" bandRow="1"/>
              <a:tblGrid>
                <a:gridCol w="486219">
                  <a:extLst>
                    <a:ext uri="{9D8B030D-6E8A-4147-A177-3AD203B41FA5}">
                      <a16:colId xmlns:a16="http://schemas.microsoft.com/office/drawing/2014/main" val="4014495553"/>
                    </a:ext>
                  </a:extLst>
                </a:gridCol>
                <a:gridCol w="1887686">
                  <a:extLst>
                    <a:ext uri="{9D8B030D-6E8A-4147-A177-3AD203B41FA5}">
                      <a16:colId xmlns:a16="http://schemas.microsoft.com/office/drawing/2014/main" val="1369867260"/>
                    </a:ext>
                  </a:extLst>
                </a:gridCol>
                <a:gridCol w="544990">
                  <a:extLst>
                    <a:ext uri="{9D8B030D-6E8A-4147-A177-3AD203B41FA5}">
                      <a16:colId xmlns:a16="http://schemas.microsoft.com/office/drawing/2014/main" val="3012693518"/>
                    </a:ext>
                  </a:extLst>
                </a:gridCol>
                <a:gridCol w="681746">
                  <a:extLst>
                    <a:ext uri="{9D8B030D-6E8A-4147-A177-3AD203B41FA5}">
                      <a16:colId xmlns:a16="http://schemas.microsoft.com/office/drawing/2014/main" val="3108488419"/>
                    </a:ext>
                  </a:extLst>
                </a:gridCol>
                <a:gridCol w="500912">
                  <a:extLst>
                    <a:ext uri="{9D8B030D-6E8A-4147-A177-3AD203B41FA5}">
                      <a16:colId xmlns:a16="http://schemas.microsoft.com/office/drawing/2014/main" val="1995060276"/>
                    </a:ext>
                  </a:extLst>
                </a:gridCol>
                <a:gridCol w="573245">
                  <a:extLst>
                    <a:ext uri="{9D8B030D-6E8A-4147-A177-3AD203B41FA5}">
                      <a16:colId xmlns:a16="http://schemas.microsoft.com/office/drawing/2014/main" val="3582065184"/>
                    </a:ext>
                  </a:extLst>
                </a:gridCol>
                <a:gridCol w="573245">
                  <a:extLst>
                    <a:ext uri="{9D8B030D-6E8A-4147-A177-3AD203B41FA5}">
                      <a16:colId xmlns:a16="http://schemas.microsoft.com/office/drawing/2014/main" val="3128810636"/>
                    </a:ext>
                  </a:extLst>
                </a:gridCol>
                <a:gridCol w="379978">
                  <a:extLst>
                    <a:ext uri="{9D8B030D-6E8A-4147-A177-3AD203B41FA5}">
                      <a16:colId xmlns:a16="http://schemas.microsoft.com/office/drawing/2014/main" val="252000979"/>
                    </a:ext>
                  </a:extLst>
                </a:gridCol>
              </a:tblGrid>
              <a:tr h="15748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HISTORIA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DURACION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DE INICIO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FINAL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568911"/>
                  </a:ext>
                </a:extLst>
              </a:tr>
              <a:tr h="2715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base de datos para rutas de transporte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867033"/>
                  </a:ext>
                </a:extLst>
              </a:tr>
              <a:tr h="15217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Desarrollar API para búsqueda de rutas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145440"/>
                  </a:ext>
                </a:extLst>
              </a:tr>
              <a:tr h="2715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lógica de filtrado de horarios y tipo de transporte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Jhordan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222970"/>
                  </a:ext>
                </a:extLst>
              </a:tr>
              <a:tr h="15217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pruebas unitarias y de integración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918819"/>
                  </a:ext>
                </a:extLst>
              </a:tr>
              <a:tr h="15217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mapa interactivo de asientos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Jhordan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357248"/>
                  </a:ext>
                </a:extLst>
              </a:tr>
              <a:tr h="15217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lógica de selección de asientos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69500"/>
                  </a:ext>
                </a:extLst>
              </a:tr>
              <a:tr h="2715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Desarrollar módulo de bloqueo de asientos seleccionados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223003"/>
                  </a:ext>
                </a:extLst>
              </a:tr>
              <a:tr h="2715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pruebas de reserva y desbloqueo de asientos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248489"/>
                  </a:ext>
                </a:extLst>
              </a:tr>
              <a:tr h="15217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interfaz de administración de rutas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horas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148903"/>
                  </a:ext>
                </a:extLst>
              </a:tr>
              <a:tr h="2715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lógica CRUD para rutas y horarios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Jhordan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311895"/>
                  </a:ext>
                </a:extLst>
              </a:tr>
              <a:tr h="2715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sistema de notificaciones para el administrador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341079"/>
                  </a:ext>
                </a:extLst>
              </a:tr>
              <a:tr h="2715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pruebas de actualización y gestión de rutas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27312"/>
                  </a:ext>
                </a:extLst>
              </a:tr>
              <a:tr h="26718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99350"/>
                  </a:ext>
                </a:extLst>
              </a:tr>
              <a:tr h="2715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HISTORIA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DURACION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DE INICIO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FINAL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880144"/>
                  </a:ext>
                </a:extLst>
              </a:tr>
              <a:tr h="15217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sistema de pago electrónico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062860"/>
                  </a:ext>
                </a:extLst>
              </a:tr>
              <a:tr h="2715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Desarrollar módulo de confirmación de compra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973338"/>
                  </a:ext>
                </a:extLst>
              </a:tr>
              <a:tr h="2715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notificación automática de confirmación de compra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Jhordan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776164"/>
                  </a:ext>
                </a:extLst>
              </a:tr>
              <a:tr h="2715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pruebas de usabilidad y seguridad en el sistema de pago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horas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13/08/2024</a:t>
                      </a: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13/08/2024</a:t>
                      </a:r>
                      <a:endParaRPr lang="es-PE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81045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E39157AB-E3DF-420F-78BC-FC378444A0FA}"/>
              </a:ext>
            </a:extLst>
          </p:cNvPr>
          <p:cNvSpPr/>
          <p:nvPr/>
        </p:nvSpPr>
        <p:spPr>
          <a:xfrm>
            <a:off x="1199456" y="85487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u="sng" dirty="0">
                <a:solidFill>
                  <a:srgbClr val="FF0000"/>
                </a:solidFill>
              </a:rPr>
              <a:t>Lista de tareas actualizadas</a:t>
            </a:r>
          </a:p>
        </p:txBody>
      </p:sp>
    </p:spTree>
    <p:extLst>
      <p:ext uri="{BB962C8B-B14F-4D97-AF65-F5344CB8AC3E}">
        <p14:creationId xmlns:p14="http://schemas.microsoft.com/office/powerpoint/2010/main" val="186292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544CC8-3EF3-90DD-6D7E-FE257DE5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s-E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s-E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s-E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 Sprint Backlog</a:t>
            </a:r>
            <a:endParaRPr lang="es-PE" sz="3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49094-C7B0-04A7-B35C-59387C88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s-419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6.1. Sprint Backlog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1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E9941D5-E9F8-FE0B-8E84-B012A8ACE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64778"/>
              </p:ext>
            </p:extLst>
          </p:nvPr>
        </p:nvGraphicFramePr>
        <p:xfrm>
          <a:off x="5987738" y="755982"/>
          <a:ext cx="5628020" cy="5113177"/>
        </p:xfrm>
        <a:graphic>
          <a:graphicData uri="http://schemas.openxmlformats.org/drawingml/2006/table">
            <a:tbl>
              <a:tblPr/>
              <a:tblGrid>
                <a:gridCol w="413294">
                  <a:extLst>
                    <a:ext uri="{9D8B030D-6E8A-4147-A177-3AD203B41FA5}">
                      <a16:colId xmlns:a16="http://schemas.microsoft.com/office/drawing/2014/main" val="25033931"/>
                    </a:ext>
                  </a:extLst>
                </a:gridCol>
                <a:gridCol w="3083219">
                  <a:extLst>
                    <a:ext uri="{9D8B030D-6E8A-4147-A177-3AD203B41FA5}">
                      <a16:colId xmlns:a16="http://schemas.microsoft.com/office/drawing/2014/main" val="654161457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887587277"/>
                    </a:ext>
                  </a:extLst>
                </a:gridCol>
                <a:gridCol w="697377">
                  <a:extLst>
                    <a:ext uri="{9D8B030D-6E8A-4147-A177-3AD203B41FA5}">
                      <a16:colId xmlns:a16="http://schemas.microsoft.com/office/drawing/2014/main" val="2856498614"/>
                    </a:ext>
                  </a:extLst>
                </a:gridCol>
                <a:gridCol w="646336">
                  <a:extLst>
                    <a:ext uri="{9D8B030D-6E8A-4147-A177-3AD203B41FA5}">
                      <a16:colId xmlns:a16="http://schemas.microsoft.com/office/drawing/2014/main" val="1176813825"/>
                    </a:ext>
                  </a:extLst>
                </a:gridCol>
              </a:tblGrid>
              <a:tr h="271601">
                <a:tc gridSpan="5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 1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00" marR="84000" marT="42000" marB="42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017"/>
                  </a:ext>
                </a:extLst>
              </a:tr>
              <a:tr h="19635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46435"/>
                  </a:ext>
                </a:extLst>
              </a:tr>
              <a:tr h="350352">
                <a:tc row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00" marR="84000" marT="42000" marB="42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1: Configurar base de datos para rutas de transporte.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40206"/>
                  </a:ext>
                </a:extLst>
              </a:tr>
              <a:tr h="19635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2: Desarrollar API para búsqueda de rutas.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04042"/>
                  </a:ext>
                </a:extLst>
              </a:tr>
              <a:tr h="35035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3: Implementar lógica de filtrado de horarios y tipo de transporte.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Jhordan</a:t>
                      </a:r>
                      <a:endParaRPr lang="es-P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932298"/>
                  </a:ext>
                </a:extLst>
              </a:tr>
              <a:tr h="19635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4: Realizar pruebas unitarias y de integración.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700136"/>
                  </a:ext>
                </a:extLst>
              </a:tr>
              <a:tr h="196351">
                <a:tc row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00" marR="84000" marT="42000" marB="42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1: Diseñar mapa interactivo de asientos.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Jhordan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036300"/>
                  </a:ext>
                </a:extLst>
              </a:tr>
              <a:tr h="19635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2: Implementar lógica de selección de asientos.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895641"/>
                  </a:ext>
                </a:extLst>
              </a:tr>
              <a:tr h="35035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3: Desarrollar módulo de bloqueo de asientos seleccionados.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62712"/>
                  </a:ext>
                </a:extLst>
              </a:tr>
              <a:tr h="35035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4: Realizar pruebas de reserva y desbloqueo de asientos.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09965"/>
                  </a:ext>
                </a:extLst>
              </a:tr>
              <a:tr h="196351">
                <a:tc row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H4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00" marR="84000" marT="42000" marB="42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1: Crear interfaz de administración de rutas.</a:t>
                      </a:r>
                      <a:endParaRPr lang="es-P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637210"/>
                  </a:ext>
                </a:extLst>
              </a:tr>
              <a:tr h="19635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2: Implementar lógica CRUD para rutas y horarios.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Jhordan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003366"/>
                  </a:ext>
                </a:extLst>
              </a:tr>
              <a:tr h="35035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3: Configurar sistema de notificaciones para el administrador.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385550"/>
                  </a:ext>
                </a:extLst>
              </a:tr>
              <a:tr h="35035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4: Realizar pruebas de actualización y gestión de rutas.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  <a:endParaRPr lang="es-P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30573"/>
                  </a:ext>
                </a:extLst>
              </a:tr>
              <a:tr h="271601">
                <a:tc gridSpan="5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 2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00" marR="84000" marT="42000" marB="42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58368"/>
                  </a:ext>
                </a:extLst>
              </a:tr>
              <a:tr h="196351">
                <a:tc row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00" marR="84000" marT="42000" marB="42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1: Configurar sistema de pago electrónico.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28293"/>
                  </a:ext>
                </a:extLst>
              </a:tr>
              <a:tr h="19635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2: Desarrollar módulo de confirmación de compra.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987774"/>
                  </a:ext>
                </a:extLst>
              </a:tr>
              <a:tr h="35035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3: Implementar notificación automática de confirmación de compra.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Jhordan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23909"/>
                  </a:ext>
                </a:extLst>
              </a:tr>
              <a:tr h="35035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4: Realizar pruebas de usabilidad y seguridad en el sistema de pago.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horas</a:t>
                      </a:r>
                      <a:endParaRPr lang="es-P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50" marR="8750" marT="87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38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596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3703</Words>
  <Application>Microsoft Office PowerPoint</Application>
  <PresentationFormat>Panorámica</PresentationFormat>
  <Paragraphs>1054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Stag Book</vt:lpstr>
      <vt:lpstr>Tema de Office</vt:lpstr>
      <vt:lpstr>Sistema de reservación de Pasaje Terrestre</vt:lpstr>
      <vt:lpstr>1. Crear Historias de Usuario</vt:lpstr>
      <vt:lpstr>2. Estimar Historias de Usuario</vt:lpstr>
      <vt:lpstr>3. Comprometer Historias de Usuario</vt:lpstr>
      <vt:lpstr>3. Comprometer Historias de Usuario</vt:lpstr>
      <vt:lpstr>3. Comprometer Historias de Usuario</vt:lpstr>
      <vt:lpstr>4. Identificar tareas</vt:lpstr>
      <vt:lpstr>5. Estimar tareas</vt:lpstr>
      <vt:lpstr>6. Crear Sprint Backlog</vt:lpstr>
      <vt:lpstr>6. Crear Sprint Backlog</vt:lpstr>
      <vt:lpstr>6. Crear Sprint Backlog</vt:lpstr>
      <vt:lpstr>6. Crear Sprint Backlog</vt:lpstr>
      <vt:lpstr>6. Crear Sprint Backlog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reservación de Pasaje Terrestre</dc:title>
  <dc:creator>PT74917014 (Herrera Zarate, Jose Alberto)</dc:creator>
  <cp:lastModifiedBy>pt76833318 (Sanchez Peña, Jhordan Humberto)</cp:lastModifiedBy>
  <cp:revision>9</cp:revision>
  <dcterms:created xsi:type="dcterms:W3CDTF">2024-08-15T00:59:45Z</dcterms:created>
  <dcterms:modified xsi:type="dcterms:W3CDTF">2024-08-22T00:18:45Z</dcterms:modified>
</cp:coreProperties>
</file>