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webextensions/taskpanes.xml" ContentType="application/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11/relationships/webextensiontaskpanes" Target="ppt/webextensions/taskpanes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슬라이드를 이동하려면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ko-KR" sz="2000" spc="-1" strike="noStrike">
                <a:latin typeface="Noto Sans CJK KR"/>
              </a:rPr>
              <a:t>메모 서식을 편집하려면 클릭하십시오</a:t>
            </a:r>
            <a:r>
              <a:rPr b="0" lang="en-US" sz="2000" spc="-1" strike="noStrike">
                <a:latin typeface="Noto Sans CJK KR"/>
              </a:rPr>
              <a:t>.</a:t>
            </a:r>
            <a:endParaRPr b="0" lang="en-US" sz="2000" spc="-1" strike="noStrike">
              <a:latin typeface="Noto Sans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Noto Serif CJK KR"/>
              </a:rPr>
              <a:t>&lt;머리글&gt;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r">
              <a:buNone/>
            </a:pPr>
            <a:fld id="{C5839DE6-E736-4FB3-AAE4-1B1DB76AC8E5}" type="slidenum">
              <a:rPr b="0" lang="en-US" sz="1400" spc="-1" strike="noStrike">
                <a:latin typeface="Noto Serif CJK KR"/>
              </a:rPr>
              <a:t>&lt;숫자&gt;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E4E7EF-A1B4-4F4A-8E28-05D90695F625}" type="slidenum">
              <a:rPr b="0" lang="en-US" sz="1200" spc="-1" strike="noStrike">
                <a:latin typeface="Noto Serif CJK KR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  <a:ln w="0"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34B2E5-8230-4F63-BFA6-7F8DAE70AA3F}" type="slidenum">
              <a:rPr b="0" lang="en-US" sz="1200" spc="-1" strike="noStrike">
                <a:latin typeface="Noto Serif CJK KR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85C0B1-AD83-40D7-9761-C35D6261EF54}" type="slidenum">
              <a:rPr b="0" lang="en-US" sz="1200" spc="-1" strike="noStrike">
                <a:latin typeface="Noto Serif CJK KR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BB360F-BACD-4485-907F-954ECA9B0CB2}" type="slidenum">
              <a:rPr b="0" lang="en-US" sz="1200" spc="-1" strike="noStrike">
                <a:latin typeface="Noto Serif CJK KR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6B431C-D70D-4898-89A1-F28B83A2A5A7}" type="slidenum">
              <a:rPr b="0" lang="en-US" sz="1200" spc="-1" strike="noStrike">
                <a:latin typeface="Noto Serif CJK KR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640" cy="308052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640" cy="35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Noto Sans CJK KR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04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ABC728-EE73-473B-97F0-0FE5283C22C2}" type="slidenum">
              <a:rPr b="0" lang="en-US" sz="1200" spc="-1" strike="noStrike">
                <a:latin typeface="Noto Serif CJK KR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BD9F9D-B6D8-4CFD-A84F-AFD9C07FDD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956E8C-2D2C-430A-B182-326BF8AC4F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6B3F9D-687E-4ED3-9D54-24E7D73F544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5048F8-D18D-456A-8721-91CE6343704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B602E5-8E54-4737-86B3-71045991BB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F806A4-EAEA-47A6-8F31-C841B12DF1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15B758-FEC8-4EFB-8844-A2C4EB672B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AECF2A-DA89-40BC-8EF2-5ACF0C4FF6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127364-ABB9-4E69-8C77-59E3451DC7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15FBAE-B526-4FF8-868B-201AEEDD25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35DAEE-1526-4FE2-846A-0CD6BE04C7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88B564-6AED-4154-B698-10D292777F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a7d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904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Noto Serif CJK KR"/>
              </a:rPr>
              <a:t>&lt;바닥글&gt;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30FD82-ABF3-47C3-84C1-0F5F1B7B8ADF}" type="slidenum">
              <a:rPr b="0" lang="en-US" sz="1200" spc="-1" strike="noStrike">
                <a:solidFill>
                  <a:srgbClr val="787878"/>
                </a:solidFill>
                <a:latin typeface="맑은 고딕"/>
              </a:rPr>
              <a:t>&lt;숫자&gt;</a:t>
            </a:fld>
            <a:endParaRPr b="0" lang="en-US" sz="1200" spc="-1" strike="noStrike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744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Noto Serif CJK KR"/>
              </a:defRPr>
            </a:lvl1pPr>
          </a:lstStyle>
          <a:p>
            <a:r>
              <a:rPr b="0" lang="en-US" sz="1400" spc="-1" strike="noStrike">
                <a:latin typeface="Noto Serif CJK KR"/>
              </a:rPr>
              <a:t>&lt;날짜/시간&gt;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ko-KR" sz="4400" spc="-1" strike="noStrike">
                <a:latin typeface="Noto Sans CJK KR"/>
              </a:rPr>
              <a:t>제목 텍스트의 서식을 편집하려면 클릭하십시오</a:t>
            </a:r>
            <a:r>
              <a:rPr b="0" lang="en-US" sz="4400" spc="-1" strike="noStrike">
                <a:latin typeface="Noto Sans CJK KR"/>
              </a:rPr>
              <a:t>.</a:t>
            </a:r>
            <a:endParaRPr b="0" lang="en-US" sz="4400" spc="-1" strike="noStrike">
              <a:latin typeface="Noto Sans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pc="-1" strike="noStrike">
                <a:latin typeface="Noto Sans CJK KR"/>
              </a:rPr>
              <a:t>개요 텍스트의 서식을 편집하려면 클릭하십시오</a:t>
            </a:r>
            <a:endParaRPr b="0" lang="en-US" sz="3200" spc="-1" strike="noStrike"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oto Sans CJK KR"/>
              </a:rPr>
              <a:t>2</a:t>
            </a:r>
            <a:r>
              <a:rPr b="0" lang="ko-KR" sz="2800" spc="-1" strike="noStrike">
                <a:latin typeface="Noto Sans CJK KR"/>
              </a:rPr>
              <a:t>번째 개요 수준</a:t>
            </a:r>
            <a:endParaRPr b="0" lang="en-US" sz="2800" spc="-1" strike="noStrike"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oto Sans CJK KR"/>
              </a:rPr>
              <a:t>3</a:t>
            </a:r>
            <a:r>
              <a:rPr b="0" lang="ko-KR" sz="2400" spc="-1" strike="noStrike">
                <a:latin typeface="Noto Sans CJK KR"/>
              </a:rPr>
              <a:t>번째 개요 수준</a:t>
            </a:r>
            <a:endParaRPr b="0" lang="en-US" sz="2400" spc="-1" strike="noStrike"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oto Sans CJK KR"/>
              </a:rPr>
              <a:t>4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5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6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oto Sans CJK KR"/>
              </a:rPr>
              <a:t>7</a:t>
            </a:r>
            <a:r>
              <a:rPr b="0" lang="ko-KR" sz="2000" spc="-1" strike="noStrike">
                <a:latin typeface="Noto Sans CJK KR"/>
              </a:rPr>
              <a:t>번째 개요 수준</a:t>
            </a:r>
            <a:endParaRPr b="0" lang="en-US" sz="2000" spc="-1" strike="noStrike">
              <a:latin typeface="Noto Sans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9"/>
          <p:cNvSpPr/>
          <p:nvPr/>
        </p:nvSpPr>
        <p:spPr>
          <a:xfrm>
            <a:off x="118800" y="106920"/>
            <a:ext cx="11964600" cy="6632640"/>
          </a:xfrm>
          <a:prstGeom prst="rect">
            <a:avLst/>
          </a:prstGeom>
          <a:solidFill>
            <a:schemeClr val="tx1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TextBox 11"/>
          <p:cNvSpPr/>
          <p:nvPr/>
        </p:nvSpPr>
        <p:spPr>
          <a:xfrm>
            <a:off x="360000" y="5400000"/>
            <a:ext cx="4136400" cy="6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800" spc="-1" strike="noStrike">
                <a:solidFill>
                  <a:srgbClr val="b4e5a2"/>
                </a:solidFill>
                <a:latin typeface="맑은 고딕"/>
                <a:ea typeface="DejaVu Sans"/>
              </a:rPr>
              <a:t>B4</a:t>
            </a:r>
            <a:endParaRPr b="0" lang="en-US" sz="3800" spc="-1" strike="noStrike">
              <a:latin typeface="Noto Sans CJK KR"/>
            </a:endParaRPr>
          </a:p>
        </p:txBody>
      </p:sp>
      <p:sp>
        <p:nvSpPr>
          <p:cNvPr id="49" name="직선 연결선[R] 28"/>
          <p:cNvSpPr/>
          <p:nvPr/>
        </p:nvSpPr>
        <p:spPr>
          <a:xfrm>
            <a:off x="383040" y="6091560"/>
            <a:ext cx="11462400" cy="360"/>
          </a:xfrm>
          <a:prstGeom prst="line">
            <a:avLst/>
          </a:prstGeom>
          <a:ln>
            <a:solidFill>
              <a:srgbClr val="8ed9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직선 연결선[R] 29"/>
          <p:cNvSpPr/>
          <p:nvPr/>
        </p:nvSpPr>
        <p:spPr>
          <a:xfrm>
            <a:off x="364680" y="6460920"/>
            <a:ext cx="11462400" cy="360"/>
          </a:xfrm>
          <a:prstGeom prst="line">
            <a:avLst/>
          </a:prstGeom>
          <a:ln>
            <a:solidFill>
              <a:srgbClr val="8ed97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1" name="TextBox 30"/>
          <p:cNvSpPr/>
          <p:nvPr/>
        </p:nvSpPr>
        <p:spPr>
          <a:xfrm>
            <a:off x="502200" y="6091560"/>
            <a:ext cx="5119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800" spc="-1" strike="noStrike">
                <a:solidFill>
                  <a:srgbClr val="b4e6a2"/>
                </a:solidFill>
                <a:latin typeface="맑은 고딕"/>
                <a:ea typeface="DejaVu Sans"/>
              </a:rPr>
              <a:t>팀원   </a:t>
            </a:r>
            <a:r>
              <a:rPr b="1" lang="en-US" sz="1800" spc="-1" strike="noStrike">
                <a:solidFill>
                  <a:srgbClr val="b4e6a2"/>
                </a:solidFill>
                <a:latin typeface="맑은 고딕"/>
                <a:ea typeface="DejaVu Sans"/>
              </a:rPr>
              <a:t>|   </a:t>
            </a:r>
            <a:r>
              <a:rPr b="1" lang="ko-KR" sz="1800" spc="-1" strike="noStrike">
                <a:solidFill>
                  <a:srgbClr val="b4e6a2"/>
                </a:solidFill>
                <a:latin typeface="맑은 고딕"/>
                <a:ea typeface="DejaVu Sans"/>
              </a:rPr>
              <a:t>조현석  이종민  김용순  한은혜  </a:t>
            </a:r>
            <a:endParaRPr b="0" lang="en-US" sz="1800" spc="-1" strike="noStrike">
              <a:latin typeface="Noto Sans CJK KR"/>
            </a:endParaRPr>
          </a:p>
        </p:txBody>
      </p:sp>
      <p:sp>
        <p:nvSpPr>
          <p:cNvPr id="52" name="TextBox 28"/>
          <p:cNvSpPr/>
          <p:nvPr/>
        </p:nvSpPr>
        <p:spPr>
          <a:xfrm>
            <a:off x="540000" y="2159640"/>
            <a:ext cx="5578920" cy="16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b4e5a2"/>
                </a:solidFill>
                <a:latin typeface="맑은 고딕"/>
                <a:ea typeface="DejaVu Sans"/>
              </a:rPr>
              <a:t>AutoMapping </a:t>
            </a:r>
            <a:endParaRPr b="0" lang="en-US" sz="3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b4e5a2"/>
                </a:solidFill>
                <a:latin typeface="맑은 고딕"/>
                <a:ea typeface="DejaVu Sans"/>
              </a:rPr>
              <a:t>&amp; </a:t>
            </a:r>
            <a:endParaRPr b="0" lang="en-US" sz="34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b4e5a2"/>
                </a:solidFill>
                <a:latin typeface="맑은 고딕"/>
                <a:ea typeface="DejaVu Sans"/>
              </a:rPr>
              <a:t>FeaturePointLocalization</a:t>
            </a:r>
            <a:endParaRPr b="0" lang="en-US" sz="3400" spc="-1" strike="noStrike">
              <a:latin typeface="Noto Sans CJK KR"/>
            </a:endParaRPr>
          </a:p>
        </p:txBody>
      </p:sp>
      <p:sp>
        <p:nvSpPr>
          <p:cNvPr id="53" name=""/>
          <p:cNvSpPr/>
          <p:nvPr/>
        </p:nvSpPr>
        <p:spPr>
          <a:xfrm>
            <a:off x="6014880" y="3294360"/>
            <a:ext cx="1796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6300000" y="720000"/>
            <a:ext cx="4850640" cy="485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1"/>
          <p:cNvSpPr/>
          <p:nvPr/>
        </p:nvSpPr>
        <p:spPr>
          <a:xfrm>
            <a:off x="118800" y="106920"/>
            <a:ext cx="11964600" cy="6632640"/>
          </a:xfrm>
          <a:prstGeom prst="rect">
            <a:avLst/>
          </a:prstGeom>
          <a:solidFill>
            <a:schemeClr val="tx1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TextBox 4"/>
          <p:cNvSpPr/>
          <p:nvPr/>
        </p:nvSpPr>
        <p:spPr>
          <a:xfrm>
            <a:off x="720000" y="720000"/>
            <a:ext cx="3058920" cy="6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3800" spc="-1" strike="noStrike">
                <a:solidFill>
                  <a:srgbClr val="b4e5a2"/>
                </a:solidFill>
                <a:latin typeface="맑은 고딕"/>
                <a:ea typeface="DejaVu Sans"/>
              </a:rPr>
              <a:t>파라미터 튜닝</a:t>
            </a:r>
            <a:endParaRPr b="0" lang="en-US" sz="3800" spc="-1" strike="noStrike">
              <a:latin typeface="Noto Sans CJK KR"/>
            </a:endParaRPr>
          </a:p>
        </p:txBody>
      </p:sp>
      <p:sp>
        <p:nvSpPr>
          <p:cNvPr id="57" name="TextBox 6"/>
          <p:cNvSpPr/>
          <p:nvPr/>
        </p:nvSpPr>
        <p:spPr>
          <a:xfrm>
            <a:off x="540000" y="1461600"/>
            <a:ext cx="5578920" cy="48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controller_server (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컨트롤러 서버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)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컨트롤러 주파수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: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기존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20.0 Hz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에서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5.0 Hz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로 감소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목표 허용 오차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: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일반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(goal)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체크어의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xy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및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yaw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허용 오차가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0.25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에서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0.15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로 줄어듦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DWB Local Planner (FollowPath)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파라미터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: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최소 속도 값이 음수 값으로 변경됨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(min_vel_x: 0.0 → -1.0, min_speed_xy: 0.0 → -0.5, min_speed_theta: 0.0 → -0.5)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RotateToGoal.scale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값이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32.0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에서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20.0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으로 감소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local_costmap (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로컬 코스트맵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)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해상도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: 0.06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에서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0.02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로 세밀하게 변경됨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인플레이션 레이어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: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cost_scaling_factor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가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4.0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에서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2.0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으로 변경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inflation_radius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가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0.45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에서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0.25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로 축소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global_costmap (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글로벌 코스트맵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)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해상도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: 0.06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에서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0.01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로 변경되어 더욱 정밀하게 매핑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인플레이션 레이어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: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cost_scaling_factor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가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4.0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에서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2.0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으로 변경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inflation_radius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가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0.45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에서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0.25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로 축소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planner_server (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플래너 서버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)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58" name=""/>
          <p:cNvSpPr/>
          <p:nvPr/>
        </p:nvSpPr>
        <p:spPr>
          <a:xfrm>
            <a:off x="6014880" y="3294360"/>
            <a:ext cx="1796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직사각형 2"/>
          <p:cNvSpPr/>
          <p:nvPr/>
        </p:nvSpPr>
        <p:spPr>
          <a:xfrm>
            <a:off x="118800" y="106920"/>
            <a:ext cx="11964600" cy="6632640"/>
          </a:xfrm>
          <a:prstGeom prst="rect">
            <a:avLst/>
          </a:prstGeom>
          <a:solidFill>
            <a:schemeClr val="tx1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TextBox 3"/>
          <p:cNvSpPr/>
          <p:nvPr/>
        </p:nvSpPr>
        <p:spPr>
          <a:xfrm>
            <a:off x="540000" y="1144440"/>
            <a:ext cx="557892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</a:t>
            </a:r>
            <a:endParaRPr b="0" lang="en-US" sz="3400" spc="-1" strike="noStrike">
              <a:latin typeface="Noto Sans CJK KR"/>
            </a:endParaRPr>
          </a:p>
        </p:txBody>
      </p:sp>
      <p:sp>
        <p:nvSpPr>
          <p:cNvPr id="61" name=""/>
          <p:cNvSpPr/>
          <p:nvPr/>
        </p:nvSpPr>
        <p:spPr>
          <a:xfrm>
            <a:off x="6014880" y="3294360"/>
            <a:ext cx="1796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TextBox 5"/>
          <p:cNvSpPr/>
          <p:nvPr/>
        </p:nvSpPr>
        <p:spPr>
          <a:xfrm>
            <a:off x="502200" y="1370520"/>
            <a:ext cx="6157800" cy="52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function main():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rclpy.init()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explorer = FrontierExplorer()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rclpy.spin(explorer)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explorer.destroy_node()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rclpy.shutdown()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class FrontierExplorer(Node):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constructor: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subscribe("/map", map_callback)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create_action_client("navigate_to_pose")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create_timer(1s, update_goal)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function map_callback(map_msg):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explored_map = map_msg.data  # OccupancyGrid 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저장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function update_goal():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frontiers = find_frontier(explored_map)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if frontiers is not empty: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goal = pick_one(frontiers)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navigate_to_pose(goal)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if self.goal_count[goal_tuple] &gt;= 10: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self.blacklist.add(goal_tuple)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self.get_logger().warn(f"🚫 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목표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{goal_tuple} 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블랙리스트 추가됨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")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return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endParaRPr b="0" lang="en-US" sz="1300" spc="-1" strike="noStrike">
              <a:latin typeface="Noto Sans CJK KR"/>
            </a:endParaRPr>
          </a:p>
        </p:txBody>
      </p:sp>
      <p:sp>
        <p:nvSpPr>
          <p:cNvPr id="63" name="TextBox 22"/>
          <p:cNvSpPr/>
          <p:nvPr/>
        </p:nvSpPr>
        <p:spPr>
          <a:xfrm>
            <a:off x="720000" y="540000"/>
            <a:ext cx="8638920" cy="6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800" spc="-1" strike="noStrike">
                <a:solidFill>
                  <a:srgbClr val="b4e5a2"/>
                </a:solidFill>
                <a:latin typeface="맑은 고딕"/>
                <a:ea typeface="DejaVu Sans"/>
              </a:rPr>
              <a:t>Pseudo Code…? (nav2_Explorer)</a:t>
            </a:r>
            <a:endParaRPr b="0" lang="en-US" sz="3800" spc="-1" strike="noStrike">
              <a:latin typeface="Noto Sans CJK KR"/>
            </a:endParaRPr>
          </a:p>
        </p:txBody>
      </p:sp>
      <p:sp>
        <p:nvSpPr>
          <p:cNvPr id="64" name="TextBox 23"/>
          <p:cNvSpPr/>
          <p:nvPr/>
        </p:nvSpPr>
        <p:spPr>
          <a:xfrm>
            <a:off x="5941080" y="1757160"/>
            <a:ext cx="5938920" cy="325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function find_frontier(map_data):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OccupancyGrid → world 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좌표 변환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frontier 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후보 탐색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return list_of_frontiers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function navigate_to_pose(goal):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send_action_goal(goal)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wait_for_result(result_callback)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function result_callback(result):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if result.success: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update_goal()  # 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다음 목표 탐색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or 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종료 판단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   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5"/>
          <p:cNvSpPr/>
          <p:nvPr/>
        </p:nvSpPr>
        <p:spPr>
          <a:xfrm>
            <a:off x="118800" y="180000"/>
            <a:ext cx="11964600" cy="6632640"/>
          </a:xfrm>
          <a:prstGeom prst="rect">
            <a:avLst/>
          </a:prstGeom>
          <a:solidFill>
            <a:schemeClr val="tx1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TextBox 13"/>
          <p:cNvSpPr/>
          <p:nvPr/>
        </p:nvSpPr>
        <p:spPr>
          <a:xfrm>
            <a:off x="720000" y="540000"/>
            <a:ext cx="8280000" cy="6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800" spc="-1" strike="noStrike">
                <a:solidFill>
                  <a:srgbClr val="b4e5a2"/>
                </a:solidFill>
                <a:latin typeface="맑은 고딕"/>
                <a:ea typeface="DejaVu Sans"/>
              </a:rPr>
              <a:t>Pseudo Code..? (map_pic_pos)</a:t>
            </a:r>
            <a:endParaRPr b="0" lang="en-US" sz="3800" spc="-1" strike="noStrike">
              <a:latin typeface="Noto Sans CJK KR"/>
            </a:endParaRPr>
          </a:p>
        </p:txBody>
      </p:sp>
      <p:sp>
        <p:nvSpPr>
          <p:cNvPr id="67" name="TextBox 14"/>
          <p:cNvSpPr/>
          <p:nvPr/>
        </p:nvSpPr>
        <p:spPr>
          <a:xfrm>
            <a:off x="540000" y="1080000"/>
            <a:ext cx="557892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</a:t>
            </a:r>
            <a:endParaRPr b="0" lang="en-US" sz="3400" spc="-1" strike="noStrike">
              <a:latin typeface="Noto Sans CJK KR"/>
            </a:endParaRPr>
          </a:p>
        </p:txBody>
      </p:sp>
      <p:sp>
        <p:nvSpPr>
          <p:cNvPr id="68" name=""/>
          <p:cNvSpPr/>
          <p:nvPr/>
        </p:nvSpPr>
        <p:spPr>
          <a:xfrm>
            <a:off x="6014880" y="3294360"/>
            <a:ext cx="1796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Box 15"/>
          <p:cNvSpPr/>
          <p:nvPr/>
        </p:nvSpPr>
        <p:spPr>
          <a:xfrm>
            <a:off x="720360" y="1620000"/>
            <a:ext cx="5578920" cy="46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function main():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rclpy.init()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feature_extractor = FeatureExtractorNode()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rclpy.spin(feature_extractor)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rclpy.shutdown()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class FeatureExtractorNode(Node):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constructor: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1) ROS2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노드 초기화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   - ORB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영상 특징점 추출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(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최대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500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개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)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   - Brute Force Matcher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준비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   -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카메라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intrinsic distortion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보정 파라미터 로드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   - RViz Marker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관련 설정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subscribe("/camera/image_raw", image_callback)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function image_callback(image_msg):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2)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이미지 수신 후 처리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gray_img = convert_to_gray(image_msg)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(keypoints, descriptors) = extract_orb_features(gray_img)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matches = brute_force_match(descriptors, reference_descriptors)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3) PnP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추정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pose = solvePnPRansac(keypoints, matches)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endParaRPr b="0" lang="en-US" sz="1200" spc="-1" strike="noStrike">
              <a:latin typeface="Noto Sans CJK KR"/>
            </a:endParaRPr>
          </a:p>
        </p:txBody>
      </p:sp>
      <p:sp>
        <p:nvSpPr>
          <p:cNvPr id="70" name="TextBox 9"/>
          <p:cNvSpPr/>
          <p:nvPr/>
        </p:nvSpPr>
        <p:spPr>
          <a:xfrm>
            <a:off x="6134400" y="1394280"/>
            <a:ext cx="5038920" cy="48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4~5)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좌표 변환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(base_link &lt;-&gt; camera, map &lt;-&gt; base_link)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base_link_to_camera = compute_base_link_to_camera_transform(pose)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map_to_base_link = compute_map_to_base_link_transform(pose)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변환 결과를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TF2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로 브로드캐스트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broadcast_tf2_transform(base_link_to_camera)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broadcast_tf2_transform(map_to_base_link)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6) RViz Marker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업데이트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update_rviz_marker(pose)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function compute_base_link_to_camera_transform(pose):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TF2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를 사용하여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base_link - camera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변환 계산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return transform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function compute_map_to_base_link_transform(pose):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TF2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를 사용하여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map - base_link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변환 계산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return transform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function update_rviz_marker(pose):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최종 변환 행렬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x,y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값을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Marker 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생성 혹은 갱신 후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RViz</a:t>
            </a:r>
            <a:r>
              <a:rPr b="0" lang="ko-KR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에 표시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200" spc="-1" strike="noStrike">
                <a:solidFill>
                  <a:srgbClr val="b4e5a2"/>
                </a:solidFill>
                <a:latin typeface="맑은 고딕"/>
                <a:ea typeface="DejaVu Sans"/>
              </a:rPr>
              <a:t>pass</a:t>
            </a: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3"/>
          <p:cNvSpPr/>
          <p:nvPr/>
        </p:nvSpPr>
        <p:spPr>
          <a:xfrm>
            <a:off x="95400" y="225360"/>
            <a:ext cx="11964600" cy="6632640"/>
          </a:xfrm>
          <a:prstGeom prst="rect">
            <a:avLst/>
          </a:prstGeom>
          <a:solidFill>
            <a:schemeClr val="tx1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TextBox 7"/>
          <p:cNvSpPr/>
          <p:nvPr/>
        </p:nvSpPr>
        <p:spPr>
          <a:xfrm>
            <a:off x="720000" y="540000"/>
            <a:ext cx="7920000" cy="6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800" spc="-1" strike="noStrike">
                <a:solidFill>
                  <a:srgbClr val="b4e5a2"/>
                </a:solidFill>
                <a:latin typeface="맑은 고딕"/>
                <a:ea typeface="DejaVu Sans"/>
              </a:rPr>
              <a:t>Pseudo Code ..?(map_pic_pos)</a:t>
            </a:r>
            <a:endParaRPr b="0" lang="en-US" sz="3800" spc="-1" strike="noStrike">
              <a:latin typeface="Noto Sans CJK KR"/>
            </a:endParaRPr>
          </a:p>
        </p:txBody>
      </p:sp>
      <p:sp>
        <p:nvSpPr>
          <p:cNvPr id="73" name="TextBox 8"/>
          <p:cNvSpPr/>
          <p:nvPr/>
        </p:nvSpPr>
        <p:spPr>
          <a:xfrm>
            <a:off x="540000" y="1080000"/>
            <a:ext cx="557892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</a:t>
            </a:r>
            <a:endParaRPr b="0" lang="en-US" sz="3400" spc="-1" strike="noStrike">
              <a:latin typeface="Noto Sans CJK KR"/>
            </a:endParaRPr>
          </a:p>
        </p:txBody>
      </p:sp>
      <p:sp>
        <p:nvSpPr>
          <p:cNvPr id="74" name=""/>
          <p:cNvSpPr/>
          <p:nvPr/>
        </p:nvSpPr>
        <p:spPr>
          <a:xfrm>
            <a:off x="6014880" y="3294360"/>
            <a:ext cx="1796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TextBox 10"/>
          <p:cNvSpPr/>
          <p:nvPr/>
        </p:nvSpPr>
        <p:spPr>
          <a:xfrm>
            <a:off x="817560" y="2158920"/>
            <a:ext cx="5578920" cy="42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function perform_pnp(keypoints, matches):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(3) 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실제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solvePnPRansac 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등을 통해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Pose 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추정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예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: 2D 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이미지 좌표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(keypoints)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와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3D 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월드 좌표의 쌍으로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PnP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를 수행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object_points, image_points = convert_matches_to_points(keypoints, matches)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success, rvec, tvec, inliers = solvePnPRansac(object_points, image_points, 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                                      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self.camera_intrinsic, 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                                      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self.camera_distortion)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if success: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return (rvec, tvec)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else: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return None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function compute_base_link_to_camera_transform(pose):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(4) base_link -&gt; camera_link 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변환 계산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pose(rvec, tvec)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를 이용해 변환 행렬 구성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transform = create_transform_from_pose(pose, offset="camera")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return transform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endParaRPr b="0" lang="en-US" sz="1300" spc="-1" strike="noStrike">
              <a:latin typeface="Noto Sans CJK KR"/>
            </a:endParaRPr>
          </a:p>
        </p:txBody>
      </p:sp>
      <p:sp>
        <p:nvSpPr>
          <p:cNvPr id="76" name="TextBox 1"/>
          <p:cNvSpPr/>
          <p:nvPr/>
        </p:nvSpPr>
        <p:spPr>
          <a:xfrm>
            <a:off x="6396480" y="2095200"/>
            <a:ext cx="5578920" cy="38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function compute_map_to_base_link_transform(pose):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(5) map -&gt; base_link 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변환 계산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PnP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로 얻은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pose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가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map 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기준이라면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, 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이를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base_link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로 변환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transform = create_transform_from_pose(pose,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offset="base_link")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return transform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function broadcast_tf2_transform(transform, parent_frame,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child_frame):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TF2 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변환 메시지 생성 및 브로드캐스트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tf_msg = convert_transform_to_tf2_msg(transform,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parent_frame, child_frame)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send_tf2_transform(tf_msg)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function update_rviz_marker(pose):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# (5) RViz Marker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를 이용해 현재 로봇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/</a:t>
            </a:r>
            <a:r>
              <a:rPr b="0" lang="ko-KR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카메라 위치를 시각화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marker = create_marker_from_pose(pose)</a:t>
            </a:r>
            <a:endParaRPr b="0" lang="en-US" sz="13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b4e5a2"/>
                </a:solidFill>
                <a:latin typeface="맑은 고딕"/>
                <a:ea typeface="DejaVu Sans"/>
              </a:rPr>
              <a:t>self.marker_pub.publish(marker)</a:t>
            </a:r>
            <a:endParaRPr b="0" lang="en-US" sz="13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6"/>
          <p:cNvSpPr/>
          <p:nvPr/>
        </p:nvSpPr>
        <p:spPr>
          <a:xfrm>
            <a:off x="118800" y="180000"/>
            <a:ext cx="11964600" cy="6632640"/>
          </a:xfrm>
          <a:prstGeom prst="rect">
            <a:avLst/>
          </a:prstGeom>
          <a:solidFill>
            <a:schemeClr val="tx1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TextBox 16"/>
          <p:cNvSpPr/>
          <p:nvPr/>
        </p:nvSpPr>
        <p:spPr>
          <a:xfrm>
            <a:off x="720000" y="540000"/>
            <a:ext cx="7198920" cy="6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3800" spc="-1" strike="noStrike">
                <a:solidFill>
                  <a:srgbClr val="b4e5a2"/>
                </a:solidFill>
                <a:latin typeface="맑은 고딕"/>
                <a:ea typeface="DejaVu Sans"/>
              </a:rPr>
              <a:t>후기</a:t>
            </a:r>
            <a:r>
              <a:rPr b="1" lang="en-US" sz="3800" spc="-1" strike="noStrike">
                <a:solidFill>
                  <a:srgbClr val="b4e5a2"/>
                </a:solidFill>
                <a:latin typeface="맑은 고딕"/>
                <a:ea typeface="DejaVu Sans"/>
              </a:rPr>
              <a:t>...</a:t>
            </a:r>
            <a:endParaRPr b="0" lang="en-US" sz="3800" spc="-1" strike="noStrike">
              <a:latin typeface="Noto Sans CJK KR"/>
            </a:endParaRPr>
          </a:p>
        </p:txBody>
      </p:sp>
      <p:sp>
        <p:nvSpPr>
          <p:cNvPr id="79" name="TextBox 17"/>
          <p:cNvSpPr/>
          <p:nvPr/>
        </p:nvSpPr>
        <p:spPr>
          <a:xfrm>
            <a:off x="540000" y="1080000"/>
            <a:ext cx="557892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b4e5a2"/>
                </a:solidFill>
                <a:latin typeface="맑은 고딕"/>
                <a:ea typeface="DejaVu Sans"/>
              </a:rPr>
              <a:t>  </a:t>
            </a:r>
            <a:endParaRPr b="0" lang="en-US" sz="3400" spc="-1" strike="noStrike">
              <a:latin typeface="Noto Sans CJK KR"/>
            </a:endParaRPr>
          </a:p>
        </p:txBody>
      </p:sp>
      <p:sp>
        <p:nvSpPr>
          <p:cNvPr id="80" name=""/>
          <p:cNvSpPr/>
          <p:nvPr/>
        </p:nvSpPr>
        <p:spPr>
          <a:xfrm>
            <a:off x="6014880" y="3294360"/>
            <a:ext cx="1796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TextBox 19"/>
          <p:cNvSpPr/>
          <p:nvPr/>
        </p:nvSpPr>
        <p:spPr>
          <a:xfrm>
            <a:off x="6120000" y="2160000"/>
            <a:ext cx="50389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Application>LibreOffice/7.3.7.2$Linux_X86_64 LibreOffice_project/30$Build-2</Application>
  <AppVersion>15.0000</AppVersion>
  <Words>358</Words>
  <Paragraphs>113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2025-02-20T14:05:32Z</dcterms:created>
  <dc:creator>김용순</dc:creator>
  <dc:description/>
  <dc:language>ko-KR</dc:language>
  <cp:lastModifiedBy/>
  <dcterms:modified xsi:type="dcterms:W3CDTF">2025-03-07T14:16:20Z</dcterms:modified>
  <cp:revision>209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와이드스크린</vt:lpwstr>
  </property>
  <property fmtid="{D5CDD505-2E9C-101B-9397-08002B2CF9AE}" pid="4" name="Slides">
    <vt:i4>15</vt:i4>
  </property>
</Properties>
</file>