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7772400" cx="10058400"/>
  <p:notesSz cx="6858000" cy="9144000"/>
  <p:embeddedFontLst>
    <p:embeddedFont>
      <p:font typeface="Garamond"/>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35EB79-2451-4028-B7FB-8CA6E2E5E895}">
  <a:tblStyle styleId="{3635EB79-2451-4028-B7FB-8CA6E2E5E895}"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rgbClr val="FFFFFF"/>
      </a:tcTxStyle>
      <a:tcStyle>
        <a:fill>
          <a:solidFill>
            <a:srgbClr val="4F81BD"/>
          </a:solidFill>
        </a:fill>
      </a:tcStyle>
    </a:lastCol>
    <a:firstCol>
      <a:tcTxStyle b="on" i="off">
        <a:font>
          <a:latin typeface="Calibri"/>
          <a:ea typeface="Calibri"/>
          <a:cs typeface="Calibri"/>
        </a:font>
        <a:srgbClr val="FFFFFF"/>
      </a:tcTxStyle>
      <a:tcStyle>
        <a:fill>
          <a:solidFill>
            <a:srgbClr val="4F81BD"/>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F81BD"/>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F81BD"/>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48" orient="horz"/>
        <p:guide pos="31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Garamond-regular.fntdata"/><Relationship Id="rId21" Type="http://schemas.openxmlformats.org/officeDocument/2006/relationships/slide" Target="slides/slide15.xml"/><Relationship Id="rId24" Type="http://schemas.openxmlformats.org/officeDocument/2006/relationships/font" Target="fonts/Garamond-italic.fntdata"/><Relationship Id="rId23" Type="http://schemas.openxmlformats.org/officeDocument/2006/relationships/font" Target="fonts/Garamon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Garamon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2954929e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72954929e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2954929ea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72954929e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754380" y="1272011"/>
            <a:ext cx="8549640" cy="270594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600"/>
              <a:buFont typeface="Calibri"/>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257300" y="4082310"/>
            <a:ext cx="7543800" cy="18765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100"/>
              </a:spcBef>
              <a:spcAft>
                <a:spcPts val="0"/>
              </a:spcAft>
              <a:buClr>
                <a:schemeClr val="dk1"/>
              </a:buClr>
              <a:buSzPts val="2640"/>
              <a:buNone/>
              <a:defRPr sz="2640"/>
            </a:lvl1pPr>
            <a:lvl2pPr lvl="1" algn="ctr">
              <a:lnSpc>
                <a:spcPct val="90000"/>
              </a:lnSpc>
              <a:spcBef>
                <a:spcPts val="550"/>
              </a:spcBef>
              <a:spcAft>
                <a:spcPts val="0"/>
              </a:spcAft>
              <a:buClr>
                <a:schemeClr val="dk1"/>
              </a:buClr>
              <a:buSzPts val="2200"/>
              <a:buNone/>
              <a:defRPr sz="2200"/>
            </a:lvl2pPr>
            <a:lvl3pPr lvl="2" algn="ctr">
              <a:lnSpc>
                <a:spcPct val="90000"/>
              </a:lnSpc>
              <a:spcBef>
                <a:spcPts val="550"/>
              </a:spcBef>
              <a:spcAft>
                <a:spcPts val="0"/>
              </a:spcAft>
              <a:buClr>
                <a:schemeClr val="dk1"/>
              </a:buClr>
              <a:buSzPts val="1980"/>
              <a:buNone/>
              <a:defRPr sz="1979"/>
            </a:lvl3pPr>
            <a:lvl4pPr lvl="3" algn="ctr">
              <a:lnSpc>
                <a:spcPct val="90000"/>
              </a:lnSpc>
              <a:spcBef>
                <a:spcPts val="550"/>
              </a:spcBef>
              <a:spcAft>
                <a:spcPts val="0"/>
              </a:spcAft>
              <a:buClr>
                <a:schemeClr val="dk1"/>
              </a:buClr>
              <a:buSzPts val="1760"/>
              <a:buNone/>
              <a:defRPr sz="1760"/>
            </a:lvl4pPr>
            <a:lvl5pPr lvl="4" algn="ctr">
              <a:lnSpc>
                <a:spcPct val="90000"/>
              </a:lnSpc>
              <a:spcBef>
                <a:spcPts val="550"/>
              </a:spcBef>
              <a:spcAft>
                <a:spcPts val="0"/>
              </a:spcAft>
              <a:buClr>
                <a:schemeClr val="dk1"/>
              </a:buClr>
              <a:buSzPts val="1760"/>
              <a:buNone/>
              <a:defRPr sz="1760"/>
            </a:lvl5pPr>
            <a:lvl6pPr lvl="5" algn="ctr">
              <a:lnSpc>
                <a:spcPct val="90000"/>
              </a:lnSpc>
              <a:spcBef>
                <a:spcPts val="550"/>
              </a:spcBef>
              <a:spcAft>
                <a:spcPts val="0"/>
              </a:spcAft>
              <a:buClr>
                <a:schemeClr val="dk1"/>
              </a:buClr>
              <a:buSzPts val="1760"/>
              <a:buNone/>
              <a:defRPr sz="1760"/>
            </a:lvl6pPr>
            <a:lvl7pPr lvl="6" algn="ctr">
              <a:lnSpc>
                <a:spcPct val="90000"/>
              </a:lnSpc>
              <a:spcBef>
                <a:spcPts val="550"/>
              </a:spcBef>
              <a:spcAft>
                <a:spcPts val="0"/>
              </a:spcAft>
              <a:buClr>
                <a:schemeClr val="dk1"/>
              </a:buClr>
              <a:buSzPts val="1760"/>
              <a:buNone/>
              <a:defRPr sz="1760"/>
            </a:lvl7pPr>
            <a:lvl8pPr lvl="7" algn="ctr">
              <a:lnSpc>
                <a:spcPct val="90000"/>
              </a:lnSpc>
              <a:spcBef>
                <a:spcPts val="550"/>
              </a:spcBef>
              <a:spcAft>
                <a:spcPts val="0"/>
              </a:spcAft>
              <a:buClr>
                <a:schemeClr val="dk1"/>
              </a:buClr>
              <a:buSzPts val="1760"/>
              <a:buNone/>
              <a:defRPr sz="1760"/>
            </a:lvl8pPr>
            <a:lvl9pPr lvl="8" algn="ctr">
              <a:lnSpc>
                <a:spcPct val="90000"/>
              </a:lnSpc>
              <a:spcBef>
                <a:spcPts val="550"/>
              </a:spcBef>
              <a:spcAft>
                <a:spcPts val="0"/>
              </a:spcAft>
              <a:buClr>
                <a:schemeClr val="dk1"/>
              </a:buClr>
              <a:buSzPts val="1760"/>
              <a:buNone/>
              <a:defRPr sz="1760"/>
            </a:lvl9pPr>
          </a:lstStyle>
          <a:p/>
        </p:txBody>
      </p:sp>
      <p:sp>
        <p:nvSpPr>
          <p:cNvPr id="14" name="Google Shape;14;p2"/>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91515" y="41381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563442" y="197115"/>
            <a:ext cx="4931516" cy="86753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71" name="Google Shape;71;p11"/>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989089" y="2622762"/>
            <a:ext cx="6586750" cy="216884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88539" y="516784"/>
            <a:ext cx="6586750" cy="63807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77" name="Google Shape;77;p12"/>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91515" y="41381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691515" y="2069042"/>
            <a:ext cx="867537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20" name="Google Shape;20;p3"/>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86277" y="1937705"/>
            <a:ext cx="8675370" cy="3233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Calibri"/>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86277" y="5201393"/>
            <a:ext cx="8675370" cy="170021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sz="2640">
                <a:solidFill>
                  <a:schemeClr val="dk1"/>
                </a:solidFill>
              </a:defRPr>
            </a:lvl1pPr>
            <a:lvl2pPr indent="-228600" lvl="1" marL="914400" algn="l">
              <a:lnSpc>
                <a:spcPct val="90000"/>
              </a:lnSpc>
              <a:spcBef>
                <a:spcPts val="550"/>
              </a:spcBef>
              <a:spcAft>
                <a:spcPts val="0"/>
              </a:spcAft>
              <a:buClr>
                <a:srgbClr val="888888"/>
              </a:buClr>
              <a:buSzPts val="2200"/>
              <a:buNone/>
              <a:defRPr sz="2200">
                <a:solidFill>
                  <a:srgbClr val="888888"/>
                </a:solidFill>
              </a:defRPr>
            </a:lvl2pPr>
            <a:lvl3pPr indent="-228600" lvl="2" marL="1371600" algn="l">
              <a:lnSpc>
                <a:spcPct val="90000"/>
              </a:lnSpc>
              <a:spcBef>
                <a:spcPts val="550"/>
              </a:spcBef>
              <a:spcAft>
                <a:spcPts val="0"/>
              </a:spcAft>
              <a:buClr>
                <a:srgbClr val="888888"/>
              </a:buClr>
              <a:buSzPts val="1980"/>
              <a:buNone/>
              <a:defRPr sz="1979">
                <a:solidFill>
                  <a:srgbClr val="888888"/>
                </a:solidFill>
              </a:defRPr>
            </a:lvl3pPr>
            <a:lvl4pPr indent="-228600" lvl="3" marL="1828800" algn="l">
              <a:lnSpc>
                <a:spcPct val="90000"/>
              </a:lnSpc>
              <a:spcBef>
                <a:spcPts val="550"/>
              </a:spcBef>
              <a:spcAft>
                <a:spcPts val="0"/>
              </a:spcAft>
              <a:buClr>
                <a:srgbClr val="888888"/>
              </a:buClr>
              <a:buSzPts val="1760"/>
              <a:buNone/>
              <a:defRPr sz="1760">
                <a:solidFill>
                  <a:srgbClr val="888888"/>
                </a:solidFill>
              </a:defRPr>
            </a:lvl4pPr>
            <a:lvl5pPr indent="-228600" lvl="4" marL="2286000" algn="l">
              <a:lnSpc>
                <a:spcPct val="90000"/>
              </a:lnSpc>
              <a:spcBef>
                <a:spcPts val="550"/>
              </a:spcBef>
              <a:spcAft>
                <a:spcPts val="0"/>
              </a:spcAft>
              <a:buClr>
                <a:srgbClr val="888888"/>
              </a:buClr>
              <a:buSzPts val="1760"/>
              <a:buNone/>
              <a:defRPr sz="1760">
                <a:solidFill>
                  <a:srgbClr val="888888"/>
                </a:solidFill>
              </a:defRPr>
            </a:lvl5pPr>
            <a:lvl6pPr indent="-228600" lvl="5" marL="2743200" algn="l">
              <a:lnSpc>
                <a:spcPct val="90000"/>
              </a:lnSpc>
              <a:spcBef>
                <a:spcPts val="550"/>
              </a:spcBef>
              <a:spcAft>
                <a:spcPts val="0"/>
              </a:spcAft>
              <a:buClr>
                <a:srgbClr val="888888"/>
              </a:buClr>
              <a:buSzPts val="1760"/>
              <a:buNone/>
              <a:defRPr sz="1760">
                <a:solidFill>
                  <a:srgbClr val="888888"/>
                </a:solidFill>
              </a:defRPr>
            </a:lvl6pPr>
            <a:lvl7pPr indent="-228600" lvl="6" marL="3200400" algn="l">
              <a:lnSpc>
                <a:spcPct val="90000"/>
              </a:lnSpc>
              <a:spcBef>
                <a:spcPts val="550"/>
              </a:spcBef>
              <a:spcAft>
                <a:spcPts val="0"/>
              </a:spcAft>
              <a:buClr>
                <a:srgbClr val="888888"/>
              </a:buClr>
              <a:buSzPts val="1760"/>
              <a:buNone/>
              <a:defRPr sz="1760">
                <a:solidFill>
                  <a:srgbClr val="888888"/>
                </a:solidFill>
              </a:defRPr>
            </a:lvl7pPr>
            <a:lvl8pPr indent="-228600" lvl="7" marL="3657600" algn="l">
              <a:lnSpc>
                <a:spcPct val="90000"/>
              </a:lnSpc>
              <a:spcBef>
                <a:spcPts val="550"/>
              </a:spcBef>
              <a:spcAft>
                <a:spcPts val="0"/>
              </a:spcAft>
              <a:buClr>
                <a:srgbClr val="888888"/>
              </a:buClr>
              <a:buSzPts val="1760"/>
              <a:buNone/>
              <a:defRPr sz="1760">
                <a:solidFill>
                  <a:srgbClr val="888888"/>
                </a:solidFill>
              </a:defRPr>
            </a:lvl8pPr>
            <a:lvl9pPr indent="-228600" lvl="8" marL="4114800" algn="l">
              <a:lnSpc>
                <a:spcPct val="90000"/>
              </a:lnSpc>
              <a:spcBef>
                <a:spcPts val="550"/>
              </a:spcBef>
              <a:spcAft>
                <a:spcPts val="0"/>
              </a:spcAft>
              <a:buClr>
                <a:srgbClr val="888888"/>
              </a:buClr>
              <a:buSzPts val="1760"/>
              <a:buNone/>
              <a:defRPr sz="1760">
                <a:solidFill>
                  <a:srgbClr val="888888"/>
                </a:solidFill>
              </a:defRPr>
            </a:lvl9pPr>
          </a:lstStyle>
          <a:p/>
        </p:txBody>
      </p:sp>
      <p:sp>
        <p:nvSpPr>
          <p:cNvPr id="26" name="Google Shape;26;p4"/>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91515" y="41381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691515" y="2069042"/>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32" name="Google Shape;32;p5"/>
          <p:cNvSpPr txBox="1"/>
          <p:nvPr>
            <p:ph idx="2" type="body"/>
          </p:nvPr>
        </p:nvSpPr>
        <p:spPr>
          <a:xfrm>
            <a:off x="5092065" y="2069042"/>
            <a:ext cx="4274820" cy="493151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33" name="Google Shape;33;p5"/>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92825" y="41381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692826" y="1905318"/>
            <a:ext cx="4255174"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39" name="Google Shape;39;p6"/>
          <p:cNvSpPr txBox="1"/>
          <p:nvPr>
            <p:ph idx="2" type="body"/>
          </p:nvPr>
        </p:nvSpPr>
        <p:spPr>
          <a:xfrm>
            <a:off x="692826" y="2839085"/>
            <a:ext cx="4255174"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40" name="Google Shape;40;p6"/>
          <p:cNvSpPr txBox="1"/>
          <p:nvPr>
            <p:ph idx="3" type="body"/>
          </p:nvPr>
        </p:nvSpPr>
        <p:spPr>
          <a:xfrm>
            <a:off x="5092066" y="1905318"/>
            <a:ext cx="4276130" cy="93376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2640"/>
              <a:buNone/>
              <a:defRPr b="1" sz="2640"/>
            </a:lvl1pPr>
            <a:lvl2pPr indent="-228600" lvl="1" marL="914400" algn="l">
              <a:lnSpc>
                <a:spcPct val="90000"/>
              </a:lnSpc>
              <a:spcBef>
                <a:spcPts val="550"/>
              </a:spcBef>
              <a:spcAft>
                <a:spcPts val="0"/>
              </a:spcAft>
              <a:buClr>
                <a:schemeClr val="dk1"/>
              </a:buClr>
              <a:buSzPts val="2200"/>
              <a:buNone/>
              <a:defRPr b="1" sz="2200"/>
            </a:lvl2pPr>
            <a:lvl3pPr indent="-228600" lvl="2" marL="1371600" algn="l">
              <a:lnSpc>
                <a:spcPct val="90000"/>
              </a:lnSpc>
              <a:spcBef>
                <a:spcPts val="550"/>
              </a:spcBef>
              <a:spcAft>
                <a:spcPts val="0"/>
              </a:spcAft>
              <a:buClr>
                <a:schemeClr val="dk1"/>
              </a:buClr>
              <a:buSzPts val="1980"/>
              <a:buNone/>
              <a:defRPr b="1" sz="1979"/>
            </a:lvl3pPr>
            <a:lvl4pPr indent="-228600" lvl="3" marL="1828800" algn="l">
              <a:lnSpc>
                <a:spcPct val="90000"/>
              </a:lnSpc>
              <a:spcBef>
                <a:spcPts val="550"/>
              </a:spcBef>
              <a:spcAft>
                <a:spcPts val="0"/>
              </a:spcAft>
              <a:buClr>
                <a:schemeClr val="dk1"/>
              </a:buClr>
              <a:buSzPts val="1760"/>
              <a:buNone/>
              <a:defRPr b="1" sz="1760"/>
            </a:lvl4pPr>
            <a:lvl5pPr indent="-228600" lvl="4" marL="2286000" algn="l">
              <a:lnSpc>
                <a:spcPct val="90000"/>
              </a:lnSpc>
              <a:spcBef>
                <a:spcPts val="550"/>
              </a:spcBef>
              <a:spcAft>
                <a:spcPts val="0"/>
              </a:spcAft>
              <a:buClr>
                <a:schemeClr val="dk1"/>
              </a:buClr>
              <a:buSzPts val="1760"/>
              <a:buNone/>
              <a:defRPr b="1" sz="1760"/>
            </a:lvl5pPr>
            <a:lvl6pPr indent="-228600" lvl="5" marL="2743200" algn="l">
              <a:lnSpc>
                <a:spcPct val="90000"/>
              </a:lnSpc>
              <a:spcBef>
                <a:spcPts val="550"/>
              </a:spcBef>
              <a:spcAft>
                <a:spcPts val="0"/>
              </a:spcAft>
              <a:buClr>
                <a:schemeClr val="dk1"/>
              </a:buClr>
              <a:buSzPts val="1760"/>
              <a:buNone/>
              <a:defRPr b="1" sz="1760"/>
            </a:lvl6pPr>
            <a:lvl7pPr indent="-228600" lvl="6" marL="3200400" algn="l">
              <a:lnSpc>
                <a:spcPct val="90000"/>
              </a:lnSpc>
              <a:spcBef>
                <a:spcPts val="550"/>
              </a:spcBef>
              <a:spcAft>
                <a:spcPts val="0"/>
              </a:spcAft>
              <a:buClr>
                <a:schemeClr val="dk1"/>
              </a:buClr>
              <a:buSzPts val="1760"/>
              <a:buNone/>
              <a:defRPr b="1" sz="1760"/>
            </a:lvl7pPr>
            <a:lvl8pPr indent="-228600" lvl="7" marL="3657600" algn="l">
              <a:lnSpc>
                <a:spcPct val="90000"/>
              </a:lnSpc>
              <a:spcBef>
                <a:spcPts val="550"/>
              </a:spcBef>
              <a:spcAft>
                <a:spcPts val="0"/>
              </a:spcAft>
              <a:buClr>
                <a:schemeClr val="dk1"/>
              </a:buClr>
              <a:buSzPts val="1760"/>
              <a:buNone/>
              <a:defRPr b="1" sz="1760"/>
            </a:lvl8pPr>
            <a:lvl9pPr indent="-228600" lvl="8" marL="4114800" algn="l">
              <a:lnSpc>
                <a:spcPct val="90000"/>
              </a:lnSpc>
              <a:spcBef>
                <a:spcPts val="550"/>
              </a:spcBef>
              <a:spcAft>
                <a:spcPts val="0"/>
              </a:spcAft>
              <a:buClr>
                <a:schemeClr val="dk1"/>
              </a:buClr>
              <a:buSzPts val="1760"/>
              <a:buNone/>
              <a:defRPr b="1" sz="1760"/>
            </a:lvl9pPr>
          </a:lstStyle>
          <a:p/>
        </p:txBody>
      </p:sp>
      <p:sp>
        <p:nvSpPr>
          <p:cNvPr id="41" name="Google Shape;41;p6"/>
          <p:cNvSpPr txBox="1"/>
          <p:nvPr>
            <p:ph idx="4" type="body"/>
          </p:nvPr>
        </p:nvSpPr>
        <p:spPr>
          <a:xfrm>
            <a:off x="5092066" y="2839085"/>
            <a:ext cx="4276130" cy="41758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100"/>
              </a:spcBef>
              <a:spcAft>
                <a:spcPts val="0"/>
              </a:spcAft>
              <a:buClr>
                <a:schemeClr val="dk1"/>
              </a:buClr>
              <a:buSzPts val="1800"/>
              <a:buChar char="•"/>
              <a:defRPr/>
            </a:lvl1pPr>
            <a:lvl2pPr indent="-342900" lvl="1" marL="914400" algn="l">
              <a:lnSpc>
                <a:spcPct val="90000"/>
              </a:lnSpc>
              <a:spcBef>
                <a:spcPts val="550"/>
              </a:spcBef>
              <a:spcAft>
                <a:spcPts val="0"/>
              </a:spcAft>
              <a:buClr>
                <a:schemeClr val="dk1"/>
              </a:buClr>
              <a:buSzPts val="1800"/>
              <a:buChar char="•"/>
              <a:defRPr/>
            </a:lvl2pPr>
            <a:lvl3pPr indent="-342900" lvl="2" marL="1371600" algn="l">
              <a:lnSpc>
                <a:spcPct val="90000"/>
              </a:lnSpc>
              <a:spcBef>
                <a:spcPts val="550"/>
              </a:spcBef>
              <a:spcAft>
                <a:spcPts val="0"/>
              </a:spcAft>
              <a:buClr>
                <a:schemeClr val="dk1"/>
              </a:buClr>
              <a:buSzPts val="1800"/>
              <a:buChar char="•"/>
              <a:defRPr/>
            </a:lvl3pPr>
            <a:lvl4pPr indent="-342900" lvl="3" marL="1828800" algn="l">
              <a:lnSpc>
                <a:spcPct val="90000"/>
              </a:lnSpc>
              <a:spcBef>
                <a:spcPts val="550"/>
              </a:spcBef>
              <a:spcAft>
                <a:spcPts val="0"/>
              </a:spcAft>
              <a:buClr>
                <a:schemeClr val="dk1"/>
              </a:buClr>
              <a:buSzPts val="1800"/>
              <a:buChar char="•"/>
              <a:defRPr/>
            </a:lvl4pPr>
            <a:lvl5pPr indent="-342900" lvl="4" marL="2286000" algn="l">
              <a:lnSpc>
                <a:spcPct val="90000"/>
              </a:lnSpc>
              <a:spcBef>
                <a:spcPts val="550"/>
              </a:spcBef>
              <a:spcAft>
                <a:spcPts val="0"/>
              </a:spcAft>
              <a:buClr>
                <a:schemeClr val="dk1"/>
              </a:buClr>
              <a:buSzPts val="1800"/>
              <a:buChar char="•"/>
              <a:defRPr/>
            </a:lvl5pPr>
            <a:lvl6pPr indent="-342900" lvl="5" marL="2743200" algn="l">
              <a:lnSpc>
                <a:spcPct val="90000"/>
              </a:lnSpc>
              <a:spcBef>
                <a:spcPts val="550"/>
              </a:spcBef>
              <a:spcAft>
                <a:spcPts val="0"/>
              </a:spcAft>
              <a:buClr>
                <a:schemeClr val="dk1"/>
              </a:buClr>
              <a:buSzPts val="1800"/>
              <a:buChar char="•"/>
              <a:defRPr/>
            </a:lvl6pPr>
            <a:lvl7pPr indent="-342900" lvl="6" marL="3200400" algn="l">
              <a:lnSpc>
                <a:spcPct val="90000"/>
              </a:lnSpc>
              <a:spcBef>
                <a:spcPts val="550"/>
              </a:spcBef>
              <a:spcAft>
                <a:spcPts val="0"/>
              </a:spcAft>
              <a:buClr>
                <a:schemeClr val="dk1"/>
              </a:buClr>
              <a:buSzPts val="1800"/>
              <a:buChar char="•"/>
              <a:defRPr/>
            </a:lvl7pPr>
            <a:lvl8pPr indent="-342900" lvl="7" marL="3657600" algn="l">
              <a:lnSpc>
                <a:spcPct val="90000"/>
              </a:lnSpc>
              <a:spcBef>
                <a:spcPts val="550"/>
              </a:spcBef>
              <a:spcAft>
                <a:spcPts val="0"/>
              </a:spcAft>
              <a:buClr>
                <a:schemeClr val="dk1"/>
              </a:buClr>
              <a:buSzPts val="1800"/>
              <a:buChar char="•"/>
              <a:defRPr/>
            </a:lvl8pPr>
            <a:lvl9pPr indent="-342900" lvl="8" marL="4114800" algn="l">
              <a:lnSpc>
                <a:spcPct val="90000"/>
              </a:lnSpc>
              <a:spcBef>
                <a:spcPts val="550"/>
              </a:spcBef>
              <a:spcAft>
                <a:spcPts val="0"/>
              </a:spcAft>
              <a:buClr>
                <a:schemeClr val="dk1"/>
              </a:buClr>
              <a:buSzPts val="1800"/>
              <a:buChar char="•"/>
              <a:defRPr/>
            </a:lvl9pPr>
          </a:lstStyle>
          <a:p/>
        </p:txBody>
      </p:sp>
      <p:sp>
        <p:nvSpPr>
          <p:cNvPr id="42" name="Google Shape;42;p6"/>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91515" y="413810"/>
            <a:ext cx="8675370" cy="15023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Calibri"/>
              <a:buNone/>
              <a:defRPr sz="3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4276130" y="1119083"/>
            <a:ext cx="5092065" cy="5523442"/>
          </a:xfrm>
          <a:prstGeom prst="rect">
            <a:avLst/>
          </a:prstGeom>
          <a:noFill/>
          <a:ln>
            <a:noFill/>
          </a:ln>
        </p:spPr>
        <p:txBody>
          <a:bodyPr anchorCtr="0" anchor="t" bIns="45700" lIns="91425" spcFirstLastPara="1" rIns="91425" wrap="square" tIns="45700">
            <a:normAutofit/>
          </a:bodyPr>
          <a:lstStyle>
            <a:lvl1pPr indent="-452119" lvl="0" marL="457200" algn="l">
              <a:lnSpc>
                <a:spcPct val="90000"/>
              </a:lnSpc>
              <a:spcBef>
                <a:spcPts val="1100"/>
              </a:spcBef>
              <a:spcAft>
                <a:spcPts val="0"/>
              </a:spcAft>
              <a:buClr>
                <a:schemeClr val="dk1"/>
              </a:buClr>
              <a:buSzPts val="3520"/>
              <a:buChar char="•"/>
              <a:defRPr sz="3520"/>
            </a:lvl1pPr>
            <a:lvl2pPr indent="-424180" lvl="1" marL="914400" algn="l">
              <a:lnSpc>
                <a:spcPct val="90000"/>
              </a:lnSpc>
              <a:spcBef>
                <a:spcPts val="550"/>
              </a:spcBef>
              <a:spcAft>
                <a:spcPts val="0"/>
              </a:spcAft>
              <a:buClr>
                <a:schemeClr val="dk1"/>
              </a:buClr>
              <a:buSzPts val="3080"/>
              <a:buChar char="•"/>
              <a:defRPr sz="3080"/>
            </a:lvl2pPr>
            <a:lvl3pPr indent="-396239" lvl="2" marL="1371600" algn="l">
              <a:lnSpc>
                <a:spcPct val="90000"/>
              </a:lnSpc>
              <a:spcBef>
                <a:spcPts val="550"/>
              </a:spcBef>
              <a:spcAft>
                <a:spcPts val="0"/>
              </a:spcAft>
              <a:buClr>
                <a:schemeClr val="dk1"/>
              </a:buClr>
              <a:buSzPts val="2640"/>
              <a:buChar char="•"/>
              <a:defRPr sz="2640"/>
            </a:lvl3pPr>
            <a:lvl4pPr indent="-368300" lvl="3" marL="1828800" algn="l">
              <a:lnSpc>
                <a:spcPct val="90000"/>
              </a:lnSpc>
              <a:spcBef>
                <a:spcPts val="550"/>
              </a:spcBef>
              <a:spcAft>
                <a:spcPts val="0"/>
              </a:spcAft>
              <a:buClr>
                <a:schemeClr val="dk1"/>
              </a:buClr>
              <a:buSzPts val="2200"/>
              <a:buChar char="•"/>
              <a:defRPr sz="2200"/>
            </a:lvl4pPr>
            <a:lvl5pPr indent="-368300" lvl="4" marL="2286000" algn="l">
              <a:lnSpc>
                <a:spcPct val="90000"/>
              </a:lnSpc>
              <a:spcBef>
                <a:spcPts val="550"/>
              </a:spcBef>
              <a:spcAft>
                <a:spcPts val="0"/>
              </a:spcAft>
              <a:buClr>
                <a:schemeClr val="dk1"/>
              </a:buClr>
              <a:buSzPts val="2200"/>
              <a:buChar char="•"/>
              <a:defRPr sz="2200"/>
            </a:lvl5pPr>
            <a:lvl6pPr indent="-368300" lvl="5" marL="2743200" algn="l">
              <a:lnSpc>
                <a:spcPct val="90000"/>
              </a:lnSpc>
              <a:spcBef>
                <a:spcPts val="550"/>
              </a:spcBef>
              <a:spcAft>
                <a:spcPts val="0"/>
              </a:spcAft>
              <a:buClr>
                <a:schemeClr val="dk1"/>
              </a:buClr>
              <a:buSzPts val="2200"/>
              <a:buChar char="•"/>
              <a:defRPr sz="2200"/>
            </a:lvl6pPr>
            <a:lvl7pPr indent="-368300" lvl="6" marL="3200400" algn="l">
              <a:lnSpc>
                <a:spcPct val="90000"/>
              </a:lnSpc>
              <a:spcBef>
                <a:spcPts val="550"/>
              </a:spcBef>
              <a:spcAft>
                <a:spcPts val="0"/>
              </a:spcAft>
              <a:buClr>
                <a:schemeClr val="dk1"/>
              </a:buClr>
              <a:buSzPts val="2200"/>
              <a:buChar char="•"/>
              <a:defRPr sz="2200"/>
            </a:lvl7pPr>
            <a:lvl8pPr indent="-368300" lvl="7" marL="3657600" algn="l">
              <a:lnSpc>
                <a:spcPct val="90000"/>
              </a:lnSpc>
              <a:spcBef>
                <a:spcPts val="550"/>
              </a:spcBef>
              <a:spcAft>
                <a:spcPts val="0"/>
              </a:spcAft>
              <a:buClr>
                <a:schemeClr val="dk1"/>
              </a:buClr>
              <a:buSzPts val="2200"/>
              <a:buChar char="•"/>
              <a:defRPr sz="2200"/>
            </a:lvl8pPr>
            <a:lvl9pPr indent="-368300" lvl="8" marL="4114800" algn="l">
              <a:lnSpc>
                <a:spcPct val="90000"/>
              </a:lnSpc>
              <a:spcBef>
                <a:spcPts val="550"/>
              </a:spcBef>
              <a:spcAft>
                <a:spcPts val="0"/>
              </a:spcAft>
              <a:buClr>
                <a:schemeClr val="dk1"/>
              </a:buClr>
              <a:buSzPts val="2200"/>
              <a:buChar char="•"/>
              <a:defRPr sz="2200"/>
            </a:lvl9pPr>
          </a:lstStyle>
          <a:p/>
        </p:txBody>
      </p:sp>
      <p:sp>
        <p:nvSpPr>
          <p:cNvPr id="57" name="Google Shape;57;p9"/>
          <p:cNvSpPr txBox="1"/>
          <p:nvPr>
            <p:ph idx="2"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58" name="Google Shape;58;p9"/>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92825" y="518160"/>
            <a:ext cx="3244096" cy="1813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520"/>
              <a:buFont typeface="Calibri"/>
              <a:buNone/>
              <a:defRPr sz="3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4276130" y="1119083"/>
            <a:ext cx="5092065" cy="5523442"/>
          </a:xfrm>
          <a:prstGeom prst="rect">
            <a:avLst/>
          </a:prstGeom>
          <a:noFill/>
          <a:ln>
            <a:noFill/>
          </a:ln>
        </p:spPr>
      </p:sp>
      <p:sp>
        <p:nvSpPr>
          <p:cNvPr id="64" name="Google Shape;64;p10"/>
          <p:cNvSpPr txBox="1"/>
          <p:nvPr>
            <p:ph idx="1" type="body"/>
          </p:nvPr>
        </p:nvSpPr>
        <p:spPr>
          <a:xfrm>
            <a:off x="692825" y="2331720"/>
            <a:ext cx="3244096" cy="4319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100"/>
              </a:spcBef>
              <a:spcAft>
                <a:spcPts val="0"/>
              </a:spcAft>
              <a:buClr>
                <a:schemeClr val="dk1"/>
              </a:buClr>
              <a:buSzPts val="1760"/>
              <a:buNone/>
              <a:defRPr sz="1760"/>
            </a:lvl1pPr>
            <a:lvl2pPr indent="-228600" lvl="1" marL="914400" algn="l">
              <a:lnSpc>
                <a:spcPct val="90000"/>
              </a:lnSpc>
              <a:spcBef>
                <a:spcPts val="550"/>
              </a:spcBef>
              <a:spcAft>
                <a:spcPts val="0"/>
              </a:spcAft>
              <a:buClr>
                <a:schemeClr val="dk1"/>
              </a:buClr>
              <a:buSzPts val="1540"/>
              <a:buNone/>
              <a:defRPr sz="1540"/>
            </a:lvl2pPr>
            <a:lvl3pPr indent="-228600" lvl="2" marL="1371600" algn="l">
              <a:lnSpc>
                <a:spcPct val="90000"/>
              </a:lnSpc>
              <a:spcBef>
                <a:spcPts val="550"/>
              </a:spcBef>
              <a:spcAft>
                <a:spcPts val="0"/>
              </a:spcAft>
              <a:buClr>
                <a:schemeClr val="dk1"/>
              </a:buClr>
              <a:buSzPts val="1320"/>
              <a:buNone/>
              <a:defRPr sz="1320"/>
            </a:lvl3pPr>
            <a:lvl4pPr indent="-228600" lvl="3" marL="1828800" algn="l">
              <a:lnSpc>
                <a:spcPct val="90000"/>
              </a:lnSpc>
              <a:spcBef>
                <a:spcPts val="550"/>
              </a:spcBef>
              <a:spcAft>
                <a:spcPts val="0"/>
              </a:spcAft>
              <a:buClr>
                <a:schemeClr val="dk1"/>
              </a:buClr>
              <a:buSzPts val="1100"/>
              <a:buNone/>
              <a:defRPr sz="1100"/>
            </a:lvl4pPr>
            <a:lvl5pPr indent="-228600" lvl="4" marL="2286000" algn="l">
              <a:lnSpc>
                <a:spcPct val="90000"/>
              </a:lnSpc>
              <a:spcBef>
                <a:spcPts val="550"/>
              </a:spcBef>
              <a:spcAft>
                <a:spcPts val="0"/>
              </a:spcAft>
              <a:buClr>
                <a:schemeClr val="dk1"/>
              </a:buClr>
              <a:buSzPts val="1100"/>
              <a:buNone/>
              <a:defRPr sz="1100"/>
            </a:lvl5pPr>
            <a:lvl6pPr indent="-228600" lvl="5" marL="2743200" algn="l">
              <a:lnSpc>
                <a:spcPct val="90000"/>
              </a:lnSpc>
              <a:spcBef>
                <a:spcPts val="550"/>
              </a:spcBef>
              <a:spcAft>
                <a:spcPts val="0"/>
              </a:spcAft>
              <a:buClr>
                <a:schemeClr val="dk1"/>
              </a:buClr>
              <a:buSzPts val="1100"/>
              <a:buNone/>
              <a:defRPr sz="1100"/>
            </a:lvl6pPr>
            <a:lvl7pPr indent="-228600" lvl="6" marL="3200400" algn="l">
              <a:lnSpc>
                <a:spcPct val="90000"/>
              </a:lnSpc>
              <a:spcBef>
                <a:spcPts val="550"/>
              </a:spcBef>
              <a:spcAft>
                <a:spcPts val="0"/>
              </a:spcAft>
              <a:buClr>
                <a:schemeClr val="dk1"/>
              </a:buClr>
              <a:buSzPts val="1100"/>
              <a:buNone/>
              <a:defRPr sz="1100"/>
            </a:lvl7pPr>
            <a:lvl8pPr indent="-228600" lvl="7" marL="3657600" algn="l">
              <a:lnSpc>
                <a:spcPct val="90000"/>
              </a:lnSpc>
              <a:spcBef>
                <a:spcPts val="550"/>
              </a:spcBef>
              <a:spcAft>
                <a:spcPts val="0"/>
              </a:spcAft>
              <a:buClr>
                <a:schemeClr val="dk1"/>
              </a:buClr>
              <a:buSzPts val="1100"/>
              <a:buNone/>
              <a:defRPr sz="1100"/>
            </a:lvl8pPr>
            <a:lvl9pPr indent="-228600" lvl="8" marL="4114800" algn="l">
              <a:lnSpc>
                <a:spcPct val="90000"/>
              </a:lnSpc>
              <a:spcBef>
                <a:spcPts val="550"/>
              </a:spcBef>
              <a:spcAft>
                <a:spcPts val="0"/>
              </a:spcAft>
              <a:buClr>
                <a:schemeClr val="dk1"/>
              </a:buClr>
              <a:buSzPts val="1100"/>
              <a:buNone/>
              <a:defRPr sz="1100"/>
            </a:lvl9pPr>
          </a:lstStyle>
          <a:p/>
        </p:txBody>
      </p:sp>
      <p:sp>
        <p:nvSpPr>
          <p:cNvPr id="65" name="Google Shape;65;p10"/>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91515" y="413810"/>
            <a:ext cx="8675370" cy="150230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840"/>
              <a:buFont typeface="Calibri"/>
              <a:buNone/>
              <a:defRPr b="0" i="0" sz="484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91515" y="2069042"/>
            <a:ext cx="8675370" cy="4931516"/>
          </a:xfrm>
          <a:prstGeom prst="rect">
            <a:avLst/>
          </a:prstGeom>
          <a:noFill/>
          <a:ln>
            <a:noFill/>
          </a:ln>
        </p:spPr>
        <p:txBody>
          <a:bodyPr anchorCtr="0" anchor="t" bIns="45700" lIns="91425" spcFirstLastPara="1" rIns="91425" wrap="square" tIns="45700">
            <a:normAutofit/>
          </a:bodyPr>
          <a:lstStyle>
            <a:lvl1pPr indent="-424180" lvl="0" marL="457200" marR="0" rtl="0" algn="l">
              <a:lnSpc>
                <a:spcPct val="90000"/>
              </a:lnSpc>
              <a:spcBef>
                <a:spcPts val="1100"/>
              </a:spcBef>
              <a:spcAft>
                <a:spcPts val="0"/>
              </a:spcAft>
              <a:buClr>
                <a:schemeClr val="dk1"/>
              </a:buClr>
              <a:buSzPts val="3080"/>
              <a:buFont typeface="Arial"/>
              <a:buChar char="•"/>
              <a:defRPr b="0" i="0" sz="3080" u="none" cap="none" strike="noStrike">
                <a:solidFill>
                  <a:schemeClr val="dk1"/>
                </a:solidFill>
                <a:latin typeface="Calibri"/>
                <a:ea typeface="Calibri"/>
                <a:cs typeface="Calibri"/>
                <a:sym typeface="Calibri"/>
              </a:defRPr>
            </a:lvl1pPr>
            <a:lvl2pPr indent="-396240" lvl="1" marL="914400" marR="0" rtl="0" algn="l">
              <a:lnSpc>
                <a:spcPct val="90000"/>
              </a:lnSpc>
              <a:spcBef>
                <a:spcPts val="550"/>
              </a:spcBef>
              <a:spcAft>
                <a:spcPts val="0"/>
              </a:spcAft>
              <a:buClr>
                <a:schemeClr val="dk1"/>
              </a:buClr>
              <a:buSzPts val="2640"/>
              <a:buFont typeface="Arial"/>
              <a:buChar char="•"/>
              <a:defRPr b="0" i="0" sz="2640" u="none" cap="none" strike="noStrike">
                <a:solidFill>
                  <a:schemeClr val="dk1"/>
                </a:solidFill>
                <a:latin typeface="Calibri"/>
                <a:ea typeface="Calibri"/>
                <a:cs typeface="Calibri"/>
                <a:sym typeface="Calibri"/>
              </a:defRPr>
            </a:lvl2pPr>
            <a:lvl3pPr indent="-368300" lvl="2" marL="1371600" marR="0" rtl="0" algn="l">
              <a:lnSpc>
                <a:spcPct val="90000"/>
              </a:lnSpc>
              <a:spcBef>
                <a:spcPts val="550"/>
              </a:spcBef>
              <a:spcAft>
                <a:spcPts val="0"/>
              </a:spcAft>
              <a:buClr>
                <a:schemeClr val="dk1"/>
              </a:buClr>
              <a:buSzPts val="2200"/>
              <a:buFont typeface="Arial"/>
              <a:buChar char="•"/>
              <a:defRPr b="0" i="0" sz="2200" u="none" cap="none" strike="noStrike">
                <a:solidFill>
                  <a:schemeClr val="dk1"/>
                </a:solidFill>
                <a:latin typeface="Calibri"/>
                <a:ea typeface="Calibri"/>
                <a:cs typeface="Calibri"/>
                <a:sym typeface="Calibri"/>
              </a:defRPr>
            </a:lvl3pPr>
            <a:lvl4pPr indent="-354330" lvl="3" marL="1828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4pPr>
            <a:lvl5pPr indent="-354329" lvl="4" marL="22860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5pPr>
            <a:lvl6pPr indent="-354329" lvl="5" marL="27432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6pPr>
            <a:lvl7pPr indent="-354329" lvl="6" marL="32004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7pPr>
            <a:lvl8pPr indent="-354329" lvl="7" marL="36576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8pPr>
            <a:lvl9pPr indent="-354329" lvl="8" marL="4114800" marR="0" rtl="0" algn="l">
              <a:lnSpc>
                <a:spcPct val="90000"/>
              </a:lnSpc>
              <a:spcBef>
                <a:spcPts val="550"/>
              </a:spcBef>
              <a:spcAft>
                <a:spcPts val="0"/>
              </a:spcAft>
              <a:buClr>
                <a:schemeClr val="dk1"/>
              </a:buClr>
              <a:buSzPts val="1980"/>
              <a:buFont typeface="Arial"/>
              <a:buChar char="•"/>
              <a:defRPr b="0" i="0" sz="1979"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91515" y="7203865"/>
            <a:ext cx="2263140" cy="41380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3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331845" y="7203865"/>
            <a:ext cx="3394710" cy="41380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32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006"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7103745" y="7203865"/>
            <a:ext cx="2263140" cy="41380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320" u="none" cap="none" strike="noStrike">
                <a:solidFill>
                  <a:srgbClr val="888888"/>
                </a:solidFill>
                <a:latin typeface="Calibri"/>
                <a:ea typeface="Calibri"/>
                <a:cs typeface="Calibri"/>
                <a:sym typeface="Calibri"/>
              </a:defRPr>
            </a:lvl1pPr>
            <a:lvl2pPr indent="0" lvl="1" marL="0" marR="0" rtl="0" algn="r">
              <a:spcBef>
                <a:spcPts val="0"/>
              </a:spcBef>
              <a:buNone/>
              <a:defRPr b="0" i="0" sz="1320" u="none" cap="none" strike="noStrike">
                <a:solidFill>
                  <a:srgbClr val="888888"/>
                </a:solidFill>
                <a:latin typeface="Calibri"/>
                <a:ea typeface="Calibri"/>
                <a:cs typeface="Calibri"/>
                <a:sym typeface="Calibri"/>
              </a:defRPr>
            </a:lvl2pPr>
            <a:lvl3pPr indent="0" lvl="2" marL="0" marR="0" rtl="0" algn="r">
              <a:spcBef>
                <a:spcPts val="0"/>
              </a:spcBef>
              <a:buNone/>
              <a:defRPr b="0" i="0" sz="1320" u="none" cap="none" strike="noStrike">
                <a:solidFill>
                  <a:srgbClr val="888888"/>
                </a:solidFill>
                <a:latin typeface="Calibri"/>
                <a:ea typeface="Calibri"/>
                <a:cs typeface="Calibri"/>
                <a:sym typeface="Calibri"/>
              </a:defRPr>
            </a:lvl3pPr>
            <a:lvl4pPr indent="0" lvl="3" marL="0" marR="0" rtl="0" algn="r">
              <a:spcBef>
                <a:spcPts val="0"/>
              </a:spcBef>
              <a:buNone/>
              <a:defRPr b="0" i="0" sz="1320" u="none" cap="none" strike="noStrike">
                <a:solidFill>
                  <a:srgbClr val="888888"/>
                </a:solidFill>
                <a:latin typeface="Calibri"/>
                <a:ea typeface="Calibri"/>
                <a:cs typeface="Calibri"/>
                <a:sym typeface="Calibri"/>
              </a:defRPr>
            </a:lvl4pPr>
            <a:lvl5pPr indent="0" lvl="4" marL="0" marR="0" rtl="0" algn="r">
              <a:spcBef>
                <a:spcPts val="0"/>
              </a:spcBef>
              <a:buNone/>
              <a:defRPr b="0" i="0" sz="1320" u="none" cap="none" strike="noStrike">
                <a:solidFill>
                  <a:srgbClr val="888888"/>
                </a:solidFill>
                <a:latin typeface="Calibri"/>
                <a:ea typeface="Calibri"/>
                <a:cs typeface="Calibri"/>
                <a:sym typeface="Calibri"/>
              </a:defRPr>
            </a:lvl5pPr>
            <a:lvl6pPr indent="0" lvl="5" marL="0" marR="0" rtl="0" algn="r">
              <a:spcBef>
                <a:spcPts val="0"/>
              </a:spcBef>
              <a:buNone/>
              <a:defRPr b="0" i="0" sz="1320" u="none" cap="none" strike="noStrike">
                <a:solidFill>
                  <a:srgbClr val="888888"/>
                </a:solidFill>
                <a:latin typeface="Calibri"/>
                <a:ea typeface="Calibri"/>
                <a:cs typeface="Calibri"/>
                <a:sym typeface="Calibri"/>
              </a:defRPr>
            </a:lvl6pPr>
            <a:lvl7pPr indent="0" lvl="6" marL="0" marR="0" rtl="0" algn="r">
              <a:spcBef>
                <a:spcPts val="0"/>
              </a:spcBef>
              <a:buNone/>
              <a:defRPr b="0" i="0" sz="1320" u="none" cap="none" strike="noStrike">
                <a:solidFill>
                  <a:srgbClr val="888888"/>
                </a:solidFill>
                <a:latin typeface="Calibri"/>
                <a:ea typeface="Calibri"/>
                <a:cs typeface="Calibri"/>
                <a:sym typeface="Calibri"/>
              </a:defRPr>
            </a:lvl7pPr>
            <a:lvl8pPr indent="0" lvl="7" marL="0" marR="0" rtl="0" algn="r">
              <a:spcBef>
                <a:spcPts val="0"/>
              </a:spcBef>
              <a:buNone/>
              <a:defRPr b="0" i="0" sz="1320" u="none" cap="none" strike="noStrike">
                <a:solidFill>
                  <a:srgbClr val="888888"/>
                </a:solidFill>
                <a:latin typeface="Calibri"/>
                <a:ea typeface="Calibri"/>
                <a:cs typeface="Calibri"/>
                <a:sym typeface="Calibri"/>
              </a:defRPr>
            </a:lvl8pPr>
            <a:lvl9pPr indent="0" lvl="8" marL="0" marR="0" rtl="0" algn="r">
              <a:spcBef>
                <a:spcPts val="0"/>
              </a:spcBef>
              <a:buNone/>
              <a:defRPr b="0" i="0" sz="13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opentools.ai/news/ad-blocking-wars-how-dollar54-billion-is-at-stake-for-publishers-in-2024?utm_source=chatgpt.com" TargetMode="External"/><Relationship Id="rId5" Type="http://schemas.openxmlformats.org/officeDocument/2006/relationships/hyperlink" Target="https://backlinko.com/ad-blockers-users?utm_source=chatgpt.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754380" y="1272011"/>
            <a:ext cx="8549640" cy="270594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Garamond"/>
              <a:buNone/>
            </a:pPr>
            <a:r>
              <a:rPr lang="en-US">
                <a:latin typeface="Garamond"/>
                <a:ea typeface="Garamond"/>
                <a:cs typeface="Garamond"/>
                <a:sym typeface="Garamond"/>
              </a:rPr>
              <a:t>Business Analytics Capstone </a:t>
            </a:r>
            <a:br>
              <a:rPr lang="en-US">
                <a:latin typeface="Garamond"/>
                <a:ea typeface="Garamond"/>
                <a:cs typeface="Garamond"/>
                <a:sym typeface="Garamond"/>
              </a:rPr>
            </a:br>
            <a:r>
              <a:rPr lang="en-US">
                <a:latin typeface="Garamond"/>
                <a:ea typeface="Garamond"/>
                <a:cs typeface="Garamond"/>
                <a:sym typeface="Garamond"/>
              </a:rPr>
              <a:t>Framework for Strategy</a:t>
            </a:r>
            <a:endParaRPr>
              <a:latin typeface="Garamond"/>
              <a:ea typeface="Garamond"/>
              <a:cs typeface="Garamond"/>
              <a:sym typeface="Garamond"/>
            </a:endParaRPr>
          </a:p>
        </p:txBody>
      </p:sp>
      <p:sp>
        <p:nvSpPr>
          <p:cNvPr id="85" name="Google Shape;85;p13"/>
          <p:cNvSpPr txBox="1"/>
          <p:nvPr>
            <p:ph idx="1" type="subTitle"/>
          </p:nvPr>
        </p:nvSpPr>
        <p:spPr>
          <a:xfrm>
            <a:off x="1257300" y="4082310"/>
            <a:ext cx="7543800" cy="187653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600"/>
              <a:buNone/>
            </a:pPr>
            <a:r>
              <a:rPr lang="en-US">
                <a:latin typeface="Garamond"/>
                <a:ea typeface="Garamond"/>
                <a:cs typeface="Garamond"/>
                <a:sym typeface="Garamond"/>
              </a:rPr>
              <a:t>Chotchuang Chotnapalai</a:t>
            </a:r>
            <a:endParaRPr/>
          </a:p>
          <a:p>
            <a:pPr indent="0" lvl="0" marL="0" rtl="0" algn="ctr">
              <a:lnSpc>
                <a:spcPct val="90000"/>
              </a:lnSpc>
              <a:spcBef>
                <a:spcPts val="1100"/>
              </a:spcBef>
              <a:spcAft>
                <a:spcPts val="0"/>
              </a:spcAft>
              <a:buClr>
                <a:schemeClr val="dk1"/>
              </a:buClr>
              <a:buSzPts val="2600"/>
              <a:buNone/>
            </a:pPr>
            <a:r>
              <a:rPr lang="en-US">
                <a:latin typeface="Garamond"/>
                <a:ea typeface="Garamond"/>
                <a:cs typeface="Garamond"/>
                <a:sym typeface="Garamond"/>
              </a:rPr>
              <a:t>2 August 2025</a:t>
            </a:r>
            <a:endParaRPr>
              <a:latin typeface="Garamond"/>
              <a:ea typeface="Garamond"/>
              <a:cs typeface="Garamond"/>
              <a:sym typeface="Garamond"/>
            </a:endParaRPr>
          </a:p>
        </p:txBody>
      </p:sp>
      <p:pic>
        <p:nvPicPr>
          <p:cNvPr id="86" name="Google Shape;86;p13"/>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idx="1" type="subTitle"/>
          </p:nvPr>
        </p:nvSpPr>
        <p:spPr>
          <a:xfrm>
            <a:off x="1275772" y="2863105"/>
            <a:ext cx="7543800" cy="187653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None/>
            </a:pPr>
            <a:r>
              <a:rPr lang="en-US" sz="4000">
                <a:latin typeface="Garamond"/>
                <a:ea typeface="Garamond"/>
                <a:cs typeface="Garamond"/>
                <a:sym typeface="Garamond"/>
              </a:rPr>
              <a:t>Effects and Measurement</a:t>
            </a:r>
            <a:endParaRPr sz="4000">
              <a:latin typeface="Garamond"/>
              <a:ea typeface="Garamond"/>
              <a:cs typeface="Garamond"/>
              <a:sym typeface="Garamond"/>
            </a:endParaRPr>
          </a:p>
        </p:txBody>
      </p:sp>
      <p:pic>
        <p:nvPicPr>
          <p:cNvPr id="151" name="Google Shape;151;p22"/>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
        <p:nvSpPr>
          <p:cNvPr id="157" name="Google Shape;157;p23"/>
          <p:cNvSpPr txBox="1"/>
          <p:nvPr>
            <p:ph type="title"/>
          </p:nvPr>
        </p:nvSpPr>
        <p:spPr>
          <a:xfrm>
            <a:off x="0" y="-1"/>
            <a:ext cx="10058400" cy="1256145"/>
          </a:xfrm>
          <a:prstGeom prst="rect">
            <a:avLst/>
          </a:prstGeom>
          <a:noFill/>
          <a:ln cap="flat" cmpd="sng" w="9525">
            <a:solidFill>
              <a:srgbClr val="981E3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aramond"/>
              <a:buNone/>
            </a:pPr>
            <a:r>
              <a:rPr lang="en-US" sz="3600">
                <a:latin typeface="Garamond"/>
                <a:ea typeface="Garamond"/>
                <a:cs typeface="Garamond"/>
                <a:sym typeface="Garamond"/>
              </a:rPr>
              <a:t>Effects</a:t>
            </a:r>
            <a:br>
              <a:rPr lang="en-US" sz="3600">
                <a:latin typeface="Garamond"/>
                <a:ea typeface="Garamond"/>
                <a:cs typeface="Garamond"/>
                <a:sym typeface="Garamond"/>
              </a:rPr>
            </a:br>
            <a:r>
              <a:rPr lang="en-US" sz="1800">
                <a:latin typeface="Garamond"/>
                <a:ea typeface="Garamond"/>
                <a:cs typeface="Garamond"/>
                <a:sym typeface="Garamond"/>
              </a:rPr>
              <a:t>Describe the anticipated effects of your strategy</a:t>
            </a:r>
            <a:endParaRPr sz="1800">
              <a:latin typeface="Garamond"/>
              <a:ea typeface="Garamond"/>
              <a:cs typeface="Garamond"/>
              <a:sym typeface="Garamond"/>
            </a:endParaRPr>
          </a:p>
        </p:txBody>
      </p:sp>
      <p:sp>
        <p:nvSpPr>
          <p:cNvPr id="158" name="Google Shape;158;p23"/>
          <p:cNvSpPr txBox="1"/>
          <p:nvPr>
            <p:ph idx="1" type="body"/>
          </p:nvPr>
        </p:nvSpPr>
        <p:spPr>
          <a:xfrm>
            <a:off x="0" y="1256145"/>
            <a:ext cx="10058400" cy="5781964"/>
          </a:xfrm>
          <a:prstGeom prst="rect">
            <a:avLst/>
          </a:prstGeom>
          <a:noFill/>
          <a:ln>
            <a:noFill/>
          </a:ln>
        </p:spPr>
        <p:txBody>
          <a:bodyPr anchorCtr="0" anchor="t" bIns="45700" lIns="91425" spcFirstLastPara="1" rIns="91425" wrap="square" tIns="45700">
            <a:noAutofit/>
          </a:bodyPr>
          <a:lstStyle/>
          <a:p>
            <a:pPr indent="0" lvl="0" marL="251459" rtl="0" algn="l">
              <a:lnSpc>
                <a:spcPct val="115000"/>
              </a:lnSpc>
              <a:spcBef>
                <a:spcPts val="1200"/>
              </a:spcBef>
              <a:spcAft>
                <a:spcPts val="0"/>
              </a:spcAft>
              <a:buNone/>
            </a:pPr>
            <a:r>
              <a:rPr b="1" i="1" lang="en-US" sz="1600">
                <a:solidFill>
                  <a:srgbClr val="7F7F7F"/>
                </a:solidFill>
                <a:latin typeface="Garamond"/>
                <a:ea typeface="Garamond"/>
                <a:cs typeface="Garamond"/>
                <a:sym typeface="Garamond"/>
              </a:rPr>
              <a:t>Effects on Customers</a:t>
            </a:r>
            <a:endParaRPr i="1" sz="1600">
              <a:solidFill>
                <a:srgbClr val="7F7F7F"/>
              </a:solidFill>
              <a:latin typeface="Garamond"/>
              <a:ea typeface="Garamond"/>
              <a:cs typeface="Garamond"/>
              <a:sym typeface="Garamond"/>
            </a:endParaRPr>
          </a:p>
          <a:p>
            <a:pPr indent="-238759" lvl="0" marL="251459" rtl="0" algn="l">
              <a:lnSpc>
                <a:spcPct val="115000"/>
              </a:lnSpc>
              <a:spcBef>
                <a:spcPts val="120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Customers will experience fewer intrusive ads and more relevant, user-friendly advertising formats, leading to improved user satisfaction and engagement and conduct a periodic surveys and collect Net Promoter Score (NPS) data to measure user satisfaction.</a:t>
            </a:r>
            <a:endParaRPr i="1" sz="1600">
              <a:solidFill>
                <a:srgbClr val="7F7F7F"/>
              </a:solidFill>
              <a:latin typeface="Garamond"/>
              <a:ea typeface="Garamond"/>
              <a:cs typeface="Garamond"/>
              <a:sym typeface="Garamond"/>
            </a:endParaRPr>
          </a:p>
          <a:p>
            <a:pPr indent="-238759" lvl="0" marL="251459" rtl="0" algn="l">
              <a:lnSpc>
                <a:spcPct val="100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Users who previously used adblockers may be more willing to engage with ads or whitelist the site, as their concerns about privacy and ad disruption are addressed.</a:t>
            </a:r>
            <a:endParaRPr i="1" sz="1600">
              <a:solidFill>
                <a:srgbClr val="7F7F7F"/>
              </a:solidFill>
              <a:latin typeface="Garamond"/>
              <a:ea typeface="Garamond"/>
              <a:cs typeface="Garamond"/>
              <a:sym typeface="Garamond"/>
            </a:endParaRPr>
          </a:p>
          <a:p>
            <a:pPr indent="-238759" lvl="0" marL="251459" rtl="0" algn="l">
              <a:lnSpc>
                <a:spcPct val="100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Enhanced trust and positive brand perception as GYF demonstrates responsiveness to user needs and preferences.</a:t>
            </a:r>
            <a:endParaRPr i="1" sz="1600">
              <a:solidFill>
                <a:srgbClr val="7F7F7F"/>
              </a:solidFill>
              <a:latin typeface="Garamond"/>
              <a:ea typeface="Garamond"/>
              <a:cs typeface="Garamond"/>
              <a:sym typeface="Garamond"/>
            </a:endParaRPr>
          </a:p>
          <a:p>
            <a:pPr indent="0" lvl="0" marL="251459" rtl="0" algn="l">
              <a:lnSpc>
                <a:spcPct val="115000"/>
              </a:lnSpc>
              <a:spcBef>
                <a:spcPts val="1200"/>
              </a:spcBef>
              <a:spcAft>
                <a:spcPts val="0"/>
              </a:spcAft>
              <a:buClr>
                <a:schemeClr val="dk1"/>
              </a:buClr>
              <a:buSzPts val="1100"/>
              <a:buFont typeface="Arial"/>
              <a:buNone/>
            </a:pPr>
            <a:r>
              <a:rPr b="1" i="1" lang="en-US" sz="1600">
                <a:solidFill>
                  <a:srgbClr val="7F7F7F"/>
                </a:solidFill>
                <a:latin typeface="Garamond"/>
                <a:ea typeface="Garamond"/>
                <a:cs typeface="Garamond"/>
                <a:sym typeface="Garamond"/>
              </a:rPr>
              <a:t>Effects on Revenue:</a:t>
            </a:r>
            <a:endParaRPr b="1" i="1" sz="1600">
              <a:solidFill>
                <a:srgbClr val="7F7F7F"/>
              </a:solidFill>
              <a:latin typeface="Garamond"/>
              <a:ea typeface="Garamond"/>
              <a:cs typeface="Garamond"/>
              <a:sym typeface="Garamond"/>
            </a:endParaRPr>
          </a:p>
          <a:p>
            <a:pPr indent="-238759" lvl="0" marL="251459" rtl="0" algn="l">
              <a:lnSpc>
                <a:spcPct val="100000"/>
              </a:lnSpc>
              <a:spcBef>
                <a:spcPts val="120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Reduced adblocker usage will increase the number of viewable ad impressions, resulting in higher potential advertising revenue for GYF.</a:t>
            </a:r>
            <a:endParaRPr i="1" sz="1600">
              <a:solidFill>
                <a:srgbClr val="7F7F7F"/>
              </a:solidFill>
              <a:latin typeface="Garamond"/>
              <a:ea typeface="Garamond"/>
              <a:cs typeface="Garamond"/>
              <a:sym typeface="Garamond"/>
            </a:endParaRPr>
          </a:p>
          <a:p>
            <a:pPr indent="-238759" lvl="0" marL="251459" rtl="0" algn="l">
              <a:lnSpc>
                <a:spcPct val="100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Improved ad effectiveness and higher engagement rates may allow GYF to charge higher prices to advertisers or attract new clients.</a:t>
            </a:r>
            <a:endParaRPr i="1" sz="1600">
              <a:solidFill>
                <a:srgbClr val="7F7F7F"/>
              </a:solidFill>
              <a:latin typeface="Garamond"/>
              <a:ea typeface="Garamond"/>
              <a:cs typeface="Garamond"/>
              <a:sym typeface="Garamond"/>
            </a:endParaRPr>
          </a:p>
          <a:p>
            <a:pPr indent="-238759" lvl="0" marL="251459"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Stronger performance for engagement metrics for instance, time on site, pages persession, ad interaction rates. click-through, conversion rates, opt-in rates to support better monetization and long-term financial growth.</a:t>
            </a:r>
            <a:endParaRPr i="1" sz="1600">
              <a:solidFill>
                <a:srgbClr val="7F7F7F"/>
              </a:solidFill>
              <a:latin typeface="Garamond"/>
              <a:ea typeface="Garamond"/>
              <a:cs typeface="Garamond"/>
              <a:sym typeface="Garamond"/>
            </a:endParaRPr>
          </a:p>
          <a:p>
            <a:pPr indent="0" lvl="0" marL="251459" rtl="0" algn="l">
              <a:lnSpc>
                <a:spcPct val="115000"/>
              </a:lnSpc>
              <a:spcBef>
                <a:spcPts val="1200"/>
              </a:spcBef>
              <a:spcAft>
                <a:spcPts val="0"/>
              </a:spcAft>
              <a:buNone/>
            </a:pPr>
            <a:r>
              <a:rPr b="1" i="1" lang="en-US" sz="1600">
                <a:solidFill>
                  <a:srgbClr val="7F7F7F"/>
                </a:solidFill>
                <a:latin typeface="Garamond"/>
                <a:ea typeface="Garamond"/>
                <a:cs typeface="Garamond"/>
                <a:sym typeface="Garamond"/>
              </a:rPr>
              <a:t>Effects on Internal Organization:</a:t>
            </a:r>
            <a:endParaRPr i="1" sz="1600">
              <a:solidFill>
                <a:srgbClr val="7F7F7F"/>
              </a:solidFill>
              <a:latin typeface="Garamond"/>
              <a:ea typeface="Garamond"/>
              <a:cs typeface="Garamond"/>
              <a:sym typeface="Garamond"/>
            </a:endParaRPr>
          </a:p>
          <a:p>
            <a:pPr indent="-330200" lvl="0" marL="457200" rtl="0" algn="l">
              <a:lnSpc>
                <a:spcPct val="115000"/>
              </a:lnSpc>
              <a:spcBef>
                <a:spcPts val="120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Teams will adopt a more data-driven and agile approach to developing and testing ad solutions, encouraging a culture of continuous improvement and innovation.</a:t>
            </a:r>
            <a:endParaRPr i="1" sz="1600">
              <a:solidFill>
                <a:srgbClr val="7F7F7F"/>
              </a:solidFill>
              <a:latin typeface="Garamond"/>
              <a:ea typeface="Garamond"/>
              <a:cs typeface="Garamond"/>
              <a:sym typeface="Garamond"/>
            </a:endParaRPr>
          </a:p>
          <a:p>
            <a:pPr indent="-330200" lvl="0" marL="457200"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Improved cross-functional collaboration among analytics, product, and advertising teams, as all are aligned around clear, measurable goals.</a:t>
            </a:r>
            <a:endParaRPr i="1" sz="1600">
              <a:solidFill>
                <a:srgbClr val="7F7F7F"/>
              </a:solidFill>
              <a:latin typeface="Garamond"/>
              <a:ea typeface="Garamond"/>
              <a:cs typeface="Garamond"/>
              <a:sym typeface="Garamond"/>
            </a:endParaRPr>
          </a:p>
          <a:p>
            <a:pPr indent="-330200" lvl="0" marL="457200"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The organization will build expertise in customer analytics and adaptive operations, strengthening GYF’s capabilities for future challenges.</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t/>
            </a:r>
            <a:endParaRPr i="1" sz="16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SzPts val="1100"/>
              <a:buFont typeface="Arial"/>
              <a:buNone/>
            </a:pPr>
            <a:r>
              <a:t/>
            </a:r>
            <a:endParaRPr i="1" sz="1600">
              <a:solidFill>
                <a:srgbClr val="7F7F7F"/>
              </a:solidFill>
              <a:latin typeface="Garamond"/>
              <a:ea typeface="Garamond"/>
              <a:cs typeface="Garamond"/>
              <a:sym typeface="Garamond"/>
            </a:endParaRPr>
          </a:p>
          <a:p>
            <a:pPr indent="0" lvl="0" marL="0" rtl="0" algn="l">
              <a:lnSpc>
                <a:spcPct val="115000"/>
              </a:lnSpc>
              <a:spcBef>
                <a:spcPts val="1200"/>
              </a:spcBef>
              <a:spcAft>
                <a:spcPts val="1200"/>
              </a:spcAft>
              <a:buNone/>
            </a:pPr>
            <a:r>
              <a:t/>
            </a:r>
            <a:endParaRPr i="1" sz="1600">
              <a:solidFill>
                <a:srgbClr val="7F7F7F"/>
              </a:solidFill>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4"/>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
        <p:nvSpPr>
          <p:cNvPr id="164" name="Google Shape;164;p24"/>
          <p:cNvSpPr txBox="1"/>
          <p:nvPr>
            <p:ph type="title"/>
          </p:nvPr>
        </p:nvSpPr>
        <p:spPr>
          <a:xfrm>
            <a:off x="0" y="-1"/>
            <a:ext cx="10058400" cy="1256145"/>
          </a:xfrm>
          <a:prstGeom prst="rect">
            <a:avLst/>
          </a:prstGeom>
          <a:noFill/>
          <a:ln cap="flat" cmpd="sng" w="9525">
            <a:solidFill>
              <a:srgbClr val="981E3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aramond"/>
              <a:buNone/>
            </a:pPr>
            <a:r>
              <a:rPr lang="en-US" sz="3600">
                <a:latin typeface="Garamond"/>
                <a:ea typeface="Garamond"/>
                <a:cs typeface="Garamond"/>
                <a:sym typeface="Garamond"/>
              </a:rPr>
              <a:t>Effects </a:t>
            </a:r>
            <a:br>
              <a:rPr lang="en-US" sz="3600">
                <a:latin typeface="Garamond"/>
                <a:ea typeface="Garamond"/>
                <a:cs typeface="Garamond"/>
                <a:sym typeface="Garamond"/>
              </a:rPr>
            </a:br>
            <a:r>
              <a:rPr i="1" lang="en-US" sz="1800">
                <a:latin typeface="Garamond"/>
                <a:ea typeface="Garamond"/>
                <a:cs typeface="Garamond"/>
                <a:sym typeface="Garamond"/>
              </a:rPr>
              <a:t>Application Exercise 3 – Designing a Deterministic Optimization Model</a:t>
            </a:r>
            <a:endParaRPr i="1" sz="1800">
              <a:latin typeface="Garamond"/>
              <a:ea typeface="Garamond"/>
              <a:cs typeface="Garamond"/>
              <a:sym typeface="Garamond"/>
            </a:endParaRPr>
          </a:p>
        </p:txBody>
      </p:sp>
      <p:sp>
        <p:nvSpPr>
          <p:cNvPr id="165" name="Google Shape;165;p24"/>
          <p:cNvSpPr txBox="1"/>
          <p:nvPr>
            <p:ph idx="1" type="body"/>
          </p:nvPr>
        </p:nvSpPr>
        <p:spPr>
          <a:xfrm>
            <a:off x="621050" y="3135546"/>
            <a:ext cx="4050300" cy="125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i="1" lang="en-US" sz="1600">
                <a:solidFill>
                  <a:srgbClr val="7F7F7F"/>
                </a:solidFill>
                <a:latin typeface="Garamond"/>
                <a:ea typeface="Garamond"/>
                <a:cs typeface="Garamond"/>
                <a:sym typeface="Garamond"/>
              </a:rPr>
              <a:t>Total Budget = 56,000 ≤ 65,000</a:t>
            </a:r>
            <a:endParaRPr i="1" sz="1600">
              <a:solidFill>
                <a:srgbClr val="7F7F7F"/>
              </a:solidFill>
              <a:latin typeface="Garamond"/>
              <a:ea typeface="Garamond"/>
              <a:cs typeface="Garamond"/>
              <a:sym typeface="Garamond"/>
            </a:endParaRPr>
          </a:p>
          <a:p>
            <a:pPr indent="0" lvl="0" marL="0" rtl="0" algn="l">
              <a:lnSpc>
                <a:spcPct val="100000"/>
              </a:lnSpc>
              <a:spcBef>
                <a:spcPts val="0"/>
              </a:spcBef>
              <a:spcAft>
                <a:spcPts val="0"/>
              </a:spcAft>
              <a:buNone/>
            </a:pPr>
            <a:r>
              <a:rPr i="1" lang="en-US" sz="1600">
                <a:solidFill>
                  <a:srgbClr val="7F7F7F"/>
                </a:solidFill>
                <a:latin typeface="Garamond"/>
                <a:ea typeface="Garamond"/>
                <a:cs typeface="Garamond"/>
                <a:sym typeface="Garamond"/>
              </a:rPr>
              <a:t>Min. Hard Skills Productivity =  20,500 ≥ 20,000</a:t>
            </a:r>
            <a:endParaRPr b="1" sz="1100">
              <a:latin typeface="Arial"/>
              <a:ea typeface="Arial"/>
              <a:cs typeface="Arial"/>
              <a:sym typeface="Arial"/>
            </a:endParaRPr>
          </a:p>
          <a:p>
            <a:pPr indent="0" lvl="0" marL="0" rtl="0" algn="l">
              <a:lnSpc>
                <a:spcPct val="100000"/>
              </a:lnSpc>
              <a:spcBef>
                <a:spcPts val="0"/>
              </a:spcBef>
              <a:spcAft>
                <a:spcPts val="0"/>
              </a:spcAft>
              <a:buNone/>
            </a:pPr>
            <a:r>
              <a:rPr i="1" lang="en-US" sz="1600">
                <a:solidFill>
                  <a:srgbClr val="7F7F7F"/>
                </a:solidFill>
                <a:latin typeface="Garamond"/>
                <a:ea typeface="Garamond"/>
                <a:cs typeface="Garamond"/>
                <a:sym typeface="Garamond"/>
              </a:rPr>
              <a:t>Min. Soft Skills Productivity = 14,800 </a:t>
            </a:r>
            <a:r>
              <a:rPr i="1" lang="en-US" sz="1600">
                <a:solidFill>
                  <a:srgbClr val="7F7F7F"/>
                </a:solidFill>
                <a:latin typeface="Garamond"/>
                <a:ea typeface="Garamond"/>
                <a:cs typeface="Garamond"/>
                <a:sym typeface="Garamond"/>
              </a:rPr>
              <a:t>≥ 20,000</a:t>
            </a:r>
            <a:endParaRPr i="1" sz="1600">
              <a:solidFill>
                <a:srgbClr val="7F7F7F"/>
              </a:solidFill>
              <a:latin typeface="Garamond"/>
              <a:ea typeface="Garamond"/>
              <a:cs typeface="Garamond"/>
              <a:sym typeface="Garamond"/>
            </a:endParaRPr>
          </a:p>
          <a:p>
            <a:pPr indent="0" lvl="0" marL="0" rtl="0" algn="l">
              <a:lnSpc>
                <a:spcPct val="100000"/>
              </a:lnSpc>
              <a:spcBef>
                <a:spcPts val="0"/>
              </a:spcBef>
              <a:spcAft>
                <a:spcPts val="0"/>
              </a:spcAft>
              <a:buNone/>
            </a:pPr>
            <a:r>
              <a:rPr i="1" lang="en-US" sz="1600">
                <a:solidFill>
                  <a:srgbClr val="7F7F7F"/>
                </a:solidFill>
                <a:latin typeface="Garamond"/>
                <a:ea typeface="Garamond"/>
                <a:cs typeface="Garamond"/>
                <a:sym typeface="Garamond"/>
              </a:rPr>
              <a:t>Internal Productivity = 61.19%</a:t>
            </a:r>
            <a:endParaRPr i="1" sz="1600">
              <a:solidFill>
                <a:srgbClr val="7F7F7F"/>
              </a:solidFill>
              <a:latin typeface="Garamond"/>
              <a:ea typeface="Garamond"/>
              <a:cs typeface="Garamond"/>
              <a:sym typeface="Garamond"/>
            </a:endParaRPr>
          </a:p>
        </p:txBody>
      </p:sp>
      <p:pic>
        <p:nvPicPr>
          <p:cNvPr id="166" name="Google Shape;166;p24"/>
          <p:cNvPicPr preferRelativeResize="0"/>
          <p:nvPr/>
        </p:nvPicPr>
        <p:blipFill rotWithShape="1">
          <a:blip r:embed="rId4">
            <a:alphaModFix/>
          </a:blip>
          <a:srcRect b="65327" l="0" r="0" t="0"/>
          <a:stretch/>
        </p:blipFill>
        <p:spPr>
          <a:xfrm>
            <a:off x="393513" y="1358750"/>
            <a:ext cx="8153400" cy="1776800"/>
          </a:xfrm>
          <a:prstGeom prst="rect">
            <a:avLst/>
          </a:prstGeom>
          <a:noFill/>
          <a:ln>
            <a:noFill/>
          </a:ln>
        </p:spPr>
      </p:pic>
      <p:pic>
        <p:nvPicPr>
          <p:cNvPr id="167" name="Google Shape;167;p24"/>
          <p:cNvPicPr preferRelativeResize="0"/>
          <p:nvPr/>
        </p:nvPicPr>
        <p:blipFill rotWithShape="1">
          <a:blip r:embed="rId4">
            <a:alphaModFix/>
          </a:blip>
          <a:srcRect b="0" l="0" r="41927" t="53512"/>
          <a:stretch/>
        </p:blipFill>
        <p:spPr>
          <a:xfrm>
            <a:off x="177500" y="4550425"/>
            <a:ext cx="4734925" cy="2382251"/>
          </a:xfrm>
          <a:prstGeom prst="rect">
            <a:avLst/>
          </a:prstGeom>
          <a:noFill/>
          <a:ln>
            <a:noFill/>
          </a:ln>
        </p:spPr>
      </p:pic>
      <p:pic>
        <p:nvPicPr>
          <p:cNvPr id="168" name="Google Shape;168;p24" title="chart.png"/>
          <p:cNvPicPr preferRelativeResize="0"/>
          <p:nvPr/>
        </p:nvPicPr>
        <p:blipFill>
          <a:blip r:embed="rId5">
            <a:alphaModFix/>
          </a:blip>
          <a:stretch>
            <a:fillRect/>
          </a:stretch>
        </p:blipFill>
        <p:spPr>
          <a:xfrm>
            <a:off x="4842980" y="3135550"/>
            <a:ext cx="5008819" cy="309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5"/>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
        <p:nvSpPr>
          <p:cNvPr id="174" name="Google Shape;174;p25"/>
          <p:cNvSpPr txBox="1"/>
          <p:nvPr>
            <p:ph type="title"/>
          </p:nvPr>
        </p:nvSpPr>
        <p:spPr>
          <a:xfrm>
            <a:off x="0" y="-1"/>
            <a:ext cx="10058400" cy="1256145"/>
          </a:xfrm>
          <a:prstGeom prst="rect">
            <a:avLst/>
          </a:prstGeom>
          <a:noFill/>
          <a:ln cap="flat" cmpd="sng" w="9525">
            <a:solidFill>
              <a:srgbClr val="981E3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aramond"/>
              <a:buNone/>
            </a:pPr>
            <a:r>
              <a:rPr lang="en-US" sz="3600">
                <a:latin typeface="Garamond"/>
                <a:ea typeface="Garamond"/>
                <a:cs typeface="Garamond"/>
                <a:sym typeface="Garamond"/>
              </a:rPr>
              <a:t>Measurement</a:t>
            </a:r>
            <a:br>
              <a:rPr lang="en-US" sz="3600">
                <a:latin typeface="Garamond"/>
                <a:ea typeface="Garamond"/>
                <a:cs typeface="Garamond"/>
                <a:sym typeface="Garamond"/>
              </a:rPr>
            </a:br>
            <a:r>
              <a:rPr lang="en-US" sz="1800">
                <a:latin typeface="Garamond"/>
                <a:ea typeface="Garamond"/>
                <a:cs typeface="Garamond"/>
                <a:sym typeface="Garamond"/>
              </a:rPr>
              <a:t>Describe the anticipated effects of your strategy and how you will measure them</a:t>
            </a:r>
            <a:endParaRPr sz="1800">
              <a:latin typeface="Garamond"/>
              <a:ea typeface="Garamond"/>
              <a:cs typeface="Garamond"/>
              <a:sym typeface="Garamond"/>
            </a:endParaRPr>
          </a:p>
        </p:txBody>
      </p:sp>
      <p:sp>
        <p:nvSpPr>
          <p:cNvPr id="175" name="Google Shape;175;p25"/>
          <p:cNvSpPr txBox="1"/>
          <p:nvPr>
            <p:ph idx="1" type="body"/>
          </p:nvPr>
        </p:nvSpPr>
        <p:spPr>
          <a:xfrm>
            <a:off x="0" y="1256145"/>
            <a:ext cx="10058400" cy="5781964"/>
          </a:xfrm>
          <a:prstGeom prst="rect">
            <a:avLst/>
          </a:prstGeom>
          <a:noFill/>
          <a:ln>
            <a:noFill/>
          </a:ln>
        </p:spPr>
        <p:txBody>
          <a:bodyPr anchorCtr="0" anchor="t" bIns="45700" lIns="91425" spcFirstLastPara="1" rIns="91425" wrap="square" tIns="45700">
            <a:noAutofit/>
          </a:bodyPr>
          <a:lstStyle/>
          <a:p>
            <a:pPr indent="0" lvl="0" marL="251459" marR="0" rtl="0" algn="l">
              <a:lnSpc>
                <a:spcPct val="115000"/>
              </a:lnSpc>
              <a:spcBef>
                <a:spcPts val="1200"/>
              </a:spcBef>
              <a:spcAft>
                <a:spcPts val="0"/>
              </a:spcAft>
              <a:buNone/>
            </a:pPr>
            <a:r>
              <a:rPr b="1" i="1" lang="en-US" sz="1600">
                <a:solidFill>
                  <a:srgbClr val="7F7F7F"/>
                </a:solidFill>
                <a:latin typeface="Garamond"/>
                <a:ea typeface="Garamond"/>
                <a:cs typeface="Garamond"/>
                <a:sym typeface="Garamond"/>
              </a:rPr>
              <a:t>Measurement Techniques Used</a:t>
            </a:r>
            <a:endParaRPr b="1" i="1" sz="1600">
              <a:solidFill>
                <a:srgbClr val="7F7F7F"/>
              </a:solidFill>
              <a:latin typeface="Garamond"/>
              <a:ea typeface="Garamond"/>
              <a:cs typeface="Garamond"/>
              <a:sym typeface="Garamond"/>
            </a:endParaRPr>
          </a:p>
          <a:p>
            <a:pPr indent="-238759" lvl="0" marL="251459" marR="0" rtl="0" algn="l">
              <a:lnSpc>
                <a:spcPct val="115000"/>
              </a:lnSpc>
              <a:spcBef>
                <a:spcPts val="120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A/B Testing:</a:t>
            </a:r>
            <a:br>
              <a:rPr i="1" lang="en-US" sz="1600">
                <a:solidFill>
                  <a:srgbClr val="7F7F7F"/>
                </a:solidFill>
                <a:latin typeface="Garamond"/>
                <a:ea typeface="Garamond"/>
                <a:cs typeface="Garamond"/>
                <a:sym typeface="Garamond"/>
              </a:rPr>
            </a:br>
            <a:r>
              <a:rPr i="1" lang="en-US" sz="1600">
                <a:solidFill>
                  <a:srgbClr val="7F7F7F"/>
                </a:solidFill>
                <a:latin typeface="Garamond"/>
                <a:ea typeface="Garamond"/>
                <a:cs typeface="Garamond"/>
                <a:sym typeface="Garamond"/>
              </a:rPr>
              <a:t> Test new ad formats, user experiences, and anti-adblock messages with experimental and control groups to identify causal effects.</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38759" lvl="0" marL="251459" marR="0"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Dashboard Reporting:</a:t>
            </a:r>
            <a:br>
              <a:rPr i="1" lang="en-US" sz="1600">
                <a:solidFill>
                  <a:srgbClr val="7F7F7F"/>
                </a:solidFill>
                <a:latin typeface="Garamond"/>
                <a:ea typeface="Garamond"/>
                <a:cs typeface="Garamond"/>
                <a:sym typeface="Garamond"/>
              </a:rPr>
            </a:br>
            <a:r>
              <a:rPr i="1" lang="en-US" sz="1600">
                <a:solidFill>
                  <a:srgbClr val="7F7F7F"/>
                </a:solidFill>
                <a:latin typeface="Garamond"/>
                <a:ea typeface="Garamond"/>
                <a:cs typeface="Garamond"/>
                <a:sym typeface="Garamond"/>
              </a:rPr>
              <a:t> Build real-time dashboards to visualize KPIs and track progress toward goals.</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38759" lvl="0" marL="251459" marR="0"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Regression Analysis:</a:t>
            </a:r>
            <a:br>
              <a:rPr i="1" lang="en-US" sz="1600">
                <a:solidFill>
                  <a:srgbClr val="7F7F7F"/>
                </a:solidFill>
                <a:latin typeface="Garamond"/>
                <a:ea typeface="Garamond"/>
                <a:cs typeface="Garamond"/>
                <a:sym typeface="Garamond"/>
              </a:rPr>
            </a:br>
            <a:r>
              <a:rPr i="1" lang="en-US" sz="1600">
                <a:solidFill>
                  <a:srgbClr val="7F7F7F"/>
                </a:solidFill>
                <a:latin typeface="Garamond"/>
                <a:ea typeface="Garamond"/>
                <a:cs typeface="Garamond"/>
                <a:sym typeface="Garamond"/>
              </a:rPr>
              <a:t> Analyze relationships between adblocker usage, user engagement, and revenue outcomes to confirm key drivers.</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38759" lvl="0" marL="251459" marR="0"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Causal Modeling:</a:t>
            </a:r>
            <a:br>
              <a:rPr i="1" lang="en-US" sz="1600">
                <a:solidFill>
                  <a:srgbClr val="7F7F7F"/>
                </a:solidFill>
                <a:latin typeface="Garamond"/>
                <a:ea typeface="Garamond"/>
                <a:cs typeface="Garamond"/>
                <a:sym typeface="Garamond"/>
              </a:rPr>
            </a:br>
            <a:r>
              <a:rPr i="1" lang="en-US" sz="1600">
                <a:solidFill>
                  <a:srgbClr val="7F7F7F"/>
                </a:solidFill>
                <a:latin typeface="Garamond"/>
                <a:ea typeface="Garamond"/>
                <a:cs typeface="Garamond"/>
                <a:sym typeface="Garamond"/>
              </a:rPr>
              <a:t> Use business model frameworks to validate that changes in user experience are driving the intended financial and operational results.</a:t>
            </a:r>
            <a:endParaRPr i="1" sz="16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SzPts val="1100"/>
              <a:buFont typeface="Arial"/>
              <a:buNone/>
            </a:pPr>
            <a:r>
              <a:rPr b="1" i="1" lang="en-US" sz="1600">
                <a:solidFill>
                  <a:srgbClr val="7F7F7F"/>
                </a:solidFill>
                <a:latin typeface="Garamond"/>
                <a:ea typeface="Garamond"/>
                <a:cs typeface="Garamond"/>
                <a:sym typeface="Garamond"/>
              </a:rPr>
              <a:t>Flow:</a:t>
            </a:r>
            <a:endParaRPr i="1" sz="16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SzPts val="1100"/>
              <a:buFont typeface="Arial"/>
              <a:buNone/>
            </a:pPr>
            <a:r>
              <a:rPr i="1" lang="en-US" sz="1600">
                <a:solidFill>
                  <a:srgbClr val="7F7F7F"/>
                </a:solidFill>
                <a:latin typeface="Garamond"/>
                <a:ea typeface="Garamond"/>
                <a:cs typeface="Garamond"/>
                <a:sym typeface="Garamond"/>
              </a:rPr>
              <a:t>User-centric Ad Innovation → Lower Adblocker Use → Higher Impressions → Increased Revenue</a:t>
            </a:r>
            <a:endParaRPr i="1" sz="16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t/>
            </a:r>
            <a:endParaRPr b="1" i="1" sz="16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t/>
            </a:r>
            <a:endParaRPr b="1" i="1" sz="1600">
              <a:solidFill>
                <a:srgbClr val="7F7F7F"/>
              </a:solidFill>
              <a:latin typeface="Garamond"/>
              <a:ea typeface="Garamond"/>
              <a:cs typeface="Garamond"/>
              <a:sym typeface="Garamond"/>
            </a:endParaRPr>
          </a:p>
          <a:p>
            <a:pPr indent="0" lvl="0" marL="251459" rtl="0" algn="l">
              <a:lnSpc>
                <a:spcPct val="100000"/>
              </a:lnSpc>
              <a:spcBef>
                <a:spcPts val="1200"/>
              </a:spcBef>
              <a:spcAft>
                <a:spcPts val="0"/>
              </a:spcAft>
              <a:buNone/>
            </a:pPr>
            <a:r>
              <a:t/>
            </a:r>
            <a:endParaRPr i="1" sz="1400">
              <a:solidFill>
                <a:srgbClr val="7F7F7F"/>
              </a:solidFill>
              <a:latin typeface="Garamond"/>
              <a:ea typeface="Garamond"/>
              <a:cs typeface="Garamond"/>
              <a:sym typeface="Garamo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6"/>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
        <p:nvSpPr>
          <p:cNvPr id="181" name="Google Shape;181;p26"/>
          <p:cNvSpPr txBox="1"/>
          <p:nvPr>
            <p:ph type="title"/>
          </p:nvPr>
        </p:nvSpPr>
        <p:spPr>
          <a:xfrm>
            <a:off x="0" y="-1"/>
            <a:ext cx="10058400" cy="1256145"/>
          </a:xfrm>
          <a:prstGeom prst="rect">
            <a:avLst/>
          </a:prstGeom>
          <a:noFill/>
          <a:ln cap="flat" cmpd="sng" w="9525">
            <a:solidFill>
              <a:srgbClr val="981E3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aramond"/>
              <a:buNone/>
            </a:pPr>
            <a:r>
              <a:rPr lang="en-US" sz="3600">
                <a:latin typeface="Garamond"/>
                <a:ea typeface="Garamond"/>
                <a:cs typeface="Garamond"/>
                <a:sym typeface="Garamond"/>
              </a:rPr>
              <a:t>Measurement</a:t>
            </a:r>
            <a:br>
              <a:rPr lang="en-US" sz="3600">
                <a:latin typeface="Garamond"/>
                <a:ea typeface="Garamond"/>
                <a:cs typeface="Garamond"/>
                <a:sym typeface="Garamond"/>
              </a:rPr>
            </a:br>
            <a:r>
              <a:rPr i="1" lang="en-US" sz="1800">
                <a:latin typeface="Garamond"/>
                <a:ea typeface="Garamond"/>
                <a:cs typeface="Garamond"/>
                <a:sym typeface="Garamond"/>
              </a:rPr>
              <a:t>Application Exercise 4 – Identifying Key Drivers</a:t>
            </a:r>
            <a:endParaRPr sz="1800">
              <a:latin typeface="Garamond"/>
              <a:ea typeface="Garamond"/>
              <a:cs typeface="Garamond"/>
              <a:sym typeface="Garamond"/>
            </a:endParaRPr>
          </a:p>
        </p:txBody>
      </p:sp>
      <p:sp>
        <p:nvSpPr>
          <p:cNvPr id="182" name="Google Shape;182;p26"/>
          <p:cNvSpPr txBox="1"/>
          <p:nvPr>
            <p:ph idx="1" type="body"/>
          </p:nvPr>
        </p:nvSpPr>
        <p:spPr>
          <a:xfrm>
            <a:off x="0" y="1256145"/>
            <a:ext cx="10058400" cy="5781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i="1" lang="en-US" sz="1600">
                <a:solidFill>
                  <a:srgbClr val="7F7F7F"/>
                </a:solidFill>
                <a:latin typeface="Garamond"/>
                <a:ea typeface="Garamond"/>
                <a:cs typeface="Garamond"/>
                <a:sym typeface="Garamond"/>
              </a:rPr>
              <a:t>Hypothesis:</a:t>
            </a:r>
            <a:endParaRPr i="1" sz="1600">
              <a:solidFill>
                <a:srgbClr val="7F7F7F"/>
              </a:solidFill>
              <a:latin typeface="Garamond"/>
              <a:ea typeface="Garamond"/>
              <a:cs typeface="Garamond"/>
              <a:sym typeface="Garamond"/>
            </a:endParaRPr>
          </a:p>
          <a:p>
            <a:pPr indent="0" lvl="0" marL="251459" rtl="0" algn="l">
              <a:lnSpc>
                <a:spcPct val="115000"/>
              </a:lnSpc>
              <a:spcBef>
                <a:spcPts val="1200"/>
              </a:spcBef>
              <a:spcAft>
                <a:spcPts val="0"/>
              </a:spcAft>
              <a:buNone/>
            </a:pPr>
            <a:r>
              <a:rPr i="1" lang="en-US" sz="1600">
                <a:solidFill>
                  <a:srgbClr val="7F7F7F"/>
                </a:solidFill>
                <a:latin typeface="Garamond"/>
                <a:ea typeface="Garamond"/>
                <a:cs typeface="Garamond"/>
                <a:sym typeface="Garamond"/>
              </a:rPr>
              <a:t>If GYF implements more relevant, less intrusive ad formats and improves user experience (A), then adblocker usage will decrease (B), leading to increased ad impressions and advertising revenue (C).</a:t>
            </a:r>
            <a:endParaRPr i="1" sz="14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rPr b="1" i="1" lang="en-US" sz="1600">
                <a:solidFill>
                  <a:srgbClr val="7F7F7F"/>
                </a:solidFill>
                <a:latin typeface="Garamond"/>
                <a:ea typeface="Garamond"/>
                <a:cs typeface="Garamond"/>
                <a:sym typeface="Garamond"/>
              </a:rPr>
              <a:t>Key Driver:</a:t>
            </a:r>
            <a:r>
              <a:rPr i="1" lang="en-US" sz="1400">
                <a:solidFill>
                  <a:srgbClr val="7F7F7F"/>
                </a:solidFill>
                <a:latin typeface="Garamond"/>
                <a:ea typeface="Garamond"/>
                <a:cs typeface="Garamond"/>
                <a:sym typeface="Garamond"/>
              </a:rPr>
              <a:t> </a:t>
            </a:r>
            <a:r>
              <a:rPr i="1" lang="en-US" sz="1600">
                <a:solidFill>
                  <a:srgbClr val="7F7F7F"/>
                </a:solidFill>
                <a:latin typeface="Garamond"/>
                <a:ea typeface="Garamond"/>
                <a:cs typeface="Garamond"/>
                <a:sym typeface="Garamond"/>
              </a:rPr>
              <a:t>Adblocker usage rate among GYF users</a:t>
            </a:r>
            <a:endParaRPr i="1" sz="14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rPr b="1" i="1" lang="en-US" sz="1600">
                <a:solidFill>
                  <a:srgbClr val="7F7F7F"/>
                </a:solidFill>
                <a:latin typeface="Garamond"/>
                <a:ea typeface="Garamond"/>
                <a:cs typeface="Garamond"/>
                <a:sym typeface="Garamond"/>
              </a:rPr>
              <a:t>Measurement:</a:t>
            </a:r>
            <a:endParaRPr i="1" sz="1400">
              <a:solidFill>
                <a:srgbClr val="7F7F7F"/>
              </a:solidFill>
              <a:latin typeface="Garamond"/>
              <a:ea typeface="Garamond"/>
              <a:cs typeface="Garamond"/>
              <a:sym typeface="Garamond"/>
            </a:endParaRPr>
          </a:p>
          <a:p>
            <a:pPr indent="-226059" lvl="0" marL="251459" rtl="0" algn="l">
              <a:lnSpc>
                <a:spcPct val="115000"/>
              </a:lnSpc>
              <a:spcBef>
                <a:spcPts val="1200"/>
              </a:spcBef>
              <a:spcAft>
                <a:spcPts val="0"/>
              </a:spcAft>
              <a:buClr>
                <a:srgbClr val="7F7F7F"/>
              </a:buClr>
              <a:buSzPts val="1400"/>
              <a:buFont typeface="Garamond"/>
              <a:buChar char="•"/>
            </a:pPr>
            <a:r>
              <a:rPr i="1" lang="en-US" sz="1600">
                <a:solidFill>
                  <a:srgbClr val="7F7F7F"/>
                </a:solidFill>
                <a:latin typeface="Garamond"/>
                <a:ea typeface="Garamond"/>
                <a:cs typeface="Garamond"/>
                <a:sym typeface="Garamond"/>
              </a:rPr>
              <a:t>Percentage of active users using “adblockers” that will be measured via site analytics, surveys, and browser detection</a:t>
            </a:r>
            <a:endParaRPr i="1" sz="1600">
              <a:solidFill>
                <a:srgbClr val="7F7F7F"/>
              </a:solidFill>
              <a:latin typeface="Garamond"/>
              <a:ea typeface="Garamond"/>
              <a:cs typeface="Garamond"/>
              <a:sym typeface="Garamond"/>
            </a:endParaRPr>
          </a:p>
          <a:p>
            <a:pPr indent="-226059" lvl="0" marL="251459" rtl="0" algn="l">
              <a:lnSpc>
                <a:spcPct val="115000"/>
              </a:lnSpc>
              <a:spcBef>
                <a:spcPts val="0"/>
              </a:spcBef>
              <a:spcAft>
                <a:spcPts val="0"/>
              </a:spcAft>
              <a:buClr>
                <a:srgbClr val="7F7F7F"/>
              </a:buClr>
              <a:buSzPts val="1400"/>
              <a:buFont typeface="Garamond"/>
              <a:buChar char="•"/>
            </a:pPr>
            <a:r>
              <a:rPr i="1" lang="en-US" sz="1600">
                <a:solidFill>
                  <a:srgbClr val="7F7F7F"/>
                </a:solidFill>
                <a:latin typeface="Garamond"/>
                <a:ea typeface="Garamond"/>
                <a:cs typeface="Garamond"/>
                <a:sym typeface="Garamond"/>
              </a:rPr>
              <a:t>Engagement rate with new ad formats which can be measured via click-through rate, viewability rate, opt-in rate</a:t>
            </a:r>
            <a:endParaRPr i="1" sz="1600">
              <a:solidFill>
                <a:srgbClr val="7F7F7F"/>
              </a:solidFill>
              <a:latin typeface="Garamond"/>
              <a:ea typeface="Garamond"/>
              <a:cs typeface="Garamond"/>
              <a:sym typeface="Garamond"/>
            </a:endParaRPr>
          </a:p>
          <a:p>
            <a:pPr indent="-226059" lvl="0" marL="251459" rtl="0" algn="l">
              <a:lnSpc>
                <a:spcPct val="115000"/>
              </a:lnSpc>
              <a:spcBef>
                <a:spcPts val="0"/>
              </a:spcBef>
              <a:spcAft>
                <a:spcPts val="0"/>
              </a:spcAft>
              <a:buClr>
                <a:srgbClr val="7F7F7F"/>
              </a:buClr>
              <a:buSzPts val="1400"/>
              <a:buFont typeface="Garamond"/>
              <a:buChar char="•"/>
            </a:pPr>
            <a:r>
              <a:rPr i="1" lang="en-US" sz="1600">
                <a:solidFill>
                  <a:srgbClr val="7F7F7F"/>
                </a:solidFill>
                <a:latin typeface="Garamond"/>
                <a:ea typeface="Garamond"/>
                <a:cs typeface="Garamond"/>
                <a:sym typeface="Garamond"/>
              </a:rPr>
              <a:t>Advertising revenue per user segment</a:t>
            </a:r>
            <a:endParaRPr sz="1100">
              <a:latin typeface="Arial"/>
              <a:ea typeface="Arial"/>
              <a:cs typeface="Arial"/>
              <a:sym typeface="Arial"/>
            </a:endParaRPr>
          </a:p>
          <a:p>
            <a:pPr indent="0" lvl="0" marL="0" rtl="0" algn="l">
              <a:lnSpc>
                <a:spcPct val="115000"/>
              </a:lnSpc>
              <a:spcBef>
                <a:spcPts val="1200"/>
              </a:spcBef>
              <a:spcAft>
                <a:spcPts val="0"/>
              </a:spcAft>
              <a:buNone/>
            </a:pPr>
            <a:r>
              <a:rPr b="1" i="1" lang="en-US" sz="1600">
                <a:solidFill>
                  <a:srgbClr val="7F7F7F"/>
                </a:solidFill>
                <a:latin typeface="Garamond"/>
                <a:ea typeface="Garamond"/>
                <a:cs typeface="Garamond"/>
                <a:sym typeface="Garamond"/>
              </a:rPr>
              <a:t>Linkage between 2-steps</a:t>
            </a:r>
            <a:r>
              <a:rPr b="1" i="1" lang="en-US" sz="1600">
                <a:solidFill>
                  <a:srgbClr val="7F7F7F"/>
                </a:solidFill>
                <a:latin typeface="Garamond"/>
                <a:ea typeface="Garamond"/>
                <a:cs typeface="Garamond"/>
                <a:sym typeface="Garamond"/>
              </a:rPr>
              <a:t>:</a:t>
            </a:r>
            <a:endParaRPr i="1" sz="1400">
              <a:solidFill>
                <a:srgbClr val="7F7F7F"/>
              </a:solidFill>
              <a:latin typeface="Garamond"/>
              <a:ea typeface="Garamond"/>
              <a:cs typeface="Garamond"/>
              <a:sym typeface="Garamond"/>
            </a:endParaRPr>
          </a:p>
          <a:p>
            <a:pPr indent="-226059" lvl="0" marL="251459" rtl="0" algn="l">
              <a:lnSpc>
                <a:spcPct val="100000"/>
              </a:lnSpc>
              <a:spcBef>
                <a:spcPts val="1200"/>
              </a:spcBef>
              <a:spcAft>
                <a:spcPts val="0"/>
              </a:spcAft>
              <a:buClr>
                <a:srgbClr val="7F7F7F"/>
              </a:buClr>
              <a:buSzPts val="1400"/>
              <a:buFont typeface="Garamond"/>
              <a:buChar char="•"/>
            </a:pPr>
            <a:r>
              <a:rPr i="1" lang="en-US" sz="1600">
                <a:solidFill>
                  <a:srgbClr val="7F7F7F"/>
                </a:solidFill>
                <a:latin typeface="Garamond"/>
                <a:ea typeface="Garamond"/>
                <a:cs typeface="Garamond"/>
                <a:sym typeface="Garamond"/>
              </a:rPr>
              <a:t>Collect data before and after implementing new ad formats: track changes in adblocker usage rate, engagement metrics, and revenue.</a:t>
            </a:r>
            <a:endParaRPr i="1" sz="1600">
              <a:solidFill>
                <a:srgbClr val="7F7F7F"/>
              </a:solidFill>
              <a:latin typeface="Garamond"/>
              <a:ea typeface="Garamond"/>
              <a:cs typeface="Garamond"/>
              <a:sym typeface="Garamond"/>
            </a:endParaRPr>
          </a:p>
          <a:p>
            <a:pPr indent="-226059" lvl="0" marL="251459" rtl="0" algn="l">
              <a:lnSpc>
                <a:spcPct val="100000"/>
              </a:lnSpc>
              <a:spcBef>
                <a:spcPts val="0"/>
              </a:spcBef>
              <a:spcAft>
                <a:spcPts val="0"/>
              </a:spcAft>
              <a:buClr>
                <a:srgbClr val="7F7F7F"/>
              </a:buClr>
              <a:buSzPts val="1400"/>
              <a:buFont typeface="Garamond"/>
              <a:buChar char="•"/>
            </a:pPr>
            <a:r>
              <a:rPr i="1" lang="en-US" sz="1600">
                <a:solidFill>
                  <a:srgbClr val="7F7F7F"/>
                </a:solidFill>
                <a:latin typeface="Garamond"/>
                <a:ea typeface="Garamond"/>
                <a:cs typeface="Garamond"/>
                <a:sym typeface="Garamond"/>
              </a:rPr>
              <a:t>Use A/B testing: Compare user segments exposed to new vs. old ad formats.</a:t>
            </a:r>
            <a:endParaRPr i="1" sz="1600">
              <a:solidFill>
                <a:srgbClr val="7F7F7F"/>
              </a:solidFill>
              <a:latin typeface="Garamond"/>
              <a:ea typeface="Garamond"/>
              <a:cs typeface="Garamond"/>
              <a:sym typeface="Garamond"/>
            </a:endParaRPr>
          </a:p>
          <a:p>
            <a:pPr indent="-226059" lvl="0" marL="251459" rtl="0" algn="l">
              <a:lnSpc>
                <a:spcPct val="100000"/>
              </a:lnSpc>
              <a:spcBef>
                <a:spcPts val="0"/>
              </a:spcBef>
              <a:spcAft>
                <a:spcPts val="0"/>
              </a:spcAft>
              <a:buClr>
                <a:srgbClr val="7F7F7F"/>
              </a:buClr>
              <a:buSzPts val="1400"/>
              <a:buFont typeface="Garamond"/>
              <a:buChar char="•"/>
            </a:pPr>
            <a:r>
              <a:rPr i="1" lang="en-US" sz="1600">
                <a:solidFill>
                  <a:srgbClr val="7F7F7F"/>
                </a:solidFill>
                <a:latin typeface="Garamond"/>
                <a:ea typeface="Garamond"/>
                <a:cs typeface="Garamond"/>
                <a:sym typeface="Garamond"/>
              </a:rPr>
              <a:t>Analyze correlations and trends: Test if a decrease in adblocker usage is followed by higher ad impressions and revenue.</a:t>
            </a:r>
            <a:endParaRPr i="1" sz="1600">
              <a:solidFill>
                <a:srgbClr val="7F7F7F"/>
              </a:solidFill>
              <a:latin typeface="Garamond"/>
              <a:ea typeface="Garamond"/>
              <a:cs typeface="Garamond"/>
              <a:sym typeface="Garamond"/>
            </a:endParaRPr>
          </a:p>
          <a:p>
            <a:pPr indent="-226059" lvl="0" marL="251459" rtl="0" algn="l">
              <a:lnSpc>
                <a:spcPct val="100000"/>
              </a:lnSpc>
              <a:spcBef>
                <a:spcPts val="0"/>
              </a:spcBef>
              <a:spcAft>
                <a:spcPts val="0"/>
              </a:spcAft>
              <a:buClr>
                <a:srgbClr val="7F7F7F"/>
              </a:buClr>
              <a:buSzPts val="1400"/>
              <a:buFont typeface="Garamond"/>
              <a:buChar char="•"/>
            </a:pPr>
            <a:r>
              <a:rPr i="1" lang="en-US" sz="1600">
                <a:solidFill>
                  <a:srgbClr val="7F7F7F"/>
                </a:solidFill>
                <a:latin typeface="Garamond"/>
                <a:ea typeface="Garamond"/>
                <a:cs typeface="Garamond"/>
                <a:sym typeface="Garamond"/>
              </a:rPr>
              <a:t>Regularly review the data and, if the expected link is not observed, investigate barriers or revise the strategy.</a:t>
            </a:r>
            <a:endParaRPr i="1" sz="1600">
              <a:solidFill>
                <a:srgbClr val="7F7F7F"/>
              </a:solidFill>
              <a:latin typeface="Garamond"/>
              <a:ea typeface="Garamond"/>
              <a:cs typeface="Garamond"/>
              <a:sym typeface="Garamond"/>
            </a:endParaRPr>
          </a:p>
          <a:p>
            <a:pPr indent="0" lvl="0" marL="0" rtl="0" algn="l">
              <a:lnSpc>
                <a:spcPct val="100000"/>
              </a:lnSpc>
              <a:spcBef>
                <a:spcPts val="0"/>
              </a:spcBef>
              <a:spcAft>
                <a:spcPts val="0"/>
              </a:spcAft>
              <a:buNone/>
            </a:pPr>
            <a:r>
              <a:t/>
            </a:r>
            <a:endParaRPr i="1" sz="1600">
              <a:solidFill>
                <a:srgbClr val="7F7F7F"/>
              </a:solidFill>
              <a:latin typeface="Garamond"/>
              <a:ea typeface="Garamond"/>
              <a:cs typeface="Garamond"/>
              <a:sym typeface="Garamond"/>
            </a:endParaRPr>
          </a:p>
          <a:p>
            <a:pPr indent="0" lvl="0" marL="0" rtl="0" algn="l">
              <a:lnSpc>
                <a:spcPct val="115000"/>
              </a:lnSpc>
              <a:spcBef>
                <a:spcPts val="1200"/>
              </a:spcBef>
              <a:spcAft>
                <a:spcPts val="1200"/>
              </a:spcAft>
              <a:buNone/>
            </a:pPr>
            <a:r>
              <a:t/>
            </a:r>
            <a:endParaRPr i="1" sz="1600">
              <a:solidFill>
                <a:srgbClr val="7F7F7F"/>
              </a:solidFill>
              <a:latin typeface="Garamond"/>
              <a:ea typeface="Garamond"/>
              <a:cs typeface="Garamond"/>
              <a:sym typeface="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
        <p:nvSpPr>
          <p:cNvPr id="188" name="Google Shape;188;p27"/>
          <p:cNvSpPr txBox="1"/>
          <p:nvPr>
            <p:ph type="title"/>
          </p:nvPr>
        </p:nvSpPr>
        <p:spPr>
          <a:xfrm>
            <a:off x="0" y="-1"/>
            <a:ext cx="10058400" cy="1256145"/>
          </a:xfrm>
          <a:prstGeom prst="rect">
            <a:avLst/>
          </a:prstGeom>
          <a:noFill/>
          <a:ln cap="flat" cmpd="sng" w="9525">
            <a:solidFill>
              <a:srgbClr val="981E3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aramond"/>
              <a:buNone/>
            </a:pPr>
            <a:r>
              <a:rPr lang="en-US" sz="3600">
                <a:latin typeface="Garamond"/>
                <a:ea typeface="Garamond"/>
                <a:cs typeface="Garamond"/>
                <a:sym typeface="Garamond"/>
              </a:rPr>
              <a:t>Conclusion</a:t>
            </a:r>
            <a:br>
              <a:rPr lang="en-US" sz="3600">
                <a:latin typeface="Garamond"/>
                <a:ea typeface="Garamond"/>
                <a:cs typeface="Garamond"/>
                <a:sym typeface="Garamond"/>
              </a:rPr>
            </a:br>
            <a:endParaRPr sz="1800">
              <a:latin typeface="Garamond"/>
              <a:ea typeface="Garamond"/>
              <a:cs typeface="Garamond"/>
              <a:sym typeface="Garamond"/>
            </a:endParaRPr>
          </a:p>
        </p:txBody>
      </p:sp>
      <p:sp>
        <p:nvSpPr>
          <p:cNvPr id="189" name="Google Shape;189;p27"/>
          <p:cNvSpPr txBox="1"/>
          <p:nvPr>
            <p:ph idx="1" type="body"/>
          </p:nvPr>
        </p:nvSpPr>
        <p:spPr>
          <a:xfrm>
            <a:off x="0" y="1256145"/>
            <a:ext cx="10058400" cy="5781964"/>
          </a:xfrm>
          <a:prstGeom prst="rect">
            <a:avLst/>
          </a:prstGeom>
          <a:noFill/>
          <a:ln>
            <a:noFill/>
          </a:ln>
        </p:spPr>
        <p:txBody>
          <a:bodyPr anchorCtr="0" anchor="t" bIns="45700" lIns="91425" spcFirstLastPara="1" rIns="91425" wrap="square" tIns="45700">
            <a:noAutofit/>
          </a:bodyPr>
          <a:lstStyle/>
          <a:p>
            <a:pPr indent="-238759" lvl="0" marL="251459" marR="0" rtl="0" algn="l">
              <a:lnSpc>
                <a:spcPct val="115000"/>
              </a:lnSpc>
              <a:spcBef>
                <a:spcPts val="120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Data-driven customer analytics will guide the development of less intrusive, more relevant ad formats to reduce adblocker usage and enhance user satisfaction.</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38759" lvl="0" marL="251459" marR="0"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Operational analytics will enable rapid experimentation, A/B testing, and continuous improvement, ensuring the strategy adapts quickly to user feedback and changing conditions.</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38759" lvl="0" marL="251459" marR="0"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Accounting analytics will focus on measuring financial and nonfinancial outcomes, including ad revenue, viewability, and engagement, to verify the effectiveness of the strategy.</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38759" lvl="0" marL="251459" marR="0"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People analytics will ensure the right talent and team structure are in place to implement and sustain these changes.</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38759" lvl="0" marL="251459" marR="0"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Optimization models were used to allocate resources efficiently, maximizing productivity and meeting organizational constraints.</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38759" lvl="0" marL="251459" marR="0"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Measurement plans include surveys, site analytics, A/B testing, dashboards, and regression analysis to track progress and verify causal linkages.</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38759" lvl="0" marL="251459" marR="0" rtl="0" algn="l">
              <a:lnSpc>
                <a:spcPct val="115000"/>
              </a:lnSpc>
              <a:spcBef>
                <a:spcPts val="0"/>
              </a:spcBef>
              <a:spcAft>
                <a:spcPts val="0"/>
              </a:spcAft>
              <a:buClr>
                <a:srgbClr val="7F7F7F"/>
              </a:buClr>
              <a:buSzPts val="1600"/>
              <a:buFont typeface="Garamond"/>
              <a:buChar char="•"/>
            </a:pPr>
            <a:r>
              <a:rPr i="1" lang="en-US" sz="1600">
                <a:solidFill>
                  <a:srgbClr val="7F7F7F"/>
                </a:solidFill>
                <a:latin typeface="Garamond"/>
                <a:ea typeface="Garamond"/>
                <a:cs typeface="Garamond"/>
                <a:sym typeface="Garamond"/>
              </a:rPr>
              <a:t>The integrated approach is expected to improve user experience, increase advertising revenue, and strengthen GYF’s organizational capabilities.</a:t>
            </a:r>
            <a:endParaRPr i="1" sz="1400">
              <a:solidFill>
                <a:srgbClr val="7F7F7F"/>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subTitle"/>
          </p:nvPr>
        </p:nvSpPr>
        <p:spPr>
          <a:xfrm>
            <a:off x="1275772" y="2863105"/>
            <a:ext cx="7543800" cy="187653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None/>
            </a:pPr>
            <a:r>
              <a:rPr lang="en-US" sz="4000">
                <a:latin typeface="Garamond"/>
                <a:ea typeface="Garamond"/>
                <a:cs typeface="Garamond"/>
                <a:sym typeface="Garamond"/>
              </a:rPr>
              <a:t>Problem Statement</a:t>
            </a:r>
            <a:endParaRPr sz="4000">
              <a:latin typeface="Garamond"/>
              <a:ea typeface="Garamond"/>
              <a:cs typeface="Garamond"/>
              <a:sym typeface="Garamond"/>
            </a:endParaRPr>
          </a:p>
        </p:txBody>
      </p:sp>
      <p:pic>
        <p:nvPicPr>
          <p:cNvPr id="92" name="Google Shape;92;p14"/>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5"/>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
        <p:nvSpPr>
          <p:cNvPr id="98" name="Google Shape;98;p15"/>
          <p:cNvSpPr txBox="1"/>
          <p:nvPr>
            <p:ph type="title"/>
          </p:nvPr>
        </p:nvSpPr>
        <p:spPr>
          <a:xfrm>
            <a:off x="0" y="-1"/>
            <a:ext cx="10058400" cy="1256145"/>
          </a:xfrm>
          <a:prstGeom prst="rect">
            <a:avLst/>
          </a:prstGeom>
          <a:noFill/>
          <a:ln cap="flat" cmpd="sng" w="9525">
            <a:solidFill>
              <a:srgbClr val="981E3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aramond"/>
              <a:buNone/>
            </a:pPr>
            <a:r>
              <a:rPr lang="en-US" sz="3600">
                <a:latin typeface="Garamond"/>
                <a:ea typeface="Garamond"/>
                <a:cs typeface="Garamond"/>
                <a:sym typeface="Garamond"/>
              </a:rPr>
              <a:t>Problem Statement– </a:t>
            </a:r>
            <a:br>
              <a:rPr lang="en-US" sz="3600">
                <a:latin typeface="Garamond"/>
                <a:ea typeface="Garamond"/>
                <a:cs typeface="Garamond"/>
                <a:sym typeface="Garamond"/>
              </a:rPr>
            </a:br>
            <a:r>
              <a:rPr lang="en-US" sz="1800">
                <a:latin typeface="Garamond"/>
                <a:ea typeface="Garamond"/>
                <a:cs typeface="Garamond"/>
                <a:sym typeface="Garamond"/>
              </a:rPr>
              <a:t>Impact of Adblockers on GYF</a:t>
            </a:r>
            <a:endParaRPr sz="1800">
              <a:latin typeface="Garamond"/>
              <a:ea typeface="Garamond"/>
              <a:cs typeface="Garamond"/>
              <a:sym typeface="Garamond"/>
            </a:endParaRPr>
          </a:p>
        </p:txBody>
      </p:sp>
      <p:sp>
        <p:nvSpPr>
          <p:cNvPr id="99" name="Google Shape;99;p15"/>
          <p:cNvSpPr txBox="1"/>
          <p:nvPr>
            <p:ph idx="1" type="body"/>
          </p:nvPr>
        </p:nvSpPr>
        <p:spPr>
          <a:xfrm>
            <a:off x="0" y="1256145"/>
            <a:ext cx="10058400" cy="578196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i="1" lang="en-US" sz="1800">
                <a:solidFill>
                  <a:srgbClr val="7F7F7F"/>
                </a:solidFill>
                <a:latin typeface="Garamond"/>
                <a:ea typeface="Garamond"/>
                <a:cs typeface="Garamond"/>
                <a:sym typeface="Garamond"/>
              </a:rPr>
              <a:t>Adblockers are disrupting GYF’s advertising ecosystem:</a:t>
            </a:r>
            <a:endParaRPr i="1" sz="1800">
              <a:solidFill>
                <a:srgbClr val="7F7F7F"/>
              </a:solidFill>
              <a:latin typeface="Garamond"/>
              <a:ea typeface="Garamond"/>
              <a:cs typeface="Garamond"/>
              <a:sym typeface="Garamond"/>
            </a:endParaRPr>
          </a:p>
          <a:p>
            <a:pPr indent="-298450" lvl="0" marL="457200" rtl="0" algn="l">
              <a:lnSpc>
                <a:spcPct val="115000"/>
              </a:lnSpc>
              <a:spcBef>
                <a:spcPts val="1200"/>
              </a:spcBef>
              <a:spcAft>
                <a:spcPts val="0"/>
              </a:spcAft>
              <a:buSzPts val="1100"/>
              <a:buChar char="●"/>
            </a:pPr>
            <a:r>
              <a:rPr i="1" lang="en-US" sz="1400">
                <a:solidFill>
                  <a:srgbClr val="7F7F7F"/>
                </a:solidFill>
                <a:latin typeface="Garamond"/>
                <a:ea typeface="Garamond"/>
                <a:cs typeface="Garamond"/>
                <a:sym typeface="Garamond"/>
              </a:rPr>
              <a:t>As of Q2 2023, there are 912 million internet users worldwide who use ad blockers. Of these, 496 million users are on mobile and 416 million are on desktop</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About 31 to 32 percent of all internet users aged 16 to 64 use ad blockers</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Publishers are projected to lose approximately 54 billion US dollars in 2024 due to ad blocking from total 8% of global digital ad spend.</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Usage peaks among users aged 25 to 34 and among tech-savvy males at 36.9 percent</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Ad blockers are intrusive ads at 62 percent, annoying ad formats at 54 percent, and privacy concerns at 40 percent</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At least 6.7 percent of the top five thousand websites are now using anti-adblock detection methods</a:t>
            </a:r>
            <a:endParaRPr i="1" sz="14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SzPts val="1100"/>
              <a:buFont typeface="Arial"/>
              <a:buNone/>
            </a:pPr>
            <a:r>
              <a:rPr i="1" lang="en-US" sz="1400">
                <a:solidFill>
                  <a:srgbClr val="7F7F7F"/>
                </a:solidFill>
                <a:latin typeface="Garamond"/>
                <a:ea typeface="Garamond"/>
                <a:cs typeface="Garamond"/>
                <a:sym typeface="Garamond"/>
              </a:rPr>
              <a:t>User behavior insights:</a:t>
            </a:r>
            <a:endParaRPr i="1" sz="1400">
              <a:solidFill>
                <a:srgbClr val="7F7F7F"/>
              </a:solidFill>
              <a:latin typeface="Garamond"/>
              <a:ea typeface="Garamond"/>
              <a:cs typeface="Garamond"/>
              <a:sym typeface="Garamond"/>
            </a:endParaRPr>
          </a:p>
          <a:p>
            <a:pPr indent="-298450" lvl="0" marL="457200" rtl="0" algn="l">
              <a:lnSpc>
                <a:spcPct val="115000"/>
              </a:lnSpc>
              <a:spcBef>
                <a:spcPts val="1200"/>
              </a:spcBef>
              <a:spcAft>
                <a:spcPts val="0"/>
              </a:spcAft>
              <a:buSzPts val="1100"/>
              <a:buChar char="●"/>
            </a:pPr>
            <a:r>
              <a:rPr i="1" lang="en-US" sz="1400">
                <a:solidFill>
                  <a:srgbClr val="7F7F7F"/>
                </a:solidFill>
                <a:latin typeface="Garamond"/>
                <a:ea typeface="Garamond"/>
                <a:cs typeface="Garamond"/>
                <a:sym typeface="Garamond"/>
              </a:rPr>
              <a:t>Users cite reasons such as: intrusive ads, privacy concerns, faster browsing, and better user experience.</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High adblocker usage among tech-savvy, younger demographics and desktop users.</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In some regions, adblocker adoption is rising faster than global average.</a:t>
            </a:r>
            <a:endParaRPr i="1" sz="14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SzPts val="1100"/>
              <a:buFont typeface="Arial"/>
              <a:buNone/>
            </a:pPr>
            <a:r>
              <a:rPr i="1" lang="en-US" sz="1400">
                <a:solidFill>
                  <a:srgbClr val="7F7F7F"/>
                </a:solidFill>
                <a:latin typeface="Garamond"/>
                <a:ea typeface="Garamond"/>
                <a:cs typeface="Garamond"/>
                <a:sym typeface="Garamond"/>
              </a:rPr>
              <a:t>Organizational impact:</a:t>
            </a:r>
            <a:endParaRPr i="1" sz="1400">
              <a:solidFill>
                <a:srgbClr val="7F7F7F"/>
              </a:solidFill>
              <a:latin typeface="Garamond"/>
              <a:ea typeface="Garamond"/>
              <a:cs typeface="Garamond"/>
              <a:sym typeface="Garamond"/>
            </a:endParaRPr>
          </a:p>
          <a:p>
            <a:pPr indent="-298450" lvl="0" marL="457200" rtl="0" algn="l">
              <a:lnSpc>
                <a:spcPct val="115000"/>
              </a:lnSpc>
              <a:spcBef>
                <a:spcPts val="1200"/>
              </a:spcBef>
              <a:spcAft>
                <a:spcPts val="0"/>
              </a:spcAft>
              <a:buSzPts val="1100"/>
              <a:buChar char="●"/>
            </a:pPr>
            <a:r>
              <a:rPr i="1" lang="en-US" sz="1400">
                <a:solidFill>
                  <a:srgbClr val="7F7F7F"/>
                </a:solidFill>
                <a:latin typeface="Garamond"/>
                <a:ea typeface="Garamond"/>
                <a:cs typeface="Garamond"/>
                <a:sym typeface="Garamond"/>
              </a:rPr>
              <a:t>Potential loss of advertising revenue with multi-millions at risk per year.</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Challenges in delivering promised reach to ad customers.</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Increased pressure to innovate ad formats and measurement techniques.</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Operational complexity in identifying blocked impressions and adapting reporting.</a:t>
            </a:r>
            <a:endParaRPr i="1" sz="14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SzPts val="1100"/>
              <a:buFont typeface="Arial"/>
              <a:buNone/>
            </a:pPr>
            <a:r>
              <a:rPr i="1" lang="en-US" sz="1400">
                <a:solidFill>
                  <a:srgbClr val="7F7F7F"/>
                </a:solidFill>
                <a:latin typeface="Garamond"/>
                <a:ea typeface="Garamond"/>
                <a:cs typeface="Garamond"/>
                <a:sym typeface="Garamond"/>
              </a:rPr>
              <a:t>Strategic implications:</a:t>
            </a:r>
            <a:endParaRPr i="1" sz="1400">
              <a:solidFill>
                <a:srgbClr val="7F7F7F"/>
              </a:solidFill>
              <a:latin typeface="Garamond"/>
              <a:ea typeface="Garamond"/>
              <a:cs typeface="Garamond"/>
              <a:sym typeface="Garamond"/>
            </a:endParaRPr>
          </a:p>
          <a:p>
            <a:pPr indent="-298450" lvl="0" marL="457200" rtl="0" algn="l">
              <a:lnSpc>
                <a:spcPct val="115000"/>
              </a:lnSpc>
              <a:spcBef>
                <a:spcPts val="1200"/>
              </a:spcBef>
              <a:spcAft>
                <a:spcPts val="0"/>
              </a:spcAft>
              <a:buSzPts val="1100"/>
              <a:buChar char="●"/>
            </a:pPr>
            <a:r>
              <a:rPr i="1" lang="en-US" sz="1400">
                <a:solidFill>
                  <a:srgbClr val="7F7F7F"/>
                </a:solidFill>
                <a:latin typeface="Garamond"/>
                <a:ea typeface="Garamond"/>
                <a:cs typeface="Garamond"/>
                <a:sym typeface="Garamond"/>
              </a:rPr>
              <a:t>If unaddressed, </a:t>
            </a:r>
            <a:r>
              <a:rPr i="1" lang="en-US" sz="1400">
                <a:solidFill>
                  <a:srgbClr val="7F7F7F"/>
                </a:solidFill>
                <a:latin typeface="Garamond"/>
                <a:ea typeface="Garamond"/>
                <a:cs typeface="Garamond"/>
                <a:sym typeface="Garamond"/>
              </a:rPr>
              <a:t>ad blockers</a:t>
            </a:r>
            <a:r>
              <a:rPr i="1" lang="en-US" sz="1400">
                <a:solidFill>
                  <a:srgbClr val="7F7F7F"/>
                </a:solidFill>
                <a:latin typeface="Garamond"/>
                <a:ea typeface="Garamond"/>
                <a:cs typeface="Garamond"/>
                <a:sym typeface="Garamond"/>
              </a:rPr>
              <a:t> may erode GYF’s value proposition to both advertisers and users.</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Need for data-driven solutions to understand, quantify, and address the problem.</a:t>
            </a:r>
            <a:endParaRPr i="1" sz="1400">
              <a:solidFill>
                <a:srgbClr val="7F7F7F"/>
              </a:solidFill>
              <a:latin typeface="Garamond"/>
              <a:ea typeface="Garamond"/>
              <a:cs typeface="Garamond"/>
              <a:sym typeface="Garamond"/>
            </a:endParaRPr>
          </a:p>
          <a:p>
            <a:pPr indent="0" lvl="0" marL="0" rtl="0" algn="l">
              <a:lnSpc>
                <a:spcPct val="100000"/>
              </a:lnSpc>
              <a:spcBef>
                <a:spcPts val="1200"/>
              </a:spcBef>
              <a:spcAft>
                <a:spcPts val="0"/>
              </a:spcAft>
              <a:buNone/>
            </a:pPr>
            <a:r>
              <a:t/>
            </a:r>
            <a:endParaRPr i="1" sz="1400">
              <a:solidFill>
                <a:srgbClr val="7F7F7F"/>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
        <p:nvSpPr>
          <p:cNvPr id="105" name="Google Shape;105;p16"/>
          <p:cNvSpPr txBox="1"/>
          <p:nvPr>
            <p:ph type="title"/>
          </p:nvPr>
        </p:nvSpPr>
        <p:spPr>
          <a:xfrm>
            <a:off x="0" y="-1"/>
            <a:ext cx="10058400" cy="1256145"/>
          </a:xfrm>
          <a:prstGeom prst="rect">
            <a:avLst/>
          </a:prstGeom>
          <a:noFill/>
          <a:ln cap="flat" cmpd="sng" w="9525">
            <a:solidFill>
              <a:srgbClr val="981E3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aramond"/>
              <a:buNone/>
            </a:pPr>
            <a:r>
              <a:rPr lang="en-US" sz="3600">
                <a:latin typeface="Garamond"/>
                <a:ea typeface="Garamond"/>
                <a:cs typeface="Garamond"/>
                <a:sym typeface="Garamond"/>
              </a:rPr>
              <a:t>Problem Statement– </a:t>
            </a:r>
            <a:br>
              <a:rPr lang="en-US" sz="3600">
                <a:latin typeface="Garamond"/>
                <a:ea typeface="Garamond"/>
                <a:cs typeface="Garamond"/>
                <a:sym typeface="Garamond"/>
              </a:rPr>
            </a:br>
            <a:r>
              <a:rPr i="1" lang="en-US" sz="1800">
                <a:latin typeface="Garamond"/>
                <a:ea typeface="Garamond"/>
                <a:cs typeface="Garamond"/>
                <a:sym typeface="Garamond"/>
              </a:rPr>
              <a:t>Application Exercise 1 – Research Methods and Tools</a:t>
            </a:r>
            <a:endParaRPr i="1" sz="1800">
              <a:latin typeface="Garamond"/>
              <a:ea typeface="Garamond"/>
              <a:cs typeface="Garamond"/>
              <a:sym typeface="Garamond"/>
            </a:endParaRPr>
          </a:p>
        </p:txBody>
      </p:sp>
      <p:sp>
        <p:nvSpPr>
          <p:cNvPr id="106" name="Google Shape;106;p16"/>
          <p:cNvSpPr txBox="1"/>
          <p:nvPr>
            <p:ph idx="1" type="body"/>
          </p:nvPr>
        </p:nvSpPr>
        <p:spPr>
          <a:xfrm>
            <a:off x="303525" y="1256150"/>
            <a:ext cx="4953300" cy="5781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None/>
            </a:pPr>
            <a:r>
              <a:rPr i="1" lang="en-US" sz="1800">
                <a:solidFill>
                  <a:srgbClr val="7F7F7F"/>
                </a:solidFill>
                <a:latin typeface="Garamond"/>
                <a:ea typeface="Garamond"/>
                <a:cs typeface="Garamond"/>
                <a:sym typeface="Garamond"/>
              </a:rPr>
              <a:t>Types of Research to Employ</a:t>
            </a:r>
            <a:endParaRPr i="1" sz="18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rPr i="1" lang="en-US" sz="1400">
                <a:solidFill>
                  <a:srgbClr val="7F7F7F"/>
                </a:solidFill>
                <a:latin typeface="Garamond"/>
                <a:ea typeface="Garamond"/>
                <a:cs typeface="Garamond"/>
                <a:sym typeface="Garamond"/>
              </a:rPr>
              <a:t>1. Exploratory Research</a:t>
            </a:r>
            <a:endParaRPr i="1" sz="1400">
              <a:solidFill>
                <a:srgbClr val="7F7F7F"/>
              </a:solidFill>
              <a:latin typeface="Garamond"/>
              <a:ea typeface="Garamond"/>
              <a:cs typeface="Garamond"/>
              <a:sym typeface="Garamond"/>
            </a:endParaRPr>
          </a:p>
          <a:p>
            <a:pPr indent="-298450" lvl="0" marL="457200" rtl="0" algn="l">
              <a:lnSpc>
                <a:spcPct val="115000"/>
              </a:lnSpc>
              <a:spcBef>
                <a:spcPts val="1200"/>
              </a:spcBef>
              <a:spcAft>
                <a:spcPts val="0"/>
              </a:spcAft>
              <a:buSzPts val="1100"/>
              <a:buChar char="●"/>
            </a:pPr>
            <a:r>
              <a:rPr i="1" lang="en-US" sz="1400">
                <a:solidFill>
                  <a:srgbClr val="7F7F7F"/>
                </a:solidFill>
                <a:latin typeface="Garamond"/>
                <a:ea typeface="Garamond"/>
                <a:cs typeface="Garamond"/>
                <a:sym typeface="Garamond"/>
              </a:rPr>
              <a:t>To identify root causes and scope of the adblocker issue.</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Often uses qualitative methods such as focus groups and in-depth interviews</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Question: “Why are more users using adblockers on GYF?”</a:t>
            </a:r>
            <a:endParaRPr i="1" sz="14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rPr i="1" lang="en-US" sz="1400">
                <a:solidFill>
                  <a:srgbClr val="7F7F7F"/>
                </a:solidFill>
                <a:latin typeface="Garamond"/>
                <a:ea typeface="Garamond"/>
                <a:cs typeface="Garamond"/>
                <a:sym typeface="Garamond"/>
              </a:rPr>
              <a:t>2. Descriptive Research</a:t>
            </a:r>
            <a:endParaRPr i="1" sz="1400">
              <a:solidFill>
                <a:srgbClr val="7F7F7F"/>
              </a:solidFill>
              <a:latin typeface="Garamond"/>
              <a:ea typeface="Garamond"/>
              <a:cs typeface="Garamond"/>
              <a:sym typeface="Garamond"/>
            </a:endParaRPr>
          </a:p>
          <a:p>
            <a:pPr indent="-298450" lvl="0" marL="457200" rtl="0" algn="l">
              <a:lnSpc>
                <a:spcPct val="115000"/>
              </a:lnSpc>
              <a:spcBef>
                <a:spcPts val="1200"/>
              </a:spcBef>
              <a:spcAft>
                <a:spcPts val="0"/>
              </a:spcAft>
              <a:buSzPts val="1100"/>
              <a:buChar char="●"/>
            </a:pPr>
            <a:r>
              <a:rPr i="1" lang="en-US" sz="1400">
                <a:solidFill>
                  <a:srgbClr val="7F7F7F"/>
                </a:solidFill>
                <a:latin typeface="Garamond"/>
                <a:ea typeface="Garamond"/>
                <a:cs typeface="Garamond"/>
                <a:sym typeface="Garamond"/>
              </a:rPr>
              <a:t>To quantify and profile affected users/advertisers.</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Relies on surveys, data analysis, and large-scale observation</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Question</a:t>
            </a:r>
            <a:r>
              <a:rPr i="1" lang="en-US" sz="1400">
                <a:solidFill>
                  <a:srgbClr val="7F7F7F"/>
                </a:solidFill>
                <a:latin typeface="Garamond"/>
                <a:ea typeface="Garamond"/>
                <a:cs typeface="Garamond"/>
                <a:sym typeface="Garamond"/>
              </a:rPr>
              <a:t>: “What % of impressions are blocked? Who are the adblocker users?”</a:t>
            </a:r>
            <a:endParaRPr i="1" sz="14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rPr i="1" lang="en-US" sz="1400">
                <a:solidFill>
                  <a:srgbClr val="7F7F7F"/>
                </a:solidFill>
                <a:latin typeface="Garamond"/>
                <a:ea typeface="Garamond"/>
                <a:cs typeface="Garamond"/>
                <a:sym typeface="Garamond"/>
              </a:rPr>
              <a:t>3. Causal Research</a:t>
            </a:r>
            <a:endParaRPr i="1" sz="1400">
              <a:solidFill>
                <a:srgbClr val="7F7F7F"/>
              </a:solidFill>
              <a:latin typeface="Garamond"/>
              <a:ea typeface="Garamond"/>
              <a:cs typeface="Garamond"/>
              <a:sym typeface="Garamond"/>
            </a:endParaRPr>
          </a:p>
          <a:p>
            <a:pPr indent="-298450" lvl="0" marL="457200" rtl="0" algn="l">
              <a:lnSpc>
                <a:spcPct val="115000"/>
              </a:lnSpc>
              <a:spcBef>
                <a:spcPts val="1200"/>
              </a:spcBef>
              <a:spcAft>
                <a:spcPts val="0"/>
              </a:spcAft>
              <a:buSzPts val="1100"/>
              <a:buChar char="●"/>
            </a:pPr>
            <a:r>
              <a:rPr i="1" lang="en-US" sz="1400">
                <a:solidFill>
                  <a:srgbClr val="7F7F7F"/>
                </a:solidFill>
                <a:latin typeface="Garamond"/>
                <a:ea typeface="Garamond"/>
                <a:cs typeface="Garamond"/>
                <a:sym typeface="Garamond"/>
              </a:rPr>
              <a:t>To test the impact of interventions or new strategies.</a:t>
            </a: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Question</a:t>
            </a:r>
            <a:r>
              <a:rPr i="1" lang="en-US" sz="1400">
                <a:solidFill>
                  <a:srgbClr val="7F7F7F"/>
                </a:solidFill>
                <a:latin typeface="Garamond"/>
                <a:ea typeface="Garamond"/>
                <a:cs typeface="Garamond"/>
                <a:sym typeface="Garamond"/>
              </a:rPr>
              <a:t>: “Does offering incentives to whitelist GYF increase ad viewability?”</a:t>
            </a:r>
            <a:endParaRPr sz="1100">
              <a:latin typeface="Arial"/>
              <a:ea typeface="Arial"/>
              <a:cs typeface="Arial"/>
              <a:sym typeface="Arial"/>
            </a:endParaRPr>
          </a:p>
          <a:p>
            <a:pPr indent="0" lvl="0" marL="251459" rtl="0" algn="l">
              <a:lnSpc>
                <a:spcPct val="100000"/>
              </a:lnSpc>
              <a:spcBef>
                <a:spcPts val="1200"/>
              </a:spcBef>
              <a:spcAft>
                <a:spcPts val="0"/>
              </a:spcAft>
              <a:buNone/>
            </a:pPr>
            <a:r>
              <a:t/>
            </a:r>
            <a:endParaRPr i="1" sz="1400">
              <a:solidFill>
                <a:srgbClr val="7F7F7F"/>
              </a:solidFill>
              <a:latin typeface="Garamond"/>
              <a:ea typeface="Garamond"/>
              <a:cs typeface="Garamond"/>
              <a:sym typeface="Garamond"/>
            </a:endParaRPr>
          </a:p>
          <a:p>
            <a:pPr indent="-162559" lvl="0" marL="251459" rtl="0" algn="l">
              <a:lnSpc>
                <a:spcPct val="100000"/>
              </a:lnSpc>
              <a:spcBef>
                <a:spcPts val="0"/>
              </a:spcBef>
              <a:spcAft>
                <a:spcPts val="0"/>
              </a:spcAft>
              <a:buClr>
                <a:schemeClr val="dk1"/>
              </a:buClr>
              <a:buSzPts val="1400"/>
              <a:buNone/>
            </a:pPr>
            <a:r>
              <a:t/>
            </a:r>
            <a:endParaRPr i="1" sz="1400">
              <a:solidFill>
                <a:srgbClr val="7F7F7F"/>
              </a:solidFill>
              <a:latin typeface="Garamond"/>
              <a:ea typeface="Garamond"/>
              <a:cs typeface="Garamond"/>
              <a:sym typeface="Garamond"/>
            </a:endParaRPr>
          </a:p>
        </p:txBody>
      </p:sp>
      <p:sp>
        <p:nvSpPr>
          <p:cNvPr id="107" name="Google Shape;107;p16"/>
          <p:cNvSpPr txBox="1"/>
          <p:nvPr>
            <p:ph idx="1" type="body"/>
          </p:nvPr>
        </p:nvSpPr>
        <p:spPr>
          <a:xfrm>
            <a:off x="5105100" y="1318975"/>
            <a:ext cx="4953300" cy="5781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800"/>
              </a:spcBef>
              <a:spcAft>
                <a:spcPts val="0"/>
              </a:spcAft>
              <a:buNone/>
            </a:pPr>
            <a:r>
              <a:rPr i="1" lang="en-US" sz="1800">
                <a:solidFill>
                  <a:srgbClr val="7F7F7F"/>
                </a:solidFill>
                <a:latin typeface="Garamond"/>
                <a:ea typeface="Garamond"/>
                <a:cs typeface="Garamond"/>
                <a:sym typeface="Garamond"/>
              </a:rPr>
              <a:t>Research Tools</a:t>
            </a:r>
            <a:endParaRPr i="1" sz="1800">
              <a:solidFill>
                <a:srgbClr val="7F7F7F"/>
              </a:solidFill>
              <a:latin typeface="Garamond"/>
              <a:ea typeface="Garamond"/>
              <a:cs typeface="Garamond"/>
              <a:sym typeface="Garamond"/>
            </a:endParaRPr>
          </a:p>
          <a:p>
            <a:pPr indent="-298450" lvl="0" marL="457200" rtl="0" algn="l">
              <a:lnSpc>
                <a:spcPct val="115000"/>
              </a:lnSpc>
              <a:spcBef>
                <a:spcPts val="1200"/>
              </a:spcBef>
              <a:spcAft>
                <a:spcPts val="0"/>
              </a:spcAft>
              <a:buSzPts val="1100"/>
              <a:buChar char="●"/>
            </a:pPr>
            <a:r>
              <a:rPr i="1" lang="en-US" sz="1400">
                <a:solidFill>
                  <a:srgbClr val="7F7F7F"/>
                </a:solidFill>
                <a:latin typeface="Garamond"/>
                <a:ea typeface="Garamond"/>
                <a:cs typeface="Garamond"/>
                <a:sym typeface="Garamond"/>
              </a:rPr>
              <a:t>Focus Groups: Qualitative insight from both advertisers and end users.</a:t>
            </a:r>
            <a:br>
              <a:rPr i="1" lang="en-US" sz="1400">
                <a:solidFill>
                  <a:srgbClr val="7F7F7F"/>
                </a:solidFill>
                <a:latin typeface="Garamond"/>
                <a:ea typeface="Garamond"/>
                <a:cs typeface="Garamond"/>
                <a:sym typeface="Garamond"/>
              </a:rPr>
            </a:b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Surveys (traditional &amp; mobile): Large-scale data collection.</a:t>
            </a:r>
            <a:br>
              <a:rPr i="1" lang="en-US" sz="1400">
                <a:solidFill>
                  <a:srgbClr val="7F7F7F"/>
                </a:solidFill>
                <a:latin typeface="Garamond"/>
                <a:ea typeface="Garamond"/>
                <a:cs typeface="Garamond"/>
                <a:sym typeface="Garamond"/>
              </a:rPr>
            </a:b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Online Communities (MROCs): Ongoing discussions and insights.</a:t>
            </a:r>
            <a:br>
              <a:rPr i="1" lang="en-US" sz="1400">
                <a:solidFill>
                  <a:srgbClr val="7F7F7F"/>
                </a:solidFill>
                <a:latin typeface="Garamond"/>
                <a:ea typeface="Garamond"/>
                <a:cs typeface="Garamond"/>
                <a:sym typeface="Garamond"/>
              </a:rPr>
            </a:b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Customer Self-Reporting: In-app/on-site pop-ups.</a:t>
            </a:r>
            <a:br>
              <a:rPr i="1" lang="en-US" sz="1400">
                <a:solidFill>
                  <a:srgbClr val="7F7F7F"/>
                </a:solidFill>
                <a:latin typeface="Garamond"/>
                <a:ea typeface="Garamond"/>
                <a:cs typeface="Garamond"/>
                <a:sym typeface="Garamond"/>
              </a:rPr>
            </a:b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Social Media &amp; Mobile Analytics: Track trends and measure engagement.</a:t>
            </a:r>
            <a:br>
              <a:rPr i="1" lang="en-US" sz="1400">
                <a:solidFill>
                  <a:srgbClr val="7F7F7F"/>
                </a:solidFill>
                <a:latin typeface="Garamond"/>
                <a:ea typeface="Garamond"/>
                <a:cs typeface="Garamond"/>
                <a:sym typeface="Garamond"/>
              </a:rPr>
            </a:b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A/B Testing: Test new solutions (e.g., new ad formats, anti-adblocker messages).</a:t>
            </a:r>
            <a:br>
              <a:rPr i="1" lang="en-US" sz="1400">
                <a:solidFill>
                  <a:srgbClr val="7F7F7F"/>
                </a:solidFill>
                <a:latin typeface="Garamond"/>
                <a:ea typeface="Garamond"/>
                <a:cs typeface="Garamond"/>
                <a:sym typeface="Garamond"/>
              </a:rPr>
            </a:br>
            <a:endParaRPr i="1" sz="1400">
              <a:solidFill>
                <a:srgbClr val="7F7F7F"/>
              </a:solidFill>
              <a:latin typeface="Garamond"/>
              <a:ea typeface="Garamond"/>
              <a:cs typeface="Garamond"/>
              <a:sym typeface="Garamond"/>
            </a:endParaRPr>
          </a:p>
          <a:p>
            <a:pPr indent="-298450" lvl="0" marL="457200" rtl="0" algn="l">
              <a:lnSpc>
                <a:spcPct val="115000"/>
              </a:lnSpc>
              <a:spcBef>
                <a:spcPts val="0"/>
              </a:spcBef>
              <a:spcAft>
                <a:spcPts val="0"/>
              </a:spcAft>
              <a:buSzPts val="1100"/>
              <a:buChar char="●"/>
            </a:pPr>
            <a:r>
              <a:rPr i="1" lang="en-US" sz="1400">
                <a:solidFill>
                  <a:srgbClr val="7F7F7F"/>
                </a:solidFill>
                <a:latin typeface="Garamond"/>
                <a:ea typeface="Garamond"/>
                <a:cs typeface="Garamond"/>
                <a:sym typeface="Garamond"/>
              </a:rPr>
              <a:t>Media Planning Firms &amp; Third-party Data: Benchmarking and validation.</a:t>
            </a:r>
            <a:endParaRPr i="1" sz="1400">
              <a:solidFill>
                <a:srgbClr val="7F7F7F"/>
              </a:solidFill>
              <a:latin typeface="Garamond"/>
              <a:ea typeface="Garamond"/>
              <a:cs typeface="Garamond"/>
              <a:sym typeface="Garamond"/>
            </a:endParaRPr>
          </a:p>
          <a:p>
            <a:pPr indent="0" lvl="0" marL="457200" rtl="0" algn="l">
              <a:lnSpc>
                <a:spcPct val="115000"/>
              </a:lnSpc>
              <a:spcBef>
                <a:spcPts val="1200"/>
              </a:spcBef>
              <a:spcAft>
                <a:spcPts val="0"/>
              </a:spcAft>
              <a:buNone/>
            </a:pPr>
            <a:r>
              <a:t/>
            </a:r>
            <a:endParaRPr i="1" sz="1400">
              <a:solidFill>
                <a:srgbClr val="7F7F7F"/>
              </a:solidFill>
              <a:latin typeface="Garamond"/>
              <a:ea typeface="Garamond"/>
              <a:cs typeface="Garamond"/>
              <a:sym typeface="Garamond"/>
            </a:endParaRPr>
          </a:p>
          <a:p>
            <a:pPr indent="0" lvl="0" marL="251459" rtl="0" algn="l">
              <a:lnSpc>
                <a:spcPct val="100000"/>
              </a:lnSpc>
              <a:spcBef>
                <a:spcPts val="1200"/>
              </a:spcBef>
              <a:spcAft>
                <a:spcPts val="0"/>
              </a:spcAft>
              <a:buNone/>
            </a:pPr>
            <a:r>
              <a:t/>
            </a:r>
            <a:endParaRPr i="1" sz="1400">
              <a:solidFill>
                <a:srgbClr val="7F7F7F"/>
              </a:solidFill>
              <a:latin typeface="Garamond"/>
              <a:ea typeface="Garamond"/>
              <a:cs typeface="Garamond"/>
              <a:sym typeface="Garamond"/>
            </a:endParaRPr>
          </a:p>
          <a:p>
            <a:pPr indent="-162559" lvl="0" marL="251459" rtl="0" algn="l">
              <a:lnSpc>
                <a:spcPct val="100000"/>
              </a:lnSpc>
              <a:spcBef>
                <a:spcPts val="0"/>
              </a:spcBef>
              <a:spcAft>
                <a:spcPts val="0"/>
              </a:spcAft>
              <a:buClr>
                <a:schemeClr val="dk1"/>
              </a:buClr>
              <a:buSzPts val="1400"/>
              <a:buNone/>
            </a:pPr>
            <a:r>
              <a:t/>
            </a:r>
            <a:endParaRPr i="1" sz="1400">
              <a:solidFill>
                <a:srgbClr val="7F7F7F"/>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image.png" id="112" name="Google Shape;112;p17"/>
          <p:cNvPicPr preferRelativeResize="0"/>
          <p:nvPr/>
        </p:nvPicPr>
        <p:blipFill rotWithShape="1">
          <a:blip r:embed="rId3">
            <a:alphaModFix/>
          </a:blip>
          <a:srcRect b="0" l="24169" r="20636" t="0"/>
          <a:stretch/>
        </p:blipFill>
        <p:spPr>
          <a:xfrm>
            <a:off x="331150" y="1439350"/>
            <a:ext cx="3000000" cy="3261351"/>
          </a:xfrm>
          <a:prstGeom prst="rect">
            <a:avLst/>
          </a:prstGeom>
          <a:noFill/>
          <a:ln>
            <a:noFill/>
          </a:ln>
        </p:spPr>
      </p:pic>
      <p:sp>
        <p:nvSpPr>
          <p:cNvPr id="113" name="Google Shape;113;p17"/>
          <p:cNvSpPr txBox="1"/>
          <p:nvPr>
            <p:ph type="title"/>
          </p:nvPr>
        </p:nvSpPr>
        <p:spPr>
          <a:xfrm>
            <a:off x="0" y="-1"/>
            <a:ext cx="10058400" cy="1256100"/>
          </a:xfrm>
          <a:prstGeom prst="rect">
            <a:avLst/>
          </a:prstGeom>
          <a:noFill/>
          <a:ln cap="flat" cmpd="sng" w="9525">
            <a:solidFill>
              <a:srgbClr val="981E3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Garamond"/>
              <a:buNone/>
            </a:pPr>
            <a:r>
              <a:rPr lang="en-US" sz="3600">
                <a:latin typeface="Garamond"/>
                <a:ea typeface="Garamond"/>
                <a:cs typeface="Garamond"/>
                <a:sym typeface="Garamond"/>
              </a:rPr>
              <a:t>Problem Statement– </a:t>
            </a:r>
            <a:br>
              <a:rPr lang="en-US" sz="3600">
                <a:latin typeface="Garamond"/>
                <a:ea typeface="Garamond"/>
                <a:cs typeface="Garamond"/>
                <a:sym typeface="Garamond"/>
              </a:rPr>
            </a:br>
            <a:r>
              <a:rPr i="1" lang="en-US" sz="1800">
                <a:latin typeface="Garamond"/>
                <a:ea typeface="Garamond"/>
                <a:cs typeface="Garamond"/>
                <a:sym typeface="Garamond"/>
              </a:rPr>
              <a:t>Application Exercise 1 – Research Methods and Tools</a:t>
            </a:r>
            <a:endParaRPr i="1" sz="1800">
              <a:latin typeface="Garamond"/>
              <a:ea typeface="Garamond"/>
              <a:cs typeface="Garamond"/>
              <a:sym typeface="Garamond"/>
            </a:endParaRPr>
          </a:p>
        </p:txBody>
      </p:sp>
      <p:graphicFrame>
        <p:nvGraphicFramePr>
          <p:cNvPr id="114" name="Google Shape;114;p17"/>
          <p:cNvGraphicFramePr/>
          <p:nvPr/>
        </p:nvGraphicFramePr>
        <p:xfrm>
          <a:off x="3535870" y="1530805"/>
          <a:ext cx="3000000" cy="3000000"/>
        </p:xfrm>
        <a:graphic>
          <a:graphicData uri="http://schemas.openxmlformats.org/drawingml/2006/table">
            <a:tbl>
              <a:tblPr bandRow="1" firstRow="1">
                <a:noFill/>
                <a:tableStyleId>{3635EB79-2451-4028-B7FB-8CA6E2E5E895}</a:tableStyleId>
              </a:tblPr>
              <a:tblGrid>
                <a:gridCol w="3011050"/>
                <a:gridCol w="3011050"/>
              </a:tblGrid>
              <a:tr h="230000">
                <a:tc>
                  <a:txBody>
                    <a:bodyPr/>
                    <a:lstStyle/>
                    <a:p>
                      <a:pPr indent="0" lvl="0" marL="0" marR="0" rtl="0" algn="ctr">
                        <a:spcBef>
                          <a:spcPts val="0"/>
                        </a:spcBef>
                        <a:spcAft>
                          <a:spcPts val="0"/>
                        </a:spcAft>
                        <a:buNone/>
                      </a:pPr>
                      <a:r>
                        <a:rPr lang="en-US" sz="1400" u="none" cap="none" strike="noStrike"/>
                        <a:t>Metric</a:t>
                      </a:r>
                      <a:endParaRPr/>
                    </a:p>
                  </a:txBody>
                  <a:tcPr marT="45725" marB="45725" marR="91450" marL="91450">
                    <a:solidFill>
                      <a:srgbClr val="4472C4"/>
                    </a:solidFill>
                  </a:tcPr>
                </a:tc>
                <a:tc>
                  <a:txBody>
                    <a:bodyPr/>
                    <a:lstStyle/>
                    <a:p>
                      <a:pPr indent="0" lvl="0" marL="0" marR="0" rtl="0" algn="ctr">
                        <a:spcBef>
                          <a:spcPts val="0"/>
                        </a:spcBef>
                        <a:spcAft>
                          <a:spcPts val="0"/>
                        </a:spcAft>
                        <a:buNone/>
                      </a:pPr>
                      <a:r>
                        <a:rPr lang="en-US" sz="1400" u="none" cap="none" strike="noStrike"/>
                        <a:t>Value</a:t>
                      </a:r>
                      <a:endParaRPr/>
                    </a:p>
                  </a:txBody>
                  <a:tcPr marT="45725" marB="45725" marR="91450" marL="91450">
                    <a:solidFill>
                      <a:srgbClr val="4472C4"/>
                    </a:solidFill>
                  </a:tcPr>
                </a:tc>
              </a:tr>
              <a:tr h="230000">
                <a:tc>
                  <a:txBody>
                    <a:bodyPr/>
                    <a:lstStyle/>
                    <a:p>
                      <a:pPr indent="0" lvl="0" marL="0" marR="0" rtl="0" algn="l">
                        <a:spcBef>
                          <a:spcPts val="0"/>
                        </a:spcBef>
                        <a:spcAft>
                          <a:spcPts val="0"/>
                        </a:spcAft>
                        <a:buNone/>
                      </a:pPr>
                      <a:r>
                        <a:rPr lang="en-US" sz="1400" u="none" cap="none" strike="noStrike"/>
                        <a:t>Global adblock users</a:t>
                      </a:r>
                      <a:endParaRPr/>
                    </a:p>
                  </a:txBody>
                  <a:tcPr marT="45725" marB="45725" marR="91450" marL="91450"/>
                </a:tc>
                <a:tc>
                  <a:txBody>
                    <a:bodyPr/>
                    <a:lstStyle/>
                    <a:p>
                      <a:pPr indent="0" lvl="0" marL="0" marR="0" rtl="0" algn="l">
                        <a:spcBef>
                          <a:spcPts val="0"/>
                        </a:spcBef>
                        <a:spcAft>
                          <a:spcPts val="0"/>
                        </a:spcAft>
                        <a:buNone/>
                      </a:pPr>
                      <a:r>
                        <a:rPr lang="en-US" sz="1400"/>
                        <a:t>912 million (Q2 2023)</a:t>
                      </a:r>
                      <a:endParaRPr/>
                    </a:p>
                  </a:txBody>
                  <a:tcPr marT="45725" marB="45725" marR="91450" marL="91450"/>
                </a:tc>
              </a:tr>
              <a:tr h="230000">
                <a:tc>
                  <a:txBody>
                    <a:bodyPr/>
                    <a:lstStyle/>
                    <a:p>
                      <a:pPr indent="0" lvl="0" marL="0" marR="0" rtl="0" algn="l">
                        <a:spcBef>
                          <a:spcPts val="0"/>
                        </a:spcBef>
                        <a:spcAft>
                          <a:spcPts val="0"/>
                        </a:spcAft>
                        <a:buNone/>
                      </a:pPr>
                      <a:r>
                        <a:rPr lang="en-US" sz="1400"/>
                        <a:t>Mobile adblock users</a:t>
                      </a:r>
                      <a:endParaRPr/>
                    </a:p>
                  </a:txBody>
                  <a:tcPr marT="45725" marB="45725" marR="91450" marL="91450"/>
                </a:tc>
                <a:tc>
                  <a:txBody>
                    <a:bodyPr/>
                    <a:lstStyle/>
                    <a:p>
                      <a:pPr indent="0" lvl="0" marL="0" marR="0" rtl="0" algn="l">
                        <a:spcBef>
                          <a:spcPts val="0"/>
                        </a:spcBef>
                        <a:spcAft>
                          <a:spcPts val="0"/>
                        </a:spcAft>
                        <a:buNone/>
                      </a:pPr>
                      <a:r>
                        <a:rPr lang="en-US" sz="1400"/>
                        <a:t>496 million (54.4%)</a:t>
                      </a:r>
                      <a:endParaRPr/>
                    </a:p>
                  </a:txBody>
                  <a:tcPr marT="45725" marB="45725" marR="91450" marL="91450"/>
                </a:tc>
              </a:tr>
              <a:tr h="230000">
                <a:tc>
                  <a:txBody>
                    <a:bodyPr/>
                    <a:lstStyle/>
                    <a:p>
                      <a:pPr indent="0" lvl="0" marL="0" marR="0" rtl="0" algn="l">
                        <a:spcBef>
                          <a:spcPts val="0"/>
                        </a:spcBef>
                        <a:spcAft>
                          <a:spcPts val="0"/>
                        </a:spcAft>
                        <a:buNone/>
                      </a:pPr>
                      <a:r>
                        <a:rPr lang="en-US" sz="1400"/>
                        <a:t>Desktop adblock users</a:t>
                      </a:r>
                      <a:endParaRPr/>
                    </a:p>
                  </a:txBody>
                  <a:tcPr marT="45725" marB="45725" marR="91450" marL="91450"/>
                </a:tc>
                <a:tc>
                  <a:txBody>
                    <a:bodyPr/>
                    <a:lstStyle/>
                    <a:p>
                      <a:pPr indent="0" lvl="0" marL="0" marR="0" rtl="0" algn="l">
                        <a:spcBef>
                          <a:spcPts val="0"/>
                        </a:spcBef>
                        <a:spcAft>
                          <a:spcPts val="0"/>
                        </a:spcAft>
                        <a:buNone/>
                      </a:pPr>
                      <a:r>
                        <a:rPr lang="en-US" sz="1400"/>
                        <a:t>416 million (45.6%)</a:t>
                      </a:r>
                      <a:endParaRPr/>
                    </a:p>
                  </a:txBody>
                  <a:tcPr marT="45725" marB="45725" marR="91450" marL="91450"/>
                </a:tc>
              </a:tr>
              <a:tr h="230000">
                <a:tc>
                  <a:txBody>
                    <a:bodyPr/>
                    <a:lstStyle/>
                    <a:p>
                      <a:pPr indent="0" lvl="0" marL="0" marR="0" rtl="0" algn="l">
                        <a:spcBef>
                          <a:spcPts val="0"/>
                        </a:spcBef>
                        <a:spcAft>
                          <a:spcPts val="0"/>
                        </a:spcAft>
                        <a:buNone/>
                      </a:pPr>
                      <a:r>
                        <a:rPr lang="en-US" sz="1400"/>
                        <a:t>% of internet users (16–64) using ad blocker</a:t>
                      </a:r>
                      <a:endParaRPr/>
                    </a:p>
                  </a:txBody>
                  <a:tcPr marT="45725" marB="45725" marR="91450" marL="91450"/>
                </a:tc>
                <a:tc>
                  <a:txBody>
                    <a:bodyPr/>
                    <a:lstStyle/>
                    <a:p>
                      <a:pPr indent="0" lvl="0" marL="0" marR="0" rtl="0" algn="l">
                        <a:spcBef>
                          <a:spcPts val="0"/>
                        </a:spcBef>
                        <a:spcAft>
                          <a:spcPts val="0"/>
                        </a:spcAft>
                        <a:buNone/>
                      </a:pPr>
                      <a:r>
                        <a:rPr lang="en-US" sz="1400"/>
                        <a:t>~31–32%</a:t>
                      </a:r>
                      <a:endParaRPr/>
                    </a:p>
                  </a:txBody>
                  <a:tcPr marT="45725" marB="45725" marR="91450" marL="91450"/>
                </a:tc>
              </a:tr>
              <a:tr h="230000">
                <a:tc>
                  <a:txBody>
                    <a:bodyPr/>
                    <a:lstStyle/>
                    <a:p>
                      <a:pPr indent="0" lvl="0" marL="0" marR="0" rtl="0" algn="l">
                        <a:spcBef>
                          <a:spcPts val="0"/>
                        </a:spcBef>
                        <a:spcAft>
                          <a:spcPts val="0"/>
                        </a:spcAft>
                        <a:buNone/>
                      </a:pPr>
                      <a:r>
                        <a:rPr lang="en-US" sz="1400"/>
                        <a:t>Estimated publisher revenue loss</a:t>
                      </a:r>
                      <a:endParaRPr/>
                    </a:p>
                  </a:txBody>
                  <a:tcPr marT="45725" marB="45725" marR="91450" marL="91450"/>
                </a:tc>
                <a:tc>
                  <a:txBody>
                    <a:bodyPr/>
                    <a:lstStyle/>
                    <a:p>
                      <a:pPr indent="0" lvl="0" marL="0" marR="0" rtl="0" algn="l">
                        <a:spcBef>
                          <a:spcPts val="0"/>
                        </a:spcBef>
                        <a:spcAft>
                          <a:spcPts val="0"/>
                        </a:spcAft>
                        <a:buNone/>
                      </a:pPr>
                      <a:r>
                        <a:rPr lang="en-US" sz="1400"/>
                        <a:t>US $54 billion (2024)</a:t>
                      </a:r>
                      <a:endParaRPr/>
                    </a:p>
                  </a:txBody>
                  <a:tcPr marT="45725" marB="45725" marR="91450" marL="91450"/>
                </a:tc>
              </a:tr>
              <a:tr h="230000">
                <a:tc>
                  <a:txBody>
                    <a:bodyPr/>
                    <a:lstStyle/>
                    <a:p>
                      <a:pPr indent="0" lvl="0" marL="0" marR="0" rtl="0" algn="l">
                        <a:spcBef>
                          <a:spcPts val="0"/>
                        </a:spcBef>
                        <a:spcAft>
                          <a:spcPts val="0"/>
                        </a:spcAft>
                        <a:buNone/>
                      </a:pPr>
                      <a:r>
                        <a:rPr lang="en-US" sz="1400"/>
                        <a:t>% of global digital ad spend lost</a:t>
                      </a:r>
                      <a:endParaRPr/>
                    </a:p>
                  </a:txBody>
                  <a:tcPr marT="45725" marB="45725" marR="91450" marL="91450"/>
                </a:tc>
                <a:tc>
                  <a:txBody>
                    <a:bodyPr/>
                    <a:lstStyle/>
                    <a:p>
                      <a:pPr indent="0" lvl="0" marL="0" marR="0" rtl="0" algn="l">
                        <a:spcBef>
                          <a:spcPts val="0"/>
                        </a:spcBef>
                        <a:spcAft>
                          <a:spcPts val="0"/>
                        </a:spcAft>
                        <a:buNone/>
                      </a:pPr>
                      <a:r>
                        <a:rPr lang="en-US" sz="1400"/>
                        <a:t>~8%</a:t>
                      </a:r>
                      <a:endParaRPr/>
                    </a:p>
                  </a:txBody>
                  <a:tcPr marT="45725" marB="45725" marR="91450" marL="91450"/>
                </a:tc>
              </a:tr>
              <a:tr h="230000">
                <a:tc>
                  <a:txBody>
                    <a:bodyPr/>
                    <a:lstStyle/>
                    <a:p>
                      <a:pPr indent="0" lvl="0" marL="0" marR="0" rtl="0" algn="l">
                        <a:spcBef>
                          <a:spcPts val="0"/>
                        </a:spcBef>
                        <a:spcAft>
                          <a:spcPts val="0"/>
                        </a:spcAft>
                        <a:buNone/>
                      </a:pPr>
                      <a:r>
                        <a:rPr lang="en-US" sz="1400"/>
                        <a:t>% of top websites with anti‑adblock tech</a:t>
                      </a:r>
                      <a:endParaRPr/>
                    </a:p>
                  </a:txBody>
                  <a:tcPr marT="45725" marB="45725" marR="91450" marL="91450"/>
                </a:tc>
                <a:tc>
                  <a:txBody>
                    <a:bodyPr/>
                    <a:lstStyle/>
                    <a:p>
                      <a:pPr indent="0" lvl="0" marL="0" marR="0" rtl="0" algn="l">
                        <a:spcBef>
                          <a:spcPts val="0"/>
                        </a:spcBef>
                        <a:spcAft>
                          <a:spcPts val="0"/>
                        </a:spcAft>
                        <a:buNone/>
                      </a:pPr>
                      <a:r>
                        <a:rPr lang="en-US" sz="1400"/>
                        <a:t>≥ 6.7%</a:t>
                      </a:r>
                      <a:endParaRPr/>
                    </a:p>
                  </a:txBody>
                  <a:tcPr marT="45725" marB="45725" marR="91450" marL="91450"/>
                </a:tc>
              </a:tr>
              <a:tr h="230000">
                <a:tc>
                  <a:txBody>
                    <a:bodyPr/>
                    <a:lstStyle/>
                    <a:p>
                      <a:pPr indent="0" lvl="0" marL="0" marR="0" rtl="0" algn="l">
                        <a:spcBef>
                          <a:spcPts val="0"/>
                        </a:spcBef>
                        <a:spcAft>
                          <a:spcPts val="0"/>
                        </a:spcAft>
                        <a:buNone/>
                      </a:pPr>
                      <a:r>
                        <a:rPr lang="en-US" sz="1400"/>
                        <a:t>Profile: male users age 25–34</a:t>
                      </a:r>
                      <a:endParaRPr/>
                    </a:p>
                  </a:txBody>
                  <a:tcPr marT="45725" marB="45725" marR="91450" marL="91450"/>
                </a:tc>
                <a:tc>
                  <a:txBody>
                    <a:bodyPr/>
                    <a:lstStyle/>
                    <a:p>
                      <a:pPr indent="0" lvl="0" marL="0" marR="0" rtl="0" algn="l">
                        <a:spcBef>
                          <a:spcPts val="0"/>
                        </a:spcBef>
                        <a:spcAft>
                          <a:spcPts val="0"/>
                        </a:spcAft>
                        <a:buNone/>
                      </a:pPr>
                      <a:r>
                        <a:rPr lang="en-US" sz="1400"/>
                        <a:t>~36.9% are adblock users</a:t>
                      </a:r>
                      <a:endParaRPr/>
                    </a:p>
                  </a:txBody>
                  <a:tcPr marT="45725" marB="45725" marR="91450" marL="91450"/>
                </a:tc>
              </a:tr>
              <a:tr h="391000">
                <a:tc>
                  <a:txBody>
                    <a:bodyPr/>
                    <a:lstStyle/>
                    <a:p>
                      <a:pPr indent="0" lvl="0" marL="0" marR="0" rtl="0" algn="l">
                        <a:spcBef>
                          <a:spcPts val="0"/>
                        </a:spcBef>
                        <a:spcAft>
                          <a:spcPts val="0"/>
                        </a:spcAft>
                        <a:buNone/>
                      </a:pPr>
                      <a:r>
                        <a:rPr lang="en-US" sz="1400"/>
                        <a:t>Common reasons for usage</a:t>
                      </a:r>
                      <a:endParaRPr/>
                    </a:p>
                  </a:txBody>
                  <a:tcPr marT="45725" marB="45725" marR="91450" marL="91450"/>
                </a:tc>
                <a:tc>
                  <a:txBody>
                    <a:bodyPr/>
                    <a:lstStyle/>
                    <a:p>
                      <a:pPr indent="0" lvl="0" marL="0" marR="0" rtl="0" algn="l">
                        <a:spcBef>
                          <a:spcPts val="0"/>
                        </a:spcBef>
                        <a:spcAft>
                          <a:spcPts val="0"/>
                        </a:spcAft>
                        <a:buNone/>
                      </a:pPr>
                      <a:r>
                        <a:rPr lang="en-US" sz="1400"/>
                        <a:t>Intrusive ads 62% / Format annoyance 54% / Privacy 40%</a:t>
                      </a:r>
                      <a:endParaRPr/>
                    </a:p>
                  </a:txBody>
                  <a:tcPr marT="45725" marB="45725" marR="91450" marL="91450"/>
                </a:tc>
              </a:tr>
            </a:tbl>
          </a:graphicData>
        </a:graphic>
      </p:graphicFrame>
      <p:sp>
        <p:nvSpPr>
          <p:cNvPr id="115" name="Google Shape;115;p17"/>
          <p:cNvSpPr txBox="1"/>
          <p:nvPr/>
        </p:nvSpPr>
        <p:spPr>
          <a:xfrm>
            <a:off x="137950" y="6346850"/>
            <a:ext cx="10168800" cy="160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i="1" lang="en-US">
                <a:solidFill>
                  <a:srgbClr val="7F7F7F"/>
                </a:solidFill>
                <a:latin typeface="Garamond"/>
                <a:ea typeface="Garamond"/>
                <a:cs typeface="Garamond"/>
                <a:sym typeface="Garamond"/>
              </a:rPr>
              <a:t>Source</a:t>
            </a:r>
            <a:r>
              <a:rPr i="1" lang="en-US">
                <a:solidFill>
                  <a:srgbClr val="7F7F7F"/>
                </a:solidFill>
                <a:latin typeface="Garamond"/>
                <a:ea typeface="Garamond"/>
                <a:cs typeface="Garamond"/>
                <a:sym typeface="Garamond"/>
              </a:rPr>
              <a:t>:  </a:t>
            </a:r>
            <a:r>
              <a:rPr i="1" lang="en-US" u="sng">
                <a:solidFill>
                  <a:schemeClr val="hlink"/>
                </a:solidFill>
                <a:latin typeface="Garamond"/>
                <a:ea typeface="Garamond"/>
                <a:cs typeface="Garamond"/>
                <a:sym typeface="Garamond"/>
                <a:hlinkClick r:id="rId4"/>
              </a:rPr>
              <a:t>https://opentools.ai/news/ad-blocking-wars-how-dollar54-billion-is-at-stake-for-publishers-in-2024?</a:t>
            </a:r>
            <a:endParaRPr i="1">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rPr i="1" lang="en-US" u="sng">
                <a:solidFill>
                  <a:schemeClr val="hlink"/>
                </a:solidFill>
                <a:latin typeface="Garamond"/>
                <a:ea typeface="Garamond"/>
                <a:cs typeface="Garamond"/>
                <a:sym typeface="Garamond"/>
                <a:hlinkClick r:id="rId5"/>
              </a:rPr>
              <a:t>https://backlinko.com/ad-blockers-users?</a:t>
            </a:r>
            <a:endParaRPr i="1">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rPr i="1" lang="en-US">
                <a:solidFill>
                  <a:srgbClr val="7F7F7F"/>
                </a:solidFill>
                <a:latin typeface="Garamond"/>
                <a:ea typeface="Garamond"/>
                <a:cs typeface="Garamond"/>
                <a:sym typeface="Garamond"/>
              </a:rPr>
              <a:t>https://explodingtopics.com/blog/ad-block-users?</a:t>
            </a:r>
            <a:endParaRPr i="1">
              <a:solidFill>
                <a:srgbClr val="7F7F7F"/>
              </a:solidFill>
              <a:latin typeface="Garamond"/>
              <a:ea typeface="Garamond"/>
              <a:cs typeface="Garamond"/>
              <a:sym typeface="Garamond"/>
            </a:endParaRPr>
          </a:p>
          <a:p>
            <a:pPr indent="0" lvl="0" marL="0" rtl="0" algn="l">
              <a:lnSpc>
                <a:spcPct val="115000"/>
              </a:lnSpc>
              <a:spcBef>
                <a:spcPts val="1200"/>
              </a:spcBef>
              <a:spcAft>
                <a:spcPts val="1200"/>
              </a:spcAft>
              <a:buNone/>
            </a:pPr>
            <a:r>
              <a:t/>
            </a:r>
            <a:endParaRPr i="1">
              <a:solidFill>
                <a:srgbClr val="7F7F7F"/>
              </a:solidFill>
              <a:latin typeface="Garamond"/>
              <a:ea typeface="Garamond"/>
              <a:cs typeface="Garamond"/>
              <a:sym typeface="Garamond"/>
            </a:endParaRPr>
          </a:p>
        </p:txBody>
      </p:sp>
      <p:sp>
        <p:nvSpPr>
          <p:cNvPr id="116" name="Google Shape;116;p17"/>
          <p:cNvSpPr txBox="1"/>
          <p:nvPr/>
        </p:nvSpPr>
        <p:spPr>
          <a:xfrm>
            <a:off x="235175" y="5312650"/>
            <a:ext cx="3000000" cy="648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i="1" lang="en-US">
                <a:solidFill>
                  <a:srgbClr val="7F7F7F"/>
                </a:solidFill>
                <a:latin typeface="Garamond"/>
                <a:ea typeface="Garamond"/>
                <a:cs typeface="Garamond"/>
                <a:sym typeface="Garamond"/>
              </a:rPr>
              <a:t>Mobile vs Desktop share: 54.4% vs 45.6%</a:t>
            </a:r>
            <a:endParaRPr i="1">
              <a:solidFill>
                <a:srgbClr val="7F7F7F"/>
              </a:solidFill>
              <a:latin typeface="Garamond"/>
              <a:ea typeface="Garamond"/>
              <a:cs typeface="Garamond"/>
              <a:sym typeface="Garamond"/>
            </a:endParaRPr>
          </a:p>
        </p:txBody>
      </p:sp>
      <p:sp>
        <p:nvSpPr>
          <p:cNvPr id="117" name="Google Shape;117;p17"/>
          <p:cNvSpPr txBox="1"/>
          <p:nvPr/>
        </p:nvSpPr>
        <p:spPr>
          <a:xfrm>
            <a:off x="3529200" y="5312650"/>
            <a:ext cx="6022200" cy="648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rgbClr val="7F7F7F"/>
              </a:buClr>
              <a:buSzPts val="1400"/>
              <a:buFont typeface="Garamond"/>
              <a:buChar char="●"/>
            </a:pPr>
            <a:r>
              <a:rPr i="1" lang="en-US">
                <a:solidFill>
                  <a:srgbClr val="7F7F7F"/>
                </a:solidFill>
                <a:latin typeface="Garamond"/>
                <a:ea typeface="Garamond"/>
                <a:cs typeface="Garamond"/>
                <a:sym typeface="Garamond"/>
              </a:rPr>
              <a:t>Adblock users growth from 2012 to 2023 from Q1 2012 = $44M to Q2 2023 = $912M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idx="1" type="subTitle"/>
          </p:nvPr>
        </p:nvSpPr>
        <p:spPr>
          <a:xfrm>
            <a:off x="1275772" y="2863105"/>
            <a:ext cx="7543800" cy="187653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None/>
            </a:pPr>
            <a:r>
              <a:rPr lang="en-US" sz="4000">
                <a:latin typeface="Garamond"/>
                <a:ea typeface="Garamond"/>
                <a:cs typeface="Garamond"/>
                <a:sym typeface="Garamond"/>
              </a:rPr>
              <a:t>Strategy</a:t>
            </a:r>
            <a:endParaRPr sz="4000">
              <a:latin typeface="Garamond"/>
              <a:ea typeface="Garamond"/>
              <a:cs typeface="Garamond"/>
              <a:sym typeface="Garamond"/>
            </a:endParaRPr>
          </a:p>
        </p:txBody>
      </p:sp>
      <p:pic>
        <p:nvPicPr>
          <p:cNvPr id="123" name="Google Shape;123;p18"/>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9"/>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
        <p:nvSpPr>
          <p:cNvPr id="129" name="Google Shape;129;p19"/>
          <p:cNvSpPr txBox="1"/>
          <p:nvPr>
            <p:ph type="title"/>
          </p:nvPr>
        </p:nvSpPr>
        <p:spPr>
          <a:xfrm>
            <a:off x="0" y="-1"/>
            <a:ext cx="10058400" cy="1256145"/>
          </a:xfrm>
          <a:prstGeom prst="rect">
            <a:avLst/>
          </a:prstGeom>
          <a:noFill/>
          <a:ln cap="flat" cmpd="sng" w="9525">
            <a:solidFill>
              <a:srgbClr val="981E3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aramond"/>
              <a:buNone/>
            </a:pPr>
            <a:r>
              <a:rPr lang="en-US" sz="3600">
                <a:latin typeface="Garamond"/>
                <a:ea typeface="Garamond"/>
                <a:cs typeface="Garamond"/>
                <a:sym typeface="Garamond"/>
              </a:rPr>
              <a:t>Strategy</a:t>
            </a:r>
            <a:br>
              <a:rPr lang="en-US" sz="3600">
                <a:latin typeface="Garamond"/>
                <a:ea typeface="Garamond"/>
                <a:cs typeface="Garamond"/>
                <a:sym typeface="Garamond"/>
              </a:rPr>
            </a:br>
            <a:r>
              <a:rPr lang="en-US" sz="1800">
                <a:latin typeface="Garamond"/>
                <a:ea typeface="Garamond"/>
                <a:cs typeface="Garamond"/>
                <a:sym typeface="Garamond"/>
              </a:rPr>
              <a:t>Integrating People Analytics Staffing Decision into GYF’s Adblock Strategy</a:t>
            </a:r>
            <a:endParaRPr sz="1800">
              <a:latin typeface="Garamond"/>
              <a:ea typeface="Garamond"/>
              <a:cs typeface="Garamond"/>
              <a:sym typeface="Garamond"/>
            </a:endParaRPr>
          </a:p>
        </p:txBody>
      </p:sp>
      <p:sp>
        <p:nvSpPr>
          <p:cNvPr id="130" name="Google Shape;130;p19"/>
          <p:cNvSpPr txBox="1"/>
          <p:nvPr>
            <p:ph idx="1" type="body"/>
          </p:nvPr>
        </p:nvSpPr>
        <p:spPr>
          <a:xfrm>
            <a:off x="0" y="1256145"/>
            <a:ext cx="10058400" cy="5781964"/>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i="1" sz="16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SzPts val="1100"/>
              <a:buFont typeface="Arial"/>
              <a:buNone/>
            </a:pPr>
            <a:r>
              <a:rPr i="1" lang="en-US" sz="1600">
                <a:solidFill>
                  <a:srgbClr val="7F7F7F"/>
                </a:solidFill>
                <a:latin typeface="Garamond"/>
                <a:ea typeface="Garamond"/>
                <a:cs typeface="Garamond"/>
                <a:sym typeface="Garamond"/>
              </a:rPr>
              <a:t>In systematically compared Carrie Candidate and Peggy Prospect using multiple objective criteria: background, relevant experience, work samples, cognitive ability, structured interview, job knowledge, integrity, personality, and references.</a:t>
            </a:r>
            <a:endParaRPr i="1" sz="16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SzPts val="1100"/>
              <a:buFont typeface="Arial"/>
              <a:buNone/>
            </a:pPr>
            <a:r>
              <a:rPr i="1" lang="en-US" sz="1600">
                <a:solidFill>
                  <a:srgbClr val="7F7F7F"/>
                </a:solidFill>
                <a:latin typeface="Garamond"/>
                <a:ea typeface="Garamond"/>
                <a:cs typeface="Garamond"/>
                <a:sym typeface="Garamond"/>
              </a:rPr>
              <a:t>Peggy Prospect of hiring rather than Carrie.</a:t>
            </a:r>
            <a:endParaRPr i="1" sz="16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Clr>
                <a:schemeClr val="dk1"/>
              </a:buClr>
              <a:buSzPts val="1100"/>
              <a:buFont typeface="Arial"/>
              <a:buNone/>
            </a:pPr>
            <a:r>
              <a:rPr i="1" lang="en-US" sz="1600">
                <a:solidFill>
                  <a:srgbClr val="7F7F7F"/>
                </a:solidFill>
                <a:latin typeface="Garamond"/>
                <a:ea typeface="Garamond"/>
                <a:cs typeface="Garamond"/>
                <a:sym typeface="Garamond"/>
              </a:rPr>
              <a:t>Reasons:</a:t>
            </a:r>
            <a:endParaRPr i="1" sz="1600">
              <a:solidFill>
                <a:srgbClr val="7F7F7F"/>
              </a:solidFill>
              <a:latin typeface="Garamond"/>
              <a:ea typeface="Garamond"/>
              <a:cs typeface="Garamond"/>
              <a:sym typeface="Garamond"/>
            </a:endParaRPr>
          </a:p>
          <a:p>
            <a:pPr indent="-207009" lvl="0" marL="251459" rtl="0" algn="l">
              <a:lnSpc>
                <a:spcPct val="115000"/>
              </a:lnSpc>
              <a:spcBef>
                <a:spcPts val="1200"/>
              </a:spcBef>
              <a:spcAft>
                <a:spcPts val="0"/>
              </a:spcAft>
              <a:buSzPts val="1100"/>
              <a:buChar char="•"/>
            </a:pPr>
            <a:r>
              <a:rPr i="1" lang="en-US" sz="1600">
                <a:solidFill>
                  <a:srgbClr val="7F7F7F"/>
                </a:solidFill>
                <a:latin typeface="Garamond"/>
                <a:ea typeface="Garamond"/>
                <a:cs typeface="Garamond"/>
                <a:sym typeface="Garamond"/>
              </a:rPr>
              <a:t>Peggy has direct experience with digital media companies facing the same adblocking and digital disruption challenges as GYF.</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07009" lvl="0" marL="251459" rtl="0" algn="l">
              <a:lnSpc>
                <a:spcPct val="115000"/>
              </a:lnSpc>
              <a:spcBef>
                <a:spcPts val="0"/>
              </a:spcBef>
              <a:spcAft>
                <a:spcPts val="0"/>
              </a:spcAft>
              <a:buSzPts val="1100"/>
              <a:buChar char="•"/>
            </a:pPr>
            <a:r>
              <a:rPr i="1" lang="en-US" sz="1600">
                <a:solidFill>
                  <a:srgbClr val="7F7F7F"/>
                </a:solidFill>
                <a:latin typeface="Garamond"/>
                <a:ea typeface="Garamond"/>
                <a:cs typeface="Garamond"/>
                <a:sym typeface="Garamond"/>
              </a:rPr>
              <a:t>She excelled in the job knowledge test and demonstrated a clear understanding of how adblockers impact online advertising.</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07009" lvl="0" marL="251459" rtl="0" algn="l">
              <a:lnSpc>
                <a:spcPct val="115000"/>
              </a:lnSpc>
              <a:spcBef>
                <a:spcPts val="0"/>
              </a:spcBef>
              <a:spcAft>
                <a:spcPts val="0"/>
              </a:spcAft>
              <a:buSzPts val="1100"/>
              <a:buChar char="•"/>
            </a:pPr>
            <a:r>
              <a:rPr i="1" lang="en-US" sz="1600">
                <a:solidFill>
                  <a:srgbClr val="7F7F7F"/>
                </a:solidFill>
                <a:latin typeface="Garamond"/>
                <a:ea typeface="Garamond"/>
                <a:cs typeface="Garamond"/>
                <a:sym typeface="Garamond"/>
              </a:rPr>
              <a:t>Peggy performed very well in the structured interview, showing both technical expertise and a collaborative attitude that fits the needs of the DATA Team.</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07009" lvl="0" marL="251459" rtl="0" algn="l">
              <a:lnSpc>
                <a:spcPct val="115000"/>
              </a:lnSpc>
              <a:spcBef>
                <a:spcPts val="0"/>
              </a:spcBef>
              <a:spcAft>
                <a:spcPts val="0"/>
              </a:spcAft>
              <a:buSzPts val="1100"/>
              <a:buChar char="•"/>
            </a:pPr>
            <a:r>
              <a:rPr i="1" lang="en-US" sz="1600">
                <a:solidFill>
                  <a:srgbClr val="7F7F7F"/>
                </a:solidFill>
                <a:latin typeface="Garamond"/>
                <a:ea typeface="Garamond"/>
                <a:cs typeface="Garamond"/>
                <a:sym typeface="Garamond"/>
              </a:rPr>
              <a:t>Her work samples show she can organize and deliver efficiently, which is important for implementing and testing new strategies quickly.</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07009" lvl="0" marL="251459" rtl="0" algn="l">
              <a:lnSpc>
                <a:spcPct val="115000"/>
              </a:lnSpc>
              <a:spcBef>
                <a:spcPts val="0"/>
              </a:spcBef>
              <a:spcAft>
                <a:spcPts val="0"/>
              </a:spcAft>
              <a:buSzPts val="1100"/>
              <a:buChar char="•"/>
            </a:pPr>
            <a:r>
              <a:rPr i="1" lang="en-US" sz="1600">
                <a:solidFill>
                  <a:srgbClr val="7F7F7F"/>
                </a:solidFill>
                <a:latin typeface="Garamond"/>
                <a:ea typeface="Garamond"/>
                <a:cs typeface="Garamond"/>
                <a:sym typeface="Garamond"/>
              </a:rPr>
              <a:t>Although Carrie has strong general marketing and cognitive skills, she lacks specific experience with adblocking and did not perform as well on knowledge relevant to GYF’s business model.</a:t>
            </a:r>
            <a:endParaRPr i="1" sz="1400">
              <a:solidFill>
                <a:srgbClr val="7F7F7F"/>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0"/>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
        <p:nvSpPr>
          <p:cNvPr id="136" name="Google Shape;136;p20"/>
          <p:cNvSpPr txBox="1"/>
          <p:nvPr>
            <p:ph type="title"/>
          </p:nvPr>
        </p:nvSpPr>
        <p:spPr>
          <a:xfrm>
            <a:off x="0" y="-1"/>
            <a:ext cx="10058400" cy="1256100"/>
          </a:xfrm>
          <a:prstGeom prst="rect">
            <a:avLst/>
          </a:prstGeom>
          <a:noFill/>
          <a:ln cap="flat" cmpd="sng" w="9525">
            <a:solidFill>
              <a:srgbClr val="981E3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aramond"/>
              <a:buNone/>
            </a:pPr>
            <a:r>
              <a:rPr lang="en-US" sz="3600">
                <a:latin typeface="Garamond"/>
                <a:ea typeface="Garamond"/>
                <a:cs typeface="Garamond"/>
                <a:sym typeface="Garamond"/>
              </a:rPr>
              <a:t>Strategy</a:t>
            </a:r>
            <a:br>
              <a:rPr lang="en-US" sz="3600">
                <a:latin typeface="Garamond"/>
                <a:ea typeface="Garamond"/>
                <a:cs typeface="Garamond"/>
                <a:sym typeface="Garamond"/>
              </a:rPr>
            </a:br>
            <a:r>
              <a:rPr i="1" lang="en-US" sz="1800">
                <a:latin typeface="Garamond"/>
                <a:ea typeface="Garamond"/>
                <a:cs typeface="Garamond"/>
                <a:sym typeface="Garamond"/>
              </a:rPr>
              <a:t>Application Exercise 2 – Hiring a Team Leader</a:t>
            </a:r>
            <a:endParaRPr i="1" sz="1800">
              <a:latin typeface="Garamond"/>
              <a:ea typeface="Garamond"/>
              <a:cs typeface="Garamond"/>
              <a:sym typeface="Garamond"/>
            </a:endParaRPr>
          </a:p>
        </p:txBody>
      </p:sp>
      <p:sp>
        <p:nvSpPr>
          <p:cNvPr id="137" name="Google Shape;137;p20"/>
          <p:cNvSpPr txBox="1"/>
          <p:nvPr>
            <p:ph idx="1" type="body"/>
          </p:nvPr>
        </p:nvSpPr>
        <p:spPr>
          <a:xfrm>
            <a:off x="0" y="1256146"/>
            <a:ext cx="10058400" cy="744600"/>
          </a:xfrm>
          <a:prstGeom prst="rect">
            <a:avLst/>
          </a:prstGeom>
          <a:noFill/>
          <a:ln>
            <a:noFill/>
          </a:ln>
        </p:spPr>
        <p:txBody>
          <a:bodyPr anchorCtr="0" anchor="t" bIns="45700" lIns="91425" spcFirstLastPara="1" rIns="91425" wrap="square" tIns="45700">
            <a:noAutofit/>
          </a:bodyPr>
          <a:lstStyle/>
          <a:p>
            <a:pPr indent="-226059" lvl="0" marL="251459" rtl="0" algn="l">
              <a:lnSpc>
                <a:spcPct val="100000"/>
              </a:lnSpc>
              <a:spcBef>
                <a:spcPts val="0"/>
              </a:spcBef>
              <a:spcAft>
                <a:spcPts val="0"/>
              </a:spcAft>
              <a:buClr>
                <a:srgbClr val="7F7F7F"/>
              </a:buClr>
              <a:buSzPts val="1400"/>
              <a:buChar char="•"/>
            </a:pPr>
            <a:r>
              <a:rPr i="1" lang="en-US" sz="1600">
                <a:solidFill>
                  <a:srgbClr val="7F7F7F"/>
                </a:solidFill>
                <a:latin typeface="Garamond"/>
                <a:ea typeface="Garamond"/>
                <a:cs typeface="Garamond"/>
                <a:sym typeface="Garamond"/>
              </a:rPr>
              <a:t>To ensure the successful implementation of GYF’s analytics-driven adblocker strategy, it is essential to apply a data-driven approach not only to customer, operations, and accounting analytics, but also to staffing key roles through People Analytics.</a:t>
            </a:r>
            <a:endParaRPr i="1" sz="1400">
              <a:solidFill>
                <a:srgbClr val="7F7F7F"/>
              </a:solidFill>
              <a:latin typeface="Garamond"/>
              <a:ea typeface="Garamond"/>
              <a:cs typeface="Garamond"/>
              <a:sym typeface="Garamond"/>
            </a:endParaRPr>
          </a:p>
        </p:txBody>
      </p:sp>
      <p:sp>
        <p:nvSpPr>
          <p:cNvPr id="138" name="Google Shape;138;p20"/>
          <p:cNvSpPr txBox="1"/>
          <p:nvPr>
            <p:ph idx="1" type="body"/>
          </p:nvPr>
        </p:nvSpPr>
        <p:spPr>
          <a:xfrm>
            <a:off x="124175" y="1945450"/>
            <a:ext cx="8968500" cy="4939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i="1" lang="en-US" sz="1600">
                <a:solidFill>
                  <a:srgbClr val="7F7F7F"/>
                </a:solidFill>
                <a:latin typeface="Garamond"/>
                <a:ea typeface="Garamond"/>
                <a:cs typeface="Garamond"/>
                <a:sym typeface="Garamond"/>
              </a:rPr>
              <a:t>Definition of the Strategy:</a:t>
            </a:r>
            <a:endParaRPr b="1" i="1" sz="1600">
              <a:solidFill>
                <a:srgbClr val="7F7F7F"/>
              </a:solidFill>
              <a:latin typeface="Garamond"/>
              <a:ea typeface="Garamond"/>
              <a:cs typeface="Garamond"/>
              <a:sym typeface="Garamond"/>
            </a:endParaRPr>
          </a:p>
          <a:p>
            <a:pPr indent="0" lvl="0" marL="0" rtl="0" algn="l">
              <a:lnSpc>
                <a:spcPct val="100000"/>
              </a:lnSpc>
              <a:spcBef>
                <a:spcPts val="0"/>
              </a:spcBef>
              <a:spcAft>
                <a:spcPts val="0"/>
              </a:spcAft>
              <a:buClr>
                <a:schemeClr val="dk1"/>
              </a:buClr>
              <a:buSzPts val="1100"/>
              <a:buFont typeface="Arial"/>
              <a:buNone/>
            </a:pPr>
            <a:r>
              <a:t/>
            </a:r>
            <a:endParaRPr b="1" i="1" sz="1600">
              <a:solidFill>
                <a:srgbClr val="7F7F7F"/>
              </a:solidFill>
              <a:latin typeface="Garamond"/>
              <a:ea typeface="Garamond"/>
              <a:cs typeface="Garamond"/>
              <a:sym typeface="Garamond"/>
            </a:endParaRPr>
          </a:p>
          <a:p>
            <a:pPr indent="0" lvl="0" marL="0" rtl="0" algn="l">
              <a:lnSpc>
                <a:spcPct val="100000"/>
              </a:lnSpc>
              <a:spcBef>
                <a:spcPts val="0"/>
              </a:spcBef>
              <a:spcAft>
                <a:spcPts val="0"/>
              </a:spcAft>
              <a:buNone/>
            </a:pPr>
            <a:r>
              <a:rPr i="1" lang="en-US" sz="1600">
                <a:solidFill>
                  <a:srgbClr val="7F7F7F"/>
                </a:solidFill>
                <a:latin typeface="Garamond"/>
                <a:ea typeface="Garamond"/>
                <a:cs typeface="Garamond"/>
                <a:sym typeface="Garamond"/>
              </a:rPr>
              <a:t>The strategy is to transition from a defensive approach against ad blockers to a customer-centric, data-driven model that creates value for both users and advertisers. GYF will focus on developing relevant, less intrusive advertising formats and leveraging customer insights to drive higher engagement and revenue.</a:t>
            </a:r>
            <a:endParaRPr b="1" i="1" sz="1600">
              <a:solidFill>
                <a:srgbClr val="7F7F7F"/>
              </a:solidFill>
              <a:latin typeface="Garamond"/>
              <a:ea typeface="Garamond"/>
              <a:cs typeface="Garamond"/>
              <a:sym typeface="Garamond"/>
            </a:endParaRPr>
          </a:p>
          <a:p>
            <a:pPr indent="0" lvl="0" marL="0" rtl="0" algn="l">
              <a:lnSpc>
                <a:spcPct val="100000"/>
              </a:lnSpc>
              <a:spcBef>
                <a:spcPts val="0"/>
              </a:spcBef>
              <a:spcAft>
                <a:spcPts val="0"/>
              </a:spcAft>
              <a:buNone/>
            </a:pPr>
            <a:r>
              <a:t/>
            </a:r>
            <a:endParaRPr b="1" i="1" sz="1600">
              <a:solidFill>
                <a:srgbClr val="7F7F7F"/>
              </a:solidFill>
              <a:latin typeface="Garamond"/>
              <a:ea typeface="Garamond"/>
              <a:cs typeface="Garamond"/>
              <a:sym typeface="Garamond"/>
            </a:endParaRPr>
          </a:p>
          <a:p>
            <a:pPr indent="0" lvl="0" marL="0" rtl="0" algn="l">
              <a:lnSpc>
                <a:spcPct val="100000"/>
              </a:lnSpc>
              <a:spcBef>
                <a:spcPts val="0"/>
              </a:spcBef>
              <a:spcAft>
                <a:spcPts val="0"/>
              </a:spcAft>
              <a:buNone/>
            </a:pPr>
            <a:r>
              <a:rPr b="1" i="1" lang="en-US" sz="1600">
                <a:solidFill>
                  <a:srgbClr val="7F7F7F"/>
                </a:solidFill>
                <a:latin typeface="Garamond"/>
                <a:ea typeface="Garamond"/>
                <a:cs typeface="Garamond"/>
                <a:sym typeface="Garamond"/>
              </a:rPr>
              <a:t>People Analytics:</a:t>
            </a:r>
            <a:endParaRPr b="1" i="1" sz="16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rPr i="1" lang="en-US" sz="1600">
                <a:solidFill>
                  <a:srgbClr val="7F7F7F"/>
                </a:solidFill>
                <a:latin typeface="Garamond"/>
                <a:ea typeface="Garamond"/>
                <a:cs typeface="Garamond"/>
                <a:sym typeface="Garamond"/>
              </a:rPr>
              <a:t>As part of our overall strategy, we will assemble a cross-functional team led by a Senior Associate Director for Digital Advertising Strategy. Using the staffing methods from the People Analytics course, we compare candidates on relevant experience, job knowledge, structured interview, cognitive ability, and culture fit.</a:t>
            </a:r>
            <a:endParaRPr i="1" sz="1600">
              <a:solidFill>
                <a:srgbClr val="7F7F7F"/>
              </a:solidFill>
              <a:latin typeface="Garamond"/>
              <a:ea typeface="Garamond"/>
              <a:cs typeface="Garamond"/>
              <a:sym typeface="Garamond"/>
            </a:endParaRPr>
          </a:p>
          <a:p>
            <a:pPr indent="0" lvl="0" marL="0" rtl="0" algn="l">
              <a:lnSpc>
                <a:spcPct val="115000"/>
              </a:lnSpc>
              <a:spcBef>
                <a:spcPts val="1200"/>
              </a:spcBef>
              <a:spcAft>
                <a:spcPts val="1200"/>
              </a:spcAft>
              <a:buNone/>
            </a:pPr>
            <a:r>
              <a:rPr i="1" lang="en-US" sz="1600">
                <a:solidFill>
                  <a:srgbClr val="7F7F7F"/>
                </a:solidFill>
                <a:latin typeface="Garamond"/>
                <a:ea typeface="Garamond"/>
                <a:cs typeface="Garamond"/>
                <a:sym typeface="Garamond"/>
              </a:rPr>
              <a:t>Based on the objective metrics, Peggy Prospect is the best fit for this leadership role. She brings direct experience managing digital advertising in environments impacted by adblockers, demonstrated strong job knowledge, and excelled in interviews designed to test her problem-solving ability and teamwork. These capabilities are crucial for implementing our strategy, which depends on rapid A/B testing, continuous iteration, and close collaboration across analytics, product, and business teams.</a:t>
            </a:r>
            <a:endParaRPr i="1" sz="1400">
              <a:solidFill>
                <a:srgbClr val="7F7F7F"/>
              </a:solidFill>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1"/>
          <p:cNvPicPr preferRelativeResize="0"/>
          <p:nvPr/>
        </p:nvPicPr>
        <p:blipFill rotWithShape="1">
          <a:blip r:embed="rId3">
            <a:alphaModFix/>
          </a:blip>
          <a:srcRect b="0" l="0" r="0" t="0"/>
          <a:stretch/>
        </p:blipFill>
        <p:spPr>
          <a:xfrm>
            <a:off x="6219826" y="7163710"/>
            <a:ext cx="3657600" cy="442700"/>
          </a:xfrm>
          <a:prstGeom prst="rect">
            <a:avLst/>
          </a:prstGeom>
          <a:noFill/>
          <a:ln>
            <a:noFill/>
          </a:ln>
        </p:spPr>
      </p:pic>
      <p:sp>
        <p:nvSpPr>
          <p:cNvPr id="144" name="Google Shape;144;p21"/>
          <p:cNvSpPr txBox="1"/>
          <p:nvPr>
            <p:ph type="title"/>
          </p:nvPr>
        </p:nvSpPr>
        <p:spPr>
          <a:xfrm>
            <a:off x="0" y="-1"/>
            <a:ext cx="10058400" cy="1256145"/>
          </a:xfrm>
          <a:prstGeom prst="rect">
            <a:avLst/>
          </a:prstGeom>
          <a:noFill/>
          <a:ln cap="flat" cmpd="sng" w="9525">
            <a:solidFill>
              <a:srgbClr val="981E32"/>
            </a:solidFill>
            <a:prstDash val="solid"/>
            <a:round/>
            <a:headEnd len="sm" w="sm" type="none"/>
            <a:tailEnd len="sm" w="sm" type="none"/>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aramond"/>
              <a:buNone/>
            </a:pPr>
            <a:r>
              <a:rPr lang="en-US" sz="3600">
                <a:latin typeface="Garamond"/>
                <a:ea typeface="Garamond"/>
                <a:cs typeface="Garamond"/>
                <a:sym typeface="Garamond"/>
              </a:rPr>
              <a:t>Strategy</a:t>
            </a:r>
            <a:br>
              <a:rPr lang="en-US" sz="3600">
                <a:latin typeface="Garamond"/>
                <a:ea typeface="Garamond"/>
                <a:cs typeface="Garamond"/>
                <a:sym typeface="Garamond"/>
              </a:rPr>
            </a:br>
            <a:r>
              <a:rPr i="1" lang="en-US" sz="1800">
                <a:latin typeface="Garamond"/>
                <a:ea typeface="Garamond"/>
                <a:cs typeface="Garamond"/>
                <a:sym typeface="Garamond"/>
              </a:rPr>
              <a:t>Application Exercise 2 – Hiring a Team Leader</a:t>
            </a:r>
            <a:endParaRPr i="1" sz="1800">
              <a:latin typeface="Garamond"/>
              <a:ea typeface="Garamond"/>
              <a:cs typeface="Garamond"/>
              <a:sym typeface="Garamond"/>
            </a:endParaRPr>
          </a:p>
        </p:txBody>
      </p:sp>
      <p:sp>
        <p:nvSpPr>
          <p:cNvPr id="145" name="Google Shape;145;p21"/>
          <p:cNvSpPr txBox="1"/>
          <p:nvPr>
            <p:ph idx="1" type="body"/>
          </p:nvPr>
        </p:nvSpPr>
        <p:spPr>
          <a:xfrm>
            <a:off x="0" y="1421150"/>
            <a:ext cx="10058400" cy="5960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b="1" i="1" sz="1600">
              <a:solidFill>
                <a:srgbClr val="7F7F7F"/>
              </a:solidFill>
              <a:latin typeface="Garamond"/>
              <a:ea typeface="Garamond"/>
              <a:cs typeface="Garamond"/>
              <a:sym typeface="Garamond"/>
            </a:endParaRPr>
          </a:p>
          <a:p>
            <a:pPr indent="0" lvl="0" marL="0" rtl="0" algn="l">
              <a:lnSpc>
                <a:spcPct val="115000"/>
              </a:lnSpc>
              <a:spcBef>
                <a:spcPts val="1200"/>
              </a:spcBef>
              <a:spcAft>
                <a:spcPts val="0"/>
              </a:spcAft>
              <a:buNone/>
            </a:pPr>
            <a:r>
              <a:rPr b="1" i="1" lang="en-US" sz="1600">
                <a:solidFill>
                  <a:srgbClr val="7F7F7F"/>
                </a:solidFill>
                <a:latin typeface="Garamond"/>
                <a:ea typeface="Garamond"/>
                <a:cs typeface="Garamond"/>
                <a:sym typeface="Garamond"/>
              </a:rPr>
              <a:t>How this supports the overall strategy:</a:t>
            </a:r>
            <a:endParaRPr i="1" sz="1600">
              <a:solidFill>
                <a:srgbClr val="7F7F7F"/>
              </a:solidFill>
              <a:latin typeface="Garamond"/>
              <a:ea typeface="Garamond"/>
              <a:cs typeface="Garamond"/>
              <a:sym typeface="Garamond"/>
            </a:endParaRPr>
          </a:p>
          <a:p>
            <a:pPr indent="-226059" lvl="0" marL="251459" rtl="0" algn="l">
              <a:lnSpc>
                <a:spcPct val="100000"/>
              </a:lnSpc>
              <a:spcBef>
                <a:spcPts val="1200"/>
              </a:spcBef>
              <a:spcAft>
                <a:spcPts val="0"/>
              </a:spcAft>
              <a:buClr>
                <a:srgbClr val="7F7F7F"/>
              </a:buClr>
              <a:buSzPts val="1400"/>
              <a:buFont typeface="Garamond"/>
              <a:buChar char="•"/>
            </a:pPr>
            <a:r>
              <a:rPr i="1" lang="en-US" sz="1600">
                <a:solidFill>
                  <a:srgbClr val="7F7F7F"/>
                </a:solidFill>
                <a:latin typeface="Garamond"/>
                <a:ea typeface="Garamond"/>
                <a:cs typeface="Garamond"/>
                <a:sym typeface="Garamond"/>
              </a:rPr>
              <a:t>Customer Analytics: Peggy’s deep industry knowledge enables the team to interpret customer data and feedback accurately, ensuring user-centric ad format design.</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26059" lvl="0" marL="251459" rtl="0" algn="l">
              <a:lnSpc>
                <a:spcPct val="100000"/>
              </a:lnSpc>
              <a:spcBef>
                <a:spcPts val="0"/>
              </a:spcBef>
              <a:spcAft>
                <a:spcPts val="0"/>
              </a:spcAft>
              <a:buClr>
                <a:srgbClr val="7F7F7F"/>
              </a:buClr>
              <a:buSzPts val="1400"/>
              <a:buFont typeface="Garamond"/>
              <a:buChar char="•"/>
            </a:pPr>
            <a:r>
              <a:rPr i="1" lang="en-US" sz="1600">
                <a:solidFill>
                  <a:srgbClr val="7F7F7F"/>
                </a:solidFill>
                <a:latin typeface="Garamond"/>
                <a:ea typeface="Garamond"/>
                <a:cs typeface="Garamond"/>
                <a:sym typeface="Garamond"/>
              </a:rPr>
              <a:t>Operations Analytics: Her organizational skills and experience with digital media operations help drive effective experimentation, operational monitoring, and fast adaptation.</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26059" lvl="0" marL="251459" rtl="0" algn="l">
              <a:lnSpc>
                <a:spcPct val="100000"/>
              </a:lnSpc>
              <a:spcBef>
                <a:spcPts val="0"/>
              </a:spcBef>
              <a:spcAft>
                <a:spcPts val="0"/>
              </a:spcAft>
              <a:buClr>
                <a:srgbClr val="7F7F7F"/>
              </a:buClr>
              <a:buSzPts val="1400"/>
              <a:buFont typeface="Garamond"/>
              <a:buChar char="•"/>
            </a:pPr>
            <a:r>
              <a:rPr i="1" lang="en-US" sz="1600">
                <a:solidFill>
                  <a:srgbClr val="7F7F7F"/>
                </a:solidFill>
                <a:latin typeface="Garamond"/>
                <a:ea typeface="Garamond"/>
                <a:cs typeface="Garamond"/>
                <a:sym typeface="Garamond"/>
              </a:rPr>
              <a:t>Accounting Analytics: With her focus on efficiency and clear communication, the team will be better able to translate analytics results into measurable financial improvements and actionable recommendations for stakeholders.</a:t>
            </a:r>
            <a:br>
              <a:rPr i="1" lang="en-US" sz="1600">
                <a:solidFill>
                  <a:srgbClr val="7F7F7F"/>
                </a:solidFill>
                <a:latin typeface="Garamond"/>
                <a:ea typeface="Garamond"/>
                <a:cs typeface="Garamond"/>
                <a:sym typeface="Garamond"/>
              </a:rPr>
            </a:br>
            <a:endParaRPr i="1" sz="1600">
              <a:solidFill>
                <a:srgbClr val="7F7F7F"/>
              </a:solidFill>
              <a:latin typeface="Garamond"/>
              <a:ea typeface="Garamond"/>
              <a:cs typeface="Garamond"/>
              <a:sym typeface="Garamond"/>
            </a:endParaRPr>
          </a:p>
          <a:p>
            <a:pPr indent="-226059" lvl="0" marL="251459" rtl="0" algn="l">
              <a:lnSpc>
                <a:spcPct val="100000"/>
              </a:lnSpc>
              <a:spcBef>
                <a:spcPts val="0"/>
              </a:spcBef>
              <a:spcAft>
                <a:spcPts val="0"/>
              </a:spcAft>
              <a:buClr>
                <a:srgbClr val="7F7F7F"/>
              </a:buClr>
              <a:buSzPts val="1400"/>
              <a:buFont typeface="Garamond"/>
              <a:buChar char="•"/>
            </a:pPr>
            <a:r>
              <a:rPr i="1" lang="en-US" sz="1600">
                <a:solidFill>
                  <a:srgbClr val="7F7F7F"/>
                </a:solidFill>
                <a:latin typeface="Garamond"/>
                <a:ea typeface="Garamond"/>
                <a:cs typeface="Garamond"/>
                <a:sym typeface="Garamond"/>
              </a:rPr>
              <a:t>People Analytics: The objective, evidence-based hiring decision increases the likelihood of high team performance, better alignment with GYF’s goals, and continuous learning.</a:t>
            </a:r>
            <a:endParaRPr i="1" sz="1600">
              <a:solidFill>
                <a:srgbClr val="7F7F7F"/>
              </a:solidFill>
              <a:latin typeface="Garamond"/>
              <a:ea typeface="Garamond"/>
              <a:cs typeface="Garamond"/>
              <a:sym typeface="Garamond"/>
            </a:endParaRPr>
          </a:p>
          <a:p>
            <a:pPr indent="0" lvl="0" marL="0" rtl="0" algn="l">
              <a:lnSpc>
                <a:spcPct val="100000"/>
              </a:lnSpc>
              <a:spcBef>
                <a:spcPts val="0"/>
              </a:spcBef>
              <a:spcAft>
                <a:spcPts val="0"/>
              </a:spcAft>
              <a:buNone/>
            </a:pPr>
            <a:r>
              <a:t/>
            </a:r>
            <a:endParaRPr i="1" sz="1600">
              <a:solidFill>
                <a:srgbClr val="7F7F7F"/>
              </a:solidFill>
              <a:latin typeface="Garamond"/>
              <a:ea typeface="Garamond"/>
              <a:cs typeface="Garamond"/>
              <a:sym typeface="Garamond"/>
            </a:endParaRPr>
          </a:p>
          <a:p>
            <a:pPr indent="0" lvl="0" marL="0" marR="0" rtl="0" algn="l">
              <a:lnSpc>
                <a:spcPct val="115000"/>
              </a:lnSpc>
              <a:spcBef>
                <a:spcPts val="1200"/>
              </a:spcBef>
              <a:spcAft>
                <a:spcPts val="0"/>
              </a:spcAft>
              <a:buNone/>
            </a:pPr>
            <a:r>
              <a:rPr b="1" i="1" lang="en-US" sz="1600">
                <a:solidFill>
                  <a:srgbClr val="7F7F7F"/>
                </a:solidFill>
                <a:latin typeface="Garamond"/>
                <a:ea typeface="Garamond"/>
                <a:cs typeface="Garamond"/>
                <a:sym typeface="Garamond"/>
              </a:rPr>
              <a:t>In Summary:</a:t>
            </a:r>
            <a:endParaRPr b="1" i="1" sz="1600">
              <a:solidFill>
                <a:srgbClr val="7F7F7F"/>
              </a:solidFill>
              <a:latin typeface="Garamond"/>
              <a:ea typeface="Garamond"/>
              <a:cs typeface="Garamond"/>
              <a:sym typeface="Garamond"/>
            </a:endParaRPr>
          </a:p>
          <a:p>
            <a:pPr indent="0" lvl="0" marL="0" rtl="0" algn="l">
              <a:lnSpc>
                <a:spcPct val="100000"/>
              </a:lnSpc>
              <a:spcBef>
                <a:spcPts val="1200"/>
              </a:spcBef>
              <a:spcAft>
                <a:spcPts val="0"/>
              </a:spcAft>
              <a:buNone/>
            </a:pPr>
            <a:r>
              <a:rPr i="1" lang="en-US" sz="1600">
                <a:solidFill>
                  <a:srgbClr val="7F7F7F"/>
                </a:solidFill>
                <a:latin typeface="Garamond"/>
                <a:ea typeface="Garamond"/>
                <a:cs typeface="Garamond"/>
                <a:sym typeface="Garamond"/>
              </a:rPr>
              <a:t>By applying People Analytics to select a leader who aligns with the demands of the strategy, GYF maximizes the probability of successful execution, measurable business impact, and long-term trust with both users and advertisers.</a:t>
            </a:r>
            <a:endParaRPr i="1" sz="1600">
              <a:solidFill>
                <a:srgbClr val="7F7F7F"/>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