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c1d7ea4_0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5c1d7ea4_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c1d7ea4_0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c1d7ea4_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c1d7ea4_0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c1d7ea4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45c1d7ea4_0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45c1d7ea4_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5c1d7ea4_0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5c1d7ea4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5c1d7ea4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5c1d7ea4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62a12f87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62a12f8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5c1d7ea4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5c1d7ea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2a12f87_0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2a12f87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2a12f87_0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2a12f87_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c1d7ea4_0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c1d7ea4_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habrahabr.ru/post/216431/" TargetMode="External"/><Relationship Id="rId4" Type="http://schemas.openxmlformats.org/officeDocument/2006/relationships/hyperlink" Target="https://www.techempower.com/blog/2013/03/26/everything-about-java-8/" TargetMode="External"/><Relationship Id="rId9" Type="http://schemas.openxmlformats.org/officeDocument/2006/relationships/hyperlink" Target="http://www.youtube.com/watch?v=i0Jr2l3jrDA" TargetMode="External"/><Relationship Id="rId5" Type="http://schemas.openxmlformats.org/officeDocument/2006/relationships/hyperlink" Target="https://leanpub.com/whatsnewinjava8/read" TargetMode="External"/><Relationship Id="rId6" Type="http://schemas.openxmlformats.org/officeDocument/2006/relationships/hyperlink" Target="http://howtodoinjava.com/category/new-jdk-features/java-8/" TargetMode="External"/><Relationship Id="rId7" Type="http://schemas.openxmlformats.org/officeDocument/2006/relationships/hyperlink" Target="http://jeeconf.com/archive/jeeconf-2013/materials/jdk8-lambda/" TargetMode="External"/><Relationship Id="rId8" Type="http://schemas.openxmlformats.org/officeDocument/2006/relationships/hyperlink" Target="http://www.youtube.com/watch?v=O8oN4KSZEX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nurkiewicz.com/2013/05/java-8-definitive-guide-to.html" TargetMode="External"/><Relationship Id="rId4" Type="http://schemas.openxmlformats.org/officeDocument/2006/relationships/hyperlink" Target="http://nurkiewicz.blogspot.no/2013/02/listenablefuture-in-guava.html" TargetMode="External"/><Relationship Id="rId5" Type="http://schemas.openxmlformats.org/officeDocument/2006/relationships/hyperlink" Target="http://docs.guava-libraries.googlecode.com/git/javadoc/com/google/common/util/concurrent/SettableFuture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echempower.com/blog/2013/03/26/everything-about-java-8/" TargetMode="External"/><Relationship Id="rId4" Type="http://schemas.openxmlformats.org/officeDocument/2006/relationships/hyperlink" Target="http://docs.oracle.com/javase/8/docs/api/java/util/concurrent/ForkJoinPool.html#commonPool--" TargetMode="External"/><Relationship Id="rId5" Type="http://schemas.openxmlformats.org/officeDocument/2006/relationships/hyperlink" Target="http://docs.oracle.com/javase/8/docs/api/java/util/concurrent/ForkJoinPool.html#commonPool--" TargetMode="External"/><Relationship Id="rId6" Type="http://schemas.openxmlformats.org/officeDocument/2006/relationships/hyperlink" Target="http://docs.oracle.com/javase/8/docs/api/java/util/concurrent/ConcurrentHashMap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howtodoinjava.com/2013/05/15/date-and-time-api-changes-in-java-8-lambda/" TargetMode="External"/><Relationship Id="rId4" Type="http://schemas.openxmlformats.org/officeDocument/2006/relationships/hyperlink" Target="http://stackoverflow.com/questions/24631909/differences-between-java-8-date-time-api-java-time-and-joda-ti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echempower.com/blog/2013/03/26/everything-about-java-8/" TargetMode="External"/><Relationship Id="rId4" Type="http://schemas.openxmlformats.org/officeDocument/2006/relationships/hyperlink" Target="http://stackoverflow.com/questions/16635398/java-8-iterable-foreach-vs-foreach-loo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ibm.com/developerworks/ru/library/j-java8lambdas/" TargetMode="External"/><Relationship Id="rId4" Type="http://schemas.openxmlformats.org/officeDocument/2006/relationships/hyperlink" Target="http://howtodoinjava.com/2014/04/05/functional-interface-tutorial/" TargetMode="External"/><Relationship Id="rId5" Type="http://schemas.openxmlformats.org/officeDocument/2006/relationships/hyperlink" Target="http://habrahabr.ru/post/224593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logs.java.net/blog/bhaktimehta/archive/2014/07/14/how-jdk-8-standardizes-and-augments-guava-library-functionalities" TargetMode="External"/><Relationship Id="rId4" Type="http://schemas.openxmlformats.org/officeDocument/2006/relationships/hyperlink" Target="http://blog.javabien.net/2014/02/20/loadingcache-in-java-8-without-guava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interbe.com/posts/2014/07/31/java8-stream-tutorial-examples/" TargetMode="External"/><Relationship Id="rId4" Type="http://schemas.openxmlformats.org/officeDocument/2006/relationships/hyperlink" Target="https://www.techempower.com/blog/2013/03/26/everything-about-java-8/" TargetMode="External"/><Relationship Id="rId10" Type="http://schemas.openxmlformats.org/officeDocument/2006/relationships/hyperlink" Target="http://docs.oracle.com/javase/8/docs/api/java/util/stream/DoubleStream.html" TargetMode="External"/><Relationship Id="rId9" Type="http://schemas.openxmlformats.org/officeDocument/2006/relationships/hyperlink" Target="http://docs.oracle.com/javase/8/docs/api/java/util/stream/DoubleStream.html" TargetMode="External"/><Relationship Id="rId5" Type="http://schemas.openxmlformats.org/officeDocument/2006/relationships/hyperlink" Target="http://docs.oracle.com/javase/8/docs/api/java/util/stream/IntStream.html" TargetMode="External"/><Relationship Id="rId6" Type="http://schemas.openxmlformats.org/officeDocument/2006/relationships/hyperlink" Target="http://docs.oracle.com/javase/8/docs/api/java/util/stream/IntStream.html" TargetMode="External"/><Relationship Id="rId7" Type="http://schemas.openxmlformats.org/officeDocument/2006/relationships/hyperlink" Target="http://docs.oracle.com/javase/8/docs/api/java/util/stream/LongStream.html" TargetMode="External"/><Relationship Id="rId8" Type="http://schemas.openxmlformats.org/officeDocument/2006/relationships/hyperlink" Target="http://docs.oracle.com/javase/8/docs/api/java/util/stream/LongStream.html" TargetMode="Externa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hyperlink" Target="http://docs.oracle.com/javase/8/docs/api/java/util/stream/Stream.html#toArray-java.util.function.IntFunction-" TargetMode="External"/><Relationship Id="rId22" Type="http://schemas.openxmlformats.org/officeDocument/2006/relationships/hyperlink" Target="http://docs.oracle.com/javase/8/docs/api/java/util/stream/Stream.html#reduce-T-java.util.function.BinaryOperator-" TargetMode="External"/><Relationship Id="rId21" Type="http://schemas.openxmlformats.org/officeDocument/2006/relationships/hyperlink" Target="http://docs.oracle.com/javase/8/docs/api/java/util/stream/Stream.html#reduce-java.util.function.BinaryOperator-" TargetMode="External"/><Relationship Id="rId24" Type="http://schemas.openxmlformats.org/officeDocument/2006/relationships/hyperlink" Target="http://docs.oracle.com/javase/8/docs/api/java/util/stream/Stream.html#collect-java.util.stream.Collector-" TargetMode="External"/><Relationship Id="rId23" Type="http://schemas.openxmlformats.org/officeDocument/2006/relationships/hyperlink" Target="http://docs.oracle.com/javase/8/docs/api/java/util/stream/Stream.html#reduce-U-java.util.function.BiFunction-java.util.function.BinaryOperator-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s.oracle.com/javase/8/docs/api/java/util/stream/Stream.html#filter-java.util.function.Predicate-" TargetMode="External"/><Relationship Id="rId4" Type="http://schemas.openxmlformats.org/officeDocument/2006/relationships/hyperlink" Target="http://docs.oracle.com/javase/8/docs/api/java/util/stream/Stream.html#map-java.util.function.Function-" TargetMode="External"/><Relationship Id="rId9" Type="http://schemas.openxmlformats.org/officeDocument/2006/relationships/hyperlink" Target="http://docs.oracle.com/javase/8/docs/api/java/util/stream/Stream.html#flatMapToInt-java.util.function.Function-" TargetMode="External"/><Relationship Id="rId26" Type="http://schemas.openxmlformats.org/officeDocument/2006/relationships/hyperlink" Target="http://docs.oracle.com/javase/8/docs/api/java/util/stream/Stream.html#min-java.util.Comparator-" TargetMode="External"/><Relationship Id="rId25" Type="http://schemas.openxmlformats.org/officeDocument/2006/relationships/hyperlink" Target="http://docs.oracle.com/javase/8/docs/api/java/util/stream/Stream.html#collect-java.util.function.Supplier-java.util.function.BiConsumer-java.util.function.BiConsumer-" TargetMode="External"/><Relationship Id="rId28" Type="http://schemas.openxmlformats.org/officeDocument/2006/relationships/hyperlink" Target="http://docs.oracle.com/javase/8/docs/api/java/util/stream/Stream.html#count--" TargetMode="External"/><Relationship Id="rId27" Type="http://schemas.openxmlformats.org/officeDocument/2006/relationships/hyperlink" Target="http://docs.oracle.com/javase/8/docs/api/java/util/stream/Stream.html#max-java.util.Comparator-" TargetMode="External"/><Relationship Id="rId5" Type="http://schemas.openxmlformats.org/officeDocument/2006/relationships/hyperlink" Target="http://docs.oracle.com/javase/8/docs/api/java/util/stream/Stream.html#mapToInt-java.util.function.ToIntFunction-" TargetMode="External"/><Relationship Id="rId6" Type="http://schemas.openxmlformats.org/officeDocument/2006/relationships/hyperlink" Target="http://docs.oracle.com/javase/8/docs/api/java/util/stream/Stream.html#mapToLong-java.util.function.ToLongFunction-" TargetMode="External"/><Relationship Id="rId29" Type="http://schemas.openxmlformats.org/officeDocument/2006/relationships/hyperlink" Target="http://docs.oracle.com/javase/8/docs/api/java/util/stream/Stream.html#anyMatch-java.util.function.Predicate-" TargetMode="External"/><Relationship Id="rId7" Type="http://schemas.openxmlformats.org/officeDocument/2006/relationships/hyperlink" Target="http://docs.oracle.com/javase/8/docs/api/java/util/stream/Stream.html#mapToDouble-java.util.function.ToDoubleFunction-" TargetMode="External"/><Relationship Id="rId8" Type="http://schemas.openxmlformats.org/officeDocument/2006/relationships/hyperlink" Target="http://docs.oracle.com/javase/8/docs/api/java/util/stream/Stream.html#flatMap-java.util.function.Function-" TargetMode="External"/><Relationship Id="rId31" Type="http://schemas.openxmlformats.org/officeDocument/2006/relationships/hyperlink" Target="http://docs.oracle.com/javase/8/docs/api/java/util/stream/Stream.html#noneMatch-java.util.function.Predicate-" TargetMode="External"/><Relationship Id="rId30" Type="http://schemas.openxmlformats.org/officeDocument/2006/relationships/hyperlink" Target="http://docs.oracle.com/javase/8/docs/api/java/util/stream/Stream.html#allMatch-java.util.function.Predicate-" TargetMode="External"/><Relationship Id="rId11" Type="http://schemas.openxmlformats.org/officeDocument/2006/relationships/hyperlink" Target="http://docs.oracle.com/javase/8/docs/api/java/util/stream/Stream.html#flatMapToDouble-java.util.function.Function-" TargetMode="External"/><Relationship Id="rId33" Type="http://schemas.openxmlformats.org/officeDocument/2006/relationships/hyperlink" Target="http://docs.oracle.com/javase/8/docs/api/java/util/stream/Stream.html#findAny--" TargetMode="External"/><Relationship Id="rId10" Type="http://schemas.openxmlformats.org/officeDocument/2006/relationships/hyperlink" Target="http://docs.oracle.com/javase/8/docs/api/java/util/stream/Stream.html#flatMapToLong-java.util.function.Function-" TargetMode="External"/><Relationship Id="rId32" Type="http://schemas.openxmlformats.org/officeDocument/2006/relationships/hyperlink" Target="http://docs.oracle.com/javase/8/docs/api/java/util/stream/Stream.html#findFirst--" TargetMode="External"/><Relationship Id="rId13" Type="http://schemas.openxmlformats.org/officeDocument/2006/relationships/hyperlink" Target="http://docs.oracle.com/javase/8/docs/api/java/util/stream/Stream.html#distinct--" TargetMode="External"/><Relationship Id="rId12" Type="http://schemas.openxmlformats.org/officeDocument/2006/relationships/hyperlink" Target="http://docs.oracle.com/javase/8/docs/api/java/util/stream/Stream.html#peek-java.util.function.Consumer-" TargetMode="External"/><Relationship Id="rId15" Type="http://schemas.openxmlformats.org/officeDocument/2006/relationships/hyperlink" Target="http://docs.oracle.com/javase/8/docs/api/java/util/stream/Stream.html#sorted-java.util.Comparator-" TargetMode="External"/><Relationship Id="rId14" Type="http://schemas.openxmlformats.org/officeDocument/2006/relationships/hyperlink" Target="http://docs.oracle.com/javase/8/docs/api/java/util/stream/Stream.html#sorted--" TargetMode="External"/><Relationship Id="rId17" Type="http://schemas.openxmlformats.org/officeDocument/2006/relationships/hyperlink" Target="http://docs.oracle.com/javase/8/docs/api/java/util/stream/Stream.html#skip-long-" TargetMode="External"/><Relationship Id="rId16" Type="http://schemas.openxmlformats.org/officeDocument/2006/relationships/hyperlink" Target="http://docs.oracle.com/javase/8/docs/api/java/util/stream/Stream.html#limit-long-" TargetMode="External"/><Relationship Id="rId19" Type="http://schemas.openxmlformats.org/officeDocument/2006/relationships/hyperlink" Target="http://docs.oracle.com/javase/8/docs/api/java/util/stream/Stream.html#toArray--" TargetMode="External"/><Relationship Id="rId18" Type="http://schemas.openxmlformats.org/officeDocument/2006/relationships/hyperlink" Target="http://docs.oracle.com/javase/8/docs/api/java/util/stream/Stream.html#forEach-java.util.function.Consumer-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18525"/>
            <a:ext cx="77724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</a:t>
            </a:r>
            <a:endParaRPr/>
          </a:p>
        </p:txBody>
      </p:sp>
      <p:sp>
        <p:nvSpPr>
          <p:cNvPr id="35" name="Google Shape;35;p8"/>
          <p:cNvSpPr txBox="1"/>
          <p:nvPr/>
        </p:nvSpPr>
        <p:spPr>
          <a:xfrm>
            <a:off x="182950" y="354050"/>
            <a:ext cx="8572500" cy="4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Новое в Java 8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43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Everything about Java 8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43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Book: What's New in Java 8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43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JAVA 8 FEATURES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Видео: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JDK8: Я, лямбда (Сергей Куксенко, jeeconf-2013)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Сергей Куксенко — Stream API, часть 1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9"/>
              </a:rPr>
              <a:t>Сергей Куксенко — Stream API, часть 2</a:t>
            </a:r>
            <a:br>
              <a:rPr lang="en" sz="1200"/>
            </a:b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/>
              <a:t>Выбор в пользу использования интерфейсов вместо добавления в Java типов функций был преднамеренным.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Это устраняет необходимость во внесении значительных изменений в Java-библиотеки,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а также позволяет использовать лямбда-выражения с существующими библиотеками.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Оборотная сторона этого подхода состоит в том, что он ограничивает Java 8 так называемым "интерфейсным программированием" или функционально-подобным программированием — вместо истинного функционального программирования.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200" y="152300"/>
            <a:ext cx="8229600" cy="49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b="1"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CompletableFuture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collects all the features of </a:t>
            </a:r>
            <a:r>
              <a:rPr lang="en" sz="1100">
                <a:solidFill>
                  <a:srgbClr val="009EB8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ListenableFuture in Guava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with </a:t>
            </a:r>
            <a:r>
              <a:rPr lang="en" sz="1100">
                <a:solidFill>
                  <a:srgbClr val="009EB8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SettableFuture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b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Creating and obtaining CompletableFuture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&lt;U&gt; CompletableFuture&lt;U&gt; supplyAsync(Supplier&lt;U&gt; supplier);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CompletableFuture&lt;Void&gt; runAsync(Runnable runnable);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Transforming and acting on one CompletableFuture</a:t>
            </a:r>
            <a:b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&lt;U&gt; CompletableFuture&lt;U&gt; thenApply(Function&lt;? super T,? extends U&gt; fn);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&lt;U&gt; CompletableFuture&lt;U&gt; thenApplyAsync(Function&lt;? super T,? extends U&gt; fn);</a:t>
            </a:r>
            <a:b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(Async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apply it asynchronously in different thread pool)</a:t>
            </a:r>
            <a:b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f1.thenApply(Integer::parseInt).thenApply(r -&gt; r * r * Math.PI)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Explicitly completed (setting its value and status) or running code on completion</a:t>
            </a:r>
            <a:b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Error handling of single CompletableFuture</a:t>
            </a:r>
            <a:b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Combining CompletableFuture (two or array) together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53475"/>
            <a:ext cx="8229600" cy="5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300" u="sng">
                <a:solidFill>
                  <a:schemeClr val="hlink"/>
                </a:solidFill>
                <a:highlight>
                  <a:srgbClr val="F1F2F5"/>
                </a:highlight>
                <a:hlinkClick r:id="rId3"/>
              </a:rPr>
              <a:t>Concurrency API additions</a:t>
            </a:r>
            <a:br>
              <a:rPr lang="en"/>
            </a:br>
            <a:r>
              <a:rPr lang="en" sz="1200" u="sng">
                <a:solidFill>
                  <a:srgbClr val="800080"/>
                </a:solidFill>
                <a:highlight>
                  <a:srgbClr val="F1F2F5"/>
                </a:highlight>
                <a:hlinkClick r:id="rId4"/>
              </a:rPr>
              <a:t>ForkJoinPool.commonPool()</a:t>
            </a:r>
            <a:endParaRPr sz="1200" u="sng">
              <a:solidFill>
                <a:srgbClr val="800080"/>
              </a:solidFill>
              <a:highlight>
                <a:srgbClr val="F1F2F5"/>
              </a:highlight>
              <a:hlinkClick r:id="rId5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800080"/>
                </a:solidFill>
                <a:highlight>
                  <a:srgbClr val="F1F2F5"/>
                </a:highlight>
                <a:hlinkClick r:id="rId6"/>
              </a:rPr>
              <a:t>ConcurrentHashMap</a:t>
            </a:r>
            <a:r>
              <a:rPr lang="en" sz="1200">
                <a:highlight>
                  <a:srgbClr val="F1F2F5"/>
                </a:highlight>
              </a:rPr>
              <a:t> </a:t>
            </a:r>
            <a:endParaRPr sz="1200">
              <a:highlight>
                <a:srgbClr val="F1F2F5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1F2F5"/>
                </a:highlight>
              </a:rPr>
              <a:t>ConcurrentHashMap.reduce...</a:t>
            </a:r>
            <a:endParaRPr sz="1200">
              <a:highlight>
                <a:srgbClr val="F1F2F5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1F2F5"/>
                </a:highlight>
              </a:rPr>
              <a:t>ConcurrentHashMap.search...</a:t>
            </a:r>
            <a:endParaRPr sz="1200">
              <a:highlight>
                <a:srgbClr val="F1F2F5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1F2F5"/>
                </a:highlight>
              </a:rPr>
              <a:t>ConcurrentHashMap.forEach.</a:t>
            </a:r>
            <a:endParaRPr sz="1200">
              <a:highlight>
                <a:srgbClr val="F1F2F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1F2F5"/>
              </a:highlight>
            </a:endParaRPr>
          </a:p>
          <a:p>
            <a:pPr indent="0" lvl="0" marL="0" rtl="0" algn="l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Generic type inference improvements</a:t>
            </a:r>
            <a:b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</a:rPr>
              <a:t>Utility.&lt;Type&gt;foo().bar();</a:t>
            </a:r>
            <a:b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IO/NIO API additions</a:t>
            </a:r>
            <a:b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200"/>
              <a:t>Files: UTF-8 default and Stream: </a:t>
            </a:r>
            <a:r>
              <a:rPr lang="en" sz="1200">
                <a:highlight>
                  <a:srgbClr val="FFFFFF"/>
                </a:highlight>
              </a:rPr>
              <a:t>Stream&lt;String&gt; lines = Files.</a:t>
            </a:r>
            <a:r>
              <a:rPr lang="en" sz="1200">
                <a:highlight>
                  <a:schemeClr val="lt1"/>
                </a:highlight>
              </a:rPr>
              <a:t>lines(Paths.get(“read.me));</a:t>
            </a:r>
            <a:br>
              <a:rPr lang="en" sz="1200">
                <a:highlight>
                  <a:schemeClr val="lt1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BufferedReader.lines()</a:t>
            </a:r>
            <a:b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Math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" sz="1400"/>
              <a:t>..</a:t>
            </a:r>
            <a:r>
              <a:rPr lang="en" sz="1400">
                <a:highlight>
                  <a:schemeClr val="lt1"/>
                </a:highlight>
              </a:rPr>
              <a:t>Exact: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throw new </a:t>
            </a:r>
            <a:r>
              <a:rPr lang="en" sz="1400">
                <a:highlight>
                  <a:srgbClr val="FFFFFF"/>
                </a:highlight>
              </a:rPr>
              <a:t>ArithmeticException(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"integer overflow"</a:t>
            </a:r>
            <a:r>
              <a:rPr lang="en" sz="1400">
                <a:highlight>
                  <a:srgbClr val="FFFFFF"/>
                </a:highlight>
              </a:rPr>
              <a:t>);</a:t>
            </a:r>
            <a:br>
              <a:rPr lang="en" sz="1400">
                <a:highlight>
                  <a:srgbClr val="FFFFFF"/>
                </a:highlight>
              </a:rPr>
            </a:br>
            <a:r>
              <a:rPr b="1" lang="en" sz="1800">
                <a:highlight>
                  <a:srgbClr val="FFFFFF"/>
                </a:highlight>
              </a:rPr>
              <a:t>String.join, </a:t>
            </a:r>
            <a:r>
              <a:rPr b="1" lang="en" sz="1800">
                <a:highlight>
                  <a:schemeClr val="lt1"/>
                </a:highlight>
              </a:rPr>
              <a:t>StringJoiner</a:t>
            </a:r>
            <a:br>
              <a:rPr b="1" lang="en" sz="1800">
                <a:highlight>
                  <a:schemeClr val="lt1"/>
                </a:highlight>
              </a:rPr>
            </a:br>
            <a:r>
              <a:rPr b="1" lang="en" sz="1800">
                <a:solidFill>
                  <a:srgbClr val="222222"/>
                </a:solidFill>
                <a:highlight>
                  <a:schemeClr val="lt1"/>
                </a:highlight>
              </a:rPr>
              <a:t>Base64</a:t>
            </a:r>
            <a:br>
              <a:rPr b="1" lang="en" sz="1800">
                <a:solidFill>
                  <a:srgbClr val="222222"/>
                </a:solidFill>
                <a:highlight>
                  <a:schemeClr val="lt1"/>
                </a:highlight>
              </a:rPr>
            </a:br>
            <a:r>
              <a:rPr b="1" lang="en" sz="1800">
                <a:solidFill>
                  <a:srgbClr val="222222"/>
                </a:solidFill>
                <a:highlight>
                  <a:schemeClr val="lt1"/>
                </a:highlight>
              </a:rPr>
              <a:t>@Repeatable Annotatios</a:t>
            </a:r>
            <a:r>
              <a:rPr b="1" lang="en" sz="1800">
                <a:highlight>
                  <a:schemeClr val="lt1"/>
                </a:highlight>
              </a:rPr>
              <a:t>.</a:t>
            </a:r>
            <a:endParaRPr b="1"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E4E4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57200" y="205977"/>
            <a:ext cx="8229600" cy="4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API (java.time)</a:t>
            </a:r>
            <a:endParaRPr sz="24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57200" y="677275"/>
            <a:ext cx="8229600" cy="4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Date and Time API changes in Java 8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Java 8 Date Time API (java.time) vs Joda-Time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Java 8 classes are built around the human time/ Joda-Time is using machine time inside</a:t>
            </a:r>
            <a:br>
              <a:rPr lang="en" sz="1400">
                <a:highlight>
                  <a:schemeClr val="lt1"/>
                </a:highlight>
              </a:rPr>
            </a:br>
            <a:r>
              <a:rPr lang="en" sz="1400">
                <a:highlight>
                  <a:schemeClr val="lt1"/>
                </a:highlight>
              </a:rPr>
              <a:t>No MutableDateTime</a:t>
            </a:r>
            <a:br>
              <a:rPr lang="en" sz="1400">
                <a:highlight>
                  <a:schemeClr val="lt1"/>
                </a:highlight>
              </a:rPr>
            </a:br>
            <a:r>
              <a:rPr lang="en" sz="1400">
                <a:highlight>
                  <a:schemeClr val="lt1"/>
                </a:highlight>
              </a:rPr>
              <a:t>No Null</a:t>
            </a:r>
            <a:br>
              <a:rPr lang="en" sz="1400">
                <a:highlight>
                  <a:schemeClr val="lt1"/>
                </a:highlight>
              </a:rPr>
            </a:br>
            <a:r>
              <a:rPr lang="en" sz="1400">
                <a:highlight>
                  <a:schemeClr val="lt1"/>
                </a:highlight>
              </a:rPr>
              <a:t>Enum DayOfWeek and Month</a:t>
            </a:r>
            <a:br>
              <a:rPr lang="en" sz="1400">
                <a:highlight>
                  <a:schemeClr val="lt1"/>
                </a:highlight>
              </a:rPr>
            </a:br>
            <a:r>
              <a:rPr lang="en" sz="1400">
                <a:highlight>
                  <a:schemeClr val="lt1"/>
                </a:highlight>
              </a:rPr>
              <a:t>More timezone features</a:t>
            </a:r>
            <a:br>
              <a:rPr lang="en" sz="1400">
                <a:highlight>
                  <a:schemeClr val="lt1"/>
                </a:highlight>
              </a:rPr>
            </a:br>
            <a:r>
              <a:rPr lang="en" sz="1400">
                <a:highlight>
                  <a:schemeClr val="lt1"/>
                </a:highlight>
              </a:rPr>
              <a:t>No Interval support</a:t>
            </a:r>
            <a:br>
              <a:rPr lang="en" sz="1400">
                <a:highlight>
                  <a:schemeClr val="lt1"/>
                </a:highlight>
              </a:rPr>
            </a:b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100"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06300" y="243600"/>
            <a:ext cx="85314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Default and static method in Interface</a:t>
            </a:r>
            <a:endParaRPr sz="2400"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738300"/>
            <a:ext cx="8475600" cy="4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1600">
                <a:highlight>
                  <a:srgbClr val="FFFFFF"/>
                </a:highlight>
              </a:rPr>
              <a:t>Iterator&lt;</a:t>
            </a:r>
            <a:r>
              <a:rPr lang="en" sz="1600">
                <a:solidFill>
                  <a:srgbClr val="20999D"/>
                </a:solidFill>
                <a:highlight>
                  <a:srgbClr val="FFFFFF"/>
                </a:highlight>
              </a:rPr>
              <a:t>E</a:t>
            </a:r>
            <a:r>
              <a:rPr lang="en" sz="1600">
                <a:highlight>
                  <a:srgbClr val="FFFFFF"/>
                </a:highlight>
              </a:rPr>
              <a:t>&gt;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 default void </a:t>
            </a:r>
            <a:r>
              <a:rPr lang="en" sz="1600">
                <a:highlight>
                  <a:srgbClr val="FFFFFF"/>
                </a:highlight>
              </a:rPr>
              <a:t>remove() {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throw new </a:t>
            </a:r>
            <a:r>
              <a:rPr lang="en" sz="1600">
                <a:highlight>
                  <a:srgbClr val="FFFFFF"/>
                </a:highlight>
              </a:rPr>
              <a:t>UnsupportedOperationException(</a:t>
            </a:r>
            <a:r>
              <a:rPr b="1" lang="en" sz="1600">
                <a:solidFill>
                  <a:srgbClr val="008000"/>
                </a:solidFill>
                <a:highlight>
                  <a:srgbClr val="FFFFFF"/>
                </a:highlight>
              </a:rPr>
              <a:t>"remove"</a:t>
            </a:r>
            <a:r>
              <a:rPr lang="en" sz="1600">
                <a:highlight>
                  <a:srgbClr val="FFFFFF"/>
                </a:highlight>
              </a:rPr>
              <a:t>); }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 default void </a:t>
            </a:r>
            <a:r>
              <a:rPr lang="en" sz="1600">
                <a:highlight>
                  <a:srgbClr val="FFFFFF"/>
                </a:highlight>
              </a:rPr>
              <a:t>forEachRemaining(Consumer&lt;?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super </a:t>
            </a:r>
            <a:r>
              <a:rPr lang="en" sz="1600">
                <a:solidFill>
                  <a:srgbClr val="20999D"/>
                </a:solidFill>
                <a:highlight>
                  <a:srgbClr val="FFFFFF"/>
                </a:highlight>
              </a:rPr>
              <a:t>E</a:t>
            </a:r>
            <a:r>
              <a:rPr lang="en" sz="1600">
                <a:highlight>
                  <a:srgbClr val="FFFFFF"/>
                </a:highlight>
              </a:rPr>
              <a:t>&gt; action) {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</a:rPr>
              <a:t>   Objects.</a:t>
            </a:r>
            <a:r>
              <a:rPr i="1" lang="en" sz="1600">
                <a:highlight>
                  <a:srgbClr val="FFFFFF"/>
                </a:highlight>
              </a:rPr>
              <a:t>requireNonNull</a:t>
            </a:r>
            <a:r>
              <a:rPr lang="en" sz="1600">
                <a:highlight>
                  <a:srgbClr val="FFFFFF"/>
                </a:highlight>
              </a:rPr>
              <a:t>(action);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</a:rPr>
              <a:t>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while </a:t>
            </a:r>
            <a:r>
              <a:rPr lang="en" sz="1600">
                <a:highlight>
                  <a:srgbClr val="FFFFFF"/>
                </a:highlight>
              </a:rPr>
              <a:t>(hasNext())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       action.accept(next());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  }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1600">
                <a:highlight>
                  <a:srgbClr val="FFFFFF"/>
                </a:highlight>
              </a:rPr>
              <a:t>Iterable&lt;</a:t>
            </a:r>
            <a:r>
              <a:rPr lang="en" sz="16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600">
                <a:highlight>
                  <a:srgbClr val="FFFFFF"/>
                </a:highlight>
              </a:rPr>
              <a:t>&gt; {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   default void </a:t>
            </a:r>
            <a:r>
              <a:rPr lang="en" sz="1600">
                <a:highlight>
                  <a:srgbClr val="FFFFFF"/>
                </a:highlight>
              </a:rPr>
              <a:t>forEach(Consumer&lt;?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super </a:t>
            </a:r>
            <a:r>
              <a:rPr lang="en" sz="16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600">
                <a:highlight>
                  <a:srgbClr val="FFFFFF"/>
                </a:highlight>
              </a:rPr>
              <a:t>&gt; action) {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Differ from abstract class: used in mix-in and lambda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If ambiguous compiler will throw exception: need to provide implementation in class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57200" y="175125"/>
            <a:ext cx="8229600" cy="4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Collections API additions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default method 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forEachRemaining(Consumer action)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Iterable </a:t>
            </a:r>
            <a:r>
              <a:rPr lang="en" sz="1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default method 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forEach(Consumer action)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default method 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removeIf(Predicate filter)</a:t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 replaceAll(), compute(), merge()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</a:rPr>
              <a:t>Comparator</a:t>
            </a:r>
            <a:r>
              <a:rPr b="1" lang="en" sz="1300">
                <a:highlight>
                  <a:schemeClr val="lt1"/>
                </a:highlight>
              </a:rPr>
              <a:t> </a:t>
            </a:r>
            <a:endParaRPr b="1" sz="13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reversed, thenComparing, naturalOrder, nullsFirst/nullsLast, comparing(Function&lt;? </a:t>
            </a:r>
            <a:r>
              <a:rPr b="1" lang="en" sz="14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super </a:t>
            </a:r>
            <a:r>
              <a:rPr lang="en" sz="1400">
                <a:solidFill>
                  <a:srgbClr val="20999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4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? </a:t>
            </a:r>
            <a:r>
              <a:rPr b="1" lang="en" sz="14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400">
                <a:solidFill>
                  <a:srgbClr val="20999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4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 keyExtracto</a:t>
            </a:r>
            <a:r>
              <a:rPr lang="en" sz="1300">
                <a:highlight>
                  <a:schemeClr val="lt1"/>
                </a:highlight>
              </a:rPr>
              <a:t>r</a:t>
            </a:r>
            <a:endParaRPr sz="13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forEach() vs foreach loop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457200" y="205975"/>
            <a:ext cx="8229600" cy="3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Lambda</a:t>
            </a:r>
            <a:r>
              <a:rPr b="0" lang="en" sz="2400">
                <a:highlight>
                  <a:srgbClr val="FFFFFF"/>
                </a:highlight>
              </a:rPr>
              <a:t> </a:t>
            </a:r>
            <a:r>
              <a:rPr b="0" lang="en" sz="1600">
                <a:highlight>
                  <a:srgbClr val="FFFFFF"/>
                </a:highlight>
              </a:rPr>
              <a:t>(o1, o2) -&gt; o1.compareTo(o2)</a:t>
            </a:r>
            <a:endParaRPr/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457200" y="586875"/>
            <a:ext cx="8229600" cy="45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Functional interface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final </a:t>
            </a:r>
            <a:r>
              <a:rPr lang="en" sz="1200">
                <a:highlight>
                  <a:srgbClr val="FFFFFF"/>
                </a:highlight>
              </a:rPr>
              <a:t>Predicate&lt;String&gt; p1 = e -&gt; e.startsWith(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"a"</a:t>
            </a:r>
            <a:r>
              <a:rPr lang="en" sz="1200">
                <a:highlight>
                  <a:srgbClr val="FFFFFF"/>
                </a:highlight>
              </a:rPr>
              <a:t>);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</a:rPr>
              <a:t>Runnable r = () -&gt; System.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200">
                <a:highlight>
                  <a:srgbClr val="FFFFFF"/>
                </a:highlight>
              </a:rPr>
              <a:t>.println(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"Thread"</a:t>
            </a:r>
            <a:r>
              <a:rPr lang="en" sz="1200">
                <a:highlight>
                  <a:srgbClr val="FFFFFF"/>
                </a:highlight>
              </a:rPr>
              <a:t>);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Лямбда-выражения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method reference:  </a:t>
            </a:r>
            <a:r>
              <a:rPr lang="en"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object::instanceMethod, Class::staticMethod, Class::instanceMethod, EnclosingClass.this::method</a:t>
            </a:r>
            <a:endParaRPr sz="1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final </a:t>
            </a:r>
            <a:r>
              <a:rPr lang="en" sz="1200">
                <a:highlight>
                  <a:srgbClr val="FFFFFF"/>
                </a:highlight>
              </a:rPr>
              <a:t>Predicate&lt;String&gt; p2 = Objects::</a:t>
            </a:r>
            <a:r>
              <a:rPr i="1" lang="en" sz="1200">
                <a:highlight>
                  <a:srgbClr val="FFFFFF"/>
                </a:highlight>
              </a:rPr>
              <a:t>isNull</a:t>
            </a:r>
            <a:r>
              <a:rPr lang="en" sz="1200">
                <a:highlight>
                  <a:srgbClr val="FFFFFF"/>
                </a:highlight>
              </a:rPr>
              <a:t>;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final </a:t>
            </a:r>
            <a:r>
              <a:rPr lang="en" sz="1200">
                <a:highlight>
                  <a:srgbClr val="FFFFFF"/>
                </a:highlight>
              </a:rPr>
              <a:t>Predicate&lt;String&gt; p3 = String::</a:t>
            </a:r>
            <a:r>
              <a:rPr lang="en" sz="1200">
                <a:highlight>
                  <a:srgbClr val="E4E4FF"/>
                </a:highlight>
              </a:rPr>
              <a:t>isEmpty</a:t>
            </a:r>
            <a:r>
              <a:rPr lang="en" sz="1200">
                <a:highlight>
                  <a:srgbClr val="FFFFFF"/>
                </a:highlight>
              </a:rPr>
              <a:t>;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</a:rPr>
              <a:t>constructor reference: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Button::new</a:t>
            </a:r>
            <a:endParaRPr sz="1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</a:rPr>
              <a:t>Stream&lt;Button&gt; stream = list.stream().map(Button::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highlight>
                  <a:srgbClr val="FFFFFF"/>
                </a:highlight>
              </a:rPr>
              <a:t>);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</a:rPr>
              <a:t>List&lt;Button&gt; buttons = stream.toArray(Button[]::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new</a:t>
            </a:r>
            <a:r>
              <a:rPr lang="en" sz="1200">
                <a:highlight>
                  <a:srgbClr val="FFFFFF"/>
                </a:highlight>
              </a:rPr>
              <a:t>)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E4E4FF"/>
                </a:highlight>
              </a:rPr>
              <a:t>IDEA: RuntimeStatisticsPanel sample (</a:t>
            </a:r>
            <a:r>
              <a:rPr lang="en" sz="1800"/>
              <a:t>Ctrl+Alt+V, Alt+Enter, Alt+Ctrl+N)</a:t>
            </a:r>
            <a:endParaRPr sz="1600">
              <a:highlight>
                <a:srgbClr val="E4E4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</a:rPr>
              <a:t>Implemented in JVM via </a:t>
            </a:r>
            <a:r>
              <a:rPr lang="en" sz="1100">
                <a:highlight>
                  <a:srgbClr val="FFFFFF"/>
                </a:highlight>
              </a:rPr>
              <a:t>invokedynamic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</a:rPr>
              <a:t>Limits: Can't use non-final variables (</a:t>
            </a:r>
            <a:r>
              <a:rPr lang="en" sz="1100">
                <a:highlight>
                  <a:srgbClr val="F1F2F5"/>
                </a:highlight>
              </a:rPr>
              <a:t>effectively final)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</a:rPr>
              <a:t>             Can't handle checked exceptions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       Limited flow-control (continue=break, </a:t>
            </a:r>
            <a:r>
              <a:rPr lang="en" sz="1100">
                <a:highlight>
                  <a:schemeClr val="lt1"/>
                </a:highlight>
              </a:rPr>
              <a:t>no break, return</a:t>
            </a:r>
            <a:r>
              <a:rPr lang="en" sz="1100">
                <a:highlight>
                  <a:srgbClr val="FFFFFF"/>
                </a:highlight>
              </a:rPr>
              <a:t>)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4E4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4E4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457200" y="274450"/>
            <a:ext cx="8229600" cy="4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</a:rPr>
              <a:t>Comparator&lt;Integer&gt; cmp = (a, b) -&gt; {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</a:rPr>
              <a:t>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600">
                <a:highlight>
                  <a:srgbClr val="FFFFFF"/>
                </a:highlight>
              </a:rPr>
              <a:t>x = a;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</a:rPr>
              <a:t>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600">
                <a:highlight>
                  <a:srgbClr val="FFFFFF"/>
                </a:highlight>
              </a:rPr>
              <a:t>y = b;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</a:rPr>
              <a:t>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600">
                <a:highlight>
                  <a:srgbClr val="FFFFFF"/>
                </a:highlight>
              </a:rPr>
              <a:t>Integer.</a:t>
            </a:r>
            <a:r>
              <a:rPr i="1" lang="en" sz="1600">
                <a:highlight>
                  <a:srgbClr val="FFFFFF"/>
                </a:highlight>
              </a:rPr>
              <a:t>compare</a:t>
            </a:r>
            <a:r>
              <a:rPr lang="en" sz="1600">
                <a:highlight>
                  <a:srgbClr val="FFFFFF"/>
                </a:highlight>
              </a:rPr>
              <a:t>(x, y);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};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Comparator&lt;Integer&gt; cmp = Integer::compare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- вложенный класс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hiding переменных запрещен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90350"/>
            <a:ext cx="8229600" cy="4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</a:rPr>
              <a:t>Стандартные функциональные интерфейсы (</a:t>
            </a:r>
            <a:r>
              <a:rPr b="1" lang="en" sz="1800">
                <a:highlight>
                  <a:schemeClr val="lt1"/>
                </a:highlight>
              </a:rPr>
              <a:t>java.util.</a:t>
            </a:r>
            <a:r>
              <a:rPr b="1" lang="en" sz="1800">
                <a:highlight>
                  <a:srgbClr val="E4E4FF"/>
                </a:highlight>
              </a:rPr>
              <a:t>function)</a:t>
            </a:r>
            <a:endParaRPr b="1" sz="1800">
              <a:highlight>
                <a:srgbClr val="E4E4FF"/>
              </a:highlight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>
                <a:highlight>
                  <a:srgbClr val="F1F2F5"/>
                </a:highlight>
              </a:rPr>
              <a:t>Function&lt;T, R&gt;</a:t>
            </a:r>
            <a:r>
              <a:rPr lang="en" sz="1200">
                <a:highlight>
                  <a:srgbClr val="F1F2F5"/>
                </a:highlight>
              </a:rPr>
              <a:t> - take a T as input, return an R as ouput</a:t>
            </a:r>
            <a:endParaRPr sz="1200">
              <a:highlight>
                <a:srgbClr val="F1F2F5"/>
              </a:highlight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>
                <a:highlight>
                  <a:srgbClr val="F1F2F5"/>
                </a:highlight>
              </a:rPr>
              <a:t>Predicate&lt;T&gt;</a:t>
            </a:r>
            <a:r>
              <a:rPr lang="en" sz="1200">
                <a:highlight>
                  <a:srgbClr val="F1F2F5"/>
                </a:highlight>
              </a:rPr>
              <a:t> - take a T as input, return a boolean as output</a:t>
            </a:r>
            <a:endParaRPr sz="1200">
              <a:highlight>
                <a:srgbClr val="F1F2F5"/>
              </a:highlight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>
                <a:highlight>
                  <a:srgbClr val="F1F2F5"/>
                </a:highlight>
              </a:rPr>
              <a:t>Consumer&lt;T&gt;</a:t>
            </a:r>
            <a:r>
              <a:rPr lang="en" sz="1200">
                <a:highlight>
                  <a:srgbClr val="F1F2F5"/>
                </a:highlight>
              </a:rPr>
              <a:t> - take a T as input, perform some action and don't return anything</a:t>
            </a:r>
            <a:endParaRPr sz="1200">
              <a:highlight>
                <a:srgbClr val="F1F2F5"/>
              </a:highlight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>
                <a:highlight>
                  <a:srgbClr val="F1F2F5"/>
                </a:highlight>
              </a:rPr>
              <a:t>Supplier&lt;T&gt;</a:t>
            </a:r>
            <a:r>
              <a:rPr lang="en" sz="1200">
                <a:highlight>
                  <a:srgbClr val="F1F2F5"/>
                </a:highlight>
              </a:rPr>
              <a:t> - with nothing as input, return a T</a:t>
            </a:r>
            <a:endParaRPr sz="1200">
              <a:highlight>
                <a:srgbClr val="F1F2F5"/>
              </a:highlight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>
                <a:highlight>
                  <a:srgbClr val="F1F2F5"/>
                </a:highlight>
              </a:rPr>
              <a:t>BinaryOperator&lt;T&gt;</a:t>
            </a:r>
            <a:r>
              <a:rPr lang="en" sz="1200">
                <a:highlight>
                  <a:srgbClr val="F1F2F5"/>
                </a:highlight>
              </a:rPr>
              <a:t> - take two T's as input, return one T as output, useful for "reduce" operations</a:t>
            </a:r>
            <a:endParaRPr sz="1200">
              <a:highlight>
                <a:srgbClr val="F1F2F5"/>
              </a:highlight>
            </a:endParaRPr>
          </a:p>
          <a:p>
            <a:pPr indent="0" lvl="0" marL="0" rtl="0" algn="l">
              <a:lnSpc>
                <a:spcPct val="17454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1F2F5"/>
                </a:highlight>
              </a:rPr>
              <a:t>Primitive specializations for most of these exist as well. They're provided in int, long, and double forms.</a:t>
            </a:r>
            <a:br>
              <a:rPr lang="en" sz="1200">
                <a:highlight>
                  <a:srgbClr val="F1F2F5"/>
                </a:highlight>
              </a:rPr>
            </a:br>
            <a:r>
              <a:rPr lang="en" sz="1200">
                <a:highlight>
                  <a:srgbClr val="F1F2F5"/>
                </a:highlight>
              </a:rPr>
              <a:t>     </a:t>
            </a:r>
            <a:r>
              <a:rPr b="1" lang="en" sz="1200">
                <a:highlight>
                  <a:srgbClr val="F1F2F5"/>
                </a:highlight>
              </a:rPr>
              <a:t>IntConsumer</a:t>
            </a:r>
            <a:r>
              <a:rPr lang="en" sz="1200">
                <a:highlight>
                  <a:srgbClr val="F1F2F5"/>
                </a:highlight>
              </a:rPr>
              <a:t> - take an int as input, perform some action and don't return anything</a:t>
            </a:r>
            <a:endParaRPr sz="1200">
              <a:highlight>
                <a:srgbClr val="F1F2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List&lt;String&gt; list =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LinkedList&lt;&gt;(Arrays.</a:t>
            </a:r>
            <a:r>
              <a:rPr i="1"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asList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"ab"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"cb"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Predicate&lt;String&gt; pred1 = e -&gt; e.startsWith(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list.removeIf(pred1.and(e -&gt; e.endsWith(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)));</a:t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list.removeIf(((Predicate&lt;String&gt;) e -&gt; e.startsWith(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)).and(e -&gt; e.endsWith(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)));</a:t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Replace Guava</a:t>
            </a:r>
            <a:endParaRPr sz="18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ighlight>
                  <a:srgbClr val="E4E4FF"/>
                </a:highlight>
                <a:hlinkClick r:id="rId4"/>
              </a:rPr>
              <a:t>Replace for LoadingCache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" y="129675"/>
            <a:ext cx="8229600" cy="4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Java 8 Stream Tutorial</a:t>
            </a:r>
            <a:br>
              <a:rPr lang="en"/>
            </a:br>
            <a:r>
              <a:rPr b="1" lang="en" sz="1800" u="sng">
                <a:solidFill>
                  <a:schemeClr val="hlink"/>
                </a:solidFill>
                <a:hlinkClick r:id="rId4"/>
              </a:rPr>
              <a:t>Stream</a:t>
            </a:r>
            <a:r>
              <a:rPr b="1" lang="en" sz="1800"/>
              <a:t>: </a:t>
            </a:r>
            <a:r>
              <a:rPr lang="en" sz="1200">
                <a:highlight>
                  <a:srgbClr val="F1F2F5"/>
                </a:highlight>
              </a:rPr>
              <a:t>like an iterator, can only be traversed once, may also be infinite</a:t>
            </a:r>
            <a:r>
              <a:rPr lang="en" sz="1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en" sz="1800"/>
            </a:br>
            <a:r>
              <a:rPr lang="en" sz="1400">
                <a:highlight>
                  <a:srgbClr val="FFFFFF"/>
                </a:highlight>
              </a:rPr>
              <a:t>Stream&lt;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400">
                <a:highlight>
                  <a:srgbClr val="FFFFFF"/>
                </a:highlight>
              </a:rPr>
              <a:t>&gt; of(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400">
                <a:highlight>
                  <a:srgbClr val="FFFFFF"/>
                </a:highlight>
              </a:rPr>
              <a:t>... values), </a:t>
            </a:r>
            <a:r>
              <a:rPr lang="en" sz="1400"/>
              <a:t>Stream.Builder, </a:t>
            </a:r>
            <a:r>
              <a:rPr lang="en" sz="1400">
                <a:highlight>
                  <a:srgbClr val="FFFFFF"/>
                </a:highlight>
              </a:rPr>
              <a:t>collection.stream()</a:t>
            </a:r>
            <a:br>
              <a:rPr lang="en" sz="1400"/>
            </a:b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S </a:t>
            </a:r>
            <a:r>
              <a:rPr lang="en" sz="1400">
                <a:highlight>
                  <a:srgbClr val="FFFFFF"/>
                </a:highlight>
              </a:rPr>
              <a:t>parallel();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Stream&lt;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400">
                <a:highlight>
                  <a:srgbClr val="FFFFFF"/>
                </a:highlight>
              </a:rPr>
              <a:t>&gt; filter(Predicate&lt;?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super 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400">
                <a:highlight>
                  <a:srgbClr val="FFFFFF"/>
                </a:highlight>
              </a:rPr>
              <a:t>&gt; predicate);</a:t>
            </a:r>
            <a:br>
              <a:rPr lang="en" sz="1400">
                <a:highlight>
                  <a:srgbClr val="FFFFFF"/>
                </a:highlight>
              </a:rPr>
            </a:br>
            <a:r>
              <a:rPr lang="en" sz="1400">
                <a:highlight>
                  <a:srgbClr val="FFFFFF"/>
                </a:highlight>
              </a:rPr>
              <a:t>&lt;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R</a:t>
            </a:r>
            <a:r>
              <a:rPr lang="en" sz="1400">
                <a:highlight>
                  <a:srgbClr val="FFFFFF"/>
                </a:highlight>
              </a:rPr>
              <a:t>&gt; Stream&lt;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R</a:t>
            </a:r>
            <a:r>
              <a:rPr lang="en" sz="1400">
                <a:highlight>
                  <a:srgbClr val="FFFFFF"/>
                </a:highlight>
              </a:rPr>
              <a:t>&gt; map(Function&lt;?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super 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400">
                <a:highlight>
                  <a:srgbClr val="FFFFFF"/>
                </a:highlight>
              </a:rPr>
              <a:t>, ?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R</a:t>
            </a:r>
            <a:r>
              <a:rPr lang="en" sz="1400">
                <a:highlight>
                  <a:srgbClr val="FFFFFF"/>
                </a:highlight>
              </a:rPr>
              <a:t>&gt; mapper);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&lt;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R</a:t>
            </a:r>
            <a:r>
              <a:rPr lang="en" sz="1400">
                <a:highlight>
                  <a:srgbClr val="FFFFFF"/>
                </a:highlight>
              </a:rPr>
              <a:t>&gt; Stream&lt;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R</a:t>
            </a:r>
            <a:r>
              <a:rPr lang="en" sz="1400">
                <a:highlight>
                  <a:srgbClr val="FFFFFF"/>
                </a:highlight>
              </a:rPr>
              <a:t>&gt; flatMap(Function&lt;?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super 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400">
                <a:highlight>
                  <a:srgbClr val="FFFFFF"/>
                </a:highlight>
              </a:rPr>
              <a:t>, ?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400">
                <a:highlight>
                  <a:srgbClr val="FFFFFF"/>
                </a:highlight>
              </a:rPr>
              <a:t>Stream&lt;?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R</a:t>
            </a:r>
            <a:r>
              <a:rPr lang="en" sz="1400">
                <a:highlight>
                  <a:srgbClr val="FFFFFF"/>
                </a:highlight>
              </a:rPr>
              <a:t>&gt;&gt; mapper);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Optional&lt;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400">
                <a:highlight>
                  <a:srgbClr val="FFFFFF"/>
                </a:highlight>
              </a:rPr>
              <a:t>&gt; reduce(BinaryOperator&lt;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400">
                <a:highlight>
                  <a:srgbClr val="FFFFFF"/>
                </a:highlight>
              </a:rPr>
              <a:t>&gt; accumulator) / min, max, sum(IntStream), count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void </a:t>
            </a:r>
            <a:r>
              <a:rPr lang="en" sz="1400">
                <a:highlight>
                  <a:srgbClr val="FFFFFF"/>
                </a:highlight>
              </a:rPr>
              <a:t>forEach(Consumer&lt;?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super 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400">
                <a:highlight>
                  <a:srgbClr val="FFFFFF"/>
                </a:highlight>
              </a:rPr>
              <a:t>&gt; action) / </a:t>
            </a:r>
            <a:r>
              <a:rPr lang="en" sz="1400">
                <a:highlight>
                  <a:srgbClr val="E4E4FF"/>
                </a:highlight>
              </a:rPr>
              <a:t>forEachOrdered</a:t>
            </a:r>
            <a:endParaRPr sz="1400">
              <a:highlight>
                <a:srgbClr val="E4E4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R collect(Collectors.toList()), 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A</a:t>
            </a:r>
            <a:r>
              <a:rPr lang="en" sz="1400">
                <a:highlight>
                  <a:srgbClr val="FFFFFF"/>
                </a:highlight>
              </a:rPr>
              <a:t>[] toArray()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1F2F5"/>
                </a:highlight>
              </a:rPr>
              <a:t>There are primitive-specialized versions of Stream for ints, longs, and doubles:</a:t>
            </a:r>
            <a:endParaRPr sz="1200">
              <a:highlight>
                <a:srgbClr val="F1F2F5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800080"/>
                </a:solidFill>
                <a:highlight>
                  <a:srgbClr val="F1F2F5"/>
                </a:highlight>
                <a:hlinkClick r:id="rId5"/>
              </a:rPr>
              <a:t>IntStream</a:t>
            </a:r>
            <a:endParaRPr sz="1200" u="sng">
              <a:solidFill>
                <a:srgbClr val="800080"/>
              </a:solidFill>
              <a:highlight>
                <a:srgbClr val="F1F2F5"/>
              </a:highlight>
              <a:hlinkClick r:id="rId6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800080"/>
                </a:solidFill>
                <a:highlight>
                  <a:srgbClr val="F1F2F5"/>
                </a:highlight>
                <a:hlinkClick r:id="rId7"/>
              </a:rPr>
              <a:t>LongStream</a:t>
            </a:r>
            <a:endParaRPr sz="1200" u="sng">
              <a:solidFill>
                <a:srgbClr val="800080"/>
              </a:solidFill>
              <a:highlight>
                <a:srgbClr val="F1F2F5"/>
              </a:highlight>
              <a:hlinkClick r:id="rId8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800080"/>
                </a:solidFill>
                <a:highlight>
                  <a:srgbClr val="F1F2F5"/>
                </a:highlight>
                <a:hlinkClick r:id="rId9"/>
              </a:rPr>
              <a:t>DoubleStream</a:t>
            </a:r>
            <a:endParaRPr sz="1200" u="sng">
              <a:solidFill>
                <a:srgbClr val="800080"/>
              </a:solidFill>
              <a:highlight>
                <a:srgbClr val="F1F2F5"/>
              </a:highlight>
              <a:hlinkClick r:id="rId10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...Stream mapTo...(To...Function&lt;?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super </a:t>
            </a:r>
            <a:r>
              <a:rPr lang="en" sz="14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400">
                <a:highlight>
                  <a:srgbClr val="FFFFFF"/>
                </a:highlight>
              </a:rPr>
              <a:t>&gt; mapper);</a:t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-98925"/>
            <a:ext cx="8229600" cy="52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1F2F5"/>
                </a:highlight>
              </a:rPr>
              <a:t>Intermediate (lazy) operations:</a:t>
            </a:r>
            <a:endParaRPr b="1" sz="12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filter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3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Exclude all elements that don't match a Predicate.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map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4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5"/>
              </a:rPr>
              <a:t>2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6"/>
              </a:rPr>
              <a:t>3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7"/>
              </a:rPr>
              <a:t>4</a:t>
            </a:r>
            <a:r>
              <a:rPr lang="en" sz="1100">
                <a:highlight>
                  <a:srgbClr val="F1F2F5"/>
                </a:highlight>
              </a:rPr>
              <a:t> - Perform a one-to-one transformation of elements using a Function.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flatMap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8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9"/>
              </a:rPr>
              <a:t>2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10"/>
              </a:rPr>
              <a:t>3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11"/>
              </a:rPr>
              <a:t>4</a:t>
            </a:r>
            <a:r>
              <a:rPr lang="en" sz="1100">
                <a:highlight>
                  <a:srgbClr val="F1F2F5"/>
                </a:highlight>
              </a:rPr>
              <a:t> - Transform each element into zero or more elements by way of another Stream.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peek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12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Perform some action on each element as it is encountered. Primarily useful for debugging.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distinct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13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Exclude all duplicate elements according to their .equals behavior. This is a stateful operation.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sorted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14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15"/>
              </a:rPr>
              <a:t>2</a:t>
            </a:r>
            <a:r>
              <a:rPr lang="en" sz="1100">
                <a:highlight>
                  <a:srgbClr val="F1F2F5"/>
                </a:highlight>
              </a:rPr>
              <a:t> - Ensure that stream elements in subsequent operations are encountered according to the order imposed by a Comparator. This is a stateful operation.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limit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16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Ensure that subsequent operations only see up to a maximum number of elements. This is a stateful, short-circuiting operation.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skip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17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Ensure that subsequent operations do not see the first n elements. This is a stateful operation.</a:t>
            </a:r>
            <a:endParaRPr sz="1100">
              <a:highlight>
                <a:srgbClr val="F1F2F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1F2F5"/>
                </a:highlight>
              </a:rPr>
              <a:t>Terminal operations:</a:t>
            </a:r>
            <a:endParaRPr b="1" sz="12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forEach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18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Perform some action for each element in the stream.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toArray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19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20"/>
              </a:rPr>
              <a:t>2</a:t>
            </a:r>
            <a:r>
              <a:rPr lang="en" sz="1100">
                <a:highlight>
                  <a:srgbClr val="F1F2F5"/>
                </a:highlight>
              </a:rPr>
              <a:t> - Dump the elements in the stream to an array.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reduce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21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22"/>
              </a:rPr>
              <a:t>2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23"/>
              </a:rPr>
              <a:t>3</a:t>
            </a:r>
            <a:r>
              <a:rPr lang="en" sz="1100">
                <a:highlight>
                  <a:srgbClr val="F1F2F5"/>
                </a:highlight>
              </a:rPr>
              <a:t> - Combine the stream elements into one using a BinaryOperator.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collect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24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25"/>
              </a:rPr>
              <a:t>2</a:t>
            </a:r>
            <a:r>
              <a:rPr lang="en" sz="1100">
                <a:highlight>
                  <a:srgbClr val="F1F2F5"/>
                </a:highlight>
              </a:rPr>
              <a:t> - Dump the elements in the stream into some container, such as a Collection or Map.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min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26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Find the minimum element of the stream according to a Comparator.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max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27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Find the maximum element of the stream according to a Comparator.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count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28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Find the number of elements in the stream.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anyMatch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29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Find out whether at least one of the elements in the stream matches a Predicate. This is a short-circuiting operation.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allMatch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30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Find out whether every element in the stream matches a Predicate. This is a short-circuiting operation.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noneMatch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31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Find out whether zero elements in the stream match a Predicate. This is a short-circuiting operation.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findFirst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32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Find the first element in the stream. This is a short-circuiting operation.</a:t>
            </a:r>
            <a:endParaRPr sz="1100">
              <a:highlight>
                <a:srgbClr val="F1F2F5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1F2F5"/>
                </a:highlight>
              </a:rPr>
              <a:t>findAny</a:t>
            </a:r>
            <a:r>
              <a:rPr lang="en" sz="1100">
                <a:highlight>
                  <a:srgbClr val="F1F2F5"/>
                </a:highlight>
              </a:rPr>
              <a:t> </a:t>
            </a:r>
            <a:r>
              <a:rPr lang="en" sz="1100" u="sng">
                <a:solidFill>
                  <a:srgbClr val="800080"/>
                </a:solidFill>
                <a:highlight>
                  <a:srgbClr val="F1F2F5"/>
                </a:highlight>
                <a:hlinkClick r:id="rId33"/>
              </a:rPr>
              <a:t>1</a:t>
            </a:r>
            <a:r>
              <a:rPr lang="en" sz="1100">
                <a:highlight>
                  <a:srgbClr val="F1F2F5"/>
                </a:highlight>
              </a:rPr>
              <a:t> - Find any element in the stream, which may be cheaper than findFirst for some streams. This is a short-circuiting operation.</a:t>
            </a:r>
            <a:endParaRPr sz="1100">
              <a:highlight>
                <a:srgbClr val="F1F2F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7775"/>
            <a:ext cx="8437500" cy="49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FFFFFF"/>
                </a:highlight>
              </a:rPr>
              <a:t>Collection-&gt;Stream:  </a:t>
            </a:r>
            <a:r>
              <a:rPr lang="en" sz="1600">
                <a:highlight>
                  <a:srgbClr val="FFFFFF"/>
                </a:highlight>
              </a:rPr>
              <a:t>Stream&lt;</a:t>
            </a:r>
            <a:r>
              <a:rPr lang="en" sz="1600">
                <a:solidFill>
                  <a:srgbClr val="20999D"/>
                </a:solidFill>
                <a:highlight>
                  <a:srgbClr val="FFFFFF"/>
                </a:highlight>
              </a:rPr>
              <a:t>E</a:t>
            </a:r>
            <a:r>
              <a:rPr lang="en" sz="1600">
                <a:highlight>
                  <a:srgbClr val="FFFFFF"/>
                </a:highlight>
              </a:rPr>
              <a:t>&gt;  </a:t>
            </a:r>
            <a:r>
              <a:rPr lang="en" sz="1600">
                <a:highlight>
                  <a:srgbClr val="E4E4FF"/>
                </a:highlight>
              </a:rPr>
              <a:t>Collection</a:t>
            </a:r>
            <a:r>
              <a:rPr lang="en" sz="1600">
                <a:highlight>
                  <a:srgbClr val="FFFFFF"/>
                </a:highlight>
              </a:rPr>
              <a:t>.stream()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default </a:t>
            </a:r>
            <a:r>
              <a:rPr lang="en" sz="1200">
                <a:highlight>
                  <a:srgbClr val="FFFFFF"/>
                </a:highlight>
              </a:rPr>
              <a:t>Stream&lt;</a:t>
            </a:r>
            <a:r>
              <a:rPr lang="en" sz="1200">
                <a:solidFill>
                  <a:srgbClr val="20999D"/>
                </a:solidFill>
                <a:highlight>
                  <a:srgbClr val="FFFFFF"/>
                </a:highlight>
              </a:rPr>
              <a:t>E</a:t>
            </a:r>
            <a:r>
              <a:rPr lang="en" sz="1200">
                <a:highlight>
                  <a:srgbClr val="FFFFFF"/>
                </a:highlight>
              </a:rPr>
              <a:t>&gt; stream() {</a:t>
            </a:r>
            <a:br>
              <a:rPr lang="en" sz="1200">
                <a:highlight>
                  <a:srgbClr val="FFFFFF"/>
                </a:highlight>
              </a:rPr>
            </a:br>
            <a:r>
              <a:rPr lang="en" sz="1200"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200">
                <a:highlight>
                  <a:srgbClr val="FFFFFF"/>
                </a:highlight>
              </a:rPr>
              <a:t>StreamSupport.</a:t>
            </a:r>
            <a:r>
              <a:rPr i="1" lang="en" sz="1200">
                <a:highlight>
                  <a:srgbClr val="FFFFFF"/>
                </a:highlight>
              </a:rPr>
              <a:t>stream</a:t>
            </a:r>
            <a:r>
              <a:rPr lang="en" sz="1200">
                <a:highlight>
                  <a:srgbClr val="FFFFFF"/>
                </a:highlight>
              </a:rPr>
              <a:t>(spliterator(),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false</a:t>
            </a:r>
            <a:r>
              <a:rPr lang="en" sz="1200">
                <a:highlight>
                  <a:srgbClr val="FFFFFF"/>
                </a:highlight>
              </a:rPr>
              <a:t>);</a:t>
            </a:r>
            <a:br>
              <a:rPr lang="en" sz="1200">
                <a:highlight>
                  <a:srgbClr val="FFFFFF"/>
                </a:highlight>
              </a:rPr>
            </a:br>
            <a:r>
              <a:rPr lang="en" sz="1200">
                <a:highlight>
                  <a:srgbClr val="FFFFFF"/>
                </a:highlight>
              </a:rPr>
              <a:t>}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default </a:t>
            </a:r>
            <a:r>
              <a:rPr lang="en" sz="1200">
                <a:highlight>
                  <a:srgbClr val="FFFFFF"/>
                </a:highlight>
              </a:rPr>
              <a:t>Stream&lt;</a:t>
            </a:r>
            <a:r>
              <a:rPr lang="en" sz="1200">
                <a:solidFill>
                  <a:srgbClr val="20999D"/>
                </a:solidFill>
                <a:highlight>
                  <a:srgbClr val="FFFFFF"/>
                </a:highlight>
              </a:rPr>
              <a:t>E</a:t>
            </a:r>
            <a:r>
              <a:rPr lang="en" sz="1200">
                <a:highlight>
                  <a:srgbClr val="FFFFFF"/>
                </a:highlight>
              </a:rPr>
              <a:t>&gt; parallelStream() {</a:t>
            </a:r>
            <a:br>
              <a:rPr lang="en" sz="1200">
                <a:highlight>
                  <a:srgbClr val="FFFFFF"/>
                </a:highlight>
              </a:rPr>
            </a:br>
            <a:r>
              <a:rPr lang="en" sz="1200"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200">
                <a:highlight>
                  <a:srgbClr val="FFFFFF"/>
                </a:highlight>
              </a:rPr>
              <a:t>StreamSupport.</a:t>
            </a:r>
            <a:r>
              <a:rPr i="1" lang="en" sz="1200">
                <a:highlight>
                  <a:srgbClr val="FFFFFF"/>
                </a:highlight>
              </a:rPr>
              <a:t>stream</a:t>
            </a:r>
            <a:r>
              <a:rPr lang="en" sz="1200">
                <a:highlight>
                  <a:srgbClr val="FFFFFF"/>
                </a:highlight>
              </a:rPr>
              <a:t>(spliterator(),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en" sz="1200">
                <a:highlight>
                  <a:srgbClr val="FFFFFF"/>
                </a:highlight>
              </a:rPr>
              <a:t>);</a:t>
            </a:r>
            <a:br>
              <a:rPr lang="en" sz="1200">
                <a:highlight>
                  <a:srgbClr val="FFFFFF"/>
                </a:highlight>
              </a:rPr>
            </a:br>
            <a:r>
              <a:rPr lang="en" sz="1200">
                <a:highlight>
                  <a:srgbClr val="FFFFFF"/>
                </a:highlight>
              </a:rPr>
              <a:t>}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E4E4FF"/>
                </a:highlight>
              </a:rPr>
              <a:t>Spliterator</a:t>
            </a:r>
            <a:r>
              <a:rPr lang="en" sz="1600">
                <a:highlight>
                  <a:schemeClr val="lt1"/>
                </a:highlight>
              </a:rPr>
              <a:t>: </a:t>
            </a:r>
            <a:r>
              <a:rPr lang="en" sz="1600">
                <a:solidFill>
                  <a:srgbClr val="333333"/>
                </a:solidFill>
              </a:rPr>
              <a:t>an wpapper for traversing and partitioning elements of a source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default </a:t>
            </a:r>
            <a:r>
              <a:rPr lang="en" sz="1200">
                <a:highlight>
                  <a:srgbClr val="FFFFFF"/>
                </a:highlight>
              </a:rPr>
              <a:t>Spliterator&lt;</a:t>
            </a:r>
            <a:r>
              <a:rPr lang="en" sz="1200">
                <a:solidFill>
                  <a:srgbClr val="20999D"/>
                </a:solidFill>
                <a:highlight>
                  <a:srgbClr val="FFFFFF"/>
                </a:highlight>
              </a:rPr>
              <a:t>E</a:t>
            </a:r>
            <a:r>
              <a:rPr lang="en" sz="1200">
                <a:highlight>
                  <a:srgbClr val="FFFFFF"/>
                </a:highlight>
              </a:rPr>
              <a:t>&gt; spliterator() {</a:t>
            </a:r>
            <a:br>
              <a:rPr lang="en" sz="1200">
                <a:highlight>
                  <a:srgbClr val="FFFFFF"/>
                </a:highlight>
              </a:rPr>
            </a:br>
            <a:r>
              <a:rPr lang="en" sz="1200"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200">
                <a:highlight>
                  <a:srgbClr val="FFFFFF"/>
                </a:highlight>
              </a:rPr>
              <a:t>Spliterators.</a:t>
            </a:r>
            <a:r>
              <a:rPr i="1" lang="en" sz="1200">
                <a:highlight>
                  <a:srgbClr val="FFFFFF"/>
                </a:highlight>
              </a:rPr>
              <a:t>spliterator</a:t>
            </a:r>
            <a:r>
              <a:rPr lang="en" sz="1200"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1200"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1200">
                <a:highlight>
                  <a:srgbClr val="FFFFFF"/>
                </a:highlight>
              </a:rPr>
              <a:t>);</a:t>
            </a:r>
            <a:br>
              <a:rPr lang="en" sz="1200">
                <a:highlight>
                  <a:srgbClr val="FFFFFF"/>
                </a:highlight>
              </a:rPr>
            </a:br>
            <a:r>
              <a:rPr lang="en" sz="1200">
                <a:highlight>
                  <a:srgbClr val="FFFFFF"/>
                </a:highlight>
              </a:rPr>
              <a:t>}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</a:rPr>
              <a:t>Spliterators.IteratorSpliterator(Collection&lt;?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200">
                <a:solidFill>
                  <a:srgbClr val="20999D"/>
                </a:solidFill>
                <a:highlight>
                  <a:srgbClr val="FFFFFF"/>
                </a:highlight>
              </a:rPr>
              <a:t>T</a:t>
            </a:r>
            <a:r>
              <a:rPr lang="en" sz="1200">
                <a:highlight>
                  <a:srgbClr val="FFFFFF"/>
                </a:highlight>
              </a:rPr>
              <a:t>&gt; collection,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>
                <a:highlight>
                  <a:srgbClr val="FFFFFF"/>
                </a:highlight>
              </a:rPr>
              <a:t>characteristics) {</a:t>
            </a:r>
            <a:br>
              <a:rPr lang="en" sz="1200">
                <a:highlight>
                  <a:srgbClr val="FFFFFF"/>
                </a:highlight>
              </a:rPr>
            </a:br>
            <a:r>
              <a:rPr lang="en" sz="1200"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1200"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</a:rPr>
              <a:t>collection </a:t>
            </a:r>
            <a:r>
              <a:rPr lang="en" sz="1200">
                <a:highlight>
                  <a:srgbClr val="FFFFFF"/>
                </a:highlight>
              </a:rPr>
              <a:t>= collection;</a:t>
            </a:r>
            <a:br>
              <a:rPr lang="en" sz="1200">
                <a:highlight>
                  <a:srgbClr val="FFFFFF"/>
                </a:highlight>
              </a:rPr>
            </a:br>
            <a:r>
              <a:rPr lang="en" sz="1200"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1200"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</a:rPr>
              <a:t>it </a:t>
            </a:r>
            <a:r>
              <a:rPr lang="en" sz="1200">
                <a:highlight>
                  <a:srgbClr val="FFFFFF"/>
                </a:highlight>
              </a:rPr>
              <a:t>=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1200">
                <a:highlight>
                  <a:srgbClr val="FFFFFF"/>
                </a:highlight>
              </a:rPr>
              <a:t>;</a:t>
            </a:r>
            <a:br>
              <a:rPr lang="en" sz="1200">
                <a:highlight>
                  <a:srgbClr val="FFFFFF"/>
                </a:highlight>
              </a:rPr>
            </a:br>
            <a:r>
              <a:rPr lang="en" sz="1200"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1200"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</a:rPr>
              <a:t>characteristics </a:t>
            </a:r>
            <a:r>
              <a:rPr lang="en" sz="1200">
                <a:highlight>
                  <a:srgbClr val="FFFFFF"/>
                </a:highlight>
              </a:rPr>
              <a:t>= ...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FFFFFF"/>
                </a:highlight>
              </a:rPr>
              <a:t>Stream-&gt;Iterator</a:t>
            </a:r>
            <a:endParaRPr b="1"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139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Iterable&lt;Integer&gt; iterator = IntStream.</a:t>
            </a:r>
            <a:r>
              <a:rPr i="1" lang="en" sz="1200">
                <a:highlight>
                  <a:schemeClr val="lt1"/>
                </a:highlight>
              </a:rPr>
              <a:t>range</a:t>
            </a:r>
            <a:r>
              <a:rPr lang="en" sz="1200">
                <a:highlight>
                  <a:schemeClr val="lt1"/>
                </a:highlight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</a:rPr>
              <a:t>0</a:t>
            </a:r>
            <a:r>
              <a:rPr lang="en" sz="1200">
                <a:highlight>
                  <a:schemeClr val="lt1"/>
                </a:highlight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</a:rPr>
              <a:t>10</a:t>
            </a:r>
            <a:r>
              <a:rPr lang="en" sz="1200">
                <a:highlight>
                  <a:schemeClr val="lt1"/>
                </a:highlight>
              </a:rPr>
              <a:t>)::iterator;</a:t>
            </a:r>
            <a:br>
              <a:rPr lang="en" sz="1200">
                <a:highlight>
                  <a:schemeClr val="lt1"/>
                </a:highlight>
              </a:rPr>
            </a:b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for </a:t>
            </a:r>
            <a:r>
              <a:rPr lang="en" sz="1200">
                <a:highlight>
                  <a:schemeClr val="lt1"/>
                </a:highlight>
              </a:rPr>
              <a:t>(</a:t>
            </a:r>
            <a:r>
              <a:rPr b="1" lang="en" sz="1200">
                <a:solidFill>
                  <a:srgbClr val="000080"/>
                </a:solidFill>
                <a:highlight>
                  <a:schemeClr val="lt1"/>
                </a:highlight>
              </a:rPr>
              <a:t>final int </a:t>
            </a:r>
            <a:r>
              <a:rPr lang="en" sz="1200">
                <a:highlight>
                  <a:schemeClr val="lt1"/>
                </a:highlight>
              </a:rPr>
              <a:t>i : iterator) // 2d time: IllegalStateException: stream has already been operated upon or closed</a:t>
            </a:r>
            <a:br>
              <a:rPr lang="en" sz="1200">
                <a:highlight>
                  <a:schemeClr val="lt1"/>
                </a:highlight>
              </a:rPr>
            </a:br>
            <a:r>
              <a:rPr lang="en" sz="1200">
                <a:highlight>
                  <a:schemeClr val="lt1"/>
                </a:highlight>
              </a:rPr>
              <a:t>IntStream.</a:t>
            </a:r>
            <a:r>
              <a:rPr i="1" lang="en" sz="1200">
                <a:highlight>
                  <a:schemeClr val="lt1"/>
                </a:highlight>
              </a:rPr>
              <a:t>range</a:t>
            </a:r>
            <a:r>
              <a:rPr lang="en" sz="1200">
                <a:highlight>
                  <a:schemeClr val="lt1"/>
                </a:highlight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</a:rPr>
              <a:t>0</a:t>
            </a:r>
            <a:r>
              <a:rPr lang="en" sz="1200">
                <a:highlight>
                  <a:schemeClr val="lt1"/>
                </a:highlight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</a:rPr>
              <a:t>10</a:t>
            </a:r>
            <a:r>
              <a:rPr lang="en" sz="1200">
                <a:highlight>
                  <a:schemeClr val="lt1"/>
                </a:highlight>
              </a:rPr>
              <a:t>).forEach(System.</a:t>
            </a:r>
            <a:r>
              <a:rPr b="1" i="1" lang="en" sz="1200">
                <a:solidFill>
                  <a:srgbClr val="660E7A"/>
                </a:solidFill>
                <a:highlight>
                  <a:schemeClr val="lt1"/>
                </a:highlight>
              </a:rPr>
              <a:t>out</a:t>
            </a:r>
            <a:r>
              <a:rPr lang="en" sz="1200">
                <a:highlight>
                  <a:schemeClr val="lt1"/>
                </a:highlight>
              </a:rPr>
              <a:t>::println);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