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7" r:id="rId9"/>
    <p:sldId id="269" r:id="rId10"/>
    <p:sldId id="270" r:id="rId11"/>
    <p:sldId id="271" r:id="rId12"/>
    <p:sldId id="273" r:id="rId13"/>
    <p:sldId id="265" r:id="rId14"/>
    <p:sldId id="274" r:id="rId15"/>
    <p:sldId id="266" r:id="rId16"/>
    <p:sldId id="275" r:id="rId17"/>
    <p:sldId id="279" r:id="rId18"/>
    <p:sldId id="276" r:id="rId19"/>
    <p:sldId id="278" r:id="rId20"/>
    <p:sldId id="277" r:id="rId21"/>
    <p:sldId id="280" r:id="rId22"/>
    <p:sldId id="282" r:id="rId23"/>
    <p:sldId id="281" r:id="rId24"/>
    <p:sldId id="283" r:id="rId25"/>
    <p:sldId id="289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AF60-FB08-4734-AE5E-4686B2338B75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21A0-9334-4B67-9C20-6F165D613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89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AF60-FB08-4734-AE5E-4686B2338B75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21A0-9334-4B67-9C20-6F165D613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91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AF60-FB08-4734-AE5E-4686B2338B75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21A0-9334-4B67-9C20-6F165D613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21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AF60-FB08-4734-AE5E-4686B2338B75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21A0-9334-4B67-9C20-6F165D613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48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AF60-FB08-4734-AE5E-4686B2338B75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21A0-9334-4B67-9C20-6F165D613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34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AF60-FB08-4734-AE5E-4686B2338B75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21A0-9334-4B67-9C20-6F165D613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28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AF60-FB08-4734-AE5E-4686B2338B75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21A0-9334-4B67-9C20-6F165D613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15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AF60-FB08-4734-AE5E-4686B2338B75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21A0-9334-4B67-9C20-6F165D613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32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AF60-FB08-4734-AE5E-4686B2338B75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21A0-9334-4B67-9C20-6F165D613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39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AF60-FB08-4734-AE5E-4686B2338B75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21A0-9334-4B67-9C20-6F165D613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84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AF60-FB08-4734-AE5E-4686B2338B75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21A0-9334-4B67-9C20-6F165D613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26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8AF60-FB08-4734-AE5E-4686B2338B75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221A0-9334-4B67-9C20-6F165D613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45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機器學習及其應用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Regression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16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5610" y="273623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測試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(3)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50724" y="858398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code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50724" y="3247170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result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93" y="1456470"/>
            <a:ext cx="5991225" cy="17907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116" y="3848237"/>
            <a:ext cx="2619375" cy="21717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46189" y="6085417"/>
            <a:ext cx="53062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圖片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http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://gofile.me/3F8pZ/Hztkpym4v</a:t>
            </a:r>
          </a:p>
        </p:txBody>
      </p:sp>
    </p:spTree>
    <p:extLst>
      <p:ext uri="{BB962C8B-B14F-4D97-AF65-F5344CB8AC3E}">
        <p14:creationId xmlns:p14="http://schemas.microsoft.com/office/powerpoint/2010/main" val="43575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5610" y="273623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測試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(4)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67349" y="1281864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code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7349" y="3670636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result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59" y="1969499"/>
            <a:ext cx="5238750" cy="15049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082" y="4098175"/>
            <a:ext cx="2911513" cy="248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8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5610" y="273623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測試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(5)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59036" y="758162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code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59036" y="2882810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result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46" y="1389264"/>
            <a:ext cx="5600700" cy="1485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846" y="3406030"/>
            <a:ext cx="4337183" cy="256220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59036" y="6147062"/>
            <a:ext cx="5375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文件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http://gofile.me/3F8pZ/lVwjEvSqm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66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81890" y="224443"/>
            <a:ext cx="2010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</a:rPr>
              <a:t>Regression</a:t>
            </a:r>
            <a:endParaRPr lang="zh-TW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80653" y="987904"/>
            <a:ext cx="50561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Find a function to fit the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Output a scalar</a:t>
            </a:r>
            <a:endParaRPr lang="zh-TW" altLang="en-US" sz="2800" dirty="0">
              <a:latin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86" y="2402378"/>
            <a:ext cx="4873876" cy="393928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36" y="2306445"/>
            <a:ext cx="5095703" cy="411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0" y="1416627"/>
            <a:ext cx="4981575" cy="37338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54877" y="295858"/>
            <a:ext cx="2682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Step1 : set data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319" y="1188027"/>
            <a:ext cx="56292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54877" y="295858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Step1 : model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532311" y="1355453"/>
            <a:ext cx="44198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Input data : x</a:t>
            </a:r>
          </a:p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Output : y = 3 + 10x+random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511936" y="2534998"/>
            <a:ext cx="2221891" cy="1770995"/>
            <a:chOff x="1828800" y="2093775"/>
            <a:chExt cx="1454727" cy="2251843"/>
          </a:xfrm>
        </p:grpSpPr>
        <p:sp>
          <p:nvSpPr>
            <p:cNvPr id="4" name="流程圖: 磁碟 3"/>
            <p:cNvSpPr/>
            <p:nvPr/>
          </p:nvSpPr>
          <p:spPr>
            <a:xfrm>
              <a:off x="1828800" y="2093775"/>
              <a:ext cx="1454727" cy="197827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2125660" y="2688808"/>
              <a:ext cx="1054330" cy="1656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A set of function</a:t>
              </a:r>
              <a:endPara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2111396" y="4993202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Linear model: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0" name="肘形接點 9"/>
          <p:cNvCxnSpPr>
            <a:stCxn id="3" idx="1"/>
            <a:endCxn id="8" idx="1"/>
          </p:cNvCxnSpPr>
          <p:nvPr/>
        </p:nvCxnSpPr>
        <p:spPr>
          <a:xfrm rot="10800000" flipH="1" flipV="1">
            <a:off x="1532310" y="1832506"/>
            <a:ext cx="579085" cy="3422305"/>
          </a:xfrm>
          <a:prstGeom prst="bentConnector3">
            <a:avLst>
              <a:gd name="adj1" fmla="val -39476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389120" y="4795358"/>
                <a:ext cx="2598596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0" y="4795358"/>
                <a:ext cx="2598596" cy="1043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29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38" y="1278600"/>
            <a:ext cx="5995727" cy="25717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54877" y="295858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Step1 : model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538" y="4351799"/>
            <a:ext cx="53816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9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54877" y="295858"/>
            <a:ext cx="5064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Step2 : Goodness of Function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846" y="1685632"/>
            <a:ext cx="4716957" cy="3804544"/>
          </a:xfrm>
          <a:prstGeom prst="rect">
            <a:avLst/>
          </a:prstGeom>
        </p:spPr>
      </p:pic>
      <p:sp>
        <p:nvSpPr>
          <p:cNvPr id="4" name="流程圖: 磁碟 3"/>
          <p:cNvSpPr/>
          <p:nvPr/>
        </p:nvSpPr>
        <p:spPr>
          <a:xfrm>
            <a:off x="1554480" y="1413164"/>
            <a:ext cx="1637607" cy="10307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367443" y="3133898"/>
            <a:ext cx="2011680" cy="12801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磁碟 5"/>
          <p:cNvSpPr/>
          <p:nvPr/>
        </p:nvSpPr>
        <p:spPr>
          <a:xfrm>
            <a:off x="1554479" y="5214851"/>
            <a:ext cx="1637607" cy="10307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4" idx="3"/>
            <a:endCxn id="5" idx="0"/>
          </p:cNvCxnSpPr>
          <p:nvPr/>
        </p:nvCxnSpPr>
        <p:spPr>
          <a:xfrm flipH="1">
            <a:off x="2373283" y="2443942"/>
            <a:ext cx="1" cy="689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6" idx="1"/>
            <a:endCxn id="5" idx="2"/>
          </p:cNvCxnSpPr>
          <p:nvPr/>
        </p:nvCxnSpPr>
        <p:spPr>
          <a:xfrm flipV="1">
            <a:off x="2373283" y="4414058"/>
            <a:ext cx="0" cy="80079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504601" y="1642281"/>
            <a:ext cx="1610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 set of function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83819" y="3358479"/>
            <a:ext cx="1778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Goodness of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Function f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54479" y="5490176"/>
            <a:ext cx="1610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Training</a:t>
            </a:r>
          </a:p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Data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379123" y="2057779"/>
                <a:ext cx="334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123" y="2057779"/>
                <a:ext cx="334259" cy="369332"/>
              </a:xfrm>
              <a:prstGeom prst="rect">
                <a:avLst/>
              </a:prstGeom>
              <a:blipFill>
                <a:blip r:embed="rId3"/>
                <a:stretch>
                  <a:fillRect l="-30909" r="-3636" b="-3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659594" y="2070581"/>
                <a:ext cx="3413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94" y="2070581"/>
                <a:ext cx="341376" cy="369332"/>
              </a:xfrm>
              <a:prstGeom prst="rect">
                <a:avLst/>
              </a:prstGeom>
              <a:blipFill>
                <a:blip r:embed="rId4"/>
                <a:stretch>
                  <a:fillRect l="-28571" r="-5357" b="-3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937763" y="2070581"/>
                <a:ext cx="3413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63" y="2070581"/>
                <a:ext cx="341376" cy="369332"/>
              </a:xfrm>
              <a:prstGeom prst="rect">
                <a:avLst/>
              </a:prstGeom>
              <a:blipFill>
                <a:blip r:embed="rId5"/>
                <a:stretch>
                  <a:fillRect l="-30357" r="-5357" b="-3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4120782" y="20705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</a:rPr>
              <a:t>…</a:t>
            </a:r>
            <a:endParaRPr lang="zh-TW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3379123" y="3762470"/>
            <a:ext cx="106697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446096" y="3543144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</a:rPr>
              <a:t>Loss function</a:t>
            </a:r>
            <a:endParaRPr lang="zh-TW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54877" y="295858"/>
            <a:ext cx="5064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Step2 : Goodness of Function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355" y="1641159"/>
            <a:ext cx="4716957" cy="380454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188800" y="1520868"/>
            <a:ext cx="2642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</a:rPr>
              <a:t>Loss function </a:t>
            </a:r>
            <a:r>
              <a:rPr lang="en-US" altLang="zh-TW" sz="2800" i="1" dirty="0" smtClean="0">
                <a:latin typeface="Times New Roman" panose="02020603050405020304" pitchFamily="18" charset="0"/>
              </a:rPr>
              <a:t>L :</a:t>
            </a:r>
            <a:endParaRPr lang="zh-TW" altLang="en-US" sz="2800" i="1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658387" y="2101290"/>
                <a:ext cx="4062202" cy="1211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387" y="2101290"/>
                <a:ext cx="4062202" cy="12112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向右箭號 8"/>
          <p:cNvSpPr/>
          <p:nvPr/>
        </p:nvSpPr>
        <p:spPr>
          <a:xfrm rot="5400000">
            <a:off x="3027310" y="3607256"/>
            <a:ext cx="568224" cy="44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016028" y="4137612"/>
                <a:ext cx="5629554" cy="1211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28" y="4137612"/>
                <a:ext cx="5629554" cy="12112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54877" y="295858"/>
            <a:ext cx="5064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Step2 : Goodness of Function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61" y="1608731"/>
            <a:ext cx="5648325" cy="914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161" y="3251229"/>
            <a:ext cx="67246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1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03292" y="5735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課程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軟體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452793" y="1387881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Vscode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99167" y="57357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使用套件與環境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121091" y="1412759"/>
            <a:ext cx="383848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Python 3.6.8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Pytorch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1.6.0 (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cpu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Torchvision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0.7.0 (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cpu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numpy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Opencv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Matplotlib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Pandas</a:t>
            </a:r>
          </a:p>
        </p:txBody>
      </p:sp>
      <p:pic>
        <p:nvPicPr>
          <p:cNvPr id="1026" name="Picture 2" descr="upload.wikimedia.org/wikipedia/commons/thumb/9/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204" y="2190617"/>
            <a:ext cx="1024931" cy="102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- 维基百科，自由的百科全书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18" y="5000561"/>
            <a:ext cx="1276349" cy="127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PyTorch logo black.svg - 维基百科，自由的百科全书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433" y="5297929"/>
            <a:ext cx="3628346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用人話說Numpy – 0/13 目錄| 神隊友And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245" y="515388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OpenCV - 維基百科，自由的百科全書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11" y="5153886"/>
            <a:ext cx="87686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atplotlib tutorial | Interactive Chao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057" y="5207929"/>
            <a:ext cx="216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93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54877" y="295858"/>
            <a:ext cx="3730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Step3 : Best Function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流程圖: 磁碟 3"/>
          <p:cNvSpPr/>
          <p:nvPr/>
        </p:nvSpPr>
        <p:spPr>
          <a:xfrm>
            <a:off x="1554480" y="1413164"/>
            <a:ext cx="1637607" cy="10307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367443" y="3133898"/>
            <a:ext cx="2011680" cy="12801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磁碟 5"/>
          <p:cNvSpPr/>
          <p:nvPr/>
        </p:nvSpPr>
        <p:spPr>
          <a:xfrm>
            <a:off x="1554479" y="5214851"/>
            <a:ext cx="1637607" cy="10307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4" idx="3"/>
            <a:endCxn id="5" idx="0"/>
          </p:cNvCxnSpPr>
          <p:nvPr/>
        </p:nvCxnSpPr>
        <p:spPr>
          <a:xfrm flipH="1">
            <a:off x="2373283" y="2443942"/>
            <a:ext cx="1" cy="689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6" idx="1"/>
            <a:endCxn id="5" idx="2"/>
          </p:cNvCxnSpPr>
          <p:nvPr/>
        </p:nvCxnSpPr>
        <p:spPr>
          <a:xfrm flipV="1">
            <a:off x="2373283" y="4414058"/>
            <a:ext cx="0" cy="80079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504601" y="1642281"/>
            <a:ext cx="1610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 set of function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83819" y="3358479"/>
            <a:ext cx="1778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Goodness of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Function f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554479" y="5490176"/>
            <a:ext cx="1610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Training</a:t>
            </a:r>
          </a:p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Data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2" name="直線單箭頭接點 11"/>
          <p:cNvCxnSpPr>
            <a:stCxn id="5" idx="3"/>
          </p:cNvCxnSpPr>
          <p:nvPr/>
        </p:nvCxnSpPr>
        <p:spPr>
          <a:xfrm flipV="1">
            <a:off x="3379123" y="3773977"/>
            <a:ext cx="445146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740312" y="3204913"/>
            <a:ext cx="3679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</a:rPr>
              <a:t>Pick the “Best” function</a:t>
            </a:r>
            <a:endParaRPr lang="zh-TW" altLang="en-US" sz="28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681089" y="4189476"/>
                <a:ext cx="2840906" cy="609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8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089" y="4189476"/>
                <a:ext cx="2840906" cy="6095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681089" y="4804386"/>
                <a:ext cx="3791423" cy="593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8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089" y="4804386"/>
                <a:ext cx="3791423" cy="5939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7946967" y="3512367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Gradient Descent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54877" y="295858"/>
            <a:ext cx="6865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Step3 : Best Function(Gradient Descent)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280160" y="1126774"/>
            <a:ext cx="777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Consider loss function </a:t>
            </a:r>
            <a:r>
              <a:rPr lang="en-US" altLang="zh-TW" sz="2800" i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L(w)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with one parameter w: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442042" y="2668217"/>
                <a:ext cx="3879780" cy="1143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TW" sz="2800" dirty="0" smtClean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Pick an 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8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TW" sz="2800" dirty="0" smtClean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TW" sz="2800" dirty="0" smtClean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8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042" y="2668217"/>
                <a:ext cx="3879780" cy="1143775"/>
              </a:xfrm>
              <a:prstGeom prst="rect">
                <a:avLst/>
              </a:prstGeom>
              <a:blipFill>
                <a:blip r:embed="rId2"/>
                <a:stretch>
                  <a:fillRect l="-2830" t="-5882" b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295996" y="1649994"/>
                <a:ext cx="2975558" cy="560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8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996" y="1649994"/>
                <a:ext cx="2975558" cy="5606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F7EDABF-1C3E-4885-A94F-76206BD3D2E2}"/>
              </a:ext>
            </a:extLst>
          </p:cNvPr>
          <p:cNvCxnSpPr>
            <a:cxnSpLocks/>
          </p:cNvCxnSpPr>
          <p:nvPr/>
        </p:nvCxnSpPr>
        <p:spPr>
          <a:xfrm flipV="1">
            <a:off x="880844" y="5889074"/>
            <a:ext cx="8313490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D35BBAE-7AC0-4ED6-BB66-690CB588B7E4}"/>
              </a:ext>
            </a:extLst>
          </p:cNvPr>
          <p:cNvCxnSpPr>
            <a:cxnSpLocks/>
          </p:cNvCxnSpPr>
          <p:nvPr/>
        </p:nvCxnSpPr>
        <p:spPr>
          <a:xfrm flipV="1">
            <a:off x="1627464" y="2088859"/>
            <a:ext cx="0" cy="43706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55C1E6C-8980-4BC0-9E67-B4398892821F}"/>
                  </a:ext>
                </a:extLst>
              </p:cNvPr>
              <p:cNvSpPr txBox="1"/>
              <p:nvPr/>
            </p:nvSpPr>
            <p:spPr>
              <a:xfrm>
                <a:off x="513852" y="2483141"/>
                <a:ext cx="7339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/>
                  <a:t>Loss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55C1E6C-8980-4BC0-9E67-B43988928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52" y="2483141"/>
                <a:ext cx="733983" cy="646331"/>
              </a:xfrm>
              <a:prstGeom prst="rect">
                <a:avLst/>
              </a:prstGeom>
              <a:blipFill>
                <a:blip r:embed="rId4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52B8EC6-0D28-47D1-ABD2-EDE32A965E37}"/>
                  </a:ext>
                </a:extLst>
              </p:cNvPr>
              <p:cNvSpPr txBox="1"/>
              <p:nvPr/>
            </p:nvSpPr>
            <p:spPr>
              <a:xfrm>
                <a:off x="8783273" y="6073471"/>
                <a:ext cx="281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52B8EC6-0D28-47D1-ABD2-EDE32A965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273" y="6073471"/>
                <a:ext cx="281551" cy="276999"/>
              </a:xfrm>
              <a:prstGeom prst="rect">
                <a:avLst/>
              </a:prstGeom>
              <a:blipFill>
                <a:blip r:embed="rId5"/>
                <a:stretch>
                  <a:fillRect l="-21739" r="-15217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E3BDDBE-79EF-4A33-A8AE-760D011A0FA4}"/>
                  </a:ext>
                </a:extLst>
              </p:cNvPr>
              <p:cNvSpPr txBox="1"/>
              <p:nvPr/>
            </p:nvSpPr>
            <p:spPr>
              <a:xfrm>
                <a:off x="2387340" y="6056691"/>
                <a:ext cx="394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E3BDDBE-79EF-4A33-A8AE-760D011A0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340" y="6056691"/>
                <a:ext cx="394274" cy="276999"/>
              </a:xfrm>
              <a:prstGeom prst="rect">
                <a:avLst/>
              </a:prstGeom>
              <a:blipFill>
                <a:blip r:embed="rId6"/>
                <a:stretch>
                  <a:fillRect l="-14063" t="-4444" r="-625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69C649A-58FB-48FB-AEEB-A9DA2B201ED6}"/>
              </a:ext>
            </a:extLst>
          </p:cNvPr>
          <p:cNvCxnSpPr>
            <a:cxnSpLocks/>
          </p:cNvCxnSpPr>
          <p:nvPr/>
        </p:nvCxnSpPr>
        <p:spPr>
          <a:xfrm>
            <a:off x="2518765" y="4043427"/>
            <a:ext cx="0" cy="1845647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10CB8B33-5E9F-4E55-986C-DF8822AA56BF}"/>
              </a:ext>
            </a:extLst>
          </p:cNvPr>
          <p:cNvSpPr/>
          <p:nvPr/>
        </p:nvSpPr>
        <p:spPr>
          <a:xfrm>
            <a:off x="2387340" y="5670963"/>
            <a:ext cx="249600" cy="201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: 圖案 28">
            <a:extLst>
              <a:ext uri="{FF2B5EF4-FFF2-40B4-BE49-F238E27FC236}">
                <a16:creationId xmlns:a16="http://schemas.microsoft.com/office/drawing/2014/main" id="{6DB4BFD0-9345-4C36-B21D-6586C4421BB6}"/>
              </a:ext>
            </a:extLst>
          </p:cNvPr>
          <p:cNvSpPr/>
          <p:nvPr/>
        </p:nvSpPr>
        <p:spPr>
          <a:xfrm>
            <a:off x="1275127" y="1921079"/>
            <a:ext cx="8279934" cy="4412611"/>
          </a:xfrm>
          <a:custGeom>
            <a:avLst/>
            <a:gdLst>
              <a:gd name="connsiteX0" fmla="*/ 0 w 8279934"/>
              <a:gd name="connsiteY0" fmla="*/ 0 h 4412611"/>
              <a:gd name="connsiteX1" fmla="*/ 1241570 w 8279934"/>
              <a:gd name="connsiteY1" fmla="*/ 2130804 h 4412611"/>
              <a:gd name="connsiteX2" fmla="*/ 3850546 w 8279934"/>
              <a:gd name="connsiteY2" fmla="*/ 2768367 h 4412611"/>
              <a:gd name="connsiteX3" fmla="*/ 5108895 w 8279934"/>
              <a:gd name="connsiteY3" fmla="*/ 3808602 h 4412611"/>
              <a:gd name="connsiteX4" fmla="*/ 5931016 w 8279934"/>
              <a:gd name="connsiteY4" fmla="*/ 2810312 h 4412611"/>
              <a:gd name="connsiteX5" fmla="*/ 6258187 w 8279934"/>
              <a:gd name="connsiteY5" fmla="*/ 2130804 h 4412611"/>
              <a:gd name="connsiteX6" fmla="*/ 7038363 w 8279934"/>
              <a:gd name="connsiteY6" fmla="*/ 4412609 h 4412611"/>
              <a:gd name="connsiteX7" fmla="*/ 7768205 w 8279934"/>
              <a:gd name="connsiteY7" fmla="*/ 2114026 h 4412611"/>
              <a:gd name="connsiteX8" fmla="*/ 8279934 w 8279934"/>
              <a:gd name="connsiteY8" fmla="*/ 3187816 h 4412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9934" h="4412611">
                <a:moveTo>
                  <a:pt x="0" y="0"/>
                </a:moveTo>
                <a:cubicBezTo>
                  <a:pt x="299906" y="834705"/>
                  <a:pt x="599812" y="1669410"/>
                  <a:pt x="1241570" y="2130804"/>
                </a:cubicBezTo>
                <a:cubicBezTo>
                  <a:pt x="1883328" y="2592198"/>
                  <a:pt x="3205992" y="2488734"/>
                  <a:pt x="3850546" y="2768367"/>
                </a:cubicBezTo>
                <a:cubicBezTo>
                  <a:pt x="4495100" y="3048000"/>
                  <a:pt x="4762150" y="3801611"/>
                  <a:pt x="5108895" y="3808602"/>
                </a:cubicBezTo>
                <a:cubicBezTo>
                  <a:pt x="5455640" y="3815593"/>
                  <a:pt x="5739467" y="3089945"/>
                  <a:pt x="5931016" y="2810312"/>
                </a:cubicBezTo>
                <a:cubicBezTo>
                  <a:pt x="6122565" y="2530679"/>
                  <a:pt x="6073629" y="1863755"/>
                  <a:pt x="6258187" y="2130804"/>
                </a:cubicBezTo>
                <a:cubicBezTo>
                  <a:pt x="6442745" y="2397853"/>
                  <a:pt x="6786693" y="4415405"/>
                  <a:pt x="7038363" y="4412609"/>
                </a:cubicBezTo>
                <a:cubicBezTo>
                  <a:pt x="7290033" y="4409813"/>
                  <a:pt x="7561276" y="2318158"/>
                  <a:pt x="7768205" y="2114026"/>
                </a:cubicBezTo>
                <a:cubicBezTo>
                  <a:pt x="7975134" y="1909894"/>
                  <a:pt x="8127534" y="2548855"/>
                  <a:pt x="8279934" y="3187816"/>
                </a:cubicBez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45E2BDED-1BB0-4237-B588-BA0B0CE98046}"/>
              </a:ext>
            </a:extLst>
          </p:cNvPr>
          <p:cNvCxnSpPr>
            <a:cxnSpLocks/>
          </p:cNvCxnSpPr>
          <p:nvPr/>
        </p:nvCxnSpPr>
        <p:spPr>
          <a:xfrm>
            <a:off x="1611354" y="3388036"/>
            <a:ext cx="1746670" cy="1310780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692C67B3-D795-4239-AAFC-C53053857E29}"/>
              </a:ext>
            </a:extLst>
          </p:cNvPr>
          <p:cNvCxnSpPr>
            <a:cxnSpLocks/>
            <a:endCxn id="17" idx="1"/>
          </p:cNvCxnSpPr>
          <p:nvPr/>
        </p:nvCxnSpPr>
        <p:spPr>
          <a:xfrm flipH="1">
            <a:off x="2516697" y="3308329"/>
            <a:ext cx="951417" cy="74355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37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54877" y="295858"/>
            <a:ext cx="6865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Step3 : Best Function(Gradient Descent)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662546" y="1064029"/>
            <a:ext cx="2983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Add learning rate</a:t>
            </a:r>
            <a:endParaRPr lang="zh-TW" altLang="en-US" sz="28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636940" y="1521449"/>
                <a:ext cx="3617079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940" y="1521449"/>
                <a:ext cx="3617079" cy="8180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3F7EDABF-1C3E-4885-A94F-76206BD3D2E2}"/>
              </a:ext>
            </a:extLst>
          </p:cNvPr>
          <p:cNvCxnSpPr>
            <a:cxnSpLocks/>
          </p:cNvCxnSpPr>
          <p:nvPr/>
        </p:nvCxnSpPr>
        <p:spPr>
          <a:xfrm flipV="1">
            <a:off x="880844" y="5889074"/>
            <a:ext cx="8313490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D35BBAE-7AC0-4ED6-BB66-690CB588B7E4}"/>
              </a:ext>
            </a:extLst>
          </p:cNvPr>
          <p:cNvCxnSpPr>
            <a:cxnSpLocks/>
          </p:cNvCxnSpPr>
          <p:nvPr/>
        </p:nvCxnSpPr>
        <p:spPr>
          <a:xfrm flipV="1">
            <a:off x="1627464" y="2088859"/>
            <a:ext cx="0" cy="43706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55C1E6C-8980-4BC0-9E67-B4398892821F}"/>
                  </a:ext>
                </a:extLst>
              </p:cNvPr>
              <p:cNvSpPr txBox="1"/>
              <p:nvPr/>
            </p:nvSpPr>
            <p:spPr>
              <a:xfrm>
                <a:off x="513852" y="2483141"/>
                <a:ext cx="7339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/>
                  <a:t>Loss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55C1E6C-8980-4BC0-9E67-B43988928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52" y="2483141"/>
                <a:ext cx="733983" cy="646331"/>
              </a:xfrm>
              <a:prstGeom prst="rect">
                <a:avLst/>
              </a:prstGeom>
              <a:blipFill>
                <a:blip r:embed="rId3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52B8EC6-0D28-47D1-ABD2-EDE32A965E37}"/>
                  </a:ext>
                </a:extLst>
              </p:cNvPr>
              <p:cNvSpPr txBox="1"/>
              <p:nvPr/>
            </p:nvSpPr>
            <p:spPr>
              <a:xfrm>
                <a:off x="8783273" y="6073471"/>
                <a:ext cx="281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52B8EC6-0D28-47D1-ABD2-EDE32A965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273" y="6073471"/>
                <a:ext cx="281551" cy="276999"/>
              </a:xfrm>
              <a:prstGeom prst="rect">
                <a:avLst/>
              </a:prstGeom>
              <a:blipFill>
                <a:blip r:embed="rId4"/>
                <a:stretch>
                  <a:fillRect l="-21739" r="-15217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E3BDDBE-79EF-4A33-A8AE-760D011A0FA4}"/>
                  </a:ext>
                </a:extLst>
              </p:cNvPr>
              <p:cNvSpPr txBox="1"/>
              <p:nvPr/>
            </p:nvSpPr>
            <p:spPr>
              <a:xfrm>
                <a:off x="2387340" y="6056691"/>
                <a:ext cx="394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E3BDDBE-79EF-4A33-A8AE-760D011A0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340" y="6056691"/>
                <a:ext cx="394274" cy="276999"/>
              </a:xfrm>
              <a:prstGeom prst="rect">
                <a:avLst/>
              </a:prstGeom>
              <a:blipFill>
                <a:blip r:embed="rId5"/>
                <a:stretch>
                  <a:fillRect l="-14063" t="-4444" r="-625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69C649A-58FB-48FB-AEEB-A9DA2B201ED6}"/>
              </a:ext>
            </a:extLst>
          </p:cNvPr>
          <p:cNvCxnSpPr>
            <a:cxnSpLocks/>
          </p:cNvCxnSpPr>
          <p:nvPr/>
        </p:nvCxnSpPr>
        <p:spPr>
          <a:xfrm>
            <a:off x="2518765" y="4043427"/>
            <a:ext cx="0" cy="1845647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10CB8B33-5E9F-4E55-986C-DF8822AA56BF}"/>
              </a:ext>
            </a:extLst>
          </p:cNvPr>
          <p:cNvSpPr/>
          <p:nvPr/>
        </p:nvSpPr>
        <p:spPr>
          <a:xfrm>
            <a:off x="2387340" y="5670962"/>
            <a:ext cx="249600" cy="21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: 圖案 28">
            <a:extLst>
              <a:ext uri="{FF2B5EF4-FFF2-40B4-BE49-F238E27FC236}">
                <a16:creationId xmlns:a16="http://schemas.microsoft.com/office/drawing/2014/main" id="{6DB4BFD0-9345-4C36-B21D-6586C4421BB6}"/>
              </a:ext>
            </a:extLst>
          </p:cNvPr>
          <p:cNvSpPr/>
          <p:nvPr/>
        </p:nvSpPr>
        <p:spPr>
          <a:xfrm>
            <a:off x="1275127" y="1921079"/>
            <a:ext cx="8279934" cy="4412611"/>
          </a:xfrm>
          <a:custGeom>
            <a:avLst/>
            <a:gdLst>
              <a:gd name="connsiteX0" fmla="*/ 0 w 8279934"/>
              <a:gd name="connsiteY0" fmla="*/ 0 h 4412611"/>
              <a:gd name="connsiteX1" fmla="*/ 1241570 w 8279934"/>
              <a:gd name="connsiteY1" fmla="*/ 2130804 h 4412611"/>
              <a:gd name="connsiteX2" fmla="*/ 3850546 w 8279934"/>
              <a:gd name="connsiteY2" fmla="*/ 2768367 h 4412611"/>
              <a:gd name="connsiteX3" fmla="*/ 5108895 w 8279934"/>
              <a:gd name="connsiteY3" fmla="*/ 3808602 h 4412611"/>
              <a:gd name="connsiteX4" fmla="*/ 5931016 w 8279934"/>
              <a:gd name="connsiteY4" fmla="*/ 2810312 h 4412611"/>
              <a:gd name="connsiteX5" fmla="*/ 6258187 w 8279934"/>
              <a:gd name="connsiteY5" fmla="*/ 2130804 h 4412611"/>
              <a:gd name="connsiteX6" fmla="*/ 7038363 w 8279934"/>
              <a:gd name="connsiteY6" fmla="*/ 4412609 h 4412611"/>
              <a:gd name="connsiteX7" fmla="*/ 7768205 w 8279934"/>
              <a:gd name="connsiteY7" fmla="*/ 2114026 h 4412611"/>
              <a:gd name="connsiteX8" fmla="*/ 8279934 w 8279934"/>
              <a:gd name="connsiteY8" fmla="*/ 3187816 h 4412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9934" h="4412611">
                <a:moveTo>
                  <a:pt x="0" y="0"/>
                </a:moveTo>
                <a:cubicBezTo>
                  <a:pt x="299906" y="834705"/>
                  <a:pt x="599812" y="1669410"/>
                  <a:pt x="1241570" y="2130804"/>
                </a:cubicBezTo>
                <a:cubicBezTo>
                  <a:pt x="1883328" y="2592198"/>
                  <a:pt x="3205992" y="2488734"/>
                  <a:pt x="3850546" y="2768367"/>
                </a:cubicBezTo>
                <a:cubicBezTo>
                  <a:pt x="4495100" y="3048000"/>
                  <a:pt x="4762150" y="3801611"/>
                  <a:pt x="5108895" y="3808602"/>
                </a:cubicBezTo>
                <a:cubicBezTo>
                  <a:pt x="5455640" y="3815593"/>
                  <a:pt x="5739467" y="3089945"/>
                  <a:pt x="5931016" y="2810312"/>
                </a:cubicBezTo>
                <a:cubicBezTo>
                  <a:pt x="6122565" y="2530679"/>
                  <a:pt x="6073629" y="1863755"/>
                  <a:pt x="6258187" y="2130804"/>
                </a:cubicBezTo>
                <a:cubicBezTo>
                  <a:pt x="6442745" y="2397853"/>
                  <a:pt x="6786693" y="4415405"/>
                  <a:pt x="7038363" y="4412609"/>
                </a:cubicBezTo>
                <a:cubicBezTo>
                  <a:pt x="7290033" y="4409813"/>
                  <a:pt x="7561276" y="2318158"/>
                  <a:pt x="7768205" y="2114026"/>
                </a:cubicBezTo>
                <a:cubicBezTo>
                  <a:pt x="7975134" y="1909894"/>
                  <a:pt x="8127534" y="2548855"/>
                  <a:pt x="8279934" y="3187816"/>
                </a:cubicBez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5E2BDED-1BB0-4237-B588-BA0B0CE98046}"/>
              </a:ext>
            </a:extLst>
          </p:cNvPr>
          <p:cNvCxnSpPr>
            <a:cxnSpLocks/>
          </p:cNvCxnSpPr>
          <p:nvPr/>
        </p:nvCxnSpPr>
        <p:spPr>
          <a:xfrm>
            <a:off x="1611354" y="3388036"/>
            <a:ext cx="1746670" cy="1310780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10CB8B33-5E9F-4E55-986C-DF8822AA56BF}"/>
              </a:ext>
            </a:extLst>
          </p:cNvPr>
          <p:cNvSpPr/>
          <p:nvPr/>
        </p:nvSpPr>
        <p:spPr>
          <a:xfrm>
            <a:off x="3863068" y="5670961"/>
            <a:ext cx="249600" cy="21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92C67B3-D795-4239-AAFC-C53053857E29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2636940" y="5780018"/>
            <a:ext cx="1226128" cy="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250004" y="5990860"/>
                <a:ext cx="1656864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004" y="5990860"/>
                <a:ext cx="1656864" cy="676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7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54877" y="295858"/>
            <a:ext cx="3730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Step3 : Best Function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33" y="1279641"/>
            <a:ext cx="6000750" cy="26860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33" y="4425662"/>
            <a:ext cx="51435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8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54877" y="295858"/>
            <a:ext cx="3432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Step4 : Train model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61" y="894144"/>
            <a:ext cx="4105275" cy="25431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944" y="1237043"/>
            <a:ext cx="4267200" cy="18573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617" y="3479052"/>
            <a:ext cx="4455362" cy="326054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1857" y="3437319"/>
            <a:ext cx="4127374" cy="317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4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427316" y="2709949"/>
            <a:ext cx="6109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Example 2: </a:t>
            </a:r>
            <a:r>
              <a:rPr lang="en-US" altLang="zh-TW" sz="54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pokemon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748328" y="3633279"/>
            <a:ext cx="598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</a:rPr>
              <a:t>http://gofile.me/3F8pZ/fp5bmS8vS</a:t>
            </a:r>
            <a:endParaRPr lang="zh-TW" altLang="en-US" sz="3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312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89956" y="232756"/>
            <a:ext cx="2212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 smtClean="0">
                <a:latin typeface="Times New Roman" panose="02020603050405020304" pitchFamily="18" charset="0"/>
              </a:rPr>
              <a:t>Pokemon</a:t>
            </a:r>
            <a:r>
              <a:rPr lang="en-US" altLang="zh-TW" sz="3200" dirty="0" smtClean="0">
                <a:latin typeface="Times New Roman" panose="02020603050405020304" pitchFamily="18" charset="0"/>
              </a:rPr>
              <a:t>(1)</a:t>
            </a:r>
            <a:endParaRPr lang="zh-TW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54974" y="828727"/>
            <a:ext cx="20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Read data</a:t>
            </a:r>
            <a:endParaRPr lang="zh-TW" altLang="en-US" sz="2800" dirty="0">
              <a:latin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134" y="2074025"/>
            <a:ext cx="3000375" cy="1828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468" y="1680299"/>
            <a:ext cx="20193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15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89956" y="232756"/>
            <a:ext cx="2212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 smtClean="0">
                <a:latin typeface="Times New Roman" panose="02020603050405020304" pitchFamily="18" charset="0"/>
              </a:rPr>
              <a:t>Pokemon</a:t>
            </a:r>
            <a:r>
              <a:rPr lang="en-US" altLang="zh-TW" sz="3200" dirty="0" smtClean="0">
                <a:latin typeface="Times New Roman" panose="02020603050405020304" pitchFamily="18" charset="0"/>
              </a:rPr>
              <a:t>(2)</a:t>
            </a:r>
            <a:endParaRPr lang="zh-TW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54974" y="828727"/>
            <a:ext cx="2090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Set model</a:t>
            </a:r>
            <a:endParaRPr lang="zh-TW" altLang="en-US" sz="2800" dirty="0">
              <a:latin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951" y="1731904"/>
            <a:ext cx="47148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53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89956" y="232756"/>
            <a:ext cx="2212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 smtClean="0">
                <a:latin typeface="Times New Roman" panose="02020603050405020304" pitchFamily="18" charset="0"/>
              </a:rPr>
              <a:t>Pokemon</a:t>
            </a:r>
            <a:r>
              <a:rPr lang="en-US" altLang="zh-TW" sz="3200" dirty="0" smtClean="0">
                <a:latin typeface="Times New Roman" panose="02020603050405020304" pitchFamily="18" charset="0"/>
              </a:rPr>
              <a:t>(3)</a:t>
            </a:r>
            <a:endParaRPr lang="zh-TW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54974" y="828727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train</a:t>
            </a:r>
            <a:endParaRPr lang="zh-TW" altLang="en-US" sz="2800" dirty="0">
              <a:latin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88" y="1593446"/>
            <a:ext cx="51339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05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89956" y="232756"/>
            <a:ext cx="2212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 smtClean="0">
                <a:latin typeface="Times New Roman" panose="02020603050405020304" pitchFamily="18" charset="0"/>
              </a:rPr>
              <a:t>Pokemon</a:t>
            </a:r>
            <a:r>
              <a:rPr lang="en-US" altLang="zh-TW" sz="3200" dirty="0" smtClean="0">
                <a:latin typeface="Times New Roman" panose="02020603050405020304" pitchFamily="18" charset="0"/>
              </a:rPr>
              <a:t>(4)</a:t>
            </a:r>
            <a:endParaRPr lang="zh-TW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54974" y="828727"/>
            <a:ext cx="1534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Draw </a:t>
            </a:r>
            <a:endParaRPr lang="zh-TW" altLang="en-US" sz="2800" dirty="0">
              <a:latin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88" y="1655704"/>
            <a:ext cx="45910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7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15389" y="263082"/>
            <a:ext cx="2303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套件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安裝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(1)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64032" y="1276071"/>
            <a:ext cx="8887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Pytorch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: https://pytorch.org/get-started/previous-versions/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64029" y="1994126"/>
            <a:ext cx="11869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pip install torch==1.6.0+cpu 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torchvision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==0.7.0+cpu –f https://download.pytorch.org/whl/torch_stable.html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29" y="3154173"/>
            <a:ext cx="9867900" cy="2352675"/>
          </a:xfrm>
          <a:prstGeom prst="rect">
            <a:avLst/>
          </a:prstGeom>
        </p:spPr>
      </p:pic>
      <p:pic>
        <p:nvPicPr>
          <p:cNvPr id="7" name="Picture 10" descr="File:PyTorch logo black.svg - 维基百科，自由的百科全书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166" y="5882129"/>
            <a:ext cx="3628346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6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89956" y="232756"/>
            <a:ext cx="2212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 smtClean="0">
                <a:latin typeface="Times New Roman" panose="02020603050405020304" pitchFamily="18" charset="0"/>
              </a:rPr>
              <a:t>Pokemon</a:t>
            </a:r>
            <a:r>
              <a:rPr lang="en-US" altLang="zh-TW" sz="3200" dirty="0" smtClean="0">
                <a:latin typeface="Times New Roman" panose="02020603050405020304" pitchFamily="18" charset="0"/>
              </a:rPr>
              <a:t>(5)</a:t>
            </a:r>
            <a:endParaRPr lang="zh-TW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54974" y="828727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result </a:t>
            </a:r>
            <a:endParaRPr lang="zh-TW" altLang="en-US" sz="2800" dirty="0">
              <a:latin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57" y="1481830"/>
            <a:ext cx="5715000" cy="4276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1481830"/>
            <a:ext cx="57340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4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15389" y="257696"/>
            <a:ext cx="2303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套件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安裝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3683" y="1289425"/>
            <a:ext cx="1470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numpy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Picture 12" descr="用人話說Numpy – 0/13 目錄| 神隊友And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783" y="505800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063683" y="1995587"/>
            <a:ext cx="3073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pip install 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numpy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83" y="3164723"/>
            <a:ext cx="9296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15389" y="274320"/>
            <a:ext cx="2303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套件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安裝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(3)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Picture 14" descr="OpenCV - 維基百科，自由的百科全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027" y="4896192"/>
            <a:ext cx="146143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064027" y="1280156"/>
            <a:ext cx="1588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Opencv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4029" y="199574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pip install 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opencv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-python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997" y="3167582"/>
            <a:ext cx="93440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0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15389" y="257695"/>
            <a:ext cx="2303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套件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安裝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(4)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64027" y="1280156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Matplotlib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4029" y="1995740"/>
            <a:ext cx="3549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pip install 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matplotlib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Picture 20" descr="Matplotlib tutorial | Interactive Cha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000" y="5058000"/>
            <a:ext cx="36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88" y="3140173"/>
            <a:ext cx="93440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15389" y="274320"/>
            <a:ext cx="2303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套件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安裝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(5)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64027" y="1280156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pandas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64029" y="1995740"/>
            <a:ext cx="307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pip install pandas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27" y="3139525"/>
            <a:ext cx="93440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5610" y="273623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測試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(1)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18" y="1991881"/>
            <a:ext cx="5238750" cy="15335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418" y="4339086"/>
            <a:ext cx="5191125" cy="12668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67349" y="1281864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code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7349" y="3670636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result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65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5610" y="273623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測試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67349" y="1281864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code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7349" y="3670636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result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18" y="1994759"/>
            <a:ext cx="4800600" cy="15144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418" y="4298332"/>
            <a:ext cx="4114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0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328</Words>
  <Application>Microsoft Office PowerPoint</Application>
  <PresentationFormat>寬螢幕</PresentationFormat>
  <Paragraphs>110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9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機器學習及其應用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機器學習及其應用</dc:title>
  <dc:creator>user</dc:creator>
  <cp:lastModifiedBy>user</cp:lastModifiedBy>
  <cp:revision>36</cp:revision>
  <dcterms:created xsi:type="dcterms:W3CDTF">2022-02-11T06:18:34Z</dcterms:created>
  <dcterms:modified xsi:type="dcterms:W3CDTF">2022-02-17T08:32:20Z</dcterms:modified>
</cp:coreProperties>
</file>