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93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9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0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99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08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74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95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5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29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9A21-4B9C-44A1-9AC2-8E69FA6ADB7E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A7BB-C93D-42C4-B2AA-C27FC00C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57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機器學習及其應用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90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992" y="211699"/>
            <a:ext cx="1209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Train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7" y="1216169"/>
            <a:ext cx="57150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1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992" y="211699"/>
            <a:ext cx="1209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Test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26" y="1239463"/>
            <a:ext cx="60007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991" y="211699"/>
            <a:ext cx="2605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Train model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78" y="1487545"/>
            <a:ext cx="7448550" cy="17049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95" y="3968374"/>
            <a:ext cx="31146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7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991" y="211699"/>
            <a:ext cx="2605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Result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25" y="1569013"/>
            <a:ext cx="6772275" cy="1114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325" y="2806613"/>
            <a:ext cx="2924175" cy="333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185" y="3139988"/>
            <a:ext cx="7438418" cy="34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0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31" y="1898131"/>
            <a:ext cx="9167379" cy="39115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2990" y="211699"/>
            <a:ext cx="5407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Result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Loss &amp; Accuracy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50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49412" y="2720632"/>
            <a:ext cx="3429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Exercise: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Cifar10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13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1559" y="226814"/>
            <a:ext cx="1595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Cifar10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442" y="1625312"/>
            <a:ext cx="6251162" cy="46258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795549" y="899852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size:32*32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2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28602" y="1616124"/>
            <a:ext cx="11676718" cy="2981585"/>
            <a:chOff x="328602" y="1616124"/>
            <a:chExt cx="11676718" cy="298158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02" y="1616124"/>
              <a:ext cx="11676718" cy="2981585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2920999" y="1955800"/>
              <a:ext cx="12107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Max</a:t>
              </a:r>
            </a:p>
            <a:p>
              <a:pPr algn="ctr"/>
              <a:r>
                <a:rPr lang="en-US" altLang="zh-TW" dirty="0" smtClean="0"/>
                <a:t>pooling</a:t>
              </a:r>
              <a:endParaRPr lang="zh-TW" altLang="en-US" dirty="0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6166961" y="1955800"/>
              <a:ext cx="12107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Max</a:t>
              </a:r>
            </a:p>
            <a:p>
              <a:pPr algn="ctr"/>
              <a:r>
                <a:rPr lang="en-US" altLang="zh-TW" dirty="0" smtClean="0"/>
                <a:t>pooling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7377694" y="1764607"/>
              <a:ext cx="12107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Flatten</a:t>
              </a:r>
            </a:p>
            <a:p>
              <a:pPr algn="ctr"/>
              <a:r>
                <a:rPr lang="en-US" altLang="zh-TW" dirty="0" smtClean="0"/>
                <a:t>layer</a:t>
              </a:r>
              <a:endParaRPr lang="zh-TW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563617" y="210189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Model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25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73826" y="29094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</a:rPr>
              <a:t>Result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194957"/>
            <a:ext cx="3696825" cy="31448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8" y="1194957"/>
            <a:ext cx="3633874" cy="3079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113" y="1551580"/>
            <a:ext cx="2991532" cy="236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8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0327" y="20781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</a:rPr>
              <a:t>CNN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2050" name="Picture 2" descr="What do you mean by Convolutional Neural Network? - Data Science/ Machine  Learning - Discussion Forum | Board Infi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9"/>
          <a:stretch/>
        </p:blipFill>
        <p:spPr bwMode="auto">
          <a:xfrm>
            <a:off x="4689" y="1529543"/>
            <a:ext cx="11629858" cy="448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4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0327" y="207818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</a:rPr>
              <a:t>CNN-Convolution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33515"/>
              </p:ext>
            </p:extLst>
          </p:nvPr>
        </p:nvGraphicFramePr>
        <p:xfrm>
          <a:off x="959658" y="1725507"/>
          <a:ext cx="4465686" cy="3702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81">
                  <a:extLst>
                    <a:ext uri="{9D8B030D-6E8A-4147-A177-3AD203B41FA5}">
                      <a16:colId xmlns:a16="http://schemas.microsoft.com/office/drawing/2014/main" val="2025250581"/>
                    </a:ext>
                  </a:extLst>
                </a:gridCol>
                <a:gridCol w="744281">
                  <a:extLst>
                    <a:ext uri="{9D8B030D-6E8A-4147-A177-3AD203B41FA5}">
                      <a16:colId xmlns:a16="http://schemas.microsoft.com/office/drawing/2014/main" val="1204770119"/>
                    </a:ext>
                  </a:extLst>
                </a:gridCol>
                <a:gridCol w="744281">
                  <a:extLst>
                    <a:ext uri="{9D8B030D-6E8A-4147-A177-3AD203B41FA5}">
                      <a16:colId xmlns:a16="http://schemas.microsoft.com/office/drawing/2014/main" val="3690368764"/>
                    </a:ext>
                  </a:extLst>
                </a:gridCol>
                <a:gridCol w="744281">
                  <a:extLst>
                    <a:ext uri="{9D8B030D-6E8A-4147-A177-3AD203B41FA5}">
                      <a16:colId xmlns:a16="http://schemas.microsoft.com/office/drawing/2014/main" val="4294188130"/>
                    </a:ext>
                  </a:extLst>
                </a:gridCol>
                <a:gridCol w="744281">
                  <a:extLst>
                    <a:ext uri="{9D8B030D-6E8A-4147-A177-3AD203B41FA5}">
                      <a16:colId xmlns:a16="http://schemas.microsoft.com/office/drawing/2014/main" val="1414827474"/>
                    </a:ext>
                  </a:extLst>
                </a:gridCol>
                <a:gridCol w="744281">
                  <a:extLst>
                    <a:ext uri="{9D8B030D-6E8A-4147-A177-3AD203B41FA5}">
                      <a16:colId xmlns:a16="http://schemas.microsoft.com/office/drawing/2014/main" val="2776969599"/>
                    </a:ext>
                  </a:extLst>
                </a:gridCol>
              </a:tblGrid>
              <a:tr h="617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551116"/>
                  </a:ext>
                </a:extLst>
              </a:tr>
              <a:tr h="617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751209"/>
                  </a:ext>
                </a:extLst>
              </a:tr>
              <a:tr h="617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994846"/>
                  </a:ext>
                </a:extLst>
              </a:tr>
              <a:tr h="617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19424"/>
                  </a:ext>
                </a:extLst>
              </a:tr>
              <a:tr h="617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466440"/>
                  </a:ext>
                </a:extLst>
              </a:tr>
              <a:tr h="617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00960" marR="100960" marT="50480" marB="5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80637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06652"/>
              </p:ext>
            </p:extLst>
          </p:nvPr>
        </p:nvGraphicFramePr>
        <p:xfrm>
          <a:off x="6784022" y="734520"/>
          <a:ext cx="2310939" cy="198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313">
                  <a:extLst>
                    <a:ext uri="{9D8B030D-6E8A-4147-A177-3AD203B41FA5}">
                      <a16:colId xmlns:a16="http://schemas.microsoft.com/office/drawing/2014/main" val="3038673524"/>
                    </a:ext>
                  </a:extLst>
                </a:gridCol>
                <a:gridCol w="770313">
                  <a:extLst>
                    <a:ext uri="{9D8B030D-6E8A-4147-A177-3AD203B41FA5}">
                      <a16:colId xmlns:a16="http://schemas.microsoft.com/office/drawing/2014/main" val="4212729319"/>
                    </a:ext>
                  </a:extLst>
                </a:gridCol>
                <a:gridCol w="770313">
                  <a:extLst>
                    <a:ext uri="{9D8B030D-6E8A-4147-A177-3AD203B41FA5}">
                      <a16:colId xmlns:a16="http://schemas.microsoft.com/office/drawing/2014/main" val="350690846"/>
                    </a:ext>
                  </a:extLst>
                </a:gridCol>
              </a:tblGrid>
              <a:tr h="6661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014602"/>
                  </a:ext>
                </a:extLst>
              </a:tr>
              <a:tr h="657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443664"/>
                  </a:ext>
                </a:extLst>
              </a:tr>
              <a:tr h="657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000" b="0" i="0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924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59658" y="1725507"/>
            <a:ext cx="2232843" cy="185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706638" y="4240877"/>
            <a:ext cx="1263535" cy="42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96178"/>
              </p:ext>
            </p:extLst>
          </p:nvPr>
        </p:nvGraphicFramePr>
        <p:xfrm>
          <a:off x="7251468" y="3244734"/>
          <a:ext cx="3111196" cy="284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99">
                  <a:extLst>
                    <a:ext uri="{9D8B030D-6E8A-4147-A177-3AD203B41FA5}">
                      <a16:colId xmlns:a16="http://schemas.microsoft.com/office/drawing/2014/main" val="3038673524"/>
                    </a:ext>
                  </a:extLst>
                </a:gridCol>
                <a:gridCol w="777799">
                  <a:extLst>
                    <a:ext uri="{9D8B030D-6E8A-4147-A177-3AD203B41FA5}">
                      <a16:colId xmlns:a16="http://schemas.microsoft.com/office/drawing/2014/main" val="4212729319"/>
                    </a:ext>
                  </a:extLst>
                </a:gridCol>
                <a:gridCol w="777799">
                  <a:extLst>
                    <a:ext uri="{9D8B030D-6E8A-4147-A177-3AD203B41FA5}">
                      <a16:colId xmlns:a16="http://schemas.microsoft.com/office/drawing/2014/main" val="350690846"/>
                    </a:ext>
                  </a:extLst>
                </a:gridCol>
                <a:gridCol w="777799">
                  <a:extLst>
                    <a:ext uri="{9D8B030D-6E8A-4147-A177-3AD203B41FA5}">
                      <a16:colId xmlns:a16="http://schemas.microsoft.com/office/drawing/2014/main" val="3034131977"/>
                    </a:ext>
                  </a:extLst>
                </a:gridCol>
              </a:tblGrid>
              <a:tr h="7100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014602"/>
                  </a:ext>
                </a:extLst>
              </a:tr>
              <a:tr h="7100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443664"/>
                  </a:ext>
                </a:extLst>
              </a:tr>
              <a:tr h="7100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92493"/>
                  </a:ext>
                </a:extLst>
              </a:tr>
              <a:tr h="7100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-2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-2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4506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702261" y="1725506"/>
            <a:ext cx="2232843" cy="185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十字形 12"/>
          <p:cNvSpPr/>
          <p:nvPr/>
        </p:nvSpPr>
        <p:spPr>
          <a:xfrm rot="2591855">
            <a:off x="5725575" y="1409040"/>
            <a:ext cx="931025" cy="933087"/>
          </a:xfrm>
          <a:prstGeom prst="plus">
            <a:avLst>
              <a:gd name="adj" fmla="val 44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0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40327" y="207818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</a:rPr>
              <a:t>CNN-Max Pooling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09520"/>
              </p:ext>
            </p:extLst>
          </p:nvPr>
        </p:nvGraphicFramePr>
        <p:xfrm>
          <a:off x="817417" y="2031076"/>
          <a:ext cx="3111196" cy="284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99">
                  <a:extLst>
                    <a:ext uri="{9D8B030D-6E8A-4147-A177-3AD203B41FA5}">
                      <a16:colId xmlns:a16="http://schemas.microsoft.com/office/drawing/2014/main" val="3038673524"/>
                    </a:ext>
                  </a:extLst>
                </a:gridCol>
                <a:gridCol w="777799">
                  <a:extLst>
                    <a:ext uri="{9D8B030D-6E8A-4147-A177-3AD203B41FA5}">
                      <a16:colId xmlns:a16="http://schemas.microsoft.com/office/drawing/2014/main" val="4212729319"/>
                    </a:ext>
                  </a:extLst>
                </a:gridCol>
                <a:gridCol w="777799">
                  <a:extLst>
                    <a:ext uri="{9D8B030D-6E8A-4147-A177-3AD203B41FA5}">
                      <a16:colId xmlns:a16="http://schemas.microsoft.com/office/drawing/2014/main" val="350690846"/>
                    </a:ext>
                  </a:extLst>
                </a:gridCol>
                <a:gridCol w="777799">
                  <a:extLst>
                    <a:ext uri="{9D8B030D-6E8A-4147-A177-3AD203B41FA5}">
                      <a16:colId xmlns:a16="http://schemas.microsoft.com/office/drawing/2014/main" val="3034131977"/>
                    </a:ext>
                  </a:extLst>
                </a:gridCol>
              </a:tblGrid>
              <a:tr h="7100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014602"/>
                  </a:ext>
                </a:extLst>
              </a:tr>
              <a:tr h="7100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443664"/>
                  </a:ext>
                </a:extLst>
              </a:tr>
              <a:tr h="7100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92493"/>
                  </a:ext>
                </a:extLst>
              </a:tr>
              <a:tr h="7100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-2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-2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</a:t>
                      </a:r>
                      <a:endParaRPr lang="zh-TW" altLang="en-US" sz="22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9006" marR="99006" marT="49503" marB="49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4506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22960" y="2019992"/>
            <a:ext cx="1554480" cy="1438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72480" y="2022763"/>
            <a:ext cx="1554480" cy="143810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16347" y="3449781"/>
            <a:ext cx="1554480" cy="14381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65867" y="3449781"/>
            <a:ext cx="1554480" cy="143810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572001" y="3121428"/>
            <a:ext cx="1321723" cy="673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58863"/>
              </p:ext>
            </p:extLst>
          </p:nvPr>
        </p:nvGraphicFramePr>
        <p:xfrm>
          <a:off x="6816435" y="2558546"/>
          <a:ext cx="2576948" cy="183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474">
                  <a:extLst>
                    <a:ext uri="{9D8B030D-6E8A-4147-A177-3AD203B41FA5}">
                      <a16:colId xmlns:a16="http://schemas.microsoft.com/office/drawing/2014/main" val="2051854479"/>
                    </a:ext>
                  </a:extLst>
                </a:gridCol>
                <a:gridCol w="1288474">
                  <a:extLst>
                    <a:ext uri="{9D8B030D-6E8A-4147-A177-3AD203B41FA5}">
                      <a16:colId xmlns:a16="http://schemas.microsoft.com/office/drawing/2014/main" val="28571933"/>
                    </a:ext>
                  </a:extLst>
                </a:gridCol>
              </a:tblGrid>
              <a:tr h="9194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0" i="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342094"/>
                  </a:ext>
                </a:extLst>
              </a:tr>
              <a:tr h="9194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0" i="0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248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9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40327" y="207818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</a:rPr>
              <a:t>CNN-Flatten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26833"/>
              </p:ext>
            </p:extLst>
          </p:nvPr>
        </p:nvGraphicFramePr>
        <p:xfrm>
          <a:off x="756457" y="2275914"/>
          <a:ext cx="2576948" cy="183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474">
                  <a:extLst>
                    <a:ext uri="{9D8B030D-6E8A-4147-A177-3AD203B41FA5}">
                      <a16:colId xmlns:a16="http://schemas.microsoft.com/office/drawing/2014/main" val="2051854479"/>
                    </a:ext>
                  </a:extLst>
                </a:gridCol>
                <a:gridCol w="1288474">
                  <a:extLst>
                    <a:ext uri="{9D8B030D-6E8A-4147-A177-3AD203B41FA5}">
                      <a16:colId xmlns:a16="http://schemas.microsoft.com/office/drawing/2014/main" val="28571933"/>
                    </a:ext>
                  </a:extLst>
                </a:gridCol>
              </a:tblGrid>
              <a:tr h="9194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0" i="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i="0" baseline="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342094"/>
                  </a:ext>
                </a:extLst>
              </a:tr>
              <a:tr h="9194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0" i="0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baseline="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i="0" baseline="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248784"/>
                  </a:ext>
                </a:extLst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3890357" y="2991695"/>
            <a:ext cx="1172095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461464" y="1080656"/>
            <a:ext cx="914400" cy="847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461464" y="2370127"/>
            <a:ext cx="914400" cy="847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5486401" y="3569430"/>
            <a:ext cx="914400" cy="847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486401" y="4796443"/>
            <a:ext cx="914400" cy="847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6860772" y="2991695"/>
            <a:ext cx="1172095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4631"/>
          <a:stretch/>
        </p:blipFill>
        <p:spPr>
          <a:xfrm>
            <a:off x="8104910" y="2227271"/>
            <a:ext cx="327928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6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sical Architectures in CNN -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35" y="921592"/>
            <a:ext cx="10710334" cy="573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40327" y="207818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</a:rPr>
              <a:t>CNN-</a:t>
            </a:r>
            <a:r>
              <a:rPr lang="en-US" altLang="zh-TW" sz="3600" dirty="0" err="1" smtClean="0">
                <a:latin typeface="Times New Roman" panose="02020603050405020304" pitchFamily="18" charset="0"/>
              </a:rPr>
              <a:t>Mnist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032" y="3732414"/>
            <a:ext cx="2861234" cy="24251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9" y="1308563"/>
            <a:ext cx="8705850" cy="18669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82138" y="23275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</a:rPr>
              <a:t>Load </a:t>
            </a:r>
            <a:r>
              <a:rPr lang="en-US" altLang="zh-TW" sz="3600" dirty="0" err="1" smtClean="0">
                <a:latin typeface="Times New Roman" panose="02020603050405020304" pitchFamily="18" charset="0"/>
              </a:rPr>
              <a:t>Mnist</a:t>
            </a:r>
            <a:r>
              <a:rPr lang="en-US" altLang="zh-TW" sz="3600" dirty="0" smtClean="0">
                <a:latin typeface="Times New Roman" panose="02020603050405020304" pitchFamily="18" charset="0"/>
              </a:rPr>
              <a:t> Data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8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lassical Architectures in CNN - Deep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74" y="2211494"/>
            <a:ext cx="5536277" cy="29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53" y="1358611"/>
            <a:ext cx="5572125" cy="49720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87853" y="241069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</a:rPr>
              <a:t>Model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4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3723" y="246157"/>
            <a:ext cx="5070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Loss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function &amp; </a:t>
            </a:r>
            <a:r>
              <a:rPr lang="en-US" altLang="zh-TW" sz="3600" dirty="0" smtClean="0">
                <a:latin typeface="Times New Roman" panose="02020603050405020304" pitchFamily="18" charset="0"/>
              </a:rPr>
              <a:t>optimizer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94" y="1739178"/>
            <a:ext cx="3952875" cy="885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94" y="3471693"/>
            <a:ext cx="64008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5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157</Words>
  <Application>Microsoft Office PowerPoint</Application>
  <PresentationFormat>寬螢幕</PresentationFormat>
  <Paragraphs>115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機器學習及其應用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機器學習及其應用</dc:title>
  <dc:creator>user</dc:creator>
  <cp:lastModifiedBy>user</cp:lastModifiedBy>
  <cp:revision>8</cp:revision>
  <dcterms:created xsi:type="dcterms:W3CDTF">2022-03-10T09:40:34Z</dcterms:created>
  <dcterms:modified xsi:type="dcterms:W3CDTF">2022-03-10T10:40:00Z</dcterms:modified>
</cp:coreProperties>
</file>