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9" r:id="rId2"/>
    <p:sldId id="272" r:id="rId3"/>
    <p:sldId id="419" r:id="rId4"/>
    <p:sldId id="401" r:id="rId5"/>
    <p:sldId id="418" r:id="rId6"/>
    <p:sldId id="435" r:id="rId7"/>
    <p:sldId id="437" r:id="rId8"/>
    <p:sldId id="452" r:id="rId9"/>
    <p:sldId id="466" r:id="rId10"/>
  </p:sldIdLst>
  <p:sldSz cx="9144000" cy="5143500" type="screen16x9"/>
  <p:notesSz cx="6858000" cy="9144000"/>
  <p:embeddedFontLst>
    <p:embeddedFont>
      <p:font typeface="Lato Hairline" panose="02020500000000000000" charset="0"/>
      <p:regular r:id="rId12"/>
      <p:bold r:id="rId13"/>
      <p:italic r:id="rId14"/>
      <p:boldItalic r:id="rId15"/>
    </p:embeddedFont>
    <p:embeddedFont>
      <p:font typeface="宋体" panose="02010600030101010101" pitchFamily="2" charset="-122"/>
      <p:regular r:id="rId16"/>
    </p:embeddedFont>
    <p:embeddedFont>
      <p:font typeface="Lato Light" panose="02020500000000000000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A00"/>
    <a:srgbClr val="BABABA"/>
    <a:srgbClr val="EFEFEF"/>
    <a:srgbClr val="A6A6A6"/>
    <a:srgbClr val="EAEAEA"/>
    <a:srgbClr val="FFCB03"/>
    <a:srgbClr val="FCE558"/>
    <a:srgbClr val="009087"/>
    <a:srgbClr val="0174EA"/>
    <a:srgbClr val="047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4011AC-5007-45A4-B8F8-4D9BB51C3CF8}">
  <a:tblStyle styleId="{AC4011AC-5007-45A4-B8F8-4D9BB51C3C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827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609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2476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0954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046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781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747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lang="en" sz="1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russellyates88/suicide-rates-overview-1985-to-201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russellyates88/suicide-rates-overview-1985-to-201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russellyates88/suicide-rates-overview-1985-to-201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562AAE4-D410-48F7-A69B-CE79DC4B5783}"/>
              </a:ext>
            </a:extLst>
          </p:cNvPr>
          <p:cNvSpPr txBox="1"/>
          <p:nvPr/>
        </p:nvSpPr>
        <p:spPr>
          <a:xfrm>
            <a:off x="1170509" y="165162"/>
            <a:ext cx="51523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434343"/>
              </a:buClr>
              <a:buSzPct val="100000"/>
            </a:pPr>
            <a:r>
              <a:rPr lang="en-US" altLang="zh-TW" sz="3600" dirty="0">
                <a:solidFill>
                  <a:srgbClr val="434343"/>
                </a:solidFill>
                <a:latin typeface="Lato Hairline"/>
                <a:sym typeface="Lato Hairline"/>
              </a:rPr>
              <a:t>Suicide</a:t>
            </a:r>
            <a:r>
              <a:rPr lang="zh-TW" altLang="en-US" sz="3600" dirty="0">
                <a:solidFill>
                  <a:srgbClr val="434343"/>
                </a:solidFill>
                <a:latin typeface="Lato Hairline"/>
                <a:sym typeface="Lato Hairline"/>
              </a:rPr>
              <a:t> </a:t>
            </a:r>
            <a:r>
              <a:rPr lang="en-US" altLang="zh-TW" sz="3600" dirty="0">
                <a:solidFill>
                  <a:srgbClr val="434343"/>
                </a:solidFill>
                <a:latin typeface="Lato Hairline"/>
                <a:sym typeface="Lato Hairline"/>
              </a:rPr>
              <a:t>Rates</a:t>
            </a:r>
            <a:r>
              <a:rPr lang="zh-TW" altLang="en-US" sz="3600" dirty="0">
                <a:solidFill>
                  <a:srgbClr val="434343"/>
                </a:solidFill>
                <a:latin typeface="Lato Hairline"/>
                <a:sym typeface="Lato Hairline"/>
              </a:rPr>
              <a:t> </a:t>
            </a:r>
            <a:r>
              <a:rPr lang="en-US" altLang="zh-TW" sz="3600" dirty="0">
                <a:solidFill>
                  <a:srgbClr val="434343"/>
                </a:solidFill>
                <a:latin typeface="Lato Hairline"/>
                <a:sym typeface="Lato Hairline"/>
              </a:rPr>
              <a:t>Overview </a:t>
            </a:r>
          </a:p>
          <a:p>
            <a:pPr>
              <a:buClr>
                <a:srgbClr val="434343"/>
              </a:buClr>
              <a:buSzPct val="100000"/>
            </a:pPr>
            <a:r>
              <a:rPr lang="en-US" altLang="zh-TW" sz="3600" dirty="0">
                <a:solidFill>
                  <a:srgbClr val="434343"/>
                </a:solidFill>
                <a:latin typeface="Lato Hairline"/>
                <a:sym typeface="Lato Hairline"/>
              </a:rPr>
              <a:t>From 1985 to 2016</a:t>
            </a:r>
            <a:endParaRPr lang="zh-TW" altLang="en-US" sz="3600" dirty="0">
              <a:solidFill>
                <a:srgbClr val="434343"/>
              </a:solidFill>
              <a:latin typeface="Lato Hairline"/>
              <a:sym typeface="Lato Hairline"/>
            </a:endParaRP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4589D42E-C5B6-46AB-B56A-0FDAE571E97C}"/>
              </a:ext>
            </a:extLst>
          </p:cNvPr>
          <p:cNvSpPr>
            <a:spLocks noEditPoints="1"/>
          </p:cNvSpPr>
          <p:nvPr/>
        </p:nvSpPr>
        <p:spPr bwMode="auto">
          <a:xfrm>
            <a:off x="228840" y="393326"/>
            <a:ext cx="813800" cy="869271"/>
          </a:xfrm>
          <a:custGeom>
            <a:avLst/>
            <a:gdLst>
              <a:gd name="T0" fmla="*/ 86 w 116"/>
              <a:gd name="T1" fmla="*/ 17 h 116"/>
              <a:gd name="T2" fmla="*/ 8 w 116"/>
              <a:gd name="T3" fmla="*/ 45 h 116"/>
              <a:gd name="T4" fmla="*/ 11 w 116"/>
              <a:gd name="T5" fmla="*/ 50 h 116"/>
              <a:gd name="T6" fmla="*/ 12 w 116"/>
              <a:gd name="T7" fmla="*/ 59 h 116"/>
              <a:gd name="T8" fmla="*/ 16 w 116"/>
              <a:gd name="T9" fmla="*/ 69 h 116"/>
              <a:gd name="T10" fmla="*/ 20 w 116"/>
              <a:gd name="T11" fmla="*/ 77 h 116"/>
              <a:gd name="T12" fmla="*/ 24 w 116"/>
              <a:gd name="T13" fmla="*/ 83 h 116"/>
              <a:gd name="T14" fmla="*/ 27 w 116"/>
              <a:gd name="T15" fmla="*/ 98 h 116"/>
              <a:gd name="T16" fmla="*/ 33 w 116"/>
              <a:gd name="T17" fmla="*/ 105 h 116"/>
              <a:gd name="T18" fmla="*/ 34 w 116"/>
              <a:gd name="T19" fmla="*/ 101 h 116"/>
              <a:gd name="T20" fmla="*/ 37 w 116"/>
              <a:gd name="T21" fmla="*/ 93 h 116"/>
              <a:gd name="T22" fmla="*/ 41 w 116"/>
              <a:gd name="T23" fmla="*/ 83 h 116"/>
              <a:gd name="T24" fmla="*/ 49 w 116"/>
              <a:gd name="T25" fmla="*/ 73 h 116"/>
              <a:gd name="T26" fmla="*/ 53 w 116"/>
              <a:gd name="T27" fmla="*/ 66 h 116"/>
              <a:gd name="T28" fmla="*/ 45 w 116"/>
              <a:gd name="T29" fmla="*/ 61 h 116"/>
              <a:gd name="T30" fmla="*/ 38 w 116"/>
              <a:gd name="T31" fmla="*/ 58 h 116"/>
              <a:gd name="T32" fmla="*/ 33 w 116"/>
              <a:gd name="T33" fmla="*/ 51 h 116"/>
              <a:gd name="T34" fmla="*/ 25 w 116"/>
              <a:gd name="T35" fmla="*/ 47 h 116"/>
              <a:gd name="T36" fmla="*/ 17 w 116"/>
              <a:gd name="T37" fmla="*/ 49 h 116"/>
              <a:gd name="T38" fmla="*/ 13 w 116"/>
              <a:gd name="T39" fmla="*/ 44 h 116"/>
              <a:gd name="T40" fmla="*/ 12 w 116"/>
              <a:gd name="T41" fmla="*/ 37 h 116"/>
              <a:gd name="T42" fmla="*/ 8 w 116"/>
              <a:gd name="T43" fmla="*/ 37 h 116"/>
              <a:gd name="T44" fmla="*/ 12 w 116"/>
              <a:gd name="T45" fmla="*/ 30 h 116"/>
              <a:gd name="T46" fmla="*/ 18 w 116"/>
              <a:gd name="T47" fmla="*/ 30 h 116"/>
              <a:gd name="T48" fmla="*/ 24 w 116"/>
              <a:gd name="T49" fmla="*/ 25 h 116"/>
              <a:gd name="T50" fmla="*/ 30 w 116"/>
              <a:gd name="T51" fmla="*/ 18 h 116"/>
              <a:gd name="T52" fmla="*/ 32 w 116"/>
              <a:gd name="T53" fmla="*/ 15 h 116"/>
              <a:gd name="T54" fmla="*/ 42 w 116"/>
              <a:gd name="T55" fmla="*/ 12 h 116"/>
              <a:gd name="T56" fmla="*/ 34 w 116"/>
              <a:gd name="T57" fmla="*/ 8 h 116"/>
              <a:gd name="T58" fmla="*/ 32 w 116"/>
              <a:gd name="T59" fmla="*/ 8 h 116"/>
              <a:gd name="T60" fmla="*/ 49 w 116"/>
              <a:gd name="T61" fmla="*/ 2 h 116"/>
              <a:gd name="T62" fmla="*/ 56 w 116"/>
              <a:gd name="T63" fmla="*/ 5 h 116"/>
              <a:gd name="T64" fmla="*/ 82 w 116"/>
              <a:gd name="T65" fmla="*/ 6 h 116"/>
              <a:gd name="T66" fmla="*/ 79 w 116"/>
              <a:gd name="T67" fmla="*/ 11 h 116"/>
              <a:gd name="T68" fmla="*/ 85 w 116"/>
              <a:gd name="T69" fmla="*/ 19 h 116"/>
              <a:gd name="T70" fmla="*/ 89 w 116"/>
              <a:gd name="T71" fmla="*/ 19 h 116"/>
              <a:gd name="T72" fmla="*/ 93 w 116"/>
              <a:gd name="T73" fmla="*/ 17 h 116"/>
              <a:gd name="T74" fmla="*/ 97 w 116"/>
              <a:gd name="T75" fmla="*/ 23 h 116"/>
              <a:gd name="T76" fmla="*/ 101 w 116"/>
              <a:gd name="T77" fmla="*/ 27 h 116"/>
              <a:gd name="T78" fmla="*/ 95 w 116"/>
              <a:gd name="T79" fmla="*/ 27 h 116"/>
              <a:gd name="T80" fmla="*/ 89 w 116"/>
              <a:gd name="T81" fmla="*/ 25 h 116"/>
              <a:gd name="T82" fmla="*/ 81 w 116"/>
              <a:gd name="T83" fmla="*/ 24 h 116"/>
              <a:gd name="T84" fmla="*/ 74 w 116"/>
              <a:gd name="T85" fmla="*/ 30 h 116"/>
              <a:gd name="T86" fmla="*/ 70 w 116"/>
              <a:gd name="T87" fmla="*/ 39 h 116"/>
              <a:gd name="T88" fmla="*/ 73 w 116"/>
              <a:gd name="T89" fmla="*/ 50 h 116"/>
              <a:gd name="T90" fmla="*/ 82 w 116"/>
              <a:gd name="T91" fmla="*/ 53 h 116"/>
              <a:gd name="T92" fmla="*/ 91 w 116"/>
              <a:gd name="T93" fmla="*/ 53 h 116"/>
              <a:gd name="T94" fmla="*/ 95 w 116"/>
              <a:gd name="T95" fmla="*/ 61 h 116"/>
              <a:gd name="T96" fmla="*/ 96 w 116"/>
              <a:gd name="T97" fmla="*/ 71 h 116"/>
              <a:gd name="T98" fmla="*/ 95 w 116"/>
              <a:gd name="T99" fmla="*/ 81 h 116"/>
              <a:gd name="T100" fmla="*/ 100 w 116"/>
              <a:gd name="T101" fmla="*/ 90 h 116"/>
              <a:gd name="T102" fmla="*/ 107 w 116"/>
              <a:gd name="T103" fmla="*/ 82 h 116"/>
              <a:gd name="T104" fmla="*/ 112 w 116"/>
              <a:gd name="T105" fmla="*/ 69 h 116"/>
              <a:gd name="T106" fmla="*/ 114 w 116"/>
              <a:gd name="T107" fmla="*/ 53 h 116"/>
              <a:gd name="T108" fmla="*/ 109 w 116"/>
              <a:gd name="T109" fmla="*/ 39 h 116"/>
              <a:gd name="T110" fmla="*/ 105 w 116"/>
              <a:gd name="T111" fmla="*/ 32 h 116"/>
              <a:gd name="T112" fmla="*/ 111 w 116"/>
              <a:gd name="T113" fmla="*/ 41 h 116"/>
              <a:gd name="T114" fmla="*/ 79 w 116"/>
              <a:gd name="T115" fmla="*/ 10 h 116"/>
              <a:gd name="T116" fmla="*/ 75 w 116"/>
              <a:gd name="T117" fmla="*/ 5 h 116"/>
              <a:gd name="T118" fmla="*/ 76 w 116"/>
              <a:gd name="T119" fmla="*/ 9 h 116"/>
              <a:gd name="T120" fmla="*/ 73 w 116"/>
              <a:gd name="T121" fmla="*/ 4 h 116"/>
              <a:gd name="T122" fmla="*/ 109 w 116"/>
              <a:gd name="T123" fmla="*/ 8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6" h="116">
                <a:moveTo>
                  <a:pt x="6" y="33"/>
                </a:move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5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6" y="34"/>
                  <a:pt x="6" y="34"/>
                  <a:pt x="6" y="33"/>
                </a:cubicBezTo>
                <a:close/>
                <a:moveTo>
                  <a:pt x="5" y="35"/>
                </a:moveTo>
                <a:cubicBezTo>
                  <a:pt x="5" y="35"/>
                  <a:pt x="5" y="35"/>
                  <a:pt x="5" y="35"/>
                </a:cubicBezTo>
                <a:cubicBezTo>
                  <a:pt x="5" y="35"/>
                  <a:pt x="5" y="34"/>
                  <a:pt x="5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34"/>
                  <a:pt x="5" y="34"/>
                  <a:pt x="5" y="35"/>
                </a:cubicBezTo>
                <a:cubicBezTo>
                  <a:pt x="5" y="35"/>
                  <a:pt x="5" y="35"/>
                  <a:pt x="5" y="35"/>
                </a:cubicBezTo>
                <a:close/>
                <a:moveTo>
                  <a:pt x="88" y="18"/>
                </a:moveTo>
                <a:cubicBezTo>
                  <a:pt x="88" y="18"/>
                  <a:pt x="88" y="18"/>
                  <a:pt x="88" y="18"/>
                </a:cubicBezTo>
                <a:cubicBezTo>
                  <a:pt x="88" y="18"/>
                  <a:pt x="88" y="18"/>
                  <a:pt x="88" y="18"/>
                </a:cubicBezTo>
                <a:cubicBezTo>
                  <a:pt x="88" y="18"/>
                  <a:pt x="88" y="18"/>
                  <a:pt x="88" y="18"/>
                </a:cubicBezTo>
                <a:cubicBezTo>
                  <a:pt x="88" y="18"/>
                  <a:pt x="88" y="18"/>
                  <a:pt x="88" y="18"/>
                </a:cubicBezTo>
                <a:cubicBezTo>
                  <a:pt x="88" y="17"/>
                  <a:pt x="87" y="17"/>
                  <a:pt x="87" y="17"/>
                </a:cubicBezTo>
                <a:cubicBezTo>
                  <a:pt x="87" y="17"/>
                  <a:pt x="87" y="17"/>
                  <a:pt x="87" y="17"/>
                </a:cubicBezTo>
                <a:cubicBezTo>
                  <a:pt x="87" y="17"/>
                  <a:pt x="87" y="17"/>
                  <a:pt x="87" y="17"/>
                </a:cubicBezTo>
                <a:cubicBezTo>
                  <a:pt x="86" y="17"/>
                  <a:pt x="86" y="17"/>
                  <a:pt x="86" y="17"/>
                </a:cubicBezTo>
                <a:cubicBezTo>
                  <a:pt x="86" y="17"/>
                  <a:pt x="86" y="17"/>
                  <a:pt x="86" y="17"/>
                </a:cubicBezTo>
                <a:cubicBezTo>
                  <a:pt x="86" y="16"/>
                  <a:pt x="86" y="16"/>
                  <a:pt x="86" y="16"/>
                </a:cubicBezTo>
                <a:cubicBezTo>
                  <a:pt x="86" y="16"/>
                  <a:pt x="86" y="16"/>
                  <a:pt x="86" y="16"/>
                </a:cubicBezTo>
                <a:cubicBezTo>
                  <a:pt x="86" y="16"/>
                  <a:pt x="86" y="16"/>
                  <a:pt x="85" y="16"/>
                </a:cubicBezTo>
                <a:cubicBezTo>
                  <a:pt x="85" y="16"/>
                  <a:pt x="85" y="16"/>
                  <a:pt x="85" y="16"/>
                </a:cubicBezTo>
                <a:cubicBezTo>
                  <a:pt x="85" y="16"/>
                  <a:pt x="85" y="16"/>
                  <a:pt x="85" y="16"/>
                </a:cubicBezTo>
                <a:cubicBezTo>
                  <a:pt x="86" y="17"/>
                  <a:pt x="86" y="17"/>
                  <a:pt x="86" y="17"/>
                </a:cubicBezTo>
                <a:cubicBezTo>
                  <a:pt x="87" y="17"/>
                  <a:pt x="87" y="17"/>
                  <a:pt x="87" y="17"/>
                </a:cubicBezTo>
                <a:cubicBezTo>
                  <a:pt x="87" y="18"/>
                  <a:pt x="87" y="18"/>
                  <a:pt x="87" y="18"/>
                </a:cubicBezTo>
                <a:cubicBezTo>
                  <a:pt x="86" y="18"/>
                  <a:pt x="87" y="18"/>
                  <a:pt x="87" y="18"/>
                </a:cubicBezTo>
                <a:cubicBezTo>
                  <a:pt x="87" y="18"/>
                  <a:pt x="87" y="18"/>
                  <a:pt x="87" y="18"/>
                </a:cubicBezTo>
                <a:cubicBezTo>
                  <a:pt x="87" y="18"/>
                  <a:pt x="87" y="18"/>
                  <a:pt x="87" y="18"/>
                </a:cubicBezTo>
                <a:cubicBezTo>
                  <a:pt x="87" y="18"/>
                  <a:pt x="87" y="18"/>
                  <a:pt x="87" y="18"/>
                </a:cubicBezTo>
                <a:cubicBezTo>
                  <a:pt x="88" y="18"/>
                  <a:pt x="88" y="18"/>
                  <a:pt x="88" y="18"/>
                </a:cubicBezTo>
                <a:cubicBezTo>
                  <a:pt x="88" y="18"/>
                  <a:pt x="88" y="18"/>
                  <a:pt x="88" y="18"/>
                </a:cubicBezTo>
                <a:cubicBezTo>
                  <a:pt x="88" y="18"/>
                  <a:pt x="88" y="18"/>
                  <a:pt x="88" y="18"/>
                </a:cubicBezTo>
                <a:close/>
                <a:moveTo>
                  <a:pt x="112" y="37"/>
                </a:moveTo>
                <a:cubicBezTo>
                  <a:pt x="114" y="44"/>
                  <a:pt x="116" y="51"/>
                  <a:pt x="116" y="58"/>
                </a:cubicBezTo>
                <a:cubicBezTo>
                  <a:pt x="116" y="90"/>
                  <a:pt x="90" y="116"/>
                  <a:pt x="58" y="116"/>
                </a:cubicBezTo>
                <a:cubicBezTo>
                  <a:pt x="26" y="116"/>
                  <a:pt x="0" y="90"/>
                  <a:pt x="0" y="58"/>
                </a:cubicBezTo>
                <a:cubicBezTo>
                  <a:pt x="0" y="50"/>
                  <a:pt x="2" y="42"/>
                  <a:pt x="5" y="35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2"/>
                  <a:pt x="6" y="42"/>
                  <a:pt x="6" y="42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3"/>
                  <a:pt x="7" y="43"/>
                  <a:pt x="7" y="43"/>
                </a:cubicBezTo>
                <a:cubicBezTo>
                  <a:pt x="7" y="43"/>
                  <a:pt x="7" y="43"/>
                  <a:pt x="7" y="43"/>
                </a:cubicBezTo>
                <a:cubicBezTo>
                  <a:pt x="7" y="43"/>
                  <a:pt x="7" y="43"/>
                  <a:pt x="7" y="43"/>
                </a:cubicBezTo>
                <a:cubicBezTo>
                  <a:pt x="7" y="43"/>
                  <a:pt x="7" y="43"/>
                  <a:pt x="7" y="43"/>
                </a:cubicBezTo>
                <a:cubicBezTo>
                  <a:pt x="7" y="43"/>
                  <a:pt x="7" y="44"/>
                  <a:pt x="7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8" y="44"/>
                  <a:pt x="8" y="44"/>
                  <a:pt x="8" y="45"/>
                </a:cubicBezTo>
                <a:cubicBezTo>
                  <a:pt x="8" y="45"/>
                  <a:pt x="8" y="45"/>
                  <a:pt x="8" y="45"/>
                </a:cubicBezTo>
                <a:cubicBezTo>
                  <a:pt x="8" y="45"/>
                  <a:pt x="8" y="45"/>
                  <a:pt x="8" y="45"/>
                </a:cubicBezTo>
                <a:cubicBezTo>
                  <a:pt x="8" y="45"/>
                  <a:pt x="8" y="45"/>
                  <a:pt x="8" y="45"/>
                </a:cubicBezTo>
                <a:cubicBezTo>
                  <a:pt x="8" y="45"/>
                  <a:pt x="8" y="45"/>
                  <a:pt x="9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6"/>
                  <a:pt x="9" y="46"/>
                  <a:pt x="9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1" y="48"/>
                  <a:pt x="11" y="49"/>
                  <a:pt x="11" y="49"/>
                </a:cubicBezTo>
                <a:cubicBezTo>
                  <a:pt x="11" y="49"/>
                  <a:pt x="11" y="49"/>
                  <a:pt x="11" y="49"/>
                </a:cubicBezTo>
                <a:cubicBezTo>
                  <a:pt x="11" y="49"/>
                  <a:pt x="11" y="49"/>
                  <a:pt x="11" y="49"/>
                </a:cubicBezTo>
                <a:cubicBezTo>
                  <a:pt x="11" y="49"/>
                  <a:pt x="11" y="49"/>
                  <a:pt x="11" y="49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1"/>
                  <a:pt x="13" y="51"/>
                  <a:pt x="13" y="51"/>
                </a:cubicBezTo>
                <a:cubicBezTo>
                  <a:pt x="13" y="51"/>
                  <a:pt x="14" y="51"/>
                  <a:pt x="14" y="51"/>
                </a:cubicBezTo>
                <a:cubicBezTo>
                  <a:pt x="14" y="51"/>
                  <a:pt x="14" y="52"/>
                  <a:pt x="14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14" y="52"/>
                  <a:pt x="14" y="53"/>
                  <a:pt x="14" y="53"/>
                </a:cubicBezTo>
                <a:cubicBezTo>
                  <a:pt x="14" y="53"/>
                  <a:pt x="14" y="53"/>
                  <a:pt x="14" y="53"/>
                </a:cubicBezTo>
                <a:cubicBezTo>
                  <a:pt x="14" y="53"/>
                  <a:pt x="14" y="53"/>
                  <a:pt x="14" y="53"/>
                </a:cubicBezTo>
                <a:cubicBezTo>
                  <a:pt x="15" y="53"/>
                  <a:pt x="15" y="53"/>
                  <a:pt x="15" y="54"/>
                </a:cubicBezTo>
                <a:cubicBezTo>
                  <a:pt x="15" y="54"/>
                  <a:pt x="15" y="54"/>
                  <a:pt x="14" y="54"/>
                </a:cubicBezTo>
                <a:cubicBezTo>
                  <a:pt x="14" y="54"/>
                  <a:pt x="14" y="54"/>
                  <a:pt x="14" y="54"/>
                </a:cubicBezTo>
                <a:cubicBezTo>
                  <a:pt x="14" y="56"/>
                  <a:pt x="14" y="56"/>
                  <a:pt x="14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13" y="56"/>
                  <a:pt x="13" y="56"/>
                  <a:pt x="13" y="56"/>
                </a:cubicBezTo>
                <a:cubicBezTo>
                  <a:pt x="13" y="57"/>
                  <a:pt x="13" y="57"/>
                  <a:pt x="13" y="57"/>
                </a:cubicBezTo>
                <a:cubicBezTo>
                  <a:pt x="13" y="57"/>
                  <a:pt x="13" y="57"/>
                  <a:pt x="13" y="57"/>
                </a:cubicBezTo>
                <a:cubicBezTo>
                  <a:pt x="13" y="57"/>
                  <a:pt x="13" y="57"/>
                  <a:pt x="13" y="57"/>
                </a:cubicBezTo>
                <a:cubicBezTo>
                  <a:pt x="13" y="58"/>
                  <a:pt x="13" y="58"/>
                  <a:pt x="13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2" y="59"/>
                  <a:pt x="12" y="59"/>
                  <a:pt x="12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12" y="60"/>
                  <a:pt x="12" y="60"/>
                  <a:pt x="13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13" y="61"/>
                  <a:pt x="13" y="61"/>
                  <a:pt x="13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12" y="61"/>
                  <a:pt x="12" y="62"/>
                  <a:pt x="12" y="62"/>
                </a:cubicBezTo>
                <a:cubicBezTo>
                  <a:pt x="12" y="62"/>
                  <a:pt x="12" y="62"/>
                  <a:pt x="12" y="62"/>
                </a:cubicBezTo>
                <a:cubicBezTo>
                  <a:pt x="12" y="62"/>
                  <a:pt x="12" y="62"/>
                  <a:pt x="12" y="62"/>
                </a:cubicBezTo>
                <a:cubicBezTo>
                  <a:pt x="12" y="63"/>
                  <a:pt x="12" y="63"/>
                  <a:pt x="12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12" y="64"/>
                  <a:pt x="12" y="64"/>
                  <a:pt x="12" y="64"/>
                </a:cubicBezTo>
                <a:cubicBezTo>
                  <a:pt x="12" y="64"/>
                  <a:pt x="13" y="64"/>
                  <a:pt x="13" y="65"/>
                </a:cubicBezTo>
                <a:cubicBezTo>
                  <a:pt x="13" y="65"/>
                  <a:pt x="13" y="65"/>
                  <a:pt x="14" y="66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6"/>
                  <a:pt x="14" y="67"/>
                  <a:pt x="14" y="67"/>
                </a:cubicBezTo>
                <a:cubicBezTo>
                  <a:pt x="14" y="67"/>
                  <a:pt x="14" y="67"/>
                  <a:pt x="14" y="67"/>
                </a:cubicBezTo>
                <a:cubicBezTo>
                  <a:pt x="14" y="67"/>
                  <a:pt x="14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9"/>
                  <a:pt x="15" y="69"/>
                  <a:pt x="15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5" y="69"/>
                  <a:pt x="16" y="69"/>
                  <a:pt x="16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70"/>
                  <a:pt x="16" y="70"/>
                  <a:pt x="16" y="70"/>
                </a:cubicBezTo>
                <a:cubicBezTo>
                  <a:pt x="16" y="70"/>
                  <a:pt x="16" y="70"/>
                  <a:pt x="16" y="70"/>
                </a:cubicBezTo>
                <a:cubicBezTo>
                  <a:pt x="16" y="70"/>
                  <a:pt x="16" y="70"/>
                  <a:pt x="16" y="70"/>
                </a:cubicBezTo>
                <a:cubicBezTo>
                  <a:pt x="16" y="70"/>
                  <a:pt x="16" y="70"/>
                  <a:pt x="16" y="70"/>
                </a:cubicBezTo>
                <a:cubicBezTo>
                  <a:pt x="16" y="70"/>
                  <a:pt x="16" y="70"/>
                  <a:pt x="16" y="70"/>
                </a:cubicBezTo>
                <a:cubicBezTo>
                  <a:pt x="16" y="70"/>
                  <a:pt x="16" y="71"/>
                  <a:pt x="16" y="71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3"/>
                  <a:pt x="16" y="73"/>
                  <a:pt x="17" y="73"/>
                </a:cubicBezTo>
                <a:cubicBezTo>
                  <a:pt x="17" y="73"/>
                  <a:pt x="17" y="73"/>
                  <a:pt x="17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74"/>
                  <a:pt x="17" y="75"/>
                  <a:pt x="17" y="75"/>
                </a:cubicBezTo>
                <a:cubicBezTo>
                  <a:pt x="17" y="75"/>
                  <a:pt x="17" y="75"/>
                  <a:pt x="18" y="75"/>
                </a:cubicBezTo>
                <a:cubicBezTo>
                  <a:pt x="18" y="75"/>
                  <a:pt x="18" y="75"/>
                  <a:pt x="18" y="75"/>
                </a:cubicBezTo>
                <a:cubicBezTo>
                  <a:pt x="18" y="76"/>
                  <a:pt x="18" y="76"/>
                  <a:pt x="18" y="76"/>
                </a:cubicBezTo>
                <a:cubicBezTo>
                  <a:pt x="19" y="76"/>
                  <a:pt x="19" y="76"/>
                  <a:pt x="19" y="76"/>
                </a:cubicBezTo>
                <a:cubicBezTo>
                  <a:pt x="20" y="76"/>
                  <a:pt x="20" y="76"/>
                  <a:pt x="20" y="76"/>
                </a:cubicBezTo>
                <a:cubicBezTo>
                  <a:pt x="20" y="76"/>
                  <a:pt x="20" y="76"/>
                  <a:pt x="20" y="76"/>
                </a:cubicBezTo>
                <a:cubicBezTo>
                  <a:pt x="20" y="76"/>
                  <a:pt x="20" y="76"/>
                  <a:pt x="20" y="76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1" y="77"/>
                  <a:pt x="21" y="77"/>
                </a:cubicBezTo>
                <a:cubicBezTo>
                  <a:pt x="21" y="77"/>
                  <a:pt x="21" y="77"/>
                  <a:pt x="21" y="77"/>
                </a:cubicBezTo>
                <a:cubicBezTo>
                  <a:pt x="21" y="77"/>
                  <a:pt x="21" y="77"/>
                  <a:pt x="21" y="77"/>
                </a:cubicBezTo>
                <a:cubicBezTo>
                  <a:pt x="21" y="78"/>
                  <a:pt x="21" y="78"/>
                  <a:pt x="22" y="78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78"/>
                  <a:pt x="22" y="79"/>
                  <a:pt x="22" y="79"/>
                </a:cubicBezTo>
                <a:cubicBezTo>
                  <a:pt x="22" y="79"/>
                  <a:pt x="22" y="79"/>
                  <a:pt x="22" y="80"/>
                </a:cubicBezTo>
                <a:cubicBezTo>
                  <a:pt x="22" y="80"/>
                  <a:pt x="22" y="80"/>
                  <a:pt x="22" y="80"/>
                </a:cubicBezTo>
                <a:cubicBezTo>
                  <a:pt x="22" y="80"/>
                  <a:pt x="22" y="80"/>
                  <a:pt x="22" y="80"/>
                </a:cubicBezTo>
                <a:cubicBezTo>
                  <a:pt x="22" y="80"/>
                  <a:pt x="22" y="81"/>
                  <a:pt x="23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81"/>
                  <a:pt x="23" y="82"/>
                  <a:pt x="23" y="82"/>
                </a:cubicBezTo>
                <a:cubicBezTo>
                  <a:pt x="23" y="82"/>
                  <a:pt x="23" y="82"/>
                  <a:pt x="23" y="82"/>
                </a:cubicBezTo>
                <a:cubicBezTo>
                  <a:pt x="23" y="82"/>
                  <a:pt x="23" y="82"/>
                  <a:pt x="23" y="82"/>
                </a:cubicBezTo>
                <a:cubicBezTo>
                  <a:pt x="23" y="82"/>
                  <a:pt x="23" y="82"/>
                  <a:pt x="23" y="82"/>
                </a:cubicBezTo>
                <a:cubicBezTo>
                  <a:pt x="23" y="82"/>
                  <a:pt x="23" y="82"/>
                  <a:pt x="23" y="82"/>
                </a:cubicBezTo>
                <a:cubicBezTo>
                  <a:pt x="23" y="82"/>
                  <a:pt x="23" y="83"/>
                  <a:pt x="23" y="83"/>
                </a:cubicBezTo>
                <a:cubicBezTo>
                  <a:pt x="23" y="83"/>
                  <a:pt x="23" y="83"/>
                  <a:pt x="23" y="83"/>
                </a:cubicBezTo>
                <a:cubicBezTo>
                  <a:pt x="24" y="83"/>
                  <a:pt x="24" y="83"/>
                  <a:pt x="24" y="83"/>
                </a:cubicBezTo>
                <a:cubicBezTo>
                  <a:pt x="24" y="83"/>
                  <a:pt x="24" y="83"/>
                  <a:pt x="24" y="83"/>
                </a:cubicBezTo>
                <a:cubicBezTo>
                  <a:pt x="24" y="83"/>
                  <a:pt x="24" y="83"/>
                  <a:pt x="24" y="84"/>
                </a:cubicBezTo>
                <a:cubicBezTo>
                  <a:pt x="24" y="84"/>
                  <a:pt x="24" y="84"/>
                  <a:pt x="24" y="84"/>
                </a:cubicBezTo>
                <a:cubicBezTo>
                  <a:pt x="24" y="84"/>
                  <a:pt x="24" y="85"/>
                  <a:pt x="24" y="85"/>
                </a:cubicBezTo>
                <a:cubicBezTo>
                  <a:pt x="24" y="89"/>
                  <a:pt x="24" y="89"/>
                  <a:pt x="24" y="89"/>
                </a:cubicBezTo>
                <a:cubicBezTo>
                  <a:pt x="24" y="89"/>
                  <a:pt x="24" y="89"/>
                  <a:pt x="24" y="89"/>
                </a:cubicBezTo>
                <a:cubicBezTo>
                  <a:pt x="24" y="89"/>
                  <a:pt x="24" y="89"/>
                  <a:pt x="24" y="89"/>
                </a:cubicBezTo>
                <a:cubicBezTo>
                  <a:pt x="24" y="89"/>
                  <a:pt x="24" y="89"/>
                  <a:pt x="24" y="89"/>
                </a:cubicBezTo>
                <a:cubicBezTo>
                  <a:pt x="24" y="89"/>
                  <a:pt x="24" y="89"/>
                  <a:pt x="24" y="89"/>
                </a:cubicBezTo>
                <a:cubicBezTo>
                  <a:pt x="24" y="89"/>
                  <a:pt x="24" y="89"/>
                  <a:pt x="24" y="89"/>
                </a:cubicBezTo>
                <a:cubicBezTo>
                  <a:pt x="24" y="90"/>
                  <a:pt x="24" y="90"/>
                  <a:pt x="24" y="90"/>
                </a:cubicBezTo>
                <a:cubicBezTo>
                  <a:pt x="24" y="90"/>
                  <a:pt x="24" y="90"/>
                  <a:pt x="25" y="90"/>
                </a:cubicBezTo>
                <a:cubicBezTo>
                  <a:pt x="25" y="90"/>
                  <a:pt x="25" y="90"/>
                  <a:pt x="25" y="90"/>
                </a:cubicBezTo>
                <a:cubicBezTo>
                  <a:pt x="25" y="90"/>
                  <a:pt x="25" y="91"/>
                  <a:pt x="25" y="91"/>
                </a:cubicBezTo>
                <a:cubicBezTo>
                  <a:pt x="25" y="91"/>
                  <a:pt x="25" y="92"/>
                  <a:pt x="25" y="92"/>
                </a:cubicBezTo>
                <a:cubicBezTo>
                  <a:pt x="25" y="92"/>
                  <a:pt x="25" y="92"/>
                  <a:pt x="25" y="92"/>
                </a:cubicBezTo>
                <a:cubicBezTo>
                  <a:pt x="25" y="93"/>
                  <a:pt x="25" y="93"/>
                  <a:pt x="25" y="93"/>
                </a:cubicBezTo>
                <a:cubicBezTo>
                  <a:pt x="25" y="93"/>
                  <a:pt x="25" y="93"/>
                  <a:pt x="25" y="93"/>
                </a:cubicBezTo>
                <a:cubicBezTo>
                  <a:pt x="25" y="93"/>
                  <a:pt x="25" y="93"/>
                  <a:pt x="25" y="93"/>
                </a:cubicBezTo>
                <a:cubicBezTo>
                  <a:pt x="25" y="93"/>
                  <a:pt x="25" y="93"/>
                  <a:pt x="25" y="93"/>
                </a:cubicBezTo>
                <a:cubicBezTo>
                  <a:pt x="25" y="93"/>
                  <a:pt x="25" y="93"/>
                  <a:pt x="25" y="93"/>
                </a:cubicBezTo>
                <a:cubicBezTo>
                  <a:pt x="25" y="94"/>
                  <a:pt x="25" y="94"/>
                  <a:pt x="25" y="94"/>
                </a:cubicBezTo>
                <a:cubicBezTo>
                  <a:pt x="25" y="94"/>
                  <a:pt x="25" y="94"/>
                  <a:pt x="25" y="94"/>
                </a:cubicBezTo>
                <a:cubicBezTo>
                  <a:pt x="25" y="94"/>
                  <a:pt x="25" y="95"/>
                  <a:pt x="25" y="95"/>
                </a:cubicBezTo>
                <a:cubicBezTo>
                  <a:pt x="25" y="95"/>
                  <a:pt x="25" y="95"/>
                  <a:pt x="25" y="95"/>
                </a:cubicBezTo>
                <a:cubicBezTo>
                  <a:pt x="25" y="96"/>
                  <a:pt x="26" y="96"/>
                  <a:pt x="26" y="97"/>
                </a:cubicBezTo>
                <a:cubicBezTo>
                  <a:pt x="26" y="97"/>
                  <a:pt x="26" y="97"/>
                  <a:pt x="26" y="97"/>
                </a:cubicBezTo>
                <a:cubicBezTo>
                  <a:pt x="27" y="97"/>
                  <a:pt x="27" y="97"/>
                  <a:pt x="27" y="98"/>
                </a:cubicBezTo>
                <a:cubicBezTo>
                  <a:pt x="27" y="98"/>
                  <a:pt x="27" y="98"/>
                  <a:pt x="27" y="98"/>
                </a:cubicBezTo>
                <a:cubicBezTo>
                  <a:pt x="27" y="98"/>
                  <a:pt x="27" y="98"/>
                  <a:pt x="27" y="98"/>
                </a:cubicBezTo>
                <a:cubicBezTo>
                  <a:pt x="27" y="98"/>
                  <a:pt x="27" y="98"/>
                  <a:pt x="27" y="98"/>
                </a:cubicBezTo>
                <a:cubicBezTo>
                  <a:pt x="27" y="98"/>
                  <a:pt x="27" y="98"/>
                  <a:pt x="27" y="98"/>
                </a:cubicBezTo>
                <a:cubicBezTo>
                  <a:pt x="27" y="98"/>
                  <a:pt x="27" y="98"/>
                  <a:pt x="27" y="98"/>
                </a:cubicBezTo>
                <a:cubicBezTo>
                  <a:pt x="27" y="98"/>
                  <a:pt x="27" y="98"/>
                  <a:pt x="27" y="98"/>
                </a:cubicBezTo>
                <a:cubicBezTo>
                  <a:pt x="27" y="98"/>
                  <a:pt x="27" y="98"/>
                  <a:pt x="27" y="98"/>
                </a:cubicBezTo>
                <a:cubicBezTo>
                  <a:pt x="28" y="98"/>
                  <a:pt x="28" y="99"/>
                  <a:pt x="28" y="99"/>
                </a:cubicBezTo>
                <a:cubicBezTo>
                  <a:pt x="28" y="99"/>
                  <a:pt x="28" y="99"/>
                  <a:pt x="28" y="99"/>
                </a:cubicBezTo>
                <a:cubicBezTo>
                  <a:pt x="28" y="99"/>
                  <a:pt x="28" y="99"/>
                  <a:pt x="28" y="99"/>
                </a:cubicBezTo>
                <a:cubicBezTo>
                  <a:pt x="28" y="99"/>
                  <a:pt x="28" y="99"/>
                  <a:pt x="28" y="99"/>
                </a:cubicBezTo>
                <a:cubicBezTo>
                  <a:pt x="28" y="99"/>
                  <a:pt x="28" y="99"/>
                  <a:pt x="29" y="99"/>
                </a:cubicBezTo>
                <a:cubicBezTo>
                  <a:pt x="29" y="100"/>
                  <a:pt x="29" y="100"/>
                  <a:pt x="29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30" y="101"/>
                  <a:pt x="30" y="101"/>
                  <a:pt x="30" y="102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30" y="103"/>
                  <a:pt x="30" y="103"/>
                  <a:pt x="31" y="103"/>
                </a:cubicBezTo>
                <a:cubicBezTo>
                  <a:pt x="31" y="103"/>
                  <a:pt x="31" y="104"/>
                  <a:pt x="31" y="104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31" y="104"/>
                  <a:pt x="32" y="104"/>
                  <a:pt x="32" y="104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4" y="105"/>
                  <a:pt x="34" y="105"/>
                  <a:pt x="34" y="105"/>
                </a:cubicBezTo>
                <a:cubicBezTo>
                  <a:pt x="34" y="105"/>
                  <a:pt x="34" y="105"/>
                  <a:pt x="34" y="105"/>
                </a:cubicBezTo>
                <a:cubicBezTo>
                  <a:pt x="34" y="106"/>
                  <a:pt x="34" y="106"/>
                  <a:pt x="34" y="106"/>
                </a:cubicBezTo>
                <a:cubicBezTo>
                  <a:pt x="34" y="106"/>
                  <a:pt x="34" y="106"/>
                  <a:pt x="34" y="106"/>
                </a:cubicBezTo>
                <a:cubicBezTo>
                  <a:pt x="34" y="106"/>
                  <a:pt x="34" y="106"/>
                  <a:pt x="34" y="106"/>
                </a:cubicBezTo>
                <a:cubicBezTo>
                  <a:pt x="34" y="106"/>
                  <a:pt x="34" y="106"/>
                  <a:pt x="35" y="106"/>
                </a:cubicBezTo>
                <a:cubicBezTo>
                  <a:pt x="35" y="106"/>
                  <a:pt x="35" y="106"/>
                  <a:pt x="35" y="105"/>
                </a:cubicBezTo>
                <a:cubicBezTo>
                  <a:pt x="35" y="105"/>
                  <a:pt x="35" y="105"/>
                  <a:pt x="35" y="105"/>
                </a:cubicBezTo>
                <a:cubicBezTo>
                  <a:pt x="35" y="105"/>
                  <a:pt x="35" y="105"/>
                  <a:pt x="35" y="104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5" y="104"/>
                  <a:pt x="35" y="104"/>
                  <a:pt x="35" y="103"/>
                </a:cubicBezTo>
                <a:cubicBezTo>
                  <a:pt x="35" y="103"/>
                  <a:pt x="35" y="103"/>
                  <a:pt x="35" y="103"/>
                </a:cubicBezTo>
                <a:cubicBezTo>
                  <a:pt x="35" y="103"/>
                  <a:pt x="35" y="102"/>
                  <a:pt x="35" y="102"/>
                </a:cubicBezTo>
                <a:cubicBezTo>
                  <a:pt x="34" y="102"/>
                  <a:pt x="34" y="102"/>
                  <a:pt x="34" y="102"/>
                </a:cubicBezTo>
                <a:cubicBezTo>
                  <a:pt x="34" y="102"/>
                  <a:pt x="34" y="102"/>
                  <a:pt x="34" y="102"/>
                </a:cubicBezTo>
                <a:cubicBezTo>
                  <a:pt x="34" y="102"/>
                  <a:pt x="34" y="102"/>
                  <a:pt x="34" y="102"/>
                </a:cubicBezTo>
                <a:cubicBezTo>
                  <a:pt x="34" y="101"/>
                  <a:pt x="34" y="101"/>
                  <a:pt x="34" y="101"/>
                </a:cubicBezTo>
                <a:cubicBezTo>
                  <a:pt x="34" y="101"/>
                  <a:pt x="34" y="101"/>
                  <a:pt x="34" y="101"/>
                </a:cubicBezTo>
                <a:cubicBezTo>
                  <a:pt x="34" y="101"/>
                  <a:pt x="34" y="101"/>
                  <a:pt x="34" y="101"/>
                </a:cubicBezTo>
                <a:cubicBezTo>
                  <a:pt x="34" y="101"/>
                  <a:pt x="34" y="101"/>
                  <a:pt x="34" y="101"/>
                </a:cubicBezTo>
                <a:cubicBezTo>
                  <a:pt x="34" y="101"/>
                  <a:pt x="34" y="101"/>
                  <a:pt x="34" y="101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4" y="100"/>
                  <a:pt x="34" y="99"/>
                  <a:pt x="34" y="99"/>
                </a:cubicBezTo>
                <a:cubicBezTo>
                  <a:pt x="34" y="99"/>
                  <a:pt x="34" y="99"/>
                  <a:pt x="33" y="99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7"/>
                  <a:pt x="33" y="97"/>
                </a:cubicBezTo>
                <a:cubicBezTo>
                  <a:pt x="33" y="97"/>
                  <a:pt x="33" y="97"/>
                  <a:pt x="33" y="97"/>
                </a:cubicBezTo>
                <a:cubicBezTo>
                  <a:pt x="33" y="97"/>
                  <a:pt x="33" y="97"/>
                  <a:pt x="33" y="97"/>
                </a:cubicBezTo>
                <a:cubicBezTo>
                  <a:pt x="34" y="97"/>
                  <a:pt x="34" y="97"/>
                  <a:pt x="34" y="96"/>
                </a:cubicBezTo>
                <a:cubicBezTo>
                  <a:pt x="34" y="96"/>
                  <a:pt x="34" y="96"/>
                  <a:pt x="34" y="96"/>
                </a:cubicBezTo>
                <a:cubicBezTo>
                  <a:pt x="34" y="96"/>
                  <a:pt x="34" y="96"/>
                  <a:pt x="34" y="96"/>
                </a:cubicBezTo>
                <a:cubicBezTo>
                  <a:pt x="34" y="96"/>
                  <a:pt x="34" y="96"/>
                  <a:pt x="34" y="96"/>
                </a:cubicBezTo>
                <a:cubicBezTo>
                  <a:pt x="34" y="96"/>
                  <a:pt x="35" y="96"/>
                  <a:pt x="35" y="96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95"/>
                  <a:pt x="35" y="95"/>
                  <a:pt x="35" y="95"/>
                </a:cubicBezTo>
                <a:cubicBezTo>
                  <a:pt x="36" y="95"/>
                  <a:pt x="36" y="95"/>
                  <a:pt x="36" y="95"/>
                </a:cubicBezTo>
                <a:cubicBezTo>
                  <a:pt x="36" y="95"/>
                  <a:pt x="36" y="95"/>
                  <a:pt x="36" y="95"/>
                </a:cubicBezTo>
                <a:cubicBezTo>
                  <a:pt x="36" y="95"/>
                  <a:pt x="37" y="95"/>
                  <a:pt x="37" y="95"/>
                </a:cubicBezTo>
                <a:cubicBezTo>
                  <a:pt x="37" y="94"/>
                  <a:pt x="37" y="94"/>
                  <a:pt x="37" y="93"/>
                </a:cubicBezTo>
                <a:cubicBezTo>
                  <a:pt x="37" y="93"/>
                  <a:pt x="36" y="93"/>
                  <a:pt x="36" y="93"/>
                </a:cubicBezTo>
                <a:cubicBezTo>
                  <a:pt x="36" y="93"/>
                  <a:pt x="36" y="93"/>
                  <a:pt x="36" y="93"/>
                </a:cubicBezTo>
                <a:cubicBezTo>
                  <a:pt x="36" y="93"/>
                  <a:pt x="36" y="93"/>
                  <a:pt x="36" y="93"/>
                </a:cubicBezTo>
                <a:cubicBezTo>
                  <a:pt x="36" y="93"/>
                  <a:pt x="36" y="93"/>
                  <a:pt x="36" y="93"/>
                </a:cubicBezTo>
                <a:cubicBezTo>
                  <a:pt x="36" y="93"/>
                  <a:pt x="35" y="93"/>
                  <a:pt x="35" y="92"/>
                </a:cubicBezTo>
                <a:cubicBezTo>
                  <a:pt x="35" y="92"/>
                  <a:pt x="35" y="92"/>
                  <a:pt x="35" y="92"/>
                </a:cubicBezTo>
                <a:cubicBezTo>
                  <a:pt x="37" y="92"/>
                  <a:pt x="37" y="92"/>
                  <a:pt x="37" y="92"/>
                </a:cubicBezTo>
                <a:cubicBezTo>
                  <a:pt x="37" y="92"/>
                  <a:pt x="37" y="92"/>
                  <a:pt x="37" y="92"/>
                </a:cubicBezTo>
                <a:cubicBezTo>
                  <a:pt x="37" y="92"/>
                  <a:pt x="37" y="92"/>
                  <a:pt x="37" y="92"/>
                </a:cubicBezTo>
                <a:cubicBezTo>
                  <a:pt x="37" y="92"/>
                  <a:pt x="37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8" y="91"/>
                  <a:pt x="38" y="91"/>
                  <a:pt x="38" y="91"/>
                </a:cubicBezTo>
                <a:cubicBezTo>
                  <a:pt x="38" y="91"/>
                  <a:pt x="38" y="91"/>
                  <a:pt x="38" y="91"/>
                </a:cubicBezTo>
                <a:cubicBezTo>
                  <a:pt x="38" y="91"/>
                  <a:pt x="38" y="90"/>
                  <a:pt x="38" y="90"/>
                </a:cubicBezTo>
                <a:cubicBezTo>
                  <a:pt x="38" y="90"/>
                  <a:pt x="38" y="90"/>
                  <a:pt x="38" y="90"/>
                </a:cubicBezTo>
                <a:cubicBezTo>
                  <a:pt x="38" y="90"/>
                  <a:pt x="38" y="90"/>
                  <a:pt x="38" y="90"/>
                </a:cubicBezTo>
                <a:cubicBezTo>
                  <a:pt x="38" y="90"/>
                  <a:pt x="38" y="90"/>
                  <a:pt x="38" y="90"/>
                </a:cubicBezTo>
                <a:cubicBezTo>
                  <a:pt x="39" y="90"/>
                  <a:pt x="39" y="90"/>
                  <a:pt x="39" y="90"/>
                </a:cubicBezTo>
                <a:cubicBezTo>
                  <a:pt x="39" y="90"/>
                  <a:pt x="40" y="89"/>
                  <a:pt x="40" y="89"/>
                </a:cubicBezTo>
                <a:cubicBezTo>
                  <a:pt x="40" y="88"/>
                  <a:pt x="40" y="88"/>
                  <a:pt x="40" y="88"/>
                </a:cubicBezTo>
                <a:cubicBezTo>
                  <a:pt x="40" y="85"/>
                  <a:pt x="40" y="85"/>
                  <a:pt x="40" y="85"/>
                </a:cubicBezTo>
                <a:cubicBezTo>
                  <a:pt x="40" y="85"/>
                  <a:pt x="40" y="84"/>
                  <a:pt x="40" y="84"/>
                </a:cubicBezTo>
                <a:cubicBezTo>
                  <a:pt x="40" y="84"/>
                  <a:pt x="40" y="84"/>
                  <a:pt x="40" y="84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84"/>
                  <a:pt x="41" y="83"/>
                  <a:pt x="41" y="83"/>
                </a:cubicBezTo>
                <a:cubicBezTo>
                  <a:pt x="41" y="83"/>
                  <a:pt x="41" y="83"/>
                  <a:pt x="41" y="83"/>
                </a:cubicBezTo>
                <a:cubicBezTo>
                  <a:pt x="41" y="83"/>
                  <a:pt x="41" y="83"/>
                  <a:pt x="42" y="82"/>
                </a:cubicBezTo>
                <a:cubicBezTo>
                  <a:pt x="42" y="82"/>
                  <a:pt x="42" y="82"/>
                  <a:pt x="43" y="82"/>
                </a:cubicBezTo>
                <a:cubicBezTo>
                  <a:pt x="43" y="82"/>
                  <a:pt x="43" y="82"/>
                  <a:pt x="43" y="82"/>
                </a:cubicBezTo>
                <a:cubicBezTo>
                  <a:pt x="43" y="82"/>
                  <a:pt x="44" y="82"/>
                  <a:pt x="44" y="82"/>
                </a:cubicBezTo>
                <a:cubicBezTo>
                  <a:pt x="44" y="82"/>
                  <a:pt x="44" y="82"/>
                  <a:pt x="44" y="82"/>
                </a:cubicBezTo>
                <a:cubicBezTo>
                  <a:pt x="44" y="82"/>
                  <a:pt x="45" y="82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81"/>
                  <a:pt x="45" y="81"/>
                  <a:pt x="45" y="81"/>
                </a:cubicBezTo>
                <a:cubicBezTo>
                  <a:pt x="46" y="81"/>
                  <a:pt x="46" y="81"/>
                  <a:pt x="46" y="81"/>
                </a:cubicBezTo>
                <a:cubicBezTo>
                  <a:pt x="46" y="81"/>
                  <a:pt x="46" y="81"/>
                  <a:pt x="46" y="81"/>
                </a:cubicBezTo>
                <a:cubicBezTo>
                  <a:pt x="46" y="80"/>
                  <a:pt x="46" y="80"/>
                  <a:pt x="46" y="80"/>
                </a:cubicBezTo>
                <a:cubicBezTo>
                  <a:pt x="46" y="80"/>
                  <a:pt x="47" y="80"/>
                  <a:pt x="47" y="80"/>
                </a:cubicBezTo>
                <a:cubicBezTo>
                  <a:pt x="47" y="80"/>
                  <a:pt x="47" y="80"/>
                  <a:pt x="47" y="80"/>
                </a:cubicBezTo>
                <a:cubicBezTo>
                  <a:pt x="47" y="80"/>
                  <a:pt x="47" y="80"/>
                  <a:pt x="47" y="80"/>
                </a:cubicBezTo>
                <a:cubicBezTo>
                  <a:pt x="47" y="80"/>
                  <a:pt x="48" y="80"/>
                  <a:pt x="48" y="79"/>
                </a:cubicBezTo>
                <a:cubicBezTo>
                  <a:pt x="48" y="79"/>
                  <a:pt x="48" y="79"/>
                  <a:pt x="48" y="79"/>
                </a:cubicBezTo>
                <a:cubicBezTo>
                  <a:pt x="48" y="78"/>
                  <a:pt x="48" y="78"/>
                  <a:pt x="48" y="78"/>
                </a:cubicBezTo>
                <a:cubicBezTo>
                  <a:pt x="49" y="78"/>
                  <a:pt x="49" y="78"/>
                  <a:pt x="49" y="78"/>
                </a:cubicBezTo>
                <a:cubicBezTo>
                  <a:pt x="49" y="77"/>
                  <a:pt x="49" y="76"/>
                  <a:pt x="49" y="76"/>
                </a:cubicBezTo>
                <a:cubicBezTo>
                  <a:pt x="49" y="75"/>
                  <a:pt x="49" y="75"/>
                  <a:pt x="49" y="75"/>
                </a:cubicBezTo>
                <a:cubicBezTo>
                  <a:pt x="49" y="73"/>
                  <a:pt x="49" y="73"/>
                  <a:pt x="49" y="73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50" y="72"/>
                  <a:pt x="50" y="72"/>
                  <a:pt x="50" y="72"/>
                </a:cubicBezTo>
                <a:cubicBezTo>
                  <a:pt x="50" y="72"/>
                  <a:pt x="50" y="72"/>
                  <a:pt x="50" y="72"/>
                </a:cubicBezTo>
                <a:cubicBezTo>
                  <a:pt x="50" y="72"/>
                  <a:pt x="50" y="71"/>
                  <a:pt x="50" y="71"/>
                </a:cubicBezTo>
                <a:cubicBezTo>
                  <a:pt x="50" y="71"/>
                  <a:pt x="50" y="71"/>
                  <a:pt x="50" y="71"/>
                </a:cubicBezTo>
                <a:cubicBezTo>
                  <a:pt x="50" y="71"/>
                  <a:pt x="50" y="71"/>
                  <a:pt x="50" y="71"/>
                </a:cubicBezTo>
                <a:cubicBezTo>
                  <a:pt x="50" y="71"/>
                  <a:pt x="51" y="71"/>
                  <a:pt x="51" y="71"/>
                </a:cubicBezTo>
                <a:cubicBezTo>
                  <a:pt x="51" y="71"/>
                  <a:pt x="51" y="71"/>
                  <a:pt x="51" y="71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2" y="69"/>
                  <a:pt x="52" y="69"/>
                </a:cubicBezTo>
                <a:cubicBezTo>
                  <a:pt x="52" y="69"/>
                  <a:pt x="52" y="68"/>
                  <a:pt x="53" y="68"/>
                </a:cubicBezTo>
                <a:cubicBezTo>
                  <a:pt x="53" y="68"/>
                  <a:pt x="53" y="68"/>
                  <a:pt x="53" y="68"/>
                </a:cubicBezTo>
                <a:cubicBezTo>
                  <a:pt x="54" y="68"/>
                  <a:pt x="53" y="67"/>
                  <a:pt x="53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67"/>
                  <a:pt x="53" y="66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4"/>
                  <a:pt x="53" y="64"/>
                  <a:pt x="53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3" y="63"/>
                  <a:pt x="53" y="63"/>
                  <a:pt x="53" y="63"/>
                </a:cubicBezTo>
                <a:cubicBezTo>
                  <a:pt x="53" y="63"/>
                  <a:pt x="53" y="63"/>
                  <a:pt x="53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0" y="63"/>
                  <a:pt x="50" y="63"/>
                  <a:pt x="50" y="62"/>
                </a:cubicBezTo>
                <a:cubicBezTo>
                  <a:pt x="50" y="62"/>
                  <a:pt x="50" y="62"/>
                  <a:pt x="50" y="62"/>
                </a:cubicBezTo>
                <a:cubicBezTo>
                  <a:pt x="50" y="62"/>
                  <a:pt x="50" y="62"/>
                  <a:pt x="50" y="62"/>
                </a:cubicBezTo>
                <a:cubicBezTo>
                  <a:pt x="50" y="62"/>
                  <a:pt x="50" y="62"/>
                  <a:pt x="50" y="62"/>
                </a:cubicBezTo>
                <a:cubicBezTo>
                  <a:pt x="49" y="62"/>
                  <a:pt x="49" y="62"/>
                  <a:pt x="49" y="62"/>
                </a:cubicBezTo>
                <a:cubicBezTo>
                  <a:pt x="49" y="62"/>
                  <a:pt x="49" y="61"/>
                  <a:pt x="49" y="61"/>
                </a:cubicBezTo>
                <a:cubicBezTo>
                  <a:pt x="49" y="61"/>
                  <a:pt x="49" y="61"/>
                  <a:pt x="48" y="61"/>
                </a:cubicBezTo>
                <a:cubicBezTo>
                  <a:pt x="48" y="61"/>
                  <a:pt x="48" y="61"/>
                  <a:pt x="48" y="61"/>
                </a:cubicBezTo>
                <a:cubicBezTo>
                  <a:pt x="48" y="61"/>
                  <a:pt x="48" y="61"/>
                  <a:pt x="48" y="61"/>
                </a:cubicBezTo>
                <a:cubicBezTo>
                  <a:pt x="48" y="61"/>
                  <a:pt x="48" y="61"/>
                  <a:pt x="48" y="61"/>
                </a:cubicBezTo>
                <a:cubicBezTo>
                  <a:pt x="48" y="61"/>
                  <a:pt x="48" y="61"/>
                  <a:pt x="48" y="61"/>
                </a:cubicBezTo>
                <a:cubicBezTo>
                  <a:pt x="48" y="61"/>
                  <a:pt x="48" y="61"/>
                  <a:pt x="48" y="61"/>
                </a:cubicBezTo>
                <a:cubicBezTo>
                  <a:pt x="47" y="61"/>
                  <a:pt x="47" y="61"/>
                  <a:pt x="47" y="61"/>
                </a:cubicBezTo>
                <a:cubicBezTo>
                  <a:pt x="47" y="61"/>
                  <a:pt x="47" y="61"/>
                  <a:pt x="47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5" y="61"/>
                </a:cubicBezTo>
                <a:cubicBezTo>
                  <a:pt x="45" y="61"/>
                  <a:pt x="45" y="61"/>
                  <a:pt x="45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60"/>
                  <a:pt x="44" y="60"/>
                  <a:pt x="43" y="60"/>
                </a:cubicBezTo>
                <a:cubicBezTo>
                  <a:pt x="43" y="60"/>
                  <a:pt x="43" y="60"/>
                  <a:pt x="43" y="60"/>
                </a:cubicBezTo>
                <a:cubicBezTo>
                  <a:pt x="43" y="60"/>
                  <a:pt x="42" y="60"/>
                  <a:pt x="42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59"/>
                  <a:pt x="42" y="59"/>
                  <a:pt x="42" y="59"/>
                </a:cubicBezTo>
                <a:cubicBezTo>
                  <a:pt x="42" y="59"/>
                  <a:pt x="41" y="59"/>
                  <a:pt x="41" y="59"/>
                </a:cubicBezTo>
                <a:cubicBezTo>
                  <a:pt x="41" y="59"/>
                  <a:pt x="41" y="59"/>
                  <a:pt x="41" y="59"/>
                </a:cubicBezTo>
                <a:cubicBezTo>
                  <a:pt x="41" y="59"/>
                  <a:pt x="41" y="59"/>
                  <a:pt x="41" y="59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59"/>
                  <a:pt x="39" y="59"/>
                  <a:pt x="39" y="59"/>
                </a:cubicBezTo>
                <a:cubicBezTo>
                  <a:pt x="38" y="59"/>
                  <a:pt x="38" y="59"/>
                  <a:pt x="38" y="59"/>
                </a:cubicBezTo>
                <a:cubicBezTo>
                  <a:pt x="38" y="59"/>
                  <a:pt x="38" y="59"/>
                  <a:pt x="38" y="59"/>
                </a:cubicBezTo>
                <a:cubicBezTo>
                  <a:pt x="38" y="59"/>
                  <a:pt x="38" y="59"/>
                  <a:pt x="38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8" y="59"/>
                  <a:pt x="38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9" y="58"/>
                  <a:pt x="39" y="58"/>
                  <a:pt x="39" y="58"/>
                </a:cubicBezTo>
                <a:cubicBezTo>
                  <a:pt x="39" y="58"/>
                  <a:pt x="39" y="58"/>
                  <a:pt x="39" y="58"/>
                </a:cubicBezTo>
                <a:cubicBezTo>
                  <a:pt x="39" y="58"/>
                  <a:pt x="39" y="58"/>
                  <a:pt x="39" y="58"/>
                </a:cubicBezTo>
                <a:cubicBezTo>
                  <a:pt x="39" y="58"/>
                  <a:pt x="40" y="58"/>
                  <a:pt x="40" y="58"/>
                </a:cubicBezTo>
                <a:cubicBezTo>
                  <a:pt x="40" y="58"/>
                  <a:pt x="39" y="57"/>
                  <a:pt x="39" y="57"/>
                </a:cubicBezTo>
                <a:cubicBezTo>
                  <a:pt x="39" y="57"/>
                  <a:pt x="39" y="57"/>
                  <a:pt x="39" y="56"/>
                </a:cubicBezTo>
                <a:cubicBezTo>
                  <a:pt x="39" y="56"/>
                  <a:pt x="38" y="56"/>
                  <a:pt x="38" y="56"/>
                </a:cubicBezTo>
                <a:cubicBezTo>
                  <a:pt x="38" y="56"/>
                  <a:pt x="38" y="55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5"/>
                  <a:pt x="37" y="55"/>
                  <a:pt x="37" y="55"/>
                </a:cubicBezTo>
                <a:cubicBezTo>
                  <a:pt x="37" y="55"/>
                  <a:pt x="37" y="55"/>
                  <a:pt x="37" y="55"/>
                </a:cubicBezTo>
                <a:cubicBezTo>
                  <a:pt x="37" y="55"/>
                  <a:pt x="37" y="55"/>
                  <a:pt x="37" y="55"/>
                </a:cubicBezTo>
                <a:cubicBezTo>
                  <a:pt x="37" y="55"/>
                  <a:pt x="37" y="55"/>
                  <a:pt x="36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3"/>
                  <a:pt x="36" y="53"/>
                  <a:pt x="35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3"/>
                  <a:pt x="35" y="53"/>
                  <a:pt x="35" y="52"/>
                </a:cubicBezTo>
                <a:cubicBezTo>
                  <a:pt x="35" y="52"/>
                  <a:pt x="35" y="52"/>
                  <a:pt x="35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1"/>
                  <a:pt x="33" y="51"/>
                  <a:pt x="33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1" y="51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1" y="50"/>
                  <a:pt x="30" y="50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49"/>
                  <a:pt x="29" y="49"/>
                  <a:pt x="29" y="49"/>
                </a:cubicBezTo>
                <a:cubicBezTo>
                  <a:pt x="29" y="49"/>
                  <a:pt x="29" y="49"/>
                  <a:pt x="29" y="49"/>
                </a:cubicBezTo>
                <a:cubicBezTo>
                  <a:pt x="28" y="49"/>
                  <a:pt x="28" y="49"/>
                  <a:pt x="28" y="49"/>
                </a:cubicBezTo>
                <a:cubicBezTo>
                  <a:pt x="28" y="49"/>
                  <a:pt x="28" y="49"/>
                  <a:pt x="28" y="49"/>
                </a:cubicBezTo>
                <a:cubicBezTo>
                  <a:pt x="28" y="49"/>
                  <a:pt x="28" y="49"/>
                  <a:pt x="28" y="49"/>
                </a:cubicBezTo>
                <a:cubicBezTo>
                  <a:pt x="29" y="48"/>
                  <a:pt x="29" y="48"/>
                  <a:pt x="29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8"/>
                  <a:pt x="26" y="48"/>
                  <a:pt x="26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8"/>
                  <a:pt x="25" y="48"/>
                  <a:pt x="26" y="48"/>
                </a:cubicBezTo>
                <a:cubicBezTo>
                  <a:pt x="26" y="47"/>
                  <a:pt x="26" y="47"/>
                  <a:pt x="26" y="47"/>
                </a:cubicBezTo>
                <a:cubicBezTo>
                  <a:pt x="25" y="47"/>
                  <a:pt x="25" y="47"/>
                  <a:pt x="25" y="47"/>
                </a:cubicBezTo>
                <a:cubicBezTo>
                  <a:pt x="25" y="47"/>
                  <a:pt x="24" y="47"/>
                  <a:pt x="24" y="47"/>
                </a:cubicBezTo>
                <a:cubicBezTo>
                  <a:pt x="24" y="47"/>
                  <a:pt x="24" y="47"/>
                  <a:pt x="23" y="47"/>
                </a:cubicBezTo>
                <a:cubicBezTo>
                  <a:pt x="23" y="47"/>
                  <a:pt x="23" y="47"/>
                  <a:pt x="23" y="47"/>
                </a:cubicBezTo>
                <a:cubicBezTo>
                  <a:pt x="23" y="47"/>
                  <a:pt x="22" y="46"/>
                  <a:pt x="22" y="46"/>
                </a:cubicBezTo>
                <a:cubicBezTo>
                  <a:pt x="22" y="46"/>
                  <a:pt x="22" y="46"/>
                  <a:pt x="21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7"/>
                  <a:pt x="20" y="47"/>
                  <a:pt x="20" y="47"/>
                </a:cubicBezTo>
                <a:cubicBezTo>
                  <a:pt x="20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7"/>
                  <a:pt x="19" y="47"/>
                  <a:pt x="19" y="47"/>
                </a:cubicBezTo>
                <a:cubicBezTo>
                  <a:pt x="19" y="47"/>
                  <a:pt x="19" y="47"/>
                  <a:pt x="19" y="47"/>
                </a:cubicBezTo>
                <a:cubicBezTo>
                  <a:pt x="19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7" y="47"/>
                  <a:pt x="17" y="47"/>
                </a:cubicBezTo>
                <a:cubicBezTo>
                  <a:pt x="17" y="47"/>
                  <a:pt x="17" y="47"/>
                  <a:pt x="17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4" y="48"/>
                </a:cubicBezTo>
                <a:cubicBezTo>
                  <a:pt x="14" y="48"/>
                  <a:pt x="14" y="48"/>
                  <a:pt x="14" y="48"/>
                </a:cubicBezTo>
                <a:cubicBezTo>
                  <a:pt x="14" y="48"/>
                  <a:pt x="14" y="48"/>
                  <a:pt x="14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2" y="48"/>
                  <a:pt x="12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3" y="46"/>
                  <a:pt x="13" y="45"/>
                </a:cubicBezTo>
                <a:cubicBezTo>
                  <a:pt x="13" y="45"/>
                  <a:pt x="13" y="44"/>
                  <a:pt x="13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3"/>
                  <a:pt x="13" y="43"/>
                  <a:pt x="13" y="42"/>
                </a:cubicBezTo>
                <a:cubicBezTo>
                  <a:pt x="13" y="42"/>
                  <a:pt x="13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2" y="40"/>
                </a:cubicBezTo>
                <a:cubicBezTo>
                  <a:pt x="12" y="40"/>
                  <a:pt x="12" y="39"/>
                  <a:pt x="13" y="38"/>
                </a:cubicBezTo>
                <a:cubicBezTo>
                  <a:pt x="13" y="38"/>
                  <a:pt x="13" y="38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1" y="37"/>
                  <a:pt x="11" y="37"/>
                </a:cubicBezTo>
                <a:cubicBezTo>
                  <a:pt x="11" y="37"/>
                  <a:pt x="10" y="37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39"/>
                  <a:pt x="8" y="40"/>
                  <a:pt x="8" y="40"/>
                </a:cubicBezTo>
                <a:cubicBezTo>
                  <a:pt x="8" y="40"/>
                  <a:pt x="8" y="39"/>
                  <a:pt x="8" y="39"/>
                </a:cubicBezTo>
                <a:cubicBezTo>
                  <a:pt x="8" y="39"/>
                  <a:pt x="8" y="39"/>
                  <a:pt x="8" y="39"/>
                </a:cubicBezTo>
                <a:cubicBezTo>
                  <a:pt x="8" y="39"/>
                  <a:pt x="8" y="39"/>
                  <a:pt x="8" y="39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8"/>
                  <a:pt x="8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9" y="37"/>
                  <a:pt x="9" y="36"/>
                </a:cubicBezTo>
                <a:cubicBezTo>
                  <a:pt x="9" y="36"/>
                  <a:pt x="8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5"/>
                  <a:pt x="9" y="35"/>
                </a:cubicBezTo>
                <a:cubicBezTo>
                  <a:pt x="9" y="35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9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2"/>
                  <a:pt x="10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10" y="32"/>
                  <a:pt x="11" y="32"/>
                  <a:pt x="11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31"/>
                  <a:pt x="11" y="31"/>
                  <a:pt x="11" y="31"/>
                </a:cubicBezTo>
                <a:cubicBezTo>
                  <a:pt x="12" y="31"/>
                  <a:pt x="12" y="31"/>
                  <a:pt x="12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2" y="30"/>
                  <a:pt x="13" y="30"/>
                  <a:pt x="13" y="30"/>
                </a:cubicBezTo>
                <a:cubicBezTo>
                  <a:pt x="13" y="30"/>
                  <a:pt x="13" y="30"/>
                  <a:pt x="13" y="30"/>
                </a:cubicBezTo>
                <a:cubicBezTo>
                  <a:pt x="13" y="30"/>
                  <a:pt x="13" y="30"/>
                  <a:pt x="13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29"/>
                  <a:pt x="15" y="29"/>
                  <a:pt x="16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9"/>
                  <a:pt x="17" y="30"/>
                  <a:pt x="17" y="30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1"/>
                  <a:pt x="16" y="32"/>
                  <a:pt x="16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3"/>
                  <a:pt x="17" y="33"/>
                  <a:pt x="17" y="33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3"/>
                  <a:pt x="17" y="33"/>
                  <a:pt x="17" y="33"/>
                </a:cubicBezTo>
                <a:cubicBezTo>
                  <a:pt x="18" y="33"/>
                  <a:pt x="18" y="32"/>
                  <a:pt x="18" y="32"/>
                </a:cubicBezTo>
                <a:cubicBezTo>
                  <a:pt x="18" y="32"/>
                  <a:pt x="18" y="31"/>
                  <a:pt x="18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0" y="29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7"/>
                  <a:pt x="20" y="27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2" y="27"/>
                  <a:pt x="22" y="27"/>
                  <a:pt x="22" y="26"/>
                </a:cubicBezTo>
                <a:cubicBezTo>
                  <a:pt x="22" y="26"/>
                  <a:pt x="22" y="26"/>
                  <a:pt x="22" y="26"/>
                </a:cubicBezTo>
                <a:cubicBezTo>
                  <a:pt x="23" y="25"/>
                  <a:pt x="23" y="25"/>
                  <a:pt x="23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5"/>
                  <a:pt x="24" y="24"/>
                  <a:pt x="24" y="24"/>
                </a:cubicBezTo>
                <a:cubicBezTo>
                  <a:pt x="24" y="24"/>
                  <a:pt x="24" y="24"/>
                  <a:pt x="25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25" y="24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2"/>
                  <a:pt x="25" y="22"/>
                </a:cubicBezTo>
                <a:cubicBezTo>
                  <a:pt x="26" y="22"/>
                  <a:pt x="26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0"/>
                  <a:pt x="29" y="20"/>
                  <a:pt x="30" y="20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7"/>
                  <a:pt x="31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3" y="17"/>
                  <a:pt x="33" y="17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5" y="16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3"/>
                  <a:pt x="39" y="12"/>
                </a:cubicBezTo>
                <a:cubicBezTo>
                  <a:pt x="39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1"/>
                  <a:pt x="42" y="11"/>
                </a:cubicBezTo>
                <a:cubicBezTo>
                  <a:pt x="42" y="11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8"/>
                  <a:pt x="42" y="8"/>
                  <a:pt x="42" y="8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8"/>
                  <a:pt x="40" y="8"/>
                  <a:pt x="40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8"/>
                  <a:pt x="40" y="8"/>
                  <a:pt x="39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6" y="8"/>
                  <a:pt x="36" y="8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8"/>
                  <a:pt x="35" y="8"/>
                  <a:pt x="35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10"/>
                  <a:pt x="34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1"/>
                  <a:pt x="32" y="11"/>
                </a:cubicBezTo>
                <a:cubicBezTo>
                  <a:pt x="32" y="11"/>
                  <a:pt x="32" y="11"/>
                  <a:pt x="32" y="11"/>
                </a:cubicBezTo>
                <a:cubicBezTo>
                  <a:pt x="32" y="11"/>
                  <a:pt x="32" y="11"/>
                  <a:pt x="31" y="11"/>
                </a:cubicBezTo>
                <a:cubicBezTo>
                  <a:pt x="31" y="11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1"/>
                </a:cubicBezTo>
                <a:cubicBezTo>
                  <a:pt x="31" y="11"/>
                  <a:pt x="31" y="11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7"/>
                  <a:pt x="34" y="6"/>
                  <a:pt x="34" y="6"/>
                </a:cubicBezTo>
                <a:cubicBezTo>
                  <a:pt x="34" y="6"/>
                  <a:pt x="35" y="6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7" y="5"/>
                </a:cubicBezTo>
                <a:cubicBezTo>
                  <a:pt x="37" y="5"/>
                  <a:pt x="37" y="5"/>
                  <a:pt x="37" y="4"/>
                </a:cubicBezTo>
                <a:cubicBezTo>
                  <a:pt x="37" y="4"/>
                  <a:pt x="37" y="4"/>
                  <a:pt x="37" y="4"/>
                </a:cubicBezTo>
                <a:cubicBezTo>
                  <a:pt x="41" y="3"/>
                  <a:pt x="45" y="2"/>
                  <a:pt x="49" y="1"/>
                </a:cubicBezTo>
                <a:cubicBezTo>
                  <a:pt x="49" y="1"/>
                  <a:pt x="49" y="1"/>
                  <a:pt x="49" y="1"/>
                </a:cubicBezTo>
                <a:cubicBezTo>
                  <a:pt x="49" y="1"/>
                  <a:pt x="49" y="1"/>
                  <a:pt x="49" y="1"/>
                </a:cubicBezTo>
                <a:cubicBezTo>
                  <a:pt x="49" y="1"/>
                  <a:pt x="49" y="1"/>
                  <a:pt x="49" y="2"/>
                </a:cubicBezTo>
                <a:cubicBezTo>
                  <a:pt x="50" y="2"/>
                  <a:pt x="50" y="2"/>
                  <a:pt x="50" y="2"/>
                </a:cubicBezTo>
                <a:cubicBezTo>
                  <a:pt x="50" y="3"/>
                  <a:pt x="50" y="3"/>
                  <a:pt x="50" y="3"/>
                </a:cubicBezTo>
                <a:cubicBezTo>
                  <a:pt x="50" y="3"/>
                  <a:pt x="50" y="3"/>
                  <a:pt x="50" y="4"/>
                </a:cubicBezTo>
                <a:cubicBezTo>
                  <a:pt x="50" y="4"/>
                  <a:pt x="50" y="4"/>
                  <a:pt x="50" y="4"/>
                </a:cubicBezTo>
                <a:cubicBezTo>
                  <a:pt x="49" y="4"/>
                  <a:pt x="49" y="4"/>
                  <a:pt x="49" y="4"/>
                </a:cubicBezTo>
                <a:cubicBezTo>
                  <a:pt x="49" y="4"/>
                  <a:pt x="49" y="4"/>
                  <a:pt x="49" y="4"/>
                </a:cubicBezTo>
                <a:cubicBezTo>
                  <a:pt x="49" y="5"/>
                  <a:pt x="49" y="5"/>
                  <a:pt x="4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7"/>
                  <a:pt x="49" y="7"/>
                  <a:pt x="49" y="7"/>
                </a:cubicBezTo>
                <a:cubicBezTo>
                  <a:pt x="49" y="7"/>
                  <a:pt x="49" y="8"/>
                  <a:pt x="50" y="8"/>
                </a:cubicBezTo>
                <a:cubicBezTo>
                  <a:pt x="50" y="8"/>
                  <a:pt x="50" y="8"/>
                  <a:pt x="50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3" y="8"/>
                  <a:pt x="53" y="8"/>
                  <a:pt x="53" y="7"/>
                </a:cubicBezTo>
                <a:cubicBezTo>
                  <a:pt x="53" y="7"/>
                  <a:pt x="53" y="7"/>
                  <a:pt x="53" y="7"/>
                </a:cubicBezTo>
                <a:cubicBezTo>
                  <a:pt x="53" y="7"/>
                  <a:pt x="53" y="7"/>
                  <a:pt x="53" y="7"/>
                </a:cubicBezTo>
                <a:cubicBezTo>
                  <a:pt x="53" y="6"/>
                  <a:pt x="53" y="6"/>
                  <a:pt x="53" y="6"/>
                </a:cubicBezTo>
                <a:cubicBezTo>
                  <a:pt x="53" y="6"/>
                  <a:pt x="53" y="6"/>
                  <a:pt x="53" y="6"/>
                </a:cubicBezTo>
                <a:cubicBezTo>
                  <a:pt x="53" y="6"/>
                  <a:pt x="53" y="6"/>
                  <a:pt x="53" y="6"/>
                </a:cubicBezTo>
                <a:cubicBezTo>
                  <a:pt x="53" y="6"/>
                  <a:pt x="54" y="6"/>
                  <a:pt x="54" y="6"/>
                </a:cubicBezTo>
                <a:cubicBezTo>
                  <a:pt x="54" y="6"/>
                  <a:pt x="54" y="6"/>
                  <a:pt x="54" y="6"/>
                </a:cubicBezTo>
                <a:cubicBezTo>
                  <a:pt x="54" y="6"/>
                  <a:pt x="54" y="6"/>
                  <a:pt x="54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5" y="6"/>
                  <a:pt x="56" y="6"/>
                  <a:pt x="56" y="5"/>
                </a:cubicBezTo>
                <a:cubicBezTo>
                  <a:pt x="56" y="5"/>
                  <a:pt x="56" y="5"/>
                  <a:pt x="56" y="5"/>
                </a:cubicBezTo>
                <a:cubicBezTo>
                  <a:pt x="56" y="5"/>
                  <a:pt x="56" y="5"/>
                  <a:pt x="56" y="5"/>
                </a:cubicBezTo>
                <a:cubicBezTo>
                  <a:pt x="56" y="5"/>
                  <a:pt x="56" y="5"/>
                  <a:pt x="56" y="5"/>
                </a:cubicBezTo>
                <a:cubicBezTo>
                  <a:pt x="56" y="5"/>
                  <a:pt x="56" y="5"/>
                  <a:pt x="57" y="5"/>
                </a:cubicBezTo>
                <a:cubicBezTo>
                  <a:pt x="57" y="5"/>
                  <a:pt x="57" y="5"/>
                  <a:pt x="57" y="4"/>
                </a:cubicBezTo>
                <a:cubicBezTo>
                  <a:pt x="57" y="4"/>
                  <a:pt x="57" y="4"/>
                  <a:pt x="57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58" y="4"/>
                  <a:pt x="59" y="4"/>
                  <a:pt x="59" y="4"/>
                </a:cubicBezTo>
                <a:cubicBezTo>
                  <a:pt x="59" y="4"/>
                  <a:pt x="59" y="4"/>
                  <a:pt x="59" y="4"/>
                </a:cubicBezTo>
                <a:cubicBezTo>
                  <a:pt x="59" y="4"/>
                  <a:pt x="59" y="4"/>
                  <a:pt x="59" y="4"/>
                </a:cubicBezTo>
                <a:cubicBezTo>
                  <a:pt x="59" y="4"/>
                  <a:pt x="59" y="4"/>
                  <a:pt x="59" y="4"/>
                </a:cubicBezTo>
                <a:cubicBezTo>
                  <a:pt x="59" y="4"/>
                  <a:pt x="59" y="4"/>
                  <a:pt x="59" y="4"/>
                </a:cubicBezTo>
                <a:cubicBezTo>
                  <a:pt x="59" y="3"/>
                  <a:pt x="59" y="3"/>
                  <a:pt x="59" y="3"/>
                </a:cubicBezTo>
                <a:cubicBezTo>
                  <a:pt x="59" y="3"/>
                  <a:pt x="59" y="3"/>
                  <a:pt x="59" y="3"/>
                </a:cubicBezTo>
                <a:cubicBezTo>
                  <a:pt x="59" y="3"/>
                  <a:pt x="59" y="3"/>
                  <a:pt x="59" y="3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60" y="1"/>
                </a:cubicBezTo>
                <a:cubicBezTo>
                  <a:pt x="60" y="1"/>
                  <a:pt x="60" y="1"/>
                  <a:pt x="60" y="1"/>
                </a:cubicBezTo>
                <a:cubicBezTo>
                  <a:pt x="60" y="1"/>
                  <a:pt x="60" y="1"/>
                  <a:pt x="60" y="1"/>
                </a:cubicBezTo>
                <a:cubicBezTo>
                  <a:pt x="60" y="0"/>
                  <a:pt x="60" y="0"/>
                  <a:pt x="60" y="0"/>
                </a:cubicBezTo>
                <a:cubicBezTo>
                  <a:pt x="68" y="1"/>
                  <a:pt x="75" y="3"/>
                  <a:pt x="82" y="6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7"/>
                  <a:pt x="82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2" y="8"/>
                  <a:pt x="82" y="8"/>
                  <a:pt x="82" y="8"/>
                </a:cubicBezTo>
                <a:cubicBezTo>
                  <a:pt x="82" y="8"/>
                  <a:pt x="82" y="8"/>
                  <a:pt x="82" y="8"/>
                </a:cubicBezTo>
                <a:cubicBezTo>
                  <a:pt x="82" y="8"/>
                  <a:pt x="82" y="9"/>
                  <a:pt x="82" y="9"/>
                </a:cubicBezTo>
                <a:cubicBezTo>
                  <a:pt x="82" y="9"/>
                  <a:pt x="82" y="9"/>
                  <a:pt x="82" y="9"/>
                </a:cubicBezTo>
                <a:cubicBezTo>
                  <a:pt x="83" y="9"/>
                  <a:pt x="83" y="10"/>
                  <a:pt x="83" y="10"/>
                </a:cubicBezTo>
                <a:cubicBezTo>
                  <a:pt x="83" y="10"/>
                  <a:pt x="83" y="10"/>
                  <a:pt x="83" y="10"/>
                </a:cubicBezTo>
                <a:cubicBezTo>
                  <a:pt x="83" y="10"/>
                  <a:pt x="83" y="10"/>
                  <a:pt x="83" y="10"/>
                </a:cubicBezTo>
                <a:cubicBezTo>
                  <a:pt x="83" y="10"/>
                  <a:pt x="83" y="10"/>
                  <a:pt x="83" y="10"/>
                </a:cubicBezTo>
                <a:cubicBezTo>
                  <a:pt x="83" y="10"/>
                  <a:pt x="83" y="10"/>
                  <a:pt x="83" y="10"/>
                </a:cubicBezTo>
                <a:cubicBezTo>
                  <a:pt x="83" y="11"/>
                  <a:pt x="83" y="11"/>
                  <a:pt x="83" y="11"/>
                </a:cubicBezTo>
                <a:cubicBezTo>
                  <a:pt x="83" y="10"/>
                  <a:pt x="83" y="10"/>
                  <a:pt x="83" y="10"/>
                </a:cubicBezTo>
                <a:cubicBezTo>
                  <a:pt x="81" y="10"/>
                  <a:pt x="81" y="10"/>
                  <a:pt x="81" y="10"/>
                </a:cubicBezTo>
                <a:cubicBezTo>
                  <a:pt x="81" y="10"/>
                  <a:pt x="81" y="10"/>
                  <a:pt x="81" y="10"/>
                </a:cubicBezTo>
                <a:cubicBezTo>
                  <a:pt x="81" y="10"/>
                  <a:pt x="81" y="10"/>
                  <a:pt x="81" y="10"/>
                </a:cubicBezTo>
                <a:cubicBezTo>
                  <a:pt x="81" y="10"/>
                  <a:pt x="81" y="11"/>
                  <a:pt x="81" y="11"/>
                </a:cubicBezTo>
                <a:cubicBezTo>
                  <a:pt x="81" y="11"/>
                  <a:pt x="81" y="11"/>
                  <a:pt x="81" y="11"/>
                </a:cubicBezTo>
                <a:cubicBezTo>
                  <a:pt x="81" y="11"/>
                  <a:pt x="81" y="11"/>
                  <a:pt x="81" y="11"/>
                </a:cubicBezTo>
                <a:cubicBezTo>
                  <a:pt x="80" y="11"/>
                  <a:pt x="80" y="11"/>
                  <a:pt x="80" y="11"/>
                </a:cubicBezTo>
                <a:cubicBezTo>
                  <a:pt x="80" y="11"/>
                  <a:pt x="80" y="11"/>
                  <a:pt x="80" y="11"/>
                </a:cubicBezTo>
                <a:cubicBezTo>
                  <a:pt x="80" y="11"/>
                  <a:pt x="80" y="11"/>
                  <a:pt x="80" y="11"/>
                </a:cubicBezTo>
                <a:cubicBezTo>
                  <a:pt x="79" y="11"/>
                  <a:pt x="79" y="11"/>
                  <a:pt x="79" y="11"/>
                </a:cubicBezTo>
                <a:cubicBezTo>
                  <a:pt x="79" y="11"/>
                  <a:pt x="79" y="11"/>
                  <a:pt x="79" y="11"/>
                </a:cubicBezTo>
                <a:cubicBezTo>
                  <a:pt x="79" y="11"/>
                  <a:pt x="79" y="11"/>
                  <a:pt x="79" y="11"/>
                </a:cubicBezTo>
                <a:cubicBezTo>
                  <a:pt x="79" y="11"/>
                  <a:pt x="79" y="11"/>
                  <a:pt x="79" y="11"/>
                </a:cubicBezTo>
                <a:cubicBezTo>
                  <a:pt x="78" y="11"/>
                  <a:pt x="78" y="11"/>
                  <a:pt x="78" y="12"/>
                </a:cubicBezTo>
                <a:cubicBezTo>
                  <a:pt x="77" y="12"/>
                  <a:pt x="77" y="12"/>
                  <a:pt x="77" y="13"/>
                </a:cubicBezTo>
                <a:cubicBezTo>
                  <a:pt x="77" y="13"/>
                  <a:pt x="77" y="13"/>
                  <a:pt x="77" y="13"/>
                </a:cubicBezTo>
                <a:cubicBezTo>
                  <a:pt x="77" y="13"/>
                  <a:pt x="77" y="13"/>
                  <a:pt x="77" y="13"/>
                </a:cubicBezTo>
                <a:cubicBezTo>
                  <a:pt x="77" y="13"/>
                  <a:pt x="76" y="13"/>
                  <a:pt x="76" y="14"/>
                </a:cubicBezTo>
                <a:cubicBezTo>
                  <a:pt x="76" y="14"/>
                  <a:pt x="76" y="14"/>
                  <a:pt x="76" y="14"/>
                </a:cubicBezTo>
                <a:cubicBezTo>
                  <a:pt x="76" y="14"/>
                  <a:pt x="76" y="14"/>
                  <a:pt x="76" y="14"/>
                </a:cubicBezTo>
                <a:cubicBezTo>
                  <a:pt x="77" y="15"/>
                  <a:pt x="77" y="16"/>
                  <a:pt x="78" y="16"/>
                </a:cubicBezTo>
                <a:cubicBezTo>
                  <a:pt x="78" y="16"/>
                  <a:pt x="78" y="17"/>
                  <a:pt x="79" y="17"/>
                </a:cubicBezTo>
                <a:cubicBezTo>
                  <a:pt x="79" y="18"/>
                  <a:pt x="80" y="19"/>
                  <a:pt x="80" y="20"/>
                </a:cubicBezTo>
                <a:cubicBezTo>
                  <a:pt x="80" y="20"/>
                  <a:pt x="80" y="20"/>
                  <a:pt x="80" y="20"/>
                </a:cubicBezTo>
                <a:cubicBezTo>
                  <a:pt x="81" y="20"/>
                  <a:pt x="81" y="20"/>
                  <a:pt x="81" y="20"/>
                </a:cubicBezTo>
                <a:cubicBezTo>
                  <a:pt x="81" y="20"/>
                  <a:pt x="81" y="20"/>
                  <a:pt x="81" y="19"/>
                </a:cubicBezTo>
                <a:cubicBezTo>
                  <a:pt x="81" y="19"/>
                  <a:pt x="81" y="19"/>
                  <a:pt x="81" y="19"/>
                </a:cubicBezTo>
                <a:cubicBezTo>
                  <a:pt x="81" y="19"/>
                  <a:pt x="81" y="19"/>
                  <a:pt x="81" y="19"/>
                </a:cubicBezTo>
                <a:cubicBezTo>
                  <a:pt x="81" y="19"/>
                  <a:pt x="81" y="19"/>
                  <a:pt x="81" y="19"/>
                </a:cubicBezTo>
                <a:cubicBezTo>
                  <a:pt x="83" y="19"/>
                  <a:pt x="83" y="19"/>
                  <a:pt x="83" y="19"/>
                </a:cubicBezTo>
                <a:cubicBezTo>
                  <a:pt x="83" y="19"/>
                  <a:pt x="83" y="19"/>
                  <a:pt x="83" y="19"/>
                </a:cubicBezTo>
                <a:cubicBezTo>
                  <a:pt x="83" y="19"/>
                  <a:pt x="83" y="19"/>
                  <a:pt x="83" y="19"/>
                </a:cubicBezTo>
                <a:cubicBezTo>
                  <a:pt x="83" y="19"/>
                  <a:pt x="83" y="19"/>
                  <a:pt x="83" y="18"/>
                </a:cubicBezTo>
                <a:cubicBezTo>
                  <a:pt x="83" y="18"/>
                  <a:pt x="84" y="18"/>
                  <a:pt x="84" y="18"/>
                </a:cubicBezTo>
                <a:cubicBezTo>
                  <a:pt x="84" y="18"/>
                  <a:pt x="84" y="18"/>
                  <a:pt x="84" y="18"/>
                </a:cubicBezTo>
                <a:cubicBezTo>
                  <a:pt x="84" y="18"/>
                  <a:pt x="84" y="18"/>
                  <a:pt x="84" y="19"/>
                </a:cubicBezTo>
                <a:cubicBezTo>
                  <a:pt x="84" y="19"/>
                  <a:pt x="84" y="19"/>
                  <a:pt x="84" y="19"/>
                </a:cubicBezTo>
                <a:cubicBezTo>
                  <a:pt x="84" y="19"/>
                  <a:pt x="85" y="19"/>
                  <a:pt x="85" y="19"/>
                </a:cubicBezTo>
                <a:cubicBezTo>
                  <a:pt x="85" y="19"/>
                  <a:pt x="85" y="19"/>
                  <a:pt x="85" y="19"/>
                </a:cubicBezTo>
                <a:cubicBezTo>
                  <a:pt x="85" y="19"/>
                  <a:pt x="85" y="19"/>
                  <a:pt x="85" y="19"/>
                </a:cubicBezTo>
                <a:cubicBezTo>
                  <a:pt x="85" y="19"/>
                  <a:pt x="85" y="19"/>
                  <a:pt x="85" y="19"/>
                </a:cubicBezTo>
                <a:cubicBezTo>
                  <a:pt x="85" y="19"/>
                  <a:pt x="86" y="19"/>
                  <a:pt x="86" y="19"/>
                </a:cubicBezTo>
                <a:cubicBezTo>
                  <a:pt x="86" y="19"/>
                  <a:pt x="86" y="19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8" y="20"/>
                  <a:pt x="88" y="20"/>
                  <a:pt x="88" y="21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23"/>
                  <a:pt x="88" y="23"/>
                  <a:pt x="88" y="23"/>
                </a:cubicBezTo>
                <a:cubicBezTo>
                  <a:pt x="89" y="23"/>
                  <a:pt x="89" y="23"/>
                  <a:pt x="89" y="23"/>
                </a:cubicBezTo>
                <a:cubicBezTo>
                  <a:pt x="89" y="23"/>
                  <a:pt x="89" y="23"/>
                  <a:pt x="89" y="23"/>
                </a:cubicBezTo>
                <a:cubicBezTo>
                  <a:pt x="89" y="23"/>
                  <a:pt x="89" y="23"/>
                  <a:pt x="89" y="23"/>
                </a:cubicBezTo>
                <a:cubicBezTo>
                  <a:pt x="89" y="23"/>
                  <a:pt x="89" y="23"/>
                  <a:pt x="89" y="23"/>
                </a:cubicBezTo>
                <a:cubicBezTo>
                  <a:pt x="89" y="24"/>
                  <a:pt x="89" y="24"/>
                  <a:pt x="89" y="24"/>
                </a:cubicBezTo>
                <a:cubicBezTo>
                  <a:pt x="90" y="24"/>
                  <a:pt x="90" y="24"/>
                  <a:pt x="90" y="24"/>
                </a:cubicBezTo>
                <a:cubicBezTo>
                  <a:pt x="90" y="23"/>
                  <a:pt x="90" y="23"/>
                  <a:pt x="90" y="23"/>
                </a:cubicBezTo>
                <a:cubicBezTo>
                  <a:pt x="90" y="23"/>
                  <a:pt x="90" y="23"/>
                  <a:pt x="90" y="23"/>
                </a:cubicBezTo>
                <a:cubicBezTo>
                  <a:pt x="90" y="23"/>
                  <a:pt x="90" y="23"/>
                  <a:pt x="90" y="23"/>
                </a:cubicBezTo>
                <a:cubicBezTo>
                  <a:pt x="90" y="23"/>
                  <a:pt x="91" y="22"/>
                  <a:pt x="91" y="22"/>
                </a:cubicBezTo>
                <a:cubicBezTo>
                  <a:pt x="91" y="22"/>
                  <a:pt x="91" y="22"/>
                  <a:pt x="91" y="22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20"/>
                  <a:pt x="90" y="20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90" y="19"/>
                  <a:pt x="90" y="19"/>
                  <a:pt x="89" y="19"/>
                </a:cubicBezTo>
                <a:cubicBezTo>
                  <a:pt x="89" y="19"/>
                  <a:pt x="89" y="19"/>
                  <a:pt x="89" y="19"/>
                </a:cubicBezTo>
                <a:cubicBezTo>
                  <a:pt x="89" y="19"/>
                  <a:pt x="90" y="19"/>
                  <a:pt x="90" y="19"/>
                </a:cubicBezTo>
                <a:cubicBezTo>
                  <a:pt x="90" y="19"/>
                  <a:pt x="90" y="19"/>
                  <a:pt x="90" y="19"/>
                </a:cubicBezTo>
                <a:cubicBezTo>
                  <a:pt x="90" y="19"/>
                  <a:pt x="90" y="19"/>
                  <a:pt x="90" y="19"/>
                </a:cubicBezTo>
                <a:cubicBezTo>
                  <a:pt x="90" y="19"/>
                  <a:pt x="90" y="19"/>
                  <a:pt x="90" y="19"/>
                </a:cubicBezTo>
                <a:cubicBezTo>
                  <a:pt x="90" y="19"/>
                  <a:pt x="90" y="19"/>
                  <a:pt x="90" y="19"/>
                </a:cubicBezTo>
                <a:cubicBezTo>
                  <a:pt x="90" y="19"/>
                  <a:pt x="90" y="19"/>
                  <a:pt x="90" y="19"/>
                </a:cubicBezTo>
                <a:cubicBezTo>
                  <a:pt x="90" y="19"/>
                  <a:pt x="90" y="19"/>
                  <a:pt x="91" y="19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21"/>
                  <a:pt x="92" y="21"/>
                  <a:pt x="92" y="21"/>
                </a:cubicBezTo>
                <a:cubicBezTo>
                  <a:pt x="92" y="21"/>
                  <a:pt x="92" y="21"/>
                  <a:pt x="92" y="21"/>
                </a:cubicBezTo>
                <a:cubicBezTo>
                  <a:pt x="92" y="21"/>
                  <a:pt x="92" y="21"/>
                  <a:pt x="92" y="21"/>
                </a:cubicBezTo>
                <a:cubicBezTo>
                  <a:pt x="92" y="21"/>
                  <a:pt x="92" y="21"/>
                  <a:pt x="92" y="21"/>
                </a:cubicBezTo>
                <a:cubicBezTo>
                  <a:pt x="92" y="21"/>
                  <a:pt x="92" y="21"/>
                  <a:pt x="92" y="21"/>
                </a:cubicBezTo>
                <a:cubicBezTo>
                  <a:pt x="92" y="21"/>
                  <a:pt x="92" y="22"/>
                  <a:pt x="93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22"/>
                  <a:pt x="94" y="22"/>
                  <a:pt x="94" y="22"/>
                </a:cubicBezTo>
                <a:cubicBezTo>
                  <a:pt x="94" y="21"/>
                  <a:pt x="94" y="21"/>
                  <a:pt x="94" y="21"/>
                </a:cubicBezTo>
                <a:cubicBezTo>
                  <a:pt x="94" y="21"/>
                  <a:pt x="94" y="21"/>
                  <a:pt x="94" y="21"/>
                </a:cubicBezTo>
                <a:cubicBezTo>
                  <a:pt x="94" y="21"/>
                  <a:pt x="94" y="20"/>
                  <a:pt x="94" y="20"/>
                </a:cubicBezTo>
                <a:cubicBezTo>
                  <a:pt x="94" y="19"/>
                  <a:pt x="94" y="18"/>
                  <a:pt x="93" y="18"/>
                </a:cubicBezTo>
                <a:cubicBezTo>
                  <a:pt x="93" y="17"/>
                  <a:pt x="93" y="17"/>
                  <a:pt x="93" y="17"/>
                </a:cubicBezTo>
                <a:cubicBezTo>
                  <a:pt x="93" y="17"/>
                  <a:pt x="93" y="17"/>
                  <a:pt x="93" y="17"/>
                </a:cubicBezTo>
                <a:cubicBezTo>
                  <a:pt x="93" y="17"/>
                  <a:pt x="93" y="17"/>
                  <a:pt x="93" y="17"/>
                </a:cubicBezTo>
                <a:cubicBezTo>
                  <a:pt x="93" y="17"/>
                  <a:pt x="93" y="17"/>
                  <a:pt x="93" y="16"/>
                </a:cubicBezTo>
                <a:cubicBezTo>
                  <a:pt x="93" y="16"/>
                  <a:pt x="93" y="16"/>
                  <a:pt x="93" y="16"/>
                </a:cubicBezTo>
                <a:cubicBezTo>
                  <a:pt x="93" y="16"/>
                  <a:pt x="93" y="16"/>
                  <a:pt x="93" y="16"/>
                </a:cubicBezTo>
                <a:cubicBezTo>
                  <a:pt x="94" y="16"/>
                  <a:pt x="94" y="16"/>
                  <a:pt x="94" y="17"/>
                </a:cubicBezTo>
                <a:cubicBezTo>
                  <a:pt x="95" y="17"/>
                  <a:pt x="95" y="17"/>
                  <a:pt x="95" y="17"/>
                </a:cubicBezTo>
                <a:cubicBezTo>
                  <a:pt x="95" y="17"/>
                  <a:pt x="95" y="17"/>
                  <a:pt x="95" y="17"/>
                </a:cubicBezTo>
                <a:cubicBezTo>
                  <a:pt x="95" y="17"/>
                  <a:pt x="95" y="17"/>
                  <a:pt x="96" y="17"/>
                </a:cubicBezTo>
                <a:cubicBezTo>
                  <a:pt x="96" y="17"/>
                  <a:pt x="96" y="17"/>
                  <a:pt x="96" y="17"/>
                </a:cubicBezTo>
                <a:cubicBezTo>
                  <a:pt x="96" y="17"/>
                  <a:pt x="96" y="18"/>
                  <a:pt x="96" y="18"/>
                </a:cubicBezTo>
                <a:cubicBezTo>
                  <a:pt x="96" y="18"/>
                  <a:pt x="96" y="18"/>
                  <a:pt x="96" y="18"/>
                </a:cubicBezTo>
                <a:cubicBezTo>
                  <a:pt x="97" y="18"/>
                  <a:pt x="97" y="18"/>
                  <a:pt x="97" y="19"/>
                </a:cubicBezTo>
                <a:cubicBezTo>
                  <a:pt x="97" y="19"/>
                  <a:pt x="97" y="19"/>
                  <a:pt x="97" y="19"/>
                </a:cubicBezTo>
                <a:cubicBezTo>
                  <a:pt x="97" y="19"/>
                  <a:pt x="97" y="19"/>
                  <a:pt x="97" y="19"/>
                </a:cubicBezTo>
                <a:cubicBezTo>
                  <a:pt x="96" y="19"/>
                  <a:pt x="96" y="19"/>
                  <a:pt x="96" y="19"/>
                </a:cubicBezTo>
                <a:cubicBezTo>
                  <a:pt x="96" y="19"/>
                  <a:pt x="96" y="19"/>
                  <a:pt x="96" y="20"/>
                </a:cubicBezTo>
                <a:cubicBezTo>
                  <a:pt x="96" y="20"/>
                  <a:pt x="96" y="20"/>
                  <a:pt x="96" y="20"/>
                </a:cubicBezTo>
                <a:cubicBezTo>
                  <a:pt x="96" y="20"/>
                  <a:pt x="96" y="20"/>
                  <a:pt x="96" y="20"/>
                </a:cubicBezTo>
                <a:cubicBezTo>
                  <a:pt x="96" y="20"/>
                  <a:pt x="96" y="20"/>
                  <a:pt x="96" y="20"/>
                </a:cubicBezTo>
                <a:cubicBezTo>
                  <a:pt x="95" y="20"/>
                  <a:pt x="95" y="20"/>
                  <a:pt x="95" y="20"/>
                </a:cubicBezTo>
                <a:cubicBezTo>
                  <a:pt x="95" y="20"/>
                  <a:pt x="95" y="20"/>
                  <a:pt x="95" y="20"/>
                </a:cubicBezTo>
                <a:cubicBezTo>
                  <a:pt x="95" y="21"/>
                  <a:pt x="95" y="21"/>
                  <a:pt x="96" y="21"/>
                </a:cubicBezTo>
                <a:cubicBezTo>
                  <a:pt x="96" y="22"/>
                  <a:pt x="96" y="22"/>
                  <a:pt x="96" y="22"/>
                </a:cubicBezTo>
                <a:cubicBezTo>
                  <a:pt x="96" y="22"/>
                  <a:pt x="96" y="22"/>
                  <a:pt x="96" y="22"/>
                </a:cubicBezTo>
                <a:cubicBezTo>
                  <a:pt x="96" y="22"/>
                  <a:pt x="96" y="22"/>
                  <a:pt x="96" y="22"/>
                </a:cubicBezTo>
                <a:cubicBezTo>
                  <a:pt x="96" y="22"/>
                  <a:pt x="96" y="22"/>
                  <a:pt x="96" y="22"/>
                </a:cubicBezTo>
                <a:cubicBezTo>
                  <a:pt x="96" y="22"/>
                  <a:pt x="96" y="23"/>
                  <a:pt x="97" y="23"/>
                </a:cubicBezTo>
                <a:cubicBezTo>
                  <a:pt x="97" y="23"/>
                  <a:pt x="97" y="23"/>
                  <a:pt x="97" y="23"/>
                </a:cubicBezTo>
                <a:cubicBezTo>
                  <a:pt x="97" y="23"/>
                  <a:pt x="97" y="23"/>
                  <a:pt x="97" y="23"/>
                </a:cubicBezTo>
                <a:cubicBezTo>
                  <a:pt x="97" y="23"/>
                  <a:pt x="97" y="23"/>
                  <a:pt x="97" y="23"/>
                </a:cubicBezTo>
                <a:cubicBezTo>
                  <a:pt x="97" y="23"/>
                  <a:pt x="97" y="23"/>
                  <a:pt x="97" y="23"/>
                </a:cubicBezTo>
                <a:cubicBezTo>
                  <a:pt x="98" y="24"/>
                  <a:pt x="98" y="24"/>
                  <a:pt x="98" y="24"/>
                </a:cubicBezTo>
                <a:cubicBezTo>
                  <a:pt x="98" y="24"/>
                  <a:pt x="98" y="24"/>
                  <a:pt x="98" y="24"/>
                </a:cubicBezTo>
                <a:cubicBezTo>
                  <a:pt x="98" y="24"/>
                  <a:pt x="99" y="24"/>
                  <a:pt x="99" y="24"/>
                </a:cubicBezTo>
                <a:cubicBezTo>
                  <a:pt x="99" y="24"/>
                  <a:pt x="99" y="24"/>
                  <a:pt x="99" y="24"/>
                </a:cubicBezTo>
                <a:cubicBezTo>
                  <a:pt x="99" y="24"/>
                  <a:pt x="99" y="24"/>
                  <a:pt x="99" y="24"/>
                </a:cubicBezTo>
                <a:cubicBezTo>
                  <a:pt x="99" y="24"/>
                  <a:pt x="99" y="24"/>
                  <a:pt x="99" y="24"/>
                </a:cubicBezTo>
                <a:cubicBezTo>
                  <a:pt x="99" y="24"/>
                  <a:pt x="99" y="23"/>
                  <a:pt x="100" y="23"/>
                </a:cubicBezTo>
                <a:cubicBezTo>
                  <a:pt x="100" y="23"/>
                  <a:pt x="100" y="23"/>
                  <a:pt x="100" y="23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5"/>
                  <a:pt x="100" y="25"/>
                  <a:pt x="100" y="25"/>
                </a:cubicBezTo>
                <a:cubicBezTo>
                  <a:pt x="100" y="25"/>
                  <a:pt x="100" y="25"/>
                  <a:pt x="100" y="25"/>
                </a:cubicBezTo>
                <a:cubicBezTo>
                  <a:pt x="100" y="25"/>
                  <a:pt x="100" y="26"/>
                  <a:pt x="101" y="26"/>
                </a:cubicBezTo>
                <a:cubicBezTo>
                  <a:pt x="101" y="26"/>
                  <a:pt x="101" y="26"/>
                  <a:pt x="101" y="26"/>
                </a:cubicBezTo>
                <a:cubicBezTo>
                  <a:pt x="101" y="26"/>
                  <a:pt x="101" y="26"/>
                  <a:pt x="101" y="26"/>
                </a:cubicBezTo>
                <a:cubicBezTo>
                  <a:pt x="101" y="26"/>
                  <a:pt x="101" y="26"/>
                  <a:pt x="101" y="26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27"/>
                  <a:pt x="101" y="28"/>
                  <a:pt x="101" y="28"/>
                </a:cubicBezTo>
                <a:cubicBezTo>
                  <a:pt x="101" y="28"/>
                  <a:pt x="101" y="27"/>
                  <a:pt x="101" y="27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100" y="28"/>
                  <a:pt x="100" y="28"/>
                  <a:pt x="100" y="28"/>
                </a:cubicBezTo>
                <a:cubicBezTo>
                  <a:pt x="100" y="28"/>
                  <a:pt x="100" y="28"/>
                  <a:pt x="100" y="28"/>
                </a:cubicBezTo>
                <a:cubicBezTo>
                  <a:pt x="100" y="28"/>
                  <a:pt x="100" y="28"/>
                  <a:pt x="100" y="28"/>
                </a:cubicBezTo>
                <a:cubicBezTo>
                  <a:pt x="100" y="28"/>
                  <a:pt x="99" y="28"/>
                  <a:pt x="99" y="28"/>
                </a:cubicBezTo>
                <a:cubicBezTo>
                  <a:pt x="99" y="27"/>
                  <a:pt x="99" y="27"/>
                  <a:pt x="99" y="27"/>
                </a:cubicBezTo>
                <a:cubicBezTo>
                  <a:pt x="99" y="27"/>
                  <a:pt x="99" y="27"/>
                  <a:pt x="98" y="27"/>
                </a:cubicBezTo>
                <a:cubicBezTo>
                  <a:pt x="98" y="27"/>
                  <a:pt x="98" y="27"/>
                  <a:pt x="98" y="27"/>
                </a:cubicBezTo>
                <a:cubicBezTo>
                  <a:pt x="98" y="27"/>
                  <a:pt x="98" y="27"/>
                  <a:pt x="98" y="27"/>
                </a:cubicBezTo>
                <a:cubicBezTo>
                  <a:pt x="98" y="27"/>
                  <a:pt x="98" y="27"/>
                  <a:pt x="98" y="27"/>
                </a:cubicBezTo>
                <a:cubicBezTo>
                  <a:pt x="98" y="27"/>
                  <a:pt x="98" y="27"/>
                  <a:pt x="98" y="27"/>
                </a:cubicBezTo>
                <a:cubicBezTo>
                  <a:pt x="98" y="27"/>
                  <a:pt x="98" y="27"/>
                  <a:pt x="98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97" y="27"/>
                  <a:pt x="97" y="27"/>
                  <a:pt x="97" y="26"/>
                </a:cubicBezTo>
                <a:cubicBezTo>
                  <a:pt x="96" y="26"/>
                  <a:pt x="96" y="26"/>
                  <a:pt x="96" y="26"/>
                </a:cubicBezTo>
                <a:cubicBezTo>
                  <a:pt x="96" y="27"/>
                  <a:pt x="96" y="27"/>
                  <a:pt x="96" y="27"/>
                </a:cubicBezTo>
                <a:cubicBezTo>
                  <a:pt x="96" y="27"/>
                  <a:pt x="96" y="28"/>
                  <a:pt x="96" y="28"/>
                </a:cubicBezTo>
                <a:cubicBezTo>
                  <a:pt x="96" y="28"/>
                  <a:pt x="96" y="28"/>
                  <a:pt x="96" y="28"/>
                </a:cubicBezTo>
                <a:cubicBezTo>
                  <a:pt x="96" y="28"/>
                  <a:pt x="96" y="28"/>
                  <a:pt x="95" y="28"/>
                </a:cubicBezTo>
                <a:cubicBezTo>
                  <a:pt x="95" y="28"/>
                  <a:pt x="95" y="28"/>
                  <a:pt x="95" y="28"/>
                </a:cubicBezTo>
                <a:cubicBezTo>
                  <a:pt x="95" y="28"/>
                  <a:pt x="95" y="28"/>
                  <a:pt x="95" y="28"/>
                </a:cubicBezTo>
                <a:cubicBezTo>
                  <a:pt x="95" y="28"/>
                  <a:pt x="95" y="28"/>
                  <a:pt x="95" y="28"/>
                </a:cubicBezTo>
                <a:cubicBezTo>
                  <a:pt x="95" y="27"/>
                  <a:pt x="95" y="27"/>
                  <a:pt x="95" y="27"/>
                </a:cubicBezTo>
                <a:cubicBezTo>
                  <a:pt x="94" y="27"/>
                  <a:pt x="94" y="27"/>
                  <a:pt x="94" y="27"/>
                </a:cubicBezTo>
                <a:cubicBezTo>
                  <a:pt x="94" y="27"/>
                  <a:pt x="94" y="27"/>
                  <a:pt x="94" y="27"/>
                </a:cubicBezTo>
                <a:cubicBezTo>
                  <a:pt x="94" y="27"/>
                  <a:pt x="94" y="27"/>
                  <a:pt x="94" y="27"/>
                </a:cubicBezTo>
                <a:cubicBezTo>
                  <a:pt x="94" y="27"/>
                  <a:pt x="94" y="27"/>
                  <a:pt x="94" y="27"/>
                </a:cubicBezTo>
                <a:cubicBezTo>
                  <a:pt x="94" y="27"/>
                  <a:pt x="94" y="27"/>
                  <a:pt x="94" y="27"/>
                </a:cubicBezTo>
                <a:cubicBezTo>
                  <a:pt x="94" y="27"/>
                  <a:pt x="94" y="27"/>
                  <a:pt x="94" y="27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6"/>
                  <a:pt x="93" y="26"/>
                  <a:pt x="93" y="26"/>
                </a:cubicBezTo>
                <a:cubicBezTo>
                  <a:pt x="93" y="26"/>
                  <a:pt x="93" y="26"/>
                  <a:pt x="93" y="26"/>
                </a:cubicBezTo>
                <a:cubicBezTo>
                  <a:pt x="93" y="26"/>
                  <a:pt x="93" y="26"/>
                  <a:pt x="93" y="26"/>
                </a:cubicBezTo>
                <a:cubicBezTo>
                  <a:pt x="92" y="26"/>
                  <a:pt x="92" y="26"/>
                  <a:pt x="92" y="26"/>
                </a:cubicBezTo>
                <a:cubicBezTo>
                  <a:pt x="92" y="26"/>
                  <a:pt x="92" y="26"/>
                  <a:pt x="92" y="26"/>
                </a:cubicBezTo>
                <a:cubicBezTo>
                  <a:pt x="92" y="26"/>
                  <a:pt x="92" y="26"/>
                  <a:pt x="92" y="26"/>
                </a:cubicBezTo>
                <a:cubicBezTo>
                  <a:pt x="92" y="26"/>
                  <a:pt x="92" y="26"/>
                  <a:pt x="92" y="26"/>
                </a:cubicBezTo>
                <a:cubicBezTo>
                  <a:pt x="91" y="26"/>
                  <a:pt x="91" y="26"/>
                  <a:pt x="91" y="26"/>
                </a:cubicBezTo>
                <a:cubicBezTo>
                  <a:pt x="91" y="26"/>
                  <a:pt x="91" y="26"/>
                  <a:pt x="91" y="26"/>
                </a:cubicBezTo>
                <a:cubicBezTo>
                  <a:pt x="91" y="26"/>
                  <a:pt x="91" y="26"/>
                  <a:pt x="91" y="26"/>
                </a:cubicBezTo>
                <a:cubicBezTo>
                  <a:pt x="90" y="26"/>
                  <a:pt x="90" y="26"/>
                  <a:pt x="90" y="26"/>
                </a:cubicBezTo>
                <a:cubicBezTo>
                  <a:pt x="90" y="26"/>
                  <a:pt x="90" y="26"/>
                  <a:pt x="90" y="26"/>
                </a:cubicBezTo>
                <a:cubicBezTo>
                  <a:pt x="90" y="26"/>
                  <a:pt x="90" y="26"/>
                  <a:pt x="90" y="26"/>
                </a:cubicBezTo>
                <a:cubicBezTo>
                  <a:pt x="90" y="26"/>
                  <a:pt x="90" y="26"/>
                  <a:pt x="90" y="25"/>
                </a:cubicBezTo>
                <a:cubicBezTo>
                  <a:pt x="90" y="25"/>
                  <a:pt x="90" y="25"/>
                  <a:pt x="90" y="25"/>
                </a:cubicBezTo>
                <a:cubicBezTo>
                  <a:pt x="89" y="25"/>
                  <a:pt x="89" y="25"/>
                  <a:pt x="89" y="25"/>
                </a:cubicBezTo>
                <a:cubicBezTo>
                  <a:pt x="89" y="25"/>
                  <a:pt x="89" y="25"/>
                  <a:pt x="89" y="25"/>
                </a:cubicBezTo>
                <a:cubicBezTo>
                  <a:pt x="89" y="25"/>
                  <a:pt x="89" y="25"/>
                  <a:pt x="89" y="25"/>
                </a:cubicBezTo>
                <a:cubicBezTo>
                  <a:pt x="89" y="25"/>
                  <a:pt x="89" y="25"/>
                  <a:pt x="89" y="25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24"/>
                  <a:pt x="89" y="23"/>
                  <a:pt x="89" y="23"/>
                </a:cubicBezTo>
                <a:cubicBezTo>
                  <a:pt x="88" y="23"/>
                  <a:pt x="88" y="23"/>
                  <a:pt x="88" y="23"/>
                </a:cubicBezTo>
                <a:cubicBezTo>
                  <a:pt x="88" y="23"/>
                  <a:pt x="88" y="23"/>
                  <a:pt x="88" y="23"/>
                </a:cubicBezTo>
                <a:cubicBezTo>
                  <a:pt x="88" y="23"/>
                  <a:pt x="88" y="23"/>
                  <a:pt x="88" y="23"/>
                </a:cubicBezTo>
                <a:cubicBezTo>
                  <a:pt x="88" y="22"/>
                  <a:pt x="88" y="22"/>
                  <a:pt x="88" y="22"/>
                </a:cubicBezTo>
                <a:cubicBezTo>
                  <a:pt x="87" y="22"/>
                  <a:pt x="87" y="22"/>
                  <a:pt x="87" y="22"/>
                </a:cubicBezTo>
                <a:cubicBezTo>
                  <a:pt x="87" y="22"/>
                  <a:pt x="86" y="23"/>
                  <a:pt x="86" y="23"/>
                </a:cubicBezTo>
                <a:cubicBezTo>
                  <a:pt x="86" y="23"/>
                  <a:pt x="86" y="23"/>
                  <a:pt x="86" y="23"/>
                </a:cubicBezTo>
                <a:cubicBezTo>
                  <a:pt x="86" y="23"/>
                  <a:pt x="86" y="23"/>
                  <a:pt x="86" y="23"/>
                </a:cubicBezTo>
                <a:cubicBezTo>
                  <a:pt x="85" y="23"/>
                  <a:pt x="85" y="23"/>
                  <a:pt x="85" y="23"/>
                </a:cubicBezTo>
                <a:cubicBezTo>
                  <a:pt x="85" y="23"/>
                  <a:pt x="85" y="23"/>
                  <a:pt x="84" y="23"/>
                </a:cubicBezTo>
                <a:cubicBezTo>
                  <a:pt x="84" y="23"/>
                  <a:pt x="83" y="23"/>
                  <a:pt x="83" y="23"/>
                </a:cubicBezTo>
                <a:cubicBezTo>
                  <a:pt x="83" y="23"/>
                  <a:pt x="83" y="23"/>
                  <a:pt x="83" y="23"/>
                </a:cubicBezTo>
                <a:cubicBezTo>
                  <a:pt x="82" y="23"/>
                  <a:pt x="82" y="23"/>
                  <a:pt x="82" y="23"/>
                </a:cubicBezTo>
                <a:cubicBezTo>
                  <a:pt x="82" y="23"/>
                  <a:pt x="82" y="23"/>
                  <a:pt x="82" y="23"/>
                </a:cubicBezTo>
                <a:cubicBezTo>
                  <a:pt x="82" y="23"/>
                  <a:pt x="82" y="23"/>
                  <a:pt x="82" y="23"/>
                </a:cubicBezTo>
                <a:cubicBezTo>
                  <a:pt x="82" y="23"/>
                  <a:pt x="82" y="23"/>
                  <a:pt x="82" y="23"/>
                </a:cubicBezTo>
                <a:cubicBezTo>
                  <a:pt x="82" y="23"/>
                  <a:pt x="82" y="23"/>
                  <a:pt x="81" y="23"/>
                </a:cubicBezTo>
                <a:cubicBezTo>
                  <a:pt x="81" y="23"/>
                  <a:pt x="81" y="23"/>
                  <a:pt x="81" y="23"/>
                </a:cubicBezTo>
                <a:cubicBezTo>
                  <a:pt x="81" y="23"/>
                  <a:pt x="81" y="23"/>
                  <a:pt x="81" y="23"/>
                </a:cubicBezTo>
                <a:cubicBezTo>
                  <a:pt x="81" y="23"/>
                  <a:pt x="81" y="23"/>
                  <a:pt x="81" y="23"/>
                </a:cubicBezTo>
                <a:cubicBezTo>
                  <a:pt x="81" y="24"/>
                  <a:pt x="81" y="24"/>
                  <a:pt x="81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1" y="24"/>
                  <a:pt x="81" y="24"/>
                  <a:pt x="80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79" y="24"/>
                  <a:pt x="79" y="24"/>
                  <a:pt x="79" y="24"/>
                </a:cubicBezTo>
                <a:cubicBezTo>
                  <a:pt x="79" y="24"/>
                  <a:pt x="79" y="24"/>
                  <a:pt x="79" y="24"/>
                </a:cubicBezTo>
                <a:cubicBezTo>
                  <a:pt x="79" y="24"/>
                  <a:pt x="79" y="24"/>
                  <a:pt x="78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4"/>
                  <a:pt x="78" y="24"/>
                  <a:pt x="78" y="25"/>
                </a:cubicBezTo>
                <a:cubicBezTo>
                  <a:pt x="78" y="25"/>
                  <a:pt x="78" y="25"/>
                  <a:pt x="77" y="25"/>
                </a:cubicBezTo>
                <a:cubicBezTo>
                  <a:pt x="77" y="25"/>
                  <a:pt x="77" y="25"/>
                  <a:pt x="77" y="25"/>
                </a:cubicBezTo>
                <a:cubicBezTo>
                  <a:pt x="77" y="25"/>
                  <a:pt x="77" y="25"/>
                  <a:pt x="76" y="25"/>
                </a:cubicBezTo>
                <a:cubicBezTo>
                  <a:pt x="76" y="25"/>
                  <a:pt x="76" y="26"/>
                  <a:pt x="76" y="26"/>
                </a:cubicBezTo>
                <a:cubicBezTo>
                  <a:pt x="76" y="26"/>
                  <a:pt x="76" y="26"/>
                  <a:pt x="76" y="26"/>
                </a:cubicBezTo>
                <a:cubicBezTo>
                  <a:pt x="76" y="26"/>
                  <a:pt x="76" y="26"/>
                  <a:pt x="76" y="26"/>
                </a:cubicBezTo>
                <a:cubicBezTo>
                  <a:pt x="76" y="26"/>
                  <a:pt x="76" y="26"/>
                  <a:pt x="76" y="26"/>
                </a:cubicBezTo>
                <a:cubicBezTo>
                  <a:pt x="76" y="26"/>
                  <a:pt x="76" y="26"/>
                  <a:pt x="76" y="26"/>
                </a:cubicBezTo>
                <a:cubicBezTo>
                  <a:pt x="76" y="26"/>
                  <a:pt x="76" y="26"/>
                  <a:pt x="75" y="26"/>
                </a:cubicBezTo>
                <a:cubicBezTo>
                  <a:pt x="75" y="26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8"/>
                  <a:pt x="75" y="28"/>
                  <a:pt x="75" y="28"/>
                </a:cubicBezTo>
                <a:cubicBezTo>
                  <a:pt x="74" y="28"/>
                  <a:pt x="74" y="28"/>
                  <a:pt x="74" y="28"/>
                </a:cubicBezTo>
                <a:cubicBezTo>
                  <a:pt x="74" y="28"/>
                  <a:pt x="74" y="28"/>
                  <a:pt x="74" y="28"/>
                </a:cubicBezTo>
                <a:cubicBezTo>
                  <a:pt x="75" y="29"/>
                  <a:pt x="75" y="29"/>
                  <a:pt x="74" y="30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30"/>
                  <a:pt x="73" y="30"/>
                  <a:pt x="73" y="30"/>
                </a:cubicBezTo>
                <a:cubicBezTo>
                  <a:pt x="73" y="30"/>
                  <a:pt x="73" y="30"/>
                  <a:pt x="73" y="30"/>
                </a:cubicBezTo>
                <a:cubicBezTo>
                  <a:pt x="73" y="30"/>
                  <a:pt x="73" y="30"/>
                  <a:pt x="73" y="30"/>
                </a:cubicBezTo>
                <a:cubicBezTo>
                  <a:pt x="73" y="30"/>
                  <a:pt x="73" y="30"/>
                  <a:pt x="72" y="30"/>
                </a:cubicBezTo>
                <a:cubicBezTo>
                  <a:pt x="72" y="30"/>
                  <a:pt x="72" y="30"/>
                  <a:pt x="72" y="30"/>
                </a:cubicBezTo>
                <a:cubicBezTo>
                  <a:pt x="72" y="30"/>
                  <a:pt x="72" y="30"/>
                  <a:pt x="72" y="30"/>
                </a:cubicBezTo>
                <a:cubicBezTo>
                  <a:pt x="72" y="30"/>
                  <a:pt x="72" y="30"/>
                  <a:pt x="72" y="30"/>
                </a:cubicBezTo>
                <a:cubicBezTo>
                  <a:pt x="72" y="30"/>
                  <a:pt x="72" y="30"/>
                  <a:pt x="72" y="31"/>
                </a:cubicBezTo>
                <a:cubicBezTo>
                  <a:pt x="71" y="31"/>
                  <a:pt x="71" y="31"/>
                  <a:pt x="71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32"/>
                  <a:pt x="71" y="33"/>
                  <a:pt x="71" y="33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4"/>
                  <a:pt x="71" y="34"/>
                  <a:pt x="70" y="35"/>
                </a:cubicBezTo>
                <a:cubicBezTo>
                  <a:pt x="70" y="35"/>
                  <a:pt x="70" y="35"/>
                  <a:pt x="70" y="35"/>
                </a:cubicBezTo>
                <a:cubicBezTo>
                  <a:pt x="70" y="35"/>
                  <a:pt x="70" y="35"/>
                  <a:pt x="70" y="35"/>
                </a:cubicBezTo>
                <a:cubicBezTo>
                  <a:pt x="70" y="35"/>
                  <a:pt x="70" y="35"/>
                  <a:pt x="70" y="35"/>
                </a:cubicBezTo>
                <a:cubicBezTo>
                  <a:pt x="70" y="35"/>
                  <a:pt x="70" y="35"/>
                  <a:pt x="70" y="36"/>
                </a:cubicBezTo>
                <a:cubicBezTo>
                  <a:pt x="70" y="36"/>
                  <a:pt x="70" y="36"/>
                  <a:pt x="69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69" y="39"/>
                  <a:pt x="69" y="39"/>
                  <a:pt x="69" y="39"/>
                </a:cubicBezTo>
                <a:cubicBezTo>
                  <a:pt x="69" y="39"/>
                  <a:pt x="69" y="39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70" y="39"/>
                  <a:pt x="70" y="39"/>
                  <a:pt x="70" y="40"/>
                </a:cubicBezTo>
                <a:cubicBezTo>
                  <a:pt x="70" y="40"/>
                  <a:pt x="70" y="40"/>
                  <a:pt x="70" y="40"/>
                </a:cubicBezTo>
                <a:cubicBezTo>
                  <a:pt x="70" y="40"/>
                  <a:pt x="70" y="40"/>
                  <a:pt x="70" y="40"/>
                </a:cubicBezTo>
                <a:cubicBezTo>
                  <a:pt x="70" y="40"/>
                  <a:pt x="70" y="40"/>
                  <a:pt x="70" y="41"/>
                </a:cubicBezTo>
                <a:cubicBezTo>
                  <a:pt x="70" y="41"/>
                  <a:pt x="70" y="41"/>
                  <a:pt x="70" y="41"/>
                </a:cubicBezTo>
                <a:cubicBezTo>
                  <a:pt x="70" y="41"/>
                  <a:pt x="70" y="42"/>
                  <a:pt x="70" y="42"/>
                </a:cubicBezTo>
                <a:cubicBezTo>
                  <a:pt x="70" y="42"/>
                  <a:pt x="70" y="42"/>
                  <a:pt x="70" y="42"/>
                </a:cubicBezTo>
                <a:cubicBezTo>
                  <a:pt x="70" y="43"/>
                  <a:pt x="69" y="43"/>
                  <a:pt x="69" y="43"/>
                </a:cubicBezTo>
                <a:cubicBezTo>
                  <a:pt x="69" y="44"/>
                  <a:pt x="69" y="44"/>
                  <a:pt x="69" y="44"/>
                </a:cubicBezTo>
                <a:cubicBezTo>
                  <a:pt x="70" y="44"/>
                  <a:pt x="70" y="44"/>
                  <a:pt x="70" y="44"/>
                </a:cubicBezTo>
                <a:cubicBezTo>
                  <a:pt x="70" y="44"/>
                  <a:pt x="70" y="44"/>
                  <a:pt x="70" y="44"/>
                </a:cubicBezTo>
                <a:cubicBezTo>
                  <a:pt x="70" y="44"/>
                  <a:pt x="70" y="44"/>
                  <a:pt x="70" y="44"/>
                </a:cubicBezTo>
                <a:cubicBezTo>
                  <a:pt x="70" y="44"/>
                  <a:pt x="70" y="44"/>
                  <a:pt x="70" y="44"/>
                </a:cubicBezTo>
                <a:cubicBezTo>
                  <a:pt x="70" y="44"/>
                  <a:pt x="70" y="44"/>
                  <a:pt x="70" y="44"/>
                </a:cubicBezTo>
                <a:cubicBezTo>
                  <a:pt x="70" y="44"/>
                  <a:pt x="70" y="44"/>
                  <a:pt x="70" y="45"/>
                </a:cubicBezTo>
                <a:cubicBezTo>
                  <a:pt x="70" y="45"/>
                  <a:pt x="70" y="45"/>
                  <a:pt x="70" y="45"/>
                </a:cubicBezTo>
                <a:cubicBezTo>
                  <a:pt x="70" y="45"/>
                  <a:pt x="70" y="45"/>
                  <a:pt x="71" y="45"/>
                </a:cubicBezTo>
                <a:cubicBezTo>
                  <a:pt x="71" y="46"/>
                  <a:pt x="71" y="46"/>
                  <a:pt x="71" y="46"/>
                </a:cubicBezTo>
                <a:cubicBezTo>
                  <a:pt x="71" y="46"/>
                  <a:pt x="71" y="46"/>
                  <a:pt x="71" y="46"/>
                </a:cubicBezTo>
                <a:cubicBezTo>
                  <a:pt x="71" y="46"/>
                  <a:pt x="71" y="46"/>
                  <a:pt x="71" y="47"/>
                </a:cubicBezTo>
                <a:cubicBezTo>
                  <a:pt x="72" y="47"/>
                  <a:pt x="72" y="47"/>
                  <a:pt x="72" y="47"/>
                </a:cubicBezTo>
                <a:cubicBezTo>
                  <a:pt x="72" y="47"/>
                  <a:pt x="72" y="47"/>
                  <a:pt x="72" y="47"/>
                </a:cubicBezTo>
                <a:cubicBezTo>
                  <a:pt x="73" y="48"/>
                  <a:pt x="73" y="48"/>
                  <a:pt x="73" y="49"/>
                </a:cubicBezTo>
                <a:cubicBezTo>
                  <a:pt x="73" y="49"/>
                  <a:pt x="73" y="49"/>
                  <a:pt x="73" y="49"/>
                </a:cubicBezTo>
                <a:cubicBezTo>
                  <a:pt x="73" y="49"/>
                  <a:pt x="73" y="50"/>
                  <a:pt x="73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1"/>
                  <a:pt x="74" y="51"/>
                  <a:pt x="74" y="51"/>
                </a:cubicBezTo>
                <a:cubicBezTo>
                  <a:pt x="74" y="51"/>
                  <a:pt x="74" y="51"/>
                  <a:pt x="74" y="51"/>
                </a:cubicBezTo>
                <a:cubicBezTo>
                  <a:pt x="75" y="51"/>
                  <a:pt x="75" y="51"/>
                  <a:pt x="75" y="51"/>
                </a:cubicBezTo>
                <a:cubicBezTo>
                  <a:pt x="75" y="51"/>
                  <a:pt x="76" y="51"/>
                  <a:pt x="76" y="51"/>
                </a:cubicBezTo>
                <a:cubicBezTo>
                  <a:pt x="76" y="51"/>
                  <a:pt x="76" y="51"/>
                  <a:pt x="76" y="51"/>
                </a:cubicBezTo>
                <a:cubicBezTo>
                  <a:pt x="76" y="51"/>
                  <a:pt x="76" y="51"/>
                  <a:pt x="76" y="51"/>
                </a:cubicBezTo>
                <a:cubicBezTo>
                  <a:pt x="76" y="51"/>
                  <a:pt x="76" y="51"/>
                  <a:pt x="76" y="51"/>
                </a:cubicBezTo>
                <a:cubicBezTo>
                  <a:pt x="76" y="51"/>
                  <a:pt x="77" y="51"/>
                  <a:pt x="77" y="51"/>
                </a:cubicBezTo>
                <a:cubicBezTo>
                  <a:pt x="77" y="51"/>
                  <a:pt x="77" y="51"/>
                  <a:pt x="77" y="51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3"/>
                  <a:pt x="77" y="53"/>
                  <a:pt x="78" y="53"/>
                </a:cubicBezTo>
                <a:cubicBezTo>
                  <a:pt x="78" y="53"/>
                  <a:pt x="78" y="53"/>
                  <a:pt x="78" y="53"/>
                </a:cubicBezTo>
                <a:cubicBezTo>
                  <a:pt x="78" y="53"/>
                  <a:pt x="79" y="53"/>
                  <a:pt x="79" y="54"/>
                </a:cubicBezTo>
                <a:cubicBezTo>
                  <a:pt x="79" y="54"/>
                  <a:pt x="79" y="54"/>
                  <a:pt x="79" y="54"/>
                </a:cubicBezTo>
                <a:cubicBezTo>
                  <a:pt x="79" y="54"/>
                  <a:pt x="79" y="54"/>
                  <a:pt x="79" y="54"/>
                </a:cubicBezTo>
                <a:cubicBezTo>
                  <a:pt x="80" y="54"/>
                  <a:pt x="80" y="54"/>
                  <a:pt x="80" y="54"/>
                </a:cubicBezTo>
                <a:cubicBezTo>
                  <a:pt x="80" y="54"/>
                  <a:pt x="80" y="54"/>
                  <a:pt x="80" y="54"/>
                </a:cubicBezTo>
                <a:cubicBezTo>
                  <a:pt x="80" y="54"/>
                  <a:pt x="80" y="53"/>
                  <a:pt x="80" y="53"/>
                </a:cubicBezTo>
                <a:cubicBezTo>
                  <a:pt x="80" y="53"/>
                  <a:pt x="80" y="53"/>
                  <a:pt x="80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53"/>
                  <a:pt x="82" y="53"/>
                  <a:pt x="82" y="53"/>
                </a:cubicBezTo>
                <a:cubicBezTo>
                  <a:pt x="82" y="53"/>
                  <a:pt x="82" y="53"/>
                  <a:pt x="82" y="53"/>
                </a:cubicBezTo>
                <a:cubicBezTo>
                  <a:pt x="82" y="53"/>
                  <a:pt x="82" y="53"/>
                  <a:pt x="82" y="53"/>
                </a:cubicBezTo>
                <a:cubicBezTo>
                  <a:pt x="83" y="53"/>
                  <a:pt x="83" y="53"/>
                  <a:pt x="83" y="53"/>
                </a:cubicBezTo>
                <a:cubicBezTo>
                  <a:pt x="83" y="53"/>
                  <a:pt x="83" y="53"/>
                  <a:pt x="83" y="53"/>
                </a:cubicBezTo>
                <a:cubicBezTo>
                  <a:pt x="83" y="53"/>
                  <a:pt x="83" y="53"/>
                  <a:pt x="83" y="53"/>
                </a:cubicBezTo>
                <a:cubicBezTo>
                  <a:pt x="83" y="54"/>
                  <a:pt x="83" y="54"/>
                  <a:pt x="83" y="54"/>
                </a:cubicBezTo>
                <a:cubicBezTo>
                  <a:pt x="83" y="54"/>
                  <a:pt x="84" y="54"/>
                  <a:pt x="84" y="54"/>
                </a:cubicBezTo>
                <a:cubicBezTo>
                  <a:pt x="84" y="54"/>
                  <a:pt x="84" y="54"/>
                  <a:pt x="84" y="54"/>
                </a:cubicBezTo>
                <a:cubicBezTo>
                  <a:pt x="84" y="54"/>
                  <a:pt x="84" y="54"/>
                  <a:pt x="85" y="54"/>
                </a:cubicBezTo>
                <a:cubicBezTo>
                  <a:pt x="85" y="54"/>
                  <a:pt x="85" y="54"/>
                  <a:pt x="85" y="54"/>
                </a:cubicBezTo>
                <a:cubicBezTo>
                  <a:pt x="85" y="54"/>
                  <a:pt x="85" y="54"/>
                  <a:pt x="85" y="54"/>
                </a:cubicBezTo>
                <a:cubicBezTo>
                  <a:pt x="85" y="54"/>
                  <a:pt x="85" y="54"/>
                  <a:pt x="85" y="54"/>
                </a:cubicBezTo>
                <a:cubicBezTo>
                  <a:pt x="86" y="54"/>
                  <a:pt x="86" y="53"/>
                  <a:pt x="86" y="53"/>
                </a:cubicBezTo>
                <a:cubicBezTo>
                  <a:pt x="86" y="53"/>
                  <a:pt x="86" y="53"/>
                  <a:pt x="86" y="53"/>
                </a:cubicBezTo>
                <a:cubicBezTo>
                  <a:pt x="86" y="54"/>
                  <a:pt x="86" y="54"/>
                  <a:pt x="86" y="54"/>
                </a:cubicBezTo>
                <a:cubicBezTo>
                  <a:pt x="86" y="53"/>
                  <a:pt x="86" y="53"/>
                  <a:pt x="86" y="53"/>
                </a:cubicBezTo>
                <a:cubicBezTo>
                  <a:pt x="86" y="53"/>
                  <a:pt x="86" y="53"/>
                  <a:pt x="86" y="52"/>
                </a:cubicBezTo>
                <a:cubicBezTo>
                  <a:pt x="86" y="52"/>
                  <a:pt x="86" y="52"/>
                  <a:pt x="87" y="52"/>
                </a:cubicBezTo>
                <a:cubicBezTo>
                  <a:pt x="87" y="52"/>
                  <a:pt x="87" y="52"/>
                  <a:pt x="87" y="52"/>
                </a:cubicBezTo>
                <a:cubicBezTo>
                  <a:pt x="87" y="52"/>
                  <a:pt x="87" y="52"/>
                  <a:pt x="87" y="52"/>
                </a:cubicBezTo>
                <a:cubicBezTo>
                  <a:pt x="87" y="52"/>
                  <a:pt x="87" y="52"/>
                  <a:pt x="87" y="52"/>
                </a:cubicBezTo>
                <a:cubicBezTo>
                  <a:pt x="89" y="52"/>
                  <a:pt x="89" y="52"/>
                  <a:pt x="89" y="52"/>
                </a:cubicBezTo>
                <a:cubicBezTo>
                  <a:pt x="89" y="52"/>
                  <a:pt x="89" y="52"/>
                  <a:pt x="89" y="53"/>
                </a:cubicBezTo>
                <a:cubicBezTo>
                  <a:pt x="89" y="53"/>
                  <a:pt x="90" y="53"/>
                  <a:pt x="90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90" y="53"/>
                  <a:pt x="91" y="53"/>
                  <a:pt x="91" y="53"/>
                </a:cubicBezTo>
                <a:cubicBezTo>
                  <a:pt x="91" y="53"/>
                  <a:pt x="91" y="53"/>
                  <a:pt x="91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91" y="53"/>
                  <a:pt x="91" y="53"/>
                  <a:pt x="91" y="53"/>
                </a:cubicBezTo>
                <a:cubicBezTo>
                  <a:pt x="91" y="53"/>
                  <a:pt x="91" y="53"/>
                  <a:pt x="91" y="53"/>
                </a:cubicBezTo>
                <a:cubicBezTo>
                  <a:pt x="91" y="53"/>
                  <a:pt x="91" y="53"/>
                  <a:pt x="92" y="53"/>
                </a:cubicBezTo>
                <a:cubicBezTo>
                  <a:pt x="92" y="53"/>
                  <a:pt x="92" y="54"/>
                  <a:pt x="92" y="54"/>
                </a:cubicBezTo>
                <a:cubicBezTo>
                  <a:pt x="92" y="54"/>
                  <a:pt x="92" y="54"/>
                  <a:pt x="92" y="54"/>
                </a:cubicBezTo>
                <a:cubicBezTo>
                  <a:pt x="92" y="54"/>
                  <a:pt x="92" y="54"/>
                  <a:pt x="92" y="54"/>
                </a:cubicBezTo>
                <a:cubicBezTo>
                  <a:pt x="92" y="54"/>
                  <a:pt x="92" y="54"/>
                  <a:pt x="92" y="54"/>
                </a:cubicBezTo>
                <a:cubicBezTo>
                  <a:pt x="93" y="54"/>
                  <a:pt x="93" y="54"/>
                  <a:pt x="93" y="54"/>
                </a:cubicBezTo>
                <a:cubicBezTo>
                  <a:pt x="93" y="54"/>
                  <a:pt x="93" y="54"/>
                  <a:pt x="94" y="55"/>
                </a:cubicBezTo>
                <a:cubicBezTo>
                  <a:pt x="94" y="55"/>
                  <a:pt x="94" y="55"/>
                  <a:pt x="94" y="56"/>
                </a:cubicBezTo>
                <a:cubicBezTo>
                  <a:pt x="94" y="56"/>
                  <a:pt x="94" y="56"/>
                  <a:pt x="94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4" y="57"/>
                  <a:pt x="93" y="57"/>
                </a:cubicBezTo>
                <a:cubicBezTo>
                  <a:pt x="93" y="57"/>
                  <a:pt x="93" y="57"/>
                  <a:pt x="93" y="57"/>
                </a:cubicBezTo>
                <a:cubicBezTo>
                  <a:pt x="93" y="58"/>
                  <a:pt x="93" y="58"/>
                  <a:pt x="93" y="58"/>
                </a:cubicBezTo>
                <a:cubicBezTo>
                  <a:pt x="93" y="59"/>
                  <a:pt x="93" y="59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3" y="59"/>
                  <a:pt x="94" y="59"/>
                  <a:pt x="94" y="59"/>
                </a:cubicBezTo>
                <a:cubicBezTo>
                  <a:pt x="94" y="59"/>
                  <a:pt x="94" y="59"/>
                  <a:pt x="94" y="59"/>
                </a:cubicBezTo>
                <a:cubicBezTo>
                  <a:pt x="94" y="59"/>
                  <a:pt x="94" y="59"/>
                  <a:pt x="94" y="59"/>
                </a:cubicBezTo>
                <a:cubicBezTo>
                  <a:pt x="94" y="59"/>
                  <a:pt x="94" y="59"/>
                  <a:pt x="94" y="59"/>
                </a:cubicBezTo>
                <a:cubicBezTo>
                  <a:pt x="94" y="59"/>
                  <a:pt x="94" y="60"/>
                  <a:pt x="94" y="60"/>
                </a:cubicBezTo>
                <a:cubicBezTo>
                  <a:pt x="94" y="60"/>
                  <a:pt x="94" y="60"/>
                  <a:pt x="94" y="60"/>
                </a:cubicBezTo>
                <a:cubicBezTo>
                  <a:pt x="94" y="60"/>
                  <a:pt x="94" y="60"/>
                  <a:pt x="95" y="60"/>
                </a:cubicBezTo>
                <a:cubicBezTo>
                  <a:pt x="95" y="60"/>
                  <a:pt x="95" y="61"/>
                  <a:pt x="95" y="61"/>
                </a:cubicBezTo>
                <a:cubicBezTo>
                  <a:pt x="95" y="61"/>
                  <a:pt x="95" y="61"/>
                  <a:pt x="95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95" y="62"/>
                  <a:pt x="95" y="63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6" y="63"/>
                  <a:pt x="96" y="64"/>
                  <a:pt x="96" y="64"/>
                </a:cubicBezTo>
                <a:cubicBezTo>
                  <a:pt x="96" y="64"/>
                  <a:pt x="96" y="64"/>
                  <a:pt x="96" y="64"/>
                </a:cubicBezTo>
                <a:cubicBezTo>
                  <a:pt x="96" y="64"/>
                  <a:pt x="96" y="64"/>
                  <a:pt x="96" y="64"/>
                </a:cubicBezTo>
                <a:cubicBezTo>
                  <a:pt x="96" y="65"/>
                  <a:pt x="96" y="65"/>
                  <a:pt x="96" y="65"/>
                </a:cubicBezTo>
                <a:cubicBezTo>
                  <a:pt x="96" y="65"/>
                  <a:pt x="96" y="65"/>
                  <a:pt x="96" y="65"/>
                </a:cubicBezTo>
                <a:cubicBezTo>
                  <a:pt x="97" y="65"/>
                  <a:pt x="97" y="65"/>
                  <a:pt x="97" y="65"/>
                </a:cubicBezTo>
                <a:cubicBezTo>
                  <a:pt x="97" y="65"/>
                  <a:pt x="97" y="65"/>
                  <a:pt x="97" y="65"/>
                </a:cubicBezTo>
                <a:cubicBezTo>
                  <a:pt x="97" y="65"/>
                  <a:pt x="97" y="65"/>
                  <a:pt x="97" y="65"/>
                </a:cubicBezTo>
                <a:cubicBezTo>
                  <a:pt x="97" y="65"/>
                  <a:pt x="97" y="65"/>
                  <a:pt x="97" y="65"/>
                </a:cubicBezTo>
                <a:cubicBezTo>
                  <a:pt x="97" y="66"/>
                  <a:pt x="97" y="66"/>
                  <a:pt x="97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7" y="67"/>
                  <a:pt x="97" y="67"/>
                  <a:pt x="97" y="67"/>
                </a:cubicBezTo>
                <a:cubicBezTo>
                  <a:pt x="97" y="67"/>
                  <a:pt x="97" y="67"/>
                  <a:pt x="97" y="67"/>
                </a:cubicBezTo>
                <a:cubicBezTo>
                  <a:pt x="96" y="67"/>
                  <a:pt x="96" y="67"/>
                  <a:pt x="96" y="67"/>
                </a:cubicBezTo>
                <a:cubicBezTo>
                  <a:pt x="96" y="69"/>
                  <a:pt x="96" y="69"/>
                  <a:pt x="96" y="69"/>
                </a:cubicBezTo>
                <a:cubicBezTo>
                  <a:pt x="96" y="69"/>
                  <a:pt x="96" y="69"/>
                  <a:pt x="96" y="69"/>
                </a:cubicBezTo>
                <a:cubicBezTo>
                  <a:pt x="97" y="69"/>
                  <a:pt x="97" y="69"/>
                  <a:pt x="97" y="69"/>
                </a:cubicBezTo>
                <a:cubicBezTo>
                  <a:pt x="97" y="69"/>
                  <a:pt x="97" y="69"/>
                  <a:pt x="97" y="69"/>
                </a:cubicBezTo>
                <a:cubicBezTo>
                  <a:pt x="97" y="69"/>
                  <a:pt x="97" y="70"/>
                  <a:pt x="97" y="70"/>
                </a:cubicBezTo>
                <a:cubicBezTo>
                  <a:pt x="97" y="70"/>
                  <a:pt x="97" y="70"/>
                  <a:pt x="97" y="70"/>
                </a:cubicBezTo>
                <a:cubicBezTo>
                  <a:pt x="97" y="70"/>
                  <a:pt x="96" y="70"/>
                  <a:pt x="96" y="70"/>
                </a:cubicBezTo>
                <a:cubicBezTo>
                  <a:pt x="96" y="70"/>
                  <a:pt x="96" y="70"/>
                  <a:pt x="96" y="71"/>
                </a:cubicBezTo>
                <a:cubicBezTo>
                  <a:pt x="96" y="71"/>
                  <a:pt x="96" y="71"/>
                  <a:pt x="96" y="71"/>
                </a:cubicBezTo>
                <a:cubicBezTo>
                  <a:pt x="96" y="71"/>
                  <a:pt x="96" y="71"/>
                  <a:pt x="96" y="71"/>
                </a:cubicBezTo>
                <a:cubicBezTo>
                  <a:pt x="96" y="71"/>
                  <a:pt x="96" y="71"/>
                  <a:pt x="96" y="71"/>
                </a:cubicBezTo>
                <a:cubicBezTo>
                  <a:pt x="95" y="71"/>
                  <a:pt x="95" y="71"/>
                  <a:pt x="95" y="71"/>
                </a:cubicBezTo>
                <a:cubicBezTo>
                  <a:pt x="95" y="73"/>
                  <a:pt x="95" y="73"/>
                  <a:pt x="95" y="73"/>
                </a:cubicBezTo>
                <a:cubicBezTo>
                  <a:pt x="95" y="73"/>
                  <a:pt x="95" y="73"/>
                  <a:pt x="95" y="73"/>
                </a:cubicBezTo>
                <a:cubicBezTo>
                  <a:pt x="95" y="73"/>
                  <a:pt x="95" y="73"/>
                  <a:pt x="95" y="73"/>
                </a:cubicBezTo>
                <a:cubicBezTo>
                  <a:pt x="95" y="73"/>
                  <a:pt x="95" y="73"/>
                  <a:pt x="95" y="73"/>
                </a:cubicBezTo>
                <a:cubicBezTo>
                  <a:pt x="95" y="74"/>
                  <a:pt x="95" y="74"/>
                  <a:pt x="95" y="74"/>
                </a:cubicBezTo>
                <a:cubicBezTo>
                  <a:pt x="95" y="74"/>
                  <a:pt x="95" y="74"/>
                  <a:pt x="94" y="74"/>
                </a:cubicBezTo>
                <a:cubicBezTo>
                  <a:pt x="94" y="74"/>
                  <a:pt x="94" y="74"/>
                  <a:pt x="94" y="75"/>
                </a:cubicBezTo>
                <a:cubicBezTo>
                  <a:pt x="94" y="75"/>
                  <a:pt x="94" y="75"/>
                  <a:pt x="94" y="75"/>
                </a:cubicBezTo>
                <a:cubicBezTo>
                  <a:pt x="94" y="75"/>
                  <a:pt x="94" y="75"/>
                  <a:pt x="94" y="75"/>
                </a:cubicBezTo>
                <a:cubicBezTo>
                  <a:pt x="94" y="75"/>
                  <a:pt x="94" y="75"/>
                  <a:pt x="94" y="75"/>
                </a:cubicBezTo>
                <a:cubicBezTo>
                  <a:pt x="94" y="75"/>
                  <a:pt x="94" y="75"/>
                  <a:pt x="94" y="75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1"/>
                  <a:pt x="94" y="81"/>
                  <a:pt x="95" y="81"/>
                </a:cubicBezTo>
                <a:cubicBezTo>
                  <a:pt x="95" y="81"/>
                  <a:pt x="95" y="81"/>
                  <a:pt x="95" y="81"/>
                </a:cubicBezTo>
                <a:cubicBezTo>
                  <a:pt x="95" y="81"/>
                  <a:pt x="95" y="81"/>
                  <a:pt x="95" y="81"/>
                </a:cubicBezTo>
                <a:cubicBezTo>
                  <a:pt x="95" y="81"/>
                  <a:pt x="95" y="81"/>
                  <a:pt x="95" y="81"/>
                </a:cubicBezTo>
                <a:cubicBezTo>
                  <a:pt x="95" y="81"/>
                  <a:pt x="95" y="81"/>
                  <a:pt x="95" y="81"/>
                </a:cubicBezTo>
                <a:cubicBezTo>
                  <a:pt x="95" y="81"/>
                  <a:pt x="95" y="81"/>
                  <a:pt x="95" y="81"/>
                </a:cubicBezTo>
                <a:cubicBezTo>
                  <a:pt x="95" y="81"/>
                  <a:pt x="95" y="81"/>
                  <a:pt x="95" y="81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82"/>
                  <a:pt x="95" y="82"/>
                  <a:pt x="95" y="82"/>
                </a:cubicBezTo>
                <a:cubicBezTo>
                  <a:pt x="94" y="82"/>
                  <a:pt x="94" y="82"/>
                  <a:pt x="94" y="82"/>
                </a:cubicBezTo>
                <a:cubicBezTo>
                  <a:pt x="94" y="87"/>
                  <a:pt x="94" y="87"/>
                  <a:pt x="94" y="87"/>
                </a:cubicBezTo>
                <a:cubicBezTo>
                  <a:pt x="94" y="87"/>
                  <a:pt x="94" y="87"/>
                  <a:pt x="94" y="87"/>
                </a:cubicBezTo>
                <a:cubicBezTo>
                  <a:pt x="94" y="87"/>
                  <a:pt x="95" y="87"/>
                  <a:pt x="95" y="87"/>
                </a:cubicBezTo>
                <a:cubicBezTo>
                  <a:pt x="95" y="87"/>
                  <a:pt x="95" y="88"/>
                  <a:pt x="95" y="88"/>
                </a:cubicBezTo>
                <a:cubicBezTo>
                  <a:pt x="95" y="88"/>
                  <a:pt x="95" y="89"/>
                  <a:pt x="95" y="89"/>
                </a:cubicBezTo>
                <a:cubicBezTo>
                  <a:pt x="95" y="89"/>
                  <a:pt x="95" y="89"/>
                  <a:pt x="95" y="89"/>
                </a:cubicBezTo>
                <a:cubicBezTo>
                  <a:pt x="94" y="90"/>
                  <a:pt x="94" y="90"/>
                  <a:pt x="94" y="90"/>
                </a:cubicBezTo>
                <a:cubicBezTo>
                  <a:pt x="94" y="90"/>
                  <a:pt x="94" y="90"/>
                  <a:pt x="94" y="90"/>
                </a:cubicBezTo>
                <a:cubicBezTo>
                  <a:pt x="94" y="90"/>
                  <a:pt x="93" y="90"/>
                  <a:pt x="93" y="90"/>
                </a:cubicBezTo>
                <a:cubicBezTo>
                  <a:pt x="93" y="90"/>
                  <a:pt x="93" y="91"/>
                  <a:pt x="93" y="91"/>
                </a:cubicBezTo>
                <a:cubicBezTo>
                  <a:pt x="93" y="91"/>
                  <a:pt x="93" y="91"/>
                  <a:pt x="93" y="91"/>
                </a:cubicBezTo>
                <a:cubicBezTo>
                  <a:pt x="93" y="91"/>
                  <a:pt x="93" y="92"/>
                  <a:pt x="93" y="92"/>
                </a:cubicBezTo>
                <a:cubicBezTo>
                  <a:pt x="94" y="92"/>
                  <a:pt x="94" y="92"/>
                  <a:pt x="94" y="92"/>
                </a:cubicBezTo>
                <a:cubicBezTo>
                  <a:pt x="94" y="92"/>
                  <a:pt x="94" y="92"/>
                  <a:pt x="94" y="92"/>
                </a:cubicBezTo>
                <a:cubicBezTo>
                  <a:pt x="94" y="92"/>
                  <a:pt x="94" y="92"/>
                  <a:pt x="95" y="92"/>
                </a:cubicBezTo>
                <a:cubicBezTo>
                  <a:pt x="95" y="92"/>
                  <a:pt x="95" y="92"/>
                  <a:pt x="96" y="92"/>
                </a:cubicBezTo>
                <a:cubicBezTo>
                  <a:pt x="96" y="92"/>
                  <a:pt x="96" y="92"/>
                  <a:pt x="96" y="92"/>
                </a:cubicBezTo>
                <a:cubicBezTo>
                  <a:pt x="97" y="92"/>
                  <a:pt x="98" y="92"/>
                  <a:pt x="98" y="91"/>
                </a:cubicBezTo>
                <a:cubicBezTo>
                  <a:pt x="99" y="91"/>
                  <a:pt x="99" y="91"/>
                  <a:pt x="99" y="91"/>
                </a:cubicBezTo>
                <a:cubicBezTo>
                  <a:pt x="99" y="91"/>
                  <a:pt x="99" y="91"/>
                  <a:pt x="99" y="91"/>
                </a:cubicBezTo>
                <a:cubicBezTo>
                  <a:pt x="99" y="91"/>
                  <a:pt x="99" y="91"/>
                  <a:pt x="99" y="91"/>
                </a:cubicBezTo>
                <a:cubicBezTo>
                  <a:pt x="99" y="91"/>
                  <a:pt x="99" y="91"/>
                  <a:pt x="99" y="91"/>
                </a:cubicBezTo>
                <a:cubicBezTo>
                  <a:pt x="99" y="91"/>
                  <a:pt x="100" y="91"/>
                  <a:pt x="100" y="91"/>
                </a:cubicBezTo>
                <a:cubicBezTo>
                  <a:pt x="100" y="90"/>
                  <a:pt x="100" y="90"/>
                  <a:pt x="100" y="90"/>
                </a:cubicBezTo>
                <a:cubicBezTo>
                  <a:pt x="100" y="90"/>
                  <a:pt x="100" y="90"/>
                  <a:pt x="100" y="90"/>
                </a:cubicBezTo>
                <a:cubicBezTo>
                  <a:pt x="100" y="90"/>
                  <a:pt x="100" y="90"/>
                  <a:pt x="100" y="90"/>
                </a:cubicBezTo>
                <a:cubicBezTo>
                  <a:pt x="100" y="89"/>
                  <a:pt x="101" y="88"/>
                  <a:pt x="101" y="88"/>
                </a:cubicBezTo>
                <a:cubicBezTo>
                  <a:pt x="102" y="88"/>
                  <a:pt x="102" y="88"/>
                  <a:pt x="102" y="88"/>
                </a:cubicBezTo>
                <a:cubicBezTo>
                  <a:pt x="102" y="88"/>
                  <a:pt x="103" y="88"/>
                  <a:pt x="103" y="88"/>
                </a:cubicBezTo>
                <a:cubicBezTo>
                  <a:pt x="103" y="88"/>
                  <a:pt x="103" y="88"/>
                  <a:pt x="103" y="88"/>
                </a:cubicBezTo>
                <a:cubicBezTo>
                  <a:pt x="103" y="88"/>
                  <a:pt x="103" y="88"/>
                  <a:pt x="104" y="88"/>
                </a:cubicBezTo>
                <a:cubicBezTo>
                  <a:pt x="104" y="88"/>
                  <a:pt x="104" y="88"/>
                  <a:pt x="104" y="88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05" y="87"/>
                  <a:pt x="105" y="86"/>
                  <a:pt x="105" y="86"/>
                </a:cubicBezTo>
                <a:cubicBezTo>
                  <a:pt x="105" y="86"/>
                  <a:pt x="105" y="86"/>
                  <a:pt x="105" y="86"/>
                </a:cubicBezTo>
                <a:cubicBezTo>
                  <a:pt x="105" y="85"/>
                  <a:pt x="105" y="85"/>
                  <a:pt x="105" y="85"/>
                </a:cubicBezTo>
                <a:cubicBezTo>
                  <a:pt x="105" y="85"/>
                  <a:pt x="104" y="85"/>
                  <a:pt x="104" y="85"/>
                </a:cubicBezTo>
                <a:cubicBezTo>
                  <a:pt x="104" y="85"/>
                  <a:pt x="104" y="85"/>
                  <a:pt x="104" y="85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5" y="84"/>
                  <a:pt x="105" y="84"/>
                  <a:pt x="105" y="83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6" y="83"/>
                  <a:pt x="106" y="83"/>
                  <a:pt x="106" y="83"/>
                </a:cubicBezTo>
                <a:cubicBezTo>
                  <a:pt x="106" y="83"/>
                  <a:pt x="107" y="82"/>
                  <a:pt x="107" y="82"/>
                </a:cubicBezTo>
                <a:cubicBezTo>
                  <a:pt x="107" y="81"/>
                  <a:pt x="107" y="81"/>
                  <a:pt x="107" y="80"/>
                </a:cubicBezTo>
                <a:cubicBezTo>
                  <a:pt x="107" y="80"/>
                  <a:pt x="107" y="80"/>
                  <a:pt x="107" y="80"/>
                </a:cubicBezTo>
                <a:cubicBezTo>
                  <a:pt x="107" y="80"/>
                  <a:pt x="107" y="79"/>
                  <a:pt x="107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7" y="79"/>
                  <a:pt x="107" y="78"/>
                  <a:pt x="107" y="78"/>
                </a:cubicBezTo>
                <a:cubicBezTo>
                  <a:pt x="107" y="78"/>
                  <a:pt x="108" y="78"/>
                  <a:pt x="108" y="78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9" y="77"/>
                  <a:pt x="109" y="76"/>
                  <a:pt x="109" y="76"/>
                </a:cubicBezTo>
                <a:cubicBezTo>
                  <a:pt x="109" y="76"/>
                  <a:pt x="109" y="76"/>
                  <a:pt x="109" y="76"/>
                </a:cubicBezTo>
                <a:cubicBezTo>
                  <a:pt x="109" y="76"/>
                  <a:pt x="109" y="75"/>
                  <a:pt x="109" y="75"/>
                </a:cubicBezTo>
                <a:cubicBezTo>
                  <a:pt x="110" y="75"/>
                  <a:pt x="110" y="74"/>
                  <a:pt x="111" y="74"/>
                </a:cubicBezTo>
                <a:cubicBezTo>
                  <a:pt x="111" y="74"/>
                  <a:pt x="111" y="74"/>
                  <a:pt x="111" y="74"/>
                </a:cubicBezTo>
                <a:cubicBezTo>
                  <a:pt x="111" y="74"/>
                  <a:pt x="111" y="73"/>
                  <a:pt x="111" y="73"/>
                </a:cubicBezTo>
                <a:cubicBezTo>
                  <a:pt x="111" y="73"/>
                  <a:pt x="111" y="72"/>
                  <a:pt x="111" y="72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111" y="71"/>
                  <a:pt x="111" y="71"/>
                  <a:pt x="111" y="70"/>
                </a:cubicBezTo>
                <a:cubicBezTo>
                  <a:pt x="111" y="70"/>
                  <a:pt x="111" y="70"/>
                  <a:pt x="112" y="69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2" y="67"/>
                  <a:pt x="112" y="66"/>
                  <a:pt x="112" y="65"/>
                </a:cubicBezTo>
                <a:cubicBezTo>
                  <a:pt x="112" y="65"/>
                  <a:pt x="112" y="64"/>
                  <a:pt x="112" y="64"/>
                </a:cubicBezTo>
                <a:cubicBezTo>
                  <a:pt x="112" y="63"/>
                  <a:pt x="112" y="62"/>
                  <a:pt x="113" y="62"/>
                </a:cubicBezTo>
                <a:cubicBezTo>
                  <a:pt x="113" y="61"/>
                  <a:pt x="113" y="61"/>
                  <a:pt x="113" y="61"/>
                </a:cubicBezTo>
                <a:cubicBezTo>
                  <a:pt x="113" y="61"/>
                  <a:pt x="113" y="61"/>
                  <a:pt x="113" y="61"/>
                </a:cubicBezTo>
                <a:cubicBezTo>
                  <a:pt x="113" y="61"/>
                  <a:pt x="113" y="61"/>
                  <a:pt x="113" y="61"/>
                </a:cubicBezTo>
                <a:cubicBezTo>
                  <a:pt x="113" y="61"/>
                  <a:pt x="113" y="61"/>
                  <a:pt x="113" y="61"/>
                </a:cubicBezTo>
                <a:cubicBezTo>
                  <a:pt x="113" y="61"/>
                  <a:pt x="113" y="61"/>
                  <a:pt x="113" y="61"/>
                </a:cubicBezTo>
                <a:cubicBezTo>
                  <a:pt x="113" y="61"/>
                  <a:pt x="113" y="61"/>
                  <a:pt x="113" y="61"/>
                </a:cubicBezTo>
                <a:cubicBezTo>
                  <a:pt x="113" y="60"/>
                  <a:pt x="113" y="60"/>
                  <a:pt x="113" y="60"/>
                </a:cubicBezTo>
                <a:cubicBezTo>
                  <a:pt x="113" y="60"/>
                  <a:pt x="113" y="60"/>
                  <a:pt x="113" y="60"/>
                </a:cubicBezTo>
                <a:cubicBezTo>
                  <a:pt x="113" y="60"/>
                  <a:pt x="113" y="60"/>
                  <a:pt x="113" y="60"/>
                </a:cubicBezTo>
                <a:cubicBezTo>
                  <a:pt x="113" y="60"/>
                  <a:pt x="113" y="60"/>
                  <a:pt x="114" y="60"/>
                </a:cubicBezTo>
                <a:cubicBezTo>
                  <a:pt x="114" y="60"/>
                  <a:pt x="114" y="60"/>
                  <a:pt x="114" y="60"/>
                </a:cubicBezTo>
                <a:cubicBezTo>
                  <a:pt x="114" y="58"/>
                  <a:pt x="114" y="58"/>
                  <a:pt x="114" y="58"/>
                </a:cubicBezTo>
                <a:cubicBezTo>
                  <a:pt x="114" y="58"/>
                  <a:pt x="114" y="58"/>
                  <a:pt x="114" y="57"/>
                </a:cubicBezTo>
                <a:cubicBezTo>
                  <a:pt x="114" y="57"/>
                  <a:pt x="114" y="57"/>
                  <a:pt x="114" y="57"/>
                </a:cubicBezTo>
                <a:cubicBezTo>
                  <a:pt x="113" y="57"/>
                  <a:pt x="113" y="57"/>
                  <a:pt x="113" y="57"/>
                </a:cubicBezTo>
                <a:cubicBezTo>
                  <a:pt x="113" y="57"/>
                  <a:pt x="113" y="56"/>
                  <a:pt x="113" y="56"/>
                </a:cubicBezTo>
                <a:cubicBezTo>
                  <a:pt x="113" y="56"/>
                  <a:pt x="113" y="56"/>
                  <a:pt x="113" y="56"/>
                </a:cubicBezTo>
                <a:cubicBezTo>
                  <a:pt x="113" y="56"/>
                  <a:pt x="113" y="55"/>
                  <a:pt x="114" y="55"/>
                </a:cubicBezTo>
                <a:cubicBezTo>
                  <a:pt x="114" y="55"/>
                  <a:pt x="114" y="55"/>
                  <a:pt x="114" y="55"/>
                </a:cubicBezTo>
                <a:cubicBezTo>
                  <a:pt x="114" y="55"/>
                  <a:pt x="114" y="55"/>
                  <a:pt x="114" y="55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114" y="52"/>
                  <a:pt x="114" y="52"/>
                  <a:pt x="114" y="52"/>
                </a:cubicBezTo>
                <a:cubicBezTo>
                  <a:pt x="114" y="52"/>
                  <a:pt x="114" y="52"/>
                  <a:pt x="114" y="52"/>
                </a:cubicBezTo>
                <a:cubicBezTo>
                  <a:pt x="114" y="50"/>
                  <a:pt x="114" y="50"/>
                  <a:pt x="114" y="50"/>
                </a:cubicBezTo>
                <a:cubicBezTo>
                  <a:pt x="114" y="50"/>
                  <a:pt x="114" y="50"/>
                  <a:pt x="114" y="50"/>
                </a:cubicBezTo>
                <a:cubicBezTo>
                  <a:pt x="114" y="49"/>
                  <a:pt x="115" y="49"/>
                  <a:pt x="114" y="49"/>
                </a:cubicBezTo>
                <a:cubicBezTo>
                  <a:pt x="114" y="48"/>
                  <a:pt x="113" y="48"/>
                  <a:pt x="113" y="48"/>
                </a:cubicBezTo>
                <a:cubicBezTo>
                  <a:pt x="113" y="47"/>
                  <a:pt x="113" y="47"/>
                  <a:pt x="113" y="47"/>
                </a:cubicBezTo>
                <a:cubicBezTo>
                  <a:pt x="113" y="46"/>
                  <a:pt x="113" y="46"/>
                  <a:pt x="113" y="46"/>
                </a:cubicBezTo>
                <a:cubicBezTo>
                  <a:pt x="113" y="46"/>
                  <a:pt x="112" y="46"/>
                  <a:pt x="112" y="46"/>
                </a:cubicBezTo>
                <a:cubicBezTo>
                  <a:pt x="112" y="46"/>
                  <a:pt x="112" y="46"/>
                  <a:pt x="112" y="45"/>
                </a:cubicBezTo>
                <a:cubicBezTo>
                  <a:pt x="112" y="45"/>
                  <a:pt x="112" y="45"/>
                  <a:pt x="112" y="45"/>
                </a:cubicBezTo>
                <a:cubicBezTo>
                  <a:pt x="112" y="45"/>
                  <a:pt x="112" y="45"/>
                  <a:pt x="112" y="45"/>
                </a:cubicBezTo>
                <a:cubicBezTo>
                  <a:pt x="112" y="45"/>
                  <a:pt x="112" y="45"/>
                  <a:pt x="112" y="45"/>
                </a:cubicBezTo>
                <a:cubicBezTo>
                  <a:pt x="112" y="45"/>
                  <a:pt x="112" y="45"/>
                  <a:pt x="112" y="44"/>
                </a:cubicBezTo>
                <a:cubicBezTo>
                  <a:pt x="112" y="44"/>
                  <a:pt x="112" y="44"/>
                  <a:pt x="111" y="44"/>
                </a:cubicBezTo>
                <a:cubicBezTo>
                  <a:pt x="111" y="44"/>
                  <a:pt x="111" y="44"/>
                  <a:pt x="111" y="44"/>
                </a:cubicBezTo>
                <a:cubicBezTo>
                  <a:pt x="111" y="44"/>
                  <a:pt x="111" y="44"/>
                  <a:pt x="111" y="44"/>
                </a:cubicBezTo>
                <a:cubicBezTo>
                  <a:pt x="111" y="44"/>
                  <a:pt x="111" y="43"/>
                  <a:pt x="111" y="43"/>
                </a:cubicBezTo>
                <a:cubicBezTo>
                  <a:pt x="111" y="43"/>
                  <a:pt x="111" y="43"/>
                  <a:pt x="111" y="43"/>
                </a:cubicBezTo>
                <a:cubicBezTo>
                  <a:pt x="111" y="43"/>
                  <a:pt x="111" y="43"/>
                  <a:pt x="111" y="43"/>
                </a:cubicBezTo>
                <a:cubicBezTo>
                  <a:pt x="111" y="43"/>
                  <a:pt x="111" y="42"/>
                  <a:pt x="111" y="42"/>
                </a:cubicBezTo>
                <a:cubicBezTo>
                  <a:pt x="111" y="42"/>
                  <a:pt x="110" y="42"/>
                  <a:pt x="110" y="42"/>
                </a:cubicBezTo>
                <a:cubicBezTo>
                  <a:pt x="110" y="42"/>
                  <a:pt x="110" y="42"/>
                  <a:pt x="110" y="42"/>
                </a:cubicBezTo>
                <a:cubicBezTo>
                  <a:pt x="110" y="41"/>
                  <a:pt x="110" y="41"/>
                  <a:pt x="110" y="41"/>
                </a:cubicBezTo>
                <a:cubicBezTo>
                  <a:pt x="109" y="41"/>
                  <a:pt x="109" y="40"/>
                  <a:pt x="109" y="39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09" y="38"/>
                  <a:pt x="108" y="38"/>
                  <a:pt x="108" y="38"/>
                </a:cubicBezTo>
                <a:cubicBezTo>
                  <a:pt x="108" y="38"/>
                  <a:pt x="108" y="38"/>
                  <a:pt x="108" y="38"/>
                </a:cubicBezTo>
                <a:cubicBezTo>
                  <a:pt x="108" y="37"/>
                  <a:pt x="108" y="37"/>
                  <a:pt x="108" y="37"/>
                </a:cubicBezTo>
                <a:cubicBezTo>
                  <a:pt x="108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6"/>
                  <a:pt x="107" y="36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06" y="35"/>
                  <a:pt x="106" y="35"/>
                  <a:pt x="106" y="35"/>
                </a:cubicBezTo>
                <a:cubicBezTo>
                  <a:pt x="106" y="34"/>
                  <a:pt x="105" y="34"/>
                  <a:pt x="105" y="33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4" y="32"/>
                  <a:pt x="104" y="31"/>
                  <a:pt x="103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30"/>
                  <a:pt x="104" y="30"/>
                  <a:pt x="104" y="30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5" y="33"/>
                  <a:pt x="105" y="33"/>
                  <a:pt x="105" y="33"/>
                </a:cubicBezTo>
                <a:cubicBezTo>
                  <a:pt x="106" y="33"/>
                  <a:pt x="106" y="33"/>
                  <a:pt x="106" y="33"/>
                </a:cubicBezTo>
                <a:cubicBezTo>
                  <a:pt x="106" y="33"/>
                  <a:pt x="106" y="33"/>
                  <a:pt x="106" y="33"/>
                </a:cubicBezTo>
                <a:cubicBezTo>
                  <a:pt x="106" y="33"/>
                  <a:pt x="106" y="33"/>
                  <a:pt x="106" y="33"/>
                </a:cubicBezTo>
                <a:cubicBezTo>
                  <a:pt x="106" y="33"/>
                  <a:pt x="106" y="33"/>
                  <a:pt x="106" y="33"/>
                </a:cubicBezTo>
                <a:cubicBezTo>
                  <a:pt x="106" y="34"/>
                  <a:pt x="106" y="34"/>
                  <a:pt x="106" y="34"/>
                </a:cubicBezTo>
                <a:cubicBezTo>
                  <a:pt x="106" y="34"/>
                  <a:pt x="107" y="34"/>
                  <a:pt x="107" y="34"/>
                </a:cubicBezTo>
                <a:cubicBezTo>
                  <a:pt x="107" y="34"/>
                  <a:pt x="107" y="34"/>
                  <a:pt x="107" y="34"/>
                </a:cubicBezTo>
                <a:cubicBezTo>
                  <a:pt x="107" y="34"/>
                  <a:pt x="107" y="35"/>
                  <a:pt x="107" y="35"/>
                </a:cubicBezTo>
                <a:cubicBezTo>
                  <a:pt x="108" y="35"/>
                  <a:pt x="108" y="35"/>
                  <a:pt x="108" y="35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108" y="36"/>
                  <a:pt x="108" y="37"/>
                  <a:pt x="108" y="37"/>
                </a:cubicBezTo>
                <a:cubicBezTo>
                  <a:pt x="109" y="37"/>
                  <a:pt x="109" y="37"/>
                  <a:pt x="109" y="37"/>
                </a:cubicBezTo>
                <a:cubicBezTo>
                  <a:pt x="109" y="37"/>
                  <a:pt x="109" y="37"/>
                  <a:pt x="109" y="37"/>
                </a:cubicBezTo>
                <a:cubicBezTo>
                  <a:pt x="109" y="38"/>
                  <a:pt x="109" y="38"/>
                  <a:pt x="109" y="38"/>
                </a:cubicBezTo>
                <a:cubicBezTo>
                  <a:pt x="109" y="38"/>
                  <a:pt x="109" y="38"/>
                  <a:pt x="109" y="38"/>
                </a:cubicBezTo>
                <a:cubicBezTo>
                  <a:pt x="109" y="38"/>
                  <a:pt x="109" y="38"/>
                  <a:pt x="109" y="38"/>
                </a:cubicBezTo>
                <a:cubicBezTo>
                  <a:pt x="109" y="38"/>
                  <a:pt x="109" y="38"/>
                  <a:pt x="109" y="38"/>
                </a:cubicBezTo>
                <a:cubicBezTo>
                  <a:pt x="109" y="38"/>
                  <a:pt x="109" y="38"/>
                  <a:pt x="109" y="38"/>
                </a:cubicBezTo>
                <a:cubicBezTo>
                  <a:pt x="109" y="38"/>
                  <a:pt x="109" y="38"/>
                  <a:pt x="109" y="38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10" y="39"/>
                  <a:pt x="110" y="39"/>
                  <a:pt x="110" y="39"/>
                </a:cubicBezTo>
                <a:cubicBezTo>
                  <a:pt x="110" y="39"/>
                  <a:pt x="110" y="40"/>
                  <a:pt x="110" y="40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40"/>
                  <a:pt x="110" y="41"/>
                  <a:pt x="111" y="41"/>
                </a:cubicBezTo>
                <a:cubicBezTo>
                  <a:pt x="111" y="41"/>
                  <a:pt x="111" y="41"/>
                  <a:pt x="111" y="41"/>
                </a:cubicBezTo>
                <a:cubicBezTo>
                  <a:pt x="111" y="41"/>
                  <a:pt x="111" y="41"/>
                  <a:pt x="111" y="41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111" y="42"/>
                  <a:pt x="111" y="43"/>
                  <a:pt x="111" y="43"/>
                </a:cubicBezTo>
                <a:cubicBezTo>
                  <a:pt x="112" y="43"/>
                  <a:pt x="112" y="43"/>
                  <a:pt x="112" y="44"/>
                </a:cubicBezTo>
                <a:cubicBezTo>
                  <a:pt x="113" y="44"/>
                  <a:pt x="113" y="44"/>
                  <a:pt x="113" y="44"/>
                </a:cubicBezTo>
                <a:cubicBezTo>
                  <a:pt x="113" y="43"/>
                  <a:pt x="113" y="43"/>
                  <a:pt x="113" y="43"/>
                </a:cubicBezTo>
                <a:cubicBezTo>
                  <a:pt x="113" y="42"/>
                  <a:pt x="112" y="41"/>
                  <a:pt x="112" y="39"/>
                </a:cubicBezTo>
                <a:cubicBezTo>
                  <a:pt x="112" y="38"/>
                  <a:pt x="112" y="38"/>
                  <a:pt x="112" y="37"/>
                </a:cubicBezTo>
                <a:close/>
                <a:moveTo>
                  <a:pt x="79" y="5"/>
                </a:moveTo>
                <a:cubicBezTo>
                  <a:pt x="79" y="5"/>
                  <a:pt x="78" y="5"/>
                  <a:pt x="78" y="6"/>
                </a:cubicBezTo>
                <a:cubicBezTo>
                  <a:pt x="78" y="6"/>
                  <a:pt x="78" y="6"/>
                  <a:pt x="78" y="6"/>
                </a:cubicBezTo>
                <a:cubicBezTo>
                  <a:pt x="78" y="6"/>
                  <a:pt x="78" y="6"/>
                  <a:pt x="78" y="6"/>
                </a:cubicBezTo>
                <a:cubicBezTo>
                  <a:pt x="78" y="7"/>
                  <a:pt x="78" y="7"/>
                  <a:pt x="78" y="7"/>
                </a:cubicBezTo>
                <a:cubicBezTo>
                  <a:pt x="78" y="7"/>
                  <a:pt x="79" y="7"/>
                  <a:pt x="79" y="7"/>
                </a:cubicBezTo>
                <a:cubicBezTo>
                  <a:pt x="79" y="8"/>
                  <a:pt x="79" y="8"/>
                  <a:pt x="79" y="8"/>
                </a:cubicBezTo>
                <a:cubicBezTo>
                  <a:pt x="79" y="7"/>
                  <a:pt x="79" y="7"/>
                  <a:pt x="79" y="7"/>
                </a:cubicBezTo>
                <a:cubicBezTo>
                  <a:pt x="79" y="7"/>
                  <a:pt x="79" y="7"/>
                  <a:pt x="79" y="7"/>
                </a:cubicBezTo>
                <a:cubicBezTo>
                  <a:pt x="79" y="7"/>
                  <a:pt x="79" y="8"/>
                  <a:pt x="79" y="8"/>
                </a:cubicBezTo>
                <a:cubicBezTo>
                  <a:pt x="79" y="8"/>
                  <a:pt x="79" y="8"/>
                  <a:pt x="79" y="8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10"/>
                  <a:pt x="78" y="10"/>
                  <a:pt x="78" y="10"/>
                </a:cubicBezTo>
                <a:cubicBezTo>
                  <a:pt x="79" y="10"/>
                  <a:pt x="79" y="10"/>
                  <a:pt x="79" y="10"/>
                </a:cubicBezTo>
                <a:cubicBezTo>
                  <a:pt x="79" y="10"/>
                  <a:pt x="79" y="10"/>
                  <a:pt x="79" y="10"/>
                </a:cubicBezTo>
                <a:cubicBezTo>
                  <a:pt x="80" y="10"/>
                  <a:pt x="80" y="10"/>
                  <a:pt x="80" y="10"/>
                </a:cubicBezTo>
                <a:cubicBezTo>
                  <a:pt x="80" y="10"/>
                  <a:pt x="80" y="10"/>
                  <a:pt x="80" y="10"/>
                </a:cubicBezTo>
                <a:cubicBezTo>
                  <a:pt x="81" y="10"/>
                  <a:pt x="81" y="10"/>
                  <a:pt x="81" y="10"/>
                </a:cubicBezTo>
                <a:cubicBezTo>
                  <a:pt x="81" y="10"/>
                  <a:pt x="81" y="10"/>
                  <a:pt x="81" y="10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9"/>
                  <a:pt x="81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1" y="7"/>
                </a:cubicBezTo>
                <a:cubicBezTo>
                  <a:pt x="81" y="7"/>
                  <a:pt x="81" y="7"/>
                  <a:pt x="81" y="6"/>
                </a:cubicBezTo>
                <a:cubicBezTo>
                  <a:pt x="81" y="6"/>
                  <a:pt x="81" y="6"/>
                  <a:pt x="81" y="6"/>
                </a:cubicBezTo>
                <a:cubicBezTo>
                  <a:pt x="81" y="6"/>
                  <a:pt x="81" y="6"/>
                  <a:pt x="81" y="6"/>
                </a:cubicBezTo>
                <a:cubicBezTo>
                  <a:pt x="81" y="6"/>
                  <a:pt x="81" y="6"/>
                  <a:pt x="81" y="6"/>
                </a:cubicBezTo>
                <a:cubicBezTo>
                  <a:pt x="80" y="6"/>
                  <a:pt x="80" y="6"/>
                  <a:pt x="80" y="6"/>
                </a:cubicBezTo>
                <a:cubicBezTo>
                  <a:pt x="80" y="6"/>
                  <a:pt x="80" y="6"/>
                  <a:pt x="80" y="6"/>
                </a:cubicBezTo>
                <a:cubicBezTo>
                  <a:pt x="80" y="5"/>
                  <a:pt x="80" y="5"/>
                  <a:pt x="80" y="5"/>
                </a:cubicBezTo>
                <a:cubicBezTo>
                  <a:pt x="80" y="5"/>
                  <a:pt x="80" y="5"/>
                  <a:pt x="80" y="5"/>
                </a:cubicBezTo>
                <a:cubicBezTo>
                  <a:pt x="80" y="5"/>
                  <a:pt x="80" y="5"/>
                  <a:pt x="80" y="5"/>
                </a:cubicBezTo>
                <a:cubicBezTo>
                  <a:pt x="79" y="5"/>
                  <a:pt x="79" y="5"/>
                  <a:pt x="79" y="5"/>
                </a:cubicBezTo>
                <a:cubicBezTo>
                  <a:pt x="79" y="5"/>
                  <a:pt x="79" y="5"/>
                  <a:pt x="79" y="5"/>
                </a:cubicBezTo>
                <a:close/>
                <a:moveTo>
                  <a:pt x="75" y="5"/>
                </a:moveTo>
                <a:cubicBezTo>
                  <a:pt x="75" y="5"/>
                  <a:pt x="75" y="5"/>
                  <a:pt x="75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5" y="5"/>
                  <a:pt x="75" y="5"/>
                  <a:pt x="74" y="5"/>
                </a:cubicBezTo>
                <a:cubicBezTo>
                  <a:pt x="74" y="5"/>
                  <a:pt x="74" y="5"/>
                  <a:pt x="74" y="5"/>
                </a:cubicBezTo>
                <a:cubicBezTo>
                  <a:pt x="74" y="5"/>
                  <a:pt x="74" y="5"/>
                  <a:pt x="74" y="5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6"/>
                  <a:pt x="74" y="6"/>
                  <a:pt x="74" y="6"/>
                </a:cubicBezTo>
                <a:cubicBezTo>
                  <a:pt x="73" y="6"/>
                  <a:pt x="73" y="6"/>
                  <a:pt x="73" y="6"/>
                </a:cubicBezTo>
                <a:cubicBezTo>
                  <a:pt x="73" y="6"/>
                  <a:pt x="73" y="6"/>
                  <a:pt x="73" y="6"/>
                </a:cubicBezTo>
                <a:cubicBezTo>
                  <a:pt x="73" y="6"/>
                  <a:pt x="73" y="6"/>
                  <a:pt x="73" y="6"/>
                </a:cubicBezTo>
                <a:cubicBezTo>
                  <a:pt x="73" y="6"/>
                  <a:pt x="73" y="6"/>
                  <a:pt x="73" y="6"/>
                </a:cubicBezTo>
                <a:cubicBezTo>
                  <a:pt x="73" y="7"/>
                  <a:pt x="73" y="7"/>
                  <a:pt x="73" y="7"/>
                </a:cubicBezTo>
                <a:cubicBezTo>
                  <a:pt x="73" y="7"/>
                  <a:pt x="73" y="7"/>
                  <a:pt x="73" y="7"/>
                </a:cubicBezTo>
                <a:cubicBezTo>
                  <a:pt x="73" y="8"/>
                  <a:pt x="73" y="8"/>
                  <a:pt x="73" y="8"/>
                </a:cubicBezTo>
                <a:cubicBezTo>
                  <a:pt x="73" y="8"/>
                  <a:pt x="73" y="8"/>
                  <a:pt x="73" y="8"/>
                </a:cubicBezTo>
                <a:cubicBezTo>
                  <a:pt x="73" y="8"/>
                  <a:pt x="73" y="8"/>
                  <a:pt x="73" y="8"/>
                </a:cubicBezTo>
                <a:cubicBezTo>
                  <a:pt x="73" y="8"/>
                  <a:pt x="73" y="8"/>
                  <a:pt x="73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4" y="8"/>
                  <a:pt x="74" y="9"/>
                  <a:pt x="74" y="9"/>
                </a:cubicBezTo>
                <a:cubicBezTo>
                  <a:pt x="74" y="9"/>
                  <a:pt x="75" y="9"/>
                  <a:pt x="75" y="9"/>
                </a:cubicBezTo>
                <a:cubicBezTo>
                  <a:pt x="75" y="9"/>
                  <a:pt x="75" y="9"/>
                  <a:pt x="75" y="9"/>
                </a:cubicBezTo>
                <a:cubicBezTo>
                  <a:pt x="75" y="9"/>
                  <a:pt x="75" y="9"/>
                  <a:pt x="75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77" y="9"/>
                  <a:pt x="77" y="9"/>
                  <a:pt x="77" y="9"/>
                </a:cubicBezTo>
                <a:cubicBezTo>
                  <a:pt x="77" y="9"/>
                  <a:pt x="77" y="9"/>
                  <a:pt x="77" y="9"/>
                </a:cubicBezTo>
                <a:cubicBezTo>
                  <a:pt x="77" y="9"/>
                  <a:pt x="77" y="9"/>
                  <a:pt x="77" y="8"/>
                </a:cubicBezTo>
                <a:cubicBezTo>
                  <a:pt x="78" y="8"/>
                  <a:pt x="78" y="8"/>
                  <a:pt x="78" y="7"/>
                </a:cubicBezTo>
                <a:cubicBezTo>
                  <a:pt x="78" y="7"/>
                  <a:pt x="78" y="7"/>
                  <a:pt x="77" y="7"/>
                </a:cubicBezTo>
                <a:cubicBezTo>
                  <a:pt x="77" y="6"/>
                  <a:pt x="77" y="6"/>
                  <a:pt x="77" y="6"/>
                </a:cubicBezTo>
                <a:cubicBezTo>
                  <a:pt x="77" y="6"/>
                  <a:pt x="77" y="6"/>
                  <a:pt x="77" y="6"/>
                </a:cubicBezTo>
                <a:cubicBezTo>
                  <a:pt x="77" y="6"/>
                  <a:pt x="77" y="6"/>
                  <a:pt x="77" y="6"/>
                </a:cubicBezTo>
                <a:cubicBezTo>
                  <a:pt x="77" y="6"/>
                  <a:pt x="78" y="6"/>
                  <a:pt x="78" y="5"/>
                </a:cubicBezTo>
                <a:cubicBezTo>
                  <a:pt x="78" y="5"/>
                  <a:pt x="78" y="5"/>
                  <a:pt x="78" y="5"/>
                </a:cubicBezTo>
                <a:cubicBezTo>
                  <a:pt x="78" y="5"/>
                  <a:pt x="78" y="5"/>
                  <a:pt x="78" y="5"/>
                </a:cubicBezTo>
                <a:cubicBezTo>
                  <a:pt x="77" y="5"/>
                  <a:pt x="77" y="5"/>
                  <a:pt x="77" y="5"/>
                </a:cubicBezTo>
                <a:cubicBezTo>
                  <a:pt x="77" y="5"/>
                  <a:pt x="77" y="5"/>
                  <a:pt x="77" y="5"/>
                </a:cubicBezTo>
                <a:cubicBezTo>
                  <a:pt x="77" y="5"/>
                  <a:pt x="77" y="5"/>
                  <a:pt x="77" y="5"/>
                </a:cubicBezTo>
                <a:cubicBezTo>
                  <a:pt x="77" y="4"/>
                  <a:pt x="76" y="4"/>
                  <a:pt x="76" y="4"/>
                </a:cubicBezTo>
                <a:cubicBezTo>
                  <a:pt x="76" y="4"/>
                  <a:pt x="76" y="4"/>
                  <a:pt x="76" y="4"/>
                </a:cubicBezTo>
                <a:cubicBezTo>
                  <a:pt x="76" y="4"/>
                  <a:pt x="76" y="4"/>
                  <a:pt x="76" y="4"/>
                </a:cubicBezTo>
                <a:cubicBezTo>
                  <a:pt x="76" y="4"/>
                  <a:pt x="76" y="4"/>
                  <a:pt x="76" y="4"/>
                </a:cubicBezTo>
                <a:cubicBezTo>
                  <a:pt x="76" y="4"/>
                  <a:pt x="75" y="4"/>
                  <a:pt x="75" y="4"/>
                </a:cubicBezTo>
                <a:cubicBezTo>
                  <a:pt x="75" y="4"/>
                  <a:pt x="75" y="4"/>
                  <a:pt x="75" y="4"/>
                </a:cubicBezTo>
                <a:cubicBezTo>
                  <a:pt x="75" y="4"/>
                  <a:pt x="75" y="4"/>
                  <a:pt x="75" y="4"/>
                </a:cubicBezTo>
                <a:cubicBezTo>
                  <a:pt x="75" y="4"/>
                  <a:pt x="75" y="4"/>
                  <a:pt x="75" y="4"/>
                </a:cubicBezTo>
                <a:cubicBezTo>
                  <a:pt x="75" y="4"/>
                  <a:pt x="75" y="4"/>
                  <a:pt x="75" y="4"/>
                </a:cubicBezTo>
                <a:cubicBezTo>
                  <a:pt x="75" y="4"/>
                  <a:pt x="75" y="4"/>
                  <a:pt x="75" y="4"/>
                </a:cubicBezTo>
                <a:cubicBezTo>
                  <a:pt x="75" y="3"/>
                  <a:pt x="75" y="3"/>
                  <a:pt x="75" y="3"/>
                </a:cubicBezTo>
                <a:cubicBezTo>
                  <a:pt x="73" y="3"/>
                  <a:pt x="73" y="3"/>
                  <a:pt x="73" y="3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4"/>
                  <a:pt x="73" y="5"/>
                  <a:pt x="73" y="5"/>
                </a:cubicBezTo>
                <a:cubicBezTo>
                  <a:pt x="73" y="5"/>
                  <a:pt x="73" y="5"/>
                  <a:pt x="73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5" y="5"/>
                  <a:pt x="75" y="5"/>
                  <a:pt x="75" y="5"/>
                </a:cubicBezTo>
                <a:close/>
                <a:moveTo>
                  <a:pt x="112" y="77"/>
                </a:moveTo>
                <a:cubicBezTo>
                  <a:pt x="113" y="76"/>
                  <a:pt x="113" y="75"/>
                  <a:pt x="113" y="74"/>
                </a:cubicBezTo>
                <a:cubicBezTo>
                  <a:pt x="113" y="74"/>
                  <a:pt x="113" y="74"/>
                  <a:pt x="113" y="74"/>
                </a:cubicBezTo>
                <a:cubicBezTo>
                  <a:pt x="113" y="74"/>
                  <a:pt x="113" y="74"/>
                  <a:pt x="113" y="74"/>
                </a:cubicBezTo>
                <a:cubicBezTo>
                  <a:pt x="113" y="74"/>
                  <a:pt x="113" y="74"/>
                  <a:pt x="113" y="74"/>
                </a:cubicBezTo>
                <a:cubicBezTo>
                  <a:pt x="113" y="74"/>
                  <a:pt x="113" y="74"/>
                  <a:pt x="113" y="74"/>
                </a:cubicBezTo>
                <a:cubicBezTo>
                  <a:pt x="113" y="74"/>
                  <a:pt x="113" y="74"/>
                  <a:pt x="112" y="73"/>
                </a:cubicBezTo>
                <a:cubicBezTo>
                  <a:pt x="112" y="74"/>
                  <a:pt x="112" y="74"/>
                  <a:pt x="112" y="74"/>
                </a:cubicBezTo>
                <a:cubicBezTo>
                  <a:pt x="112" y="74"/>
                  <a:pt x="112" y="74"/>
                  <a:pt x="112" y="74"/>
                </a:cubicBezTo>
                <a:cubicBezTo>
                  <a:pt x="112" y="74"/>
                  <a:pt x="112" y="74"/>
                  <a:pt x="111" y="74"/>
                </a:cubicBezTo>
                <a:cubicBezTo>
                  <a:pt x="111" y="75"/>
                  <a:pt x="111" y="75"/>
                  <a:pt x="111" y="75"/>
                </a:cubicBezTo>
                <a:cubicBezTo>
                  <a:pt x="111" y="75"/>
                  <a:pt x="110" y="76"/>
                  <a:pt x="110" y="76"/>
                </a:cubicBezTo>
                <a:cubicBezTo>
                  <a:pt x="110" y="76"/>
                  <a:pt x="110" y="76"/>
                  <a:pt x="110" y="76"/>
                </a:cubicBezTo>
                <a:cubicBezTo>
                  <a:pt x="110" y="76"/>
                  <a:pt x="110" y="76"/>
                  <a:pt x="110" y="76"/>
                </a:cubicBezTo>
                <a:cubicBezTo>
                  <a:pt x="110" y="76"/>
                  <a:pt x="110" y="77"/>
                  <a:pt x="110" y="77"/>
                </a:cubicBezTo>
                <a:cubicBezTo>
                  <a:pt x="110" y="77"/>
                  <a:pt x="110" y="77"/>
                  <a:pt x="110" y="77"/>
                </a:cubicBezTo>
                <a:cubicBezTo>
                  <a:pt x="110" y="77"/>
                  <a:pt x="110" y="77"/>
                  <a:pt x="110" y="77"/>
                </a:cubicBezTo>
                <a:cubicBezTo>
                  <a:pt x="109" y="78"/>
                  <a:pt x="109" y="78"/>
                  <a:pt x="109" y="79"/>
                </a:cubicBezTo>
                <a:cubicBezTo>
                  <a:pt x="109" y="79"/>
                  <a:pt x="109" y="79"/>
                  <a:pt x="109" y="79"/>
                </a:cubicBezTo>
                <a:cubicBezTo>
                  <a:pt x="109" y="79"/>
                  <a:pt x="109" y="79"/>
                  <a:pt x="109" y="79"/>
                </a:cubicBezTo>
                <a:cubicBezTo>
                  <a:pt x="109" y="79"/>
                  <a:pt x="109" y="80"/>
                  <a:pt x="109" y="81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110" y="82"/>
                  <a:pt x="111" y="81"/>
                  <a:pt x="111" y="81"/>
                </a:cubicBezTo>
                <a:cubicBezTo>
                  <a:pt x="111" y="81"/>
                  <a:pt x="111" y="80"/>
                  <a:pt x="111" y="80"/>
                </a:cubicBezTo>
                <a:cubicBezTo>
                  <a:pt x="111" y="80"/>
                  <a:pt x="111" y="80"/>
                  <a:pt x="111" y="80"/>
                </a:cubicBezTo>
                <a:cubicBezTo>
                  <a:pt x="111" y="80"/>
                  <a:pt x="111" y="80"/>
                  <a:pt x="111" y="79"/>
                </a:cubicBezTo>
                <a:cubicBezTo>
                  <a:pt x="111" y="79"/>
                  <a:pt x="111" y="79"/>
                  <a:pt x="111" y="79"/>
                </a:cubicBezTo>
                <a:cubicBezTo>
                  <a:pt x="111" y="79"/>
                  <a:pt x="111" y="79"/>
                  <a:pt x="111" y="79"/>
                </a:cubicBezTo>
                <a:cubicBezTo>
                  <a:pt x="111" y="79"/>
                  <a:pt x="111" y="79"/>
                  <a:pt x="111" y="78"/>
                </a:cubicBezTo>
                <a:cubicBezTo>
                  <a:pt x="111" y="78"/>
                  <a:pt x="111" y="78"/>
                  <a:pt x="111" y="78"/>
                </a:cubicBezTo>
                <a:cubicBezTo>
                  <a:pt x="111" y="78"/>
                  <a:pt x="111" y="78"/>
                  <a:pt x="111" y="78"/>
                </a:cubicBezTo>
                <a:cubicBezTo>
                  <a:pt x="111" y="78"/>
                  <a:pt x="112" y="78"/>
                  <a:pt x="112" y="78"/>
                </a:cubicBezTo>
                <a:cubicBezTo>
                  <a:pt x="112" y="77"/>
                  <a:pt x="112" y="77"/>
                  <a:pt x="112" y="77"/>
                </a:cubicBezTo>
                <a:cubicBezTo>
                  <a:pt x="112" y="77"/>
                  <a:pt x="112" y="77"/>
                  <a:pt x="112" y="77"/>
                </a:cubicBezTo>
                <a:cubicBezTo>
                  <a:pt x="112" y="77"/>
                  <a:pt x="112" y="77"/>
                  <a:pt x="112" y="77"/>
                </a:cubicBezTo>
                <a:cubicBezTo>
                  <a:pt x="112" y="77"/>
                  <a:pt x="112" y="77"/>
                  <a:pt x="112" y="7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0" name="TextBox 24">
            <a:extLst>
              <a:ext uri="{FF2B5EF4-FFF2-40B4-BE49-F238E27FC236}">
                <a16:creationId xmlns:a16="http://schemas.microsoft.com/office/drawing/2014/main" id="{15E0C430-6C89-492A-A73D-897C2E7A2D5B}"/>
              </a:ext>
            </a:extLst>
          </p:cNvPr>
          <p:cNvSpPr txBox="1"/>
          <p:nvPr/>
        </p:nvSpPr>
        <p:spPr>
          <a:xfrm>
            <a:off x="440204" y="1847278"/>
            <a:ext cx="1891560" cy="430887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r>
              <a:rPr lang="en-US" altLang="zh-TW" sz="2800" cap="small" dirty="0">
                <a:latin typeface="Lato Hairline" panose="02020500000000000000" charset="0"/>
              </a:rPr>
              <a:t>Group 2</a:t>
            </a:r>
            <a:endParaRPr lang="zh-TW" altLang="zh-TW" sz="2800" dirty="0">
              <a:latin typeface="Lato Hairline" panose="02020500000000000000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F767EA1-CEB8-4BCD-8838-A3D6B7C92A35}"/>
              </a:ext>
            </a:extLst>
          </p:cNvPr>
          <p:cNvGrpSpPr/>
          <p:nvPr/>
        </p:nvGrpSpPr>
        <p:grpSpPr>
          <a:xfrm>
            <a:off x="587962" y="2326403"/>
            <a:ext cx="5682209" cy="707886"/>
            <a:chOff x="343703" y="2291189"/>
            <a:chExt cx="5682209" cy="707886"/>
          </a:xfrm>
        </p:grpSpPr>
        <p:sp>
          <p:nvSpPr>
            <p:cNvPr id="33" name="KSO_Shape">
              <a:extLst>
                <a:ext uri="{FF2B5EF4-FFF2-40B4-BE49-F238E27FC236}">
                  <a16:creationId xmlns:a16="http://schemas.microsoft.com/office/drawing/2014/main" id="{1488FB63-FF0C-41E9-B1F7-D8861E2A5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703" y="2377609"/>
              <a:ext cx="286134" cy="320850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rgbClr val="00608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63640" y="2291189"/>
              <a:ext cx="536227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Noto Sans CJK TC Thin" panose="020B0200000000000000" pitchFamily="34" charset="-120"/>
                  <a:ea typeface="Noto Sans CJK TC Thin" panose="020B0200000000000000" pitchFamily="34" charset="-120"/>
                </a:rPr>
                <a:t>Tina</a:t>
              </a:r>
            </a:p>
            <a:p>
              <a:r>
                <a:rPr lang="en" altLang="zh-TW" sz="1600" dirty="0">
                  <a:latin typeface="Noto Sans CJK TC Thin" panose="020B0200000000000000" pitchFamily="34" charset="-120"/>
                  <a:ea typeface="Noto Sans CJK TC Thin" panose="020B0200000000000000" pitchFamily="34" charset="-120"/>
                </a:rPr>
                <a:t>First year </a:t>
              </a:r>
              <a:r>
                <a:rPr lang="en-US" altLang="zh-TW" sz="1600" dirty="0">
                  <a:latin typeface="Noto Sans CJK TC Thin" panose="020B0200000000000000" pitchFamily="34" charset="-120"/>
                  <a:ea typeface="Noto Sans CJK TC Thin" panose="020B0200000000000000" pitchFamily="34" charset="-120"/>
                </a:rPr>
                <a:t>of graduate school/ </a:t>
              </a:r>
              <a:r>
                <a:rPr lang="en" altLang="zh-TW" sz="1600" dirty="0">
                  <a:latin typeface="Noto Sans CJK TC Thin" panose="020B0200000000000000" pitchFamily="34" charset="-120"/>
                  <a:ea typeface="Noto Sans CJK TC Thin" panose="020B0200000000000000" pitchFamily="34" charset="-120"/>
                </a:rPr>
                <a:t>Electronic Engineering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E197DD17-F296-46BE-A806-EA276E7C8738}"/>
              </a:ext>
            </a:extLst>
          </p:cNvPr>
          <p:cNvGrpSpPr/>
          <p:nvPr/>
        </p:nvGrpSpPr>
        <p:grpSpPr>
          <a:xfrm>
            <a:off x="587962" y="3023831"/>
            <a:ext cx="4099243" cy="707886"/>
            <a:chOff x="377506" y="3120956"/>
            <a:chExt cx="4099243" cy="707886"/>
          </a:xfrm>
        </p:grpSpPr>
        <p:sp>
          <p:nvSpPr>
            <p:cNvPr id="38" name="KSO_Shape">
              <a:extLst>
                <a:ext uri="{FF2B5EF4-FFF2-40B4-BE49-F238E27FC236}">
                  <a16:creationId xmlns:a16="http://schemas.microsoft.com/office/drawing/2014/main" id="{1488FB63-FF0C-41E9-B1F7-D8861E2A5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06" y="3168132"/>
              <a:ext cx="286134" cy="320850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rgbClr val="00608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63640" y="3120956"/>
              <a:ext cx="381310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Noto Sans CJK TC Thin" panose="020B0200000000000000" pitchFamily="34" charset="-120"/>
                  <a:ea typeface="Noto Sans CJK TC Thin" panose="020B0200000000000000" pitchFamily="34" charset="-120"/>
                </a:rPr>
                <a:t>Justin</a:t>
              </a:r>
            </a:p>
            <a:p>
              <a:r>
                <a:rPr lang="en-US" altLang="zh-TW" sz="1600" dirty="0">
                  <a:latin typeface="Noto Sans CJK TC Thin" panose="020B0200000000000000" pitchFamily="34" charset="-120"/>
                  <a:ea typeface="Noto Sans CJK TC Thin" panose="020B0200000000000000" pitchFamily="34" charset="-120"/>
                </a:rPr>
                <a:t>Sophomore/ Electronic Engineering</a:t>
              </a: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6CB992D5-32C5-4E50-87EC-F41C6D042023}"/>
              </a:ext>
            </a:extLst>
          </p:cNvPr>
          <p:cNvGrpSpPr/>
          <p:nvPr/>
        </p:nvGrpSpPr>
        <p:grpSpPr>
          <a:xfrm>
            <a:off x="587962" y="3729191"/>
            <a:ext cx="3934143" cy="707886"/>
            <a:chOff x="377506" y="3670423"/>
            <a:chExt cx="3934143" cy="707886"/>
          </a:xfrm>
        </p:grpSpPr>
        <p:sp>
          <p:nvSpPr>
            <p:cNvPr id="41" name="KSO_Shape">
              <a:extLst>
                <a:ext uri="{FF2B5EF4-FFF2-40B4-BE49-F238E27FC236}">
                  <a16:creationId xmlns:a16="http://schemas.microsoft.com/office/drawing/2014/main" id="{1488FB63-FF0C-41E9-B1F7-D8861E2A5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06" y="3703516"/>
              <a:ext cx="286134" cy="320850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rgbClr val="00608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63640" y="3670423"/>
              <a:ext cx="364800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Noto Sans CJK TC Thin" panose="020B0200000000000000" pitchFamily="34" charset="-120"/>
                  <a:ea typeface="Noto Sans CJK TC Thin" panose="020B0200000000000000" pitchFamily="34" charset="-120"/>
                </a:rPr>
                <a:t>Jarwy</a:t>
              </a:r>
            </a:p>
            <a:p>
              <a:r>
                <a:rPr lang="en-US" altLang="zh-TW" sz="1600" dirty="0">
                  <a:latin typeface="Noto Sans CJK TC Thin" panose="020B0200000000000000" pitchFamily="34" charset="-120"/>
                  <a:ea typeface="Noto Sans CJK TC Thin" panose="020B0200000000000000" pitchFamily="34" charset="-120"/>
                </a:rPr>
                <a:t>Sophomore/ Electronic Engineering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285751" y="373112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009087"/>
                </a:solidFill>
              </a:rPr>
              <a:t>Outline</a:t>
            </a:r>
            <a:endParaRPr lang="en" dirty="0">
              <a:solidFill>
                <a:srgbClr val="009087"/>
              </a:solidFill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233B570-AE1B-46C8-9D4C-C6D9D5F1FB2E}"/>
              </a:ext>
            </a:extLst>
          </p:cNvPr>
          <p:cNvSpPr txBox="1"/>
          <p:nvPr/>
        </p:nvSpPr>
        <p:spPr>
          <a:xfrm>
            <a:off x="285752" y="1466367"/>
            <a:ext cx="5832019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9087"/>
              </a:buClr>
              <a:buFont typeface="+mj-lt"/>
              <a:buAutoNum type="arabicPeriod"/>
            </a:pPr>
            <a:r>
              <a:rPr lang="en-US" altLang="zh-TW" sz="2400" dirty="0">
                <a:solidFill>
                  <a:srgbClr val="009087"/>
                </a:solidFill>
                <a:latin typeface="Lato Hairline"/>
                <a:sym typeface="Lato Hairline"/>
              </a:rPr>
              <a:t>Data</a:t>
            </a:r>
          </a:p>
          <a:p>
            <a:pPr marL="457200" indent="-457200">
              <a:lnSpc>
                <a:spcPct val="150000"/>
              </a:lnSpc>
              <a:buClr>
                <a:srgbClr val="009087"/>
              </a:buClr>
              <a:buFont typeface="+mj-lt"/>
              <a:buAutoNum type="arabicPeriod"/>
            </a:pPr>
            <a:r>
              <a:rPr lang="en-US" altLang="zh-TW" sz="2400" dirty="0">
                <a:solidFill>
                  <a:srgbClr val="009087"/>
                </a:solidFill>
                <a:latin typeface="Lato Hairline"/>
                <a:sym typeface="Lato Hairline"/>
              </a:rPr>
              <a:t>Data Preprocessing</a:t>
            </a:r>
          </a:p>
          <a:p>
            <a:pPr marL="457200" indent="-457200">
              <a:lnSpc>
                <a:spcPct val="150000"/>
              </a:lnSpc>
              <a:buClr>
                <a:srgbClr val="009087"/>
              </a:buClr>
              <a:buFont typeface="+mj-lt"/>
              <a:buAutoNum type="arabicPeriod"/>
            </a:pPr>
            <a:r>
              <a:rPr lang="en-US" altLang="zh-TW" sz="2400" dirty="0">
                <a:solidFill>
                  <a:srgbClr val="009087"/>
                </a:solidFill>
                <a:latin typeface="Lato Hairline"/>
                <a:sym typeface="Lato Light"/>
              </a:rPr>
              <a:t>Visualization</a:t>
            </a:r>
            <a:endParaRPr lang="en" altLang="zh-TW" sz="2400" dirty="0">
              <a:solidFill>
                <a:srgbClr val="009087"/>
              </a:solidFill>
              <a:latin typeface="Lato Hairline"/>
              <a:sym typeface="Lato Light"/>
            </a:endParaRPr>
          </a:p>
          <a:p>
            <a:pPr marL="457200" indent="-457200">
              <a:lnSpc>
                <a:spcPct val="150000"/>
              </a:lnSpc>
              <a:buClr>
                <a:srgbClr val="009087"/>
              </a:buClr>
              <a:buFont typeface="+mj-lt"/>
              <a:buAutoNum type="arabicPeriod"/>
            </a:pPr>
            <a:r>
              <a:rPr lang="en-US" altLang="zh-TW" sz="2400" dirty="0">
                <a:solidFill>
                  <a:srgbClr val="009087"/>
                </a:solidFill>
                <a:latin typeface="Lato Hairline"/>
                <a:sym typeface="Lato Light"/>
              </a:rPr>
              <a:t>Model</a:t>
            </a:r>
          </a:p>
          <a:p>
            <a:pPr marL="457200" indent="-457200">
              <a:lnSpc>
                <a:spcPct val="150000"/>
              </a:lnSpc>
              <a:buClr>
                <a:srgbClr val="009087"/>
              </a:buClr>
              <a:buFont typeface="+mj-lt"/>
              <a:buAutoNum type="arabicPeriod"/>
            </a:pPr>
            <a:r>
              <a:rPr lang="en-US" altLang="zh-TW" sz="2400" dirty="0">
                <a:solidFill>
                  <a:srgbClr val="009087"/>
                </a:solidFill>
                <a:latin typeface="Lato Hairline"/>
                <a:sym typeface="Lato Light"/>
              </a:rPr>
              <a:t>Result</a:t>
            </a:r>
            <a:endParaRPr lang="en" altLang="zh-TW" sz="2400" dirty="0">
              <a:solidFill>
                <a:srgbClr val="009087"/>
              </a:solidFill>
              <a:latin typeface="Lato Hairline"/>
              <a:sym typeface="Lato Light"/>
            </a:endParaRPr>
          </a:p>
          <a:p>
            <a:pPr marL="457200" indent="-457200">
              <a:lnSpc>
                <a:spcPct val="150000"/>
              </a:lnSpc>
              <a:buClr>
                <a:srgbClr val="009087"/>
              </a:buClr>
              <a:buFont typeface="+mj-lt"/>
              <a:buAutoNum type="arabicPeriod"/>
            </a:pPr>
            <a:endParaRPr lang="en-US" altLang="zh-TW" sz="2400" dirty="0">
              <a:solidFill>
                <a:srgbClr val="009087"/>
              </a:solidFill>
              <a:latin typeface="Lato Hairline"/>
              <a:sym typeface="Lato Hairlin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D86A3E7E-B344-480D-962A-94F72D91009C}"/>
              </a:ext>
            </a:extLst>
          </p:cNvPr>
          <p:cNvGrpSpPr/>
          <p:nvPr/>
        </p:nvGrpSpPr>
        <p:grpSpPr>
          <a:xfrm>
            <a:off x="652434" y="1470257"/>
            <a:ext cx="13947768" cy="2770388"/>
            <a:chOff x="652434" y="1470257"/>
            <a:chExt cx="13947768" cy="277038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FBCEF771-7763-4D69-AE0A-FCD9ED83D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8734" y="1470257"/>
              <a:ext cx="13591468" cy="2202986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BE9532-524E-476A-98F8-17F197773294}"/>
                </a:ext>
              </a:extLst>
            </p:cNvPr>
            <p:cNvSpPr/>
            <p:nvPr/>
          </p:nvSpPr>
          <p:spPr>
            <a:xfrm>
              <a:off x="1017525" y="1490662"/>
              <a:ext cx="855236" cy="21621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B37CF38-BA17-4AFD-A308-0B4B4685104A}"/>
                </a:ext>
              </a:extLst>
            </p:cNvPr>
            <p:cNvSpPr txBox="1"/>
            <p:nvPr/>
          </p:nvSpPr>
          <p:spPr>
            <a:xfrm>
              <a:off x="652434" y="3778980"/>
              <a:ext cx="6688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There are 101 different countries in our dataset.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652434" y="392575"/>
            <a:ext cx="548759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fontAlgn="base"/>
            <a:r>
              <a:rPr lang="en-US" altLang="zh-TW" sz="2800" dirty="0"/>
              <a:t>Data (Original Columns)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73F31364-8A47-4634-A4F4-0C47D288C652}"/>
              </a:ext>
            </a:extLst>
          </p:cNvPr>
          <p:cNvGrpSpPr/>
          <p:nvPr/>
        </p:nvGrpSpPr>
        <p:grpSpPr>
          <a:xfrm>
            <a:off x="0" y="-1"/>
            <a:ext cx="6283356" cy="265067"/>
            <a:chOff x="0" y="-1"/>
            <a:chExt cx="6283356" cy="265067"/>
          </a:xfrm>
        </p:grpSpPr>
        <p:sp>
          <p:nvSpPr>
            <p:cNvPr id="48" name="Shape 191">
              <a:extLst>
                <a:ext uri="{FF2B5EF4-FFF2-40B4-BE49-F238E27FC236}">
                  <a16:creationId xmlns:a16="http://schemas.microsoft.com/office/drawing/2014/main" id="{75FBAE57-608C-4204-8AEF-4E21E086536D}"/>
                </a:ext>
              </a:extLst>
            </p:cNvPr>
            <p:cNvSpPr/>
            <p:nvPr/>
          </p:nvSpPr>
          <p:spPr>
            <a:xfrm>
              <a:off x="0" y="1"/>
              <a:ext cx="805543" cy="265065"/>
            </a:xfrm>
            <a:prstGeom prst="homePlate">
              <a:avLst>
                <a:gd name="adj" fmla="val 30129"/>
              </a:avLst>
            </a:prstGeom>
            <a:solidFill>
              <a:srgbClr val="F99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b="1" dirty="0">
                  <a:solidFill>
                    <a:schemeClr val="tx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Data</a:t>
              </a:r>
              <a:endParaRPr lang="en" b="1" dirty="0">
                <a:solidFill>
                  <a:schemeClr val="tx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9" name="Shape 192">
              <a:extLst>
                <a:ext uri="{FF2B5EF4-FFF2-40B4-BE49-F238E27FC236}">
                  <a16:creationId xmlns:a16="http://schemas.microsoft.com/office/drawing/2014/main" id="{5DA9A2BA-567E-4185-91A7-A959E425B852}"/>
                </a:ext>
              </a:extLst>
            </p:cNvPr>
            <p:cNvSpPr/>
            <p:nvPr/>
          </p:nvSpPr>
          <p:spPr>
            <a:xfrm>
              <a:off x="805543" y="0"/>
              <a:ext cx="2090057" cy="265065"/>
            </a:xfrm>
            <a:prstGeom prst="chevron">
              <a:avLst>
                <a:gd name="adj" fmla="val 29853"/>
              </a:avLst>
            </a:prstGeom>
            <a:solidFill>
              <a:srgbClr val="EFEF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TW" dirty="0">
                  <a:solidFill>
                    <a:srgbClr val="A6A6A6"/>
                  </a:solidFill>
                  <a:latin typeface="Lato Light"/>
                  <a:sym typeface="Lato Light"/>
                </a:rPr>
                <a:t>Data Preprocessing</a:t>
              </a:r>
              <a:endParaRPr lang="en" dirty="0">
                <a:solidFill>
                  <a:srgbClr val="A6A6A6"/>
                </a:solidFill>
                <a:latin typeface="Lato Light"/>
                <a:sym typeface="Lato Light"/>
              </a:endParaRPr>
            </a:p>
          </p:txBody>
        </p:sp>
        <p:sp>
          <p:nvSpPr>
            <p:cNvPr id="50" name="Shape 193">
              <a:extLst>
                <a:ext uri="{FF2B5EF4-FFF2-40B4-BE49-F238E27FC236}">
                  <a16:creationId xmlns:a16="http://schemas.microsoft.com/office/drawing/2014/main" id="{AB6BCBBF-17C1-434E-A67F-E26D34FD2A59}"/>
                </a:ext>
              </a:extLst>
            </p:cNvPr>
            <p:cNvSpPr/>
            <p:nvPr/>
          </p:nvSpPr>
          <p:spPr>
            <a:xfrm>
              <a:off x="2895600" y="0"/>
              <a:ext cx="1500908" cy="265065"/>
            </a:xfrm>
            <a:prstGeom prst="chevron">
              <a:avLst>
                <a:gd name="adj" fmla="val 29853"/>
              </a:avLst>
            </a:prstGeom>
            <a:solidFill>
              <a:srgbClr val="EFEF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dirty="0">
                  <a:solidFill>
                    <a:srgbClr val="A6A6A6"/>
                  </a:solidFill>
                  <a:latin typeface="Lato Light"/>
                  <a:sym typeface="Lato Light"/>
                </a:rPr>
                <a:t>Visualization</a:t>
              </a:r>
              <a:endParaRPr lang="en" dirty="0">
                <a:solidFill>
                  <a:srgbClr val="A6A6A6"/>
                </a:solidFill>
                <a:latin typeface="Lato Light"/>
                <a:sym typeface="Lato Light"/>
              </a:endParaRPr>
            </a:p>
          </p:txBody>
        </p:sp>
        <p:sp>
          <p:nvSpPr>
            <p:cNvPr id="51" name="Shape 193">
              <a:extLst>
                <a:ext uri="{FF2B5EF4-FFF2-40B4-BE49-F238E27FC236}">
                  <a16:creationId xmlns:a16="http://schemas.microsoft.com/office/drawing/2014/main" id="{C7610EF7-A710-4448-A1A8-57A70529D19D}"/>
                </a:ext>
              </a:extLst>
            </p:cNvPr>
            <p:cNvSpPr/>
            <p:nvPr/>
          </p:nvSpPr>
          <p:spPr>
            <a:xfrm>
              <a:off x="4396508" y="0"/>
              <a:ext cx="943424" cy="265065"/>
            </a:xfrm>
            <a:prstGeom prst="chevron">
              <a:avLst>
                <a:gd name="adj" fmla="val 29853"/>
              </a:avLst>
            </a:prstGeom>
            <a:solidFill>
              <a:srgbClr val="EFEF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dirty="0">
                  <a:solidFill>
                    <a:srgbClr val="A6A6A6"/>
                  </a:solidFill>
                  <a:latin typeface="Lato Light"/>
                  <a:sym typeface="Lato Light"/>
                </a:rPr>
                <a:t>Model</a:t>
              </a:r>
              <a:endParaRPr lang="en" dirty="0">
                <a:solidFill>
                  <a:srgbClr val="A6A6A6"/>
                </a:solidFill>
                <a:latin typeface="Lato Light"/>
                <a:sym typeface="Lato Light"/>
              </a:endParaRPr>
            </a:p>
          </p:txBody>
        </p:sp>
        <p:sp>
          <p:nvSpPr>
            <p:cNvPr id="52" name="Shape 193">
              <a:extLst>
                <a:ext uri="{FF2B5EF4-FFF2-40B4-BE49-F238E27FC236}">
                  <a16:creationId xmlns:a16="http://schemas.microsoft.com/office/drawing/2014/main" id="{3E8464BE-6BD4-452B-95F8-F227CF1C9792}"/>
                </a:ext>
              </a:extLst>
            </p:cNvPr>
            <p:cNvSpPr/>
            <p:nvPr/>
          </p:nvSpPr>
          <p:spPr>
            <a:xfrm>
              <a:off x="5339932" y="-1"/>
              <a:ext cx="943424" cy="265065"/>
            </a:xfrm>
            <a:prstGeom prst="chevron">
              <a:avLst>
                <a:gd name="adj" fmla="val 29853"/>
              </a:avLst>
            </a:prstGeom>
            <a:solidFill>
              <a:srgbClr val="EFEF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dirty="0">
                  <a:solidFill>
                    <a:srgbClr val="A6A6A6"/>
                  </a:solidFill>
                  <a:latin typeface="Lato Light"/>
                  <a:sym typeface="Lato Light"/>
                </a:rPr>
                <a:t>Result</a:t>
              </a:r>
              <a:endParaRPr lang="en" dirty="0">
                <a:solidFill>
                  <a:srgbClr val="A6A6A6"/>
                </a:solidFill>
                <a:latin typeface="Lato Light"/>
                <a:sym typeface="Lato Light"/>
              </a:endParaRPr>
            </a:p>
          </p:txBody>
        </p: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9B141D88-35D6-4685-B87B-94BB45CF0472}"/>
              </a:ext>
            </a:extLst>
          </p:cNvPr>
          <p:cNvSpPr txBox="1"/>
          <p:nvPr/>
        </p:nvSpPr>
        <p:spPr>
          <a:xfrm>
            <a:off x="293683" y="4702126"/>
            <a:ext cx="6877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Data Source:</a:t>
            </a:r>
            <a:r>
              <a:rPr lang="zh-TW" alt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Kaggle(</a:t>
            </a:r>
            <a:r>
              <a:rPr lang="en-US" altLang="zh-TW" sz="1200" dirty="0">
                <a:solidFill>
                  <a:schemeClr val="bg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https://www.kaggle.com/russellyates88/suicide-rates-overview-1985-to-2016</a:t>
            </a:r>
            <a:r>
              <a:rPr lang="en-US" altLang="zh-TW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  <a:endParaRPr lang="zh-TW" altLang="en-US" sz="1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622F445-2187-4D42-8012-25370D8327A9}"/>
              </a:ext>
            </a:extLst>
          </p:cNvPr>
          <p:cNvGrpSpPr/>
          <p:nvPr/>
        </p:nvGrpSpPr>
        <p:grpSpPr>
          <a:xfrm>
            <a:off x="583579" y="1470257"/>
            <a:ext cx="14016623" cy="2769763"/>
            <a:chOff x="583579" y="1523242"/>
            <a:chExt cx="14016623" cy="2769763"/>
          </a:xfrm>
        </p:grpSpPr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2CBB5913-0E23-4F15-BA0B-98F96AE6C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8734" y="1523242"/>
              <a:ext cx="13591468" cy="2202986"/>
            </a:xfrm>
            <a:prstGeom prst="rect">
              <a:avLst/>
            </a:prstGeom>
          </p:spPr>
        </p:pic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6E09E8C6-DB12-4535-BE0B-DB63A44415FE}"/>
                </a:ext>
              </a:extLst>
            </p:cNvPr>
            <p:cNvSpPr/>
            <p:nvPr/>
          </p:nvSpPr>
          <p:spPr>
            <a:xfrm>
              <a:off x="1870380" y="1532133"/>
              <a:ext cx="855236" cy="2162176"/>
            </a:xfrm>
            <a:prstGeom prst="rect">
              <a:avLst/>
            </a:prstGeom>
            <a:noFill/>
            <a:ln>
              <a:solidFill>
                <a:srgbClr val="0090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6CD932E1-5391-4954-8358-484507D4E7CA}"/>
                </a:ext>
              </a:extLst>
            </p:cNvPr>
            <p:cNvSpPr txBox="1"/>
            <p:nvPr/>
          </p:nvSpPr>
          <p:spPr>
            <a:xfrm>
              <a:off x="583579" y="3831340"/>
              <a:ext cx="51491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009087"/>
                  </a:solidFill>
                </a:rPr>
                <a:t>Range from 1985 to 2016 (31 years)</a:t>
              </a:r>
              <a:endParaRPr lang="zh-TW" altLang="en-US" sz="2400" dirty="0">
                <a:solidFill>
                  <a:srgbClr val="009087"/>
                </a:solidFill>
              </a:endParaRPr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2809F7B9-9774-46C9-A101-5A802C0E773F}"/>
              </a:ext>
            </a:extLst>
          </p:cNvPr>
          <p:cNvGrpSpPr/>
          <p:nvPr/>
        </p:nvGrpSpPr>
        <p:grpSpPr>
          <a:xfrm>
            <a:off x="1008734" y="1470257"/>
            <a:ext cx="13591468" cy="2798285"/>
            <a:chOff x="1008734" y="1523242"/>
            <a:chExt cx="13591468" cy="2798285"/>
          </a:xfrm>
        </p:grpSpPr>
        <p:pic>
          <p:nvPicPr>
            <p:cNvPr id="76" name="圖片 75">
              <a:extLst>
                <a:ext uri="{FF2B5EF4-FFF2-40B4-BE49-F238E27FC236}">
                  <a16:creationId xmlns:a16="http://schemas.microsoft.com/office/drawing/2014/main" id="{CD261568-5BC1-4EC9-AB85-53C6A498E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8734" y="1523242"/>
              <a:ext cx="13591468" cy="2202986"/>
            </a:xfrm>
            <a:prstGeom prst="rect">
              <a:avLst/>
            </a:prstGeom>
          </p:spPr>
        </p:pic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CF1B5213-E4BF-46A0-A8A2-0198E61DAFDF}"/>
                </a:ext>
              </a:extLst>
            </p:cNvPr>
            <p:cNvSpPr/>
            <p:nvPr/>
          </p:nvSpPr>
          <p:spPr>
            <a:xfrm>
              <a:off x="2688065" y="1532133"/>
              <a:ext cx="855236" cy="2162176"/>
            </a:xfrm>
            <a:prstGeom prst="rect">
              <a:avLst/>
            </a:prstGeom>
            <a:noFill/>
            <a:ln>
              <a:solidFill>
                <a:srgbClr val="047A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07BE0FBD-23D1-4889-9BBA-69020DE53B8F}"/>
                </a:ext>
              </a:extLst>
            </p:cNvPr>
            <p:cNvSpPr txBox="1"/>
            <p:nvPr/>
          </p:nvSpPr>
          <p:spPr>
            <a:xfrm>
              <a:off x="1723314" y="3859862"/>
              <a:ext cx="28696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047AEE"/>
                  </a:solidFill>
                </a:rPr>
                <a:t>Two sexes for sure.</a:t>
              </a:r>
              <a:endParaRPr lang="zh-TW" altLang="en-US" sz="2400" dirty="0">
                <a:solidFill>
                  <a:srgbClr val="047AEE"/>
                </a:solidFill>
              </a:endParaRPr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70058E5F-784F-46B1-9075-13A052A199BC}"/>
              </a:ext>
            </a:extLst>
          </p:cNvPr>
          <p:cNvGrpSpPr/>
          <p:nvPr/>
        </p:nvGrpSpPr>
        <p:grpSpPr>
          <a:xfrm>
            <a:off x="609955" y="1470257"/>
            <a:ext cx="13990247" cy="2770786"/>
            <a:chOff x="609955" y="1523242"/>
            <a:chExt cx="13990247" cy="2770786"/>
          </a:xfrm>
        </p:grpSpPr>
        <p:pic>
          <p:nvPicPr>
            <p:cNvPr id="88" name="圖片 87">
              <a:extLst>
                <a:ext uri="{FF2B5EF4-FFF2-40B4-BE49-F238E27FC236}">
                  <a16:creationId xmlns:a16="http://schemas.microsoft.com/office/drawing/2014/main" id="{A388FDC4-D139-4929-A2CE-EE4C847C2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8734" y="1523242"/>
              <a:ext cx="13591468" cy="2202986"/>
            </a:xfrm>
            <a:prstGeom prst="rect">
              <a:avLst/>
            </a:prstGeom>
          </p:spPr>
        </p:pic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54842BB-92D3-4CBD-A3A7-E190DFD35886}"/>
                </a:ext>
              </a:extLst>
            </p:cNvPr>
            <p:cNvSpPr/>
            <p:nvPr/>
          </p:nvSpPr>
          <p:spPr>
            <a:xfrm>
              <a:off x="3548179" y="1532133"/>
              <a:ext cx="1049267" cy="2162176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272ED06B-8D19-4BE9-8625-59640275BBCA}"/>
                </a:ext>
              </a:extLst>
            </p:cNvPr>
            <p:cNvSpPr txBox="1"/>
            <p:nvPr/>
          </p:nvSpPr>
          <p:spPr>
            <a:xfrm>
              <a:off x="609955" y="3832363"/>
              <a:ext cx="83167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accent2">
                      <a:lumMod val="50000"/>
                    </a:schemeClr>
                  </a:solidFill>
                </a:rPr>
                <a:t>Five age groups </a:t>
              </a:r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(5-14 years, 15-24 years, 25-34 years, 35-54 years, 55-74 years and 75+)</a:t>
              </a:r>
            </a:p>
          </p:txBody>
        </p:sp>
      </p:grp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364F9A1C-42CC-4FE8-9554-EB718C0A7EC7}"/>
              </a:ext>
            </a:extLst>
          </p:cNvPr>
          <p:cNvGrpSpPr/>
          <p:nvPr/>
        </p:nvGrpSpPr>
        <p:grpSpPr>
          <a:xfrm>
            <a:off x="1008734" y="1470257"/>
            <a:ext cx="13591468" cy="2754191"/>
            <a:chOff x="1008734" y="1523242"/>
            <a:chExt cx="13591468" cy="2754191"/>
          </a:xfrm>
        </p:grpSpPr>
        <p:pic>
          <p:nvPicPr>
            <p:cNvPr id="92" name="圖片 91">
              <a:extLst>
                <a:ext uri="{FF2B5EF4-FFF2-40B4-BE49-F238E27FC236}">
                  <a16:creationId xmlns:a16="http://schemas.microsoft.com/office/drawing/2014/main" id="{DC974068-AF14-4EBB-BB69-5C3E363C5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8734" y="1523242"/>
              <a:ext cx="13591468" cy="2202986"/>
            </a:xfrm>
            <a:prstGeom prst="rect">
              <a:avLst/>
            </a:prstGeom>
          </p:spPr>
        </p:pic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CEBA61D-0FB8-4DB4-954A-220B066872C9}"/>
                </a:ext>
              </a:extLst>
            </p:cNvPr>
            <p:cNvSpPr/>
            <p:nvPr/>
          </p:nvSpPr>
          <p:spPr>
            <a:xfrm>
              <a:off x="4588415" y="1532133"/>
              <a:ext cx="1048987" cy="21621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B59B561F-C368-4741-92EB-407229FFF715}"/>
                </a:ext>
              </a:extLst>
            </p:cNvPr>
            <p:cNvSpPr txBox="1"/>
            <p:nvPr/>
          </p:nvSpPr>
          <p:spPr>
            <a:xfrm>
              <a:off x="1963648" y="3815768"/>
              <a:ext cx="6298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The number of people who killed themselves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FDA2736A-32E4-4D0B-8344-5A45A85CDC52}"/>
              </a:ext>
            </a:extLst>
          </p:cNvPr>
          <p:cNvGrpSpPr/>
          <p:nvPr/>
        </p:nvGrpSpPr>
        <p:grpSpPr>
          <a:xfrm>
            <a:off x="1005591" y="1470257"/>
            <a:ext cx="13591468" cy="2776238"/>
            <a:chOff x="1008734" y="1523242"/>
            <a:chExt cx="13591468" cy="2776238"/>
          </a:xfrm>
        </p:grpSpPr>
        <p:pic>
          <p:nvPicPr>
            <p:cNvPr id="96" name="圖片 95">
              <a:extLst>
                <a:ext uri="{FF2B5EF4-FFF2-40B4-BE49-F238E27FC236}">
                  <a16:creationId xmlns:a16="http://schemas.microsoft.com/office/drawing/2014/main" id="{18B5EC79-8280-4C04-9F48-AD96F99DF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8734" y="1523242"/>
              <a:ext cx="13591468" cy="2202986"/>
            </a:xfrm>
            <a:prstGeom prst="rect">
              <a:avLst/>
            </a:prstGeom>
          </p:spPr>
        </p:pic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601FCA84-39B7-4874-927D-A153244BC3BC}"/>
                </a:ext>
              </a:extLst>
            </p:cNvPr>
            <p:cNvSpPr/>
            <p:nvPr/>
          </p:nvSpPr>
          <p:spPr>
            <a:xfrm>
              <a:off x="5615237" y="1532133"/>
              <a:ext cx="980435" cy="2162176"/>
            </a:xfrm>
            <a:prstGeom prst="rect">
              <a:avLst/>
            </a:prstGeom>
            <a:noFill/>
            <a:ln>
              <a:solidFill>
                <a:srgbClr val="0090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0043BD3B-0216-44A7-8445-BEC67DF83282}"/>
                </a:ext>
              </a:extLst>
            </p:cNvPr>
            <p:cNvSpPr txBox="1"/>
            <p:nvPr/>
          </p:nvSpPr>
          <p:spPr>
            <a:xfrm>
              <a:off x="5322270" y="3837815"/>
              <a:ext cx="16417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009087"/>
                  </a:solidFill>
                </a:rPr>
                <a:t>Population</a:t>
              </a:r>
              <a:endParaRPr lang="zh-TW" altLang="en-US" sz="2400" dirty="0">
                <a:solidFill>
                  <a:srgbClr val="009087"/>
                </a:solidFill>
              </a:endParaRPr>
            </a:p>
          </p:txBody>
        </p:sp>
      </p:grp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49B6BD5F-13FE-465B-8BD9-410BE665B1A7}"/>
              </a:ext>
            </a:extLst>
          </p:cNvPr>
          <p:cNvGrpSpPr/>
          <p:nvPr/>
        </p:nvGrpSpPr>
        <p:grpSpPr>
          <a:xfrm>
            <a:off x="1002448" y="1470257"/>
            <a:ext cx="13591468" cy="2769138"/>
            <a:chOff x="1008734" y="1523242"/>
            <a:chExt cx="13591468" cy="2769138"/>
          </a:xfrm>
        </p:grpSpPr>
        <p:pic>
          <p:nvPicPr>
            <p:cNvPr id="100" name="圖片 99">
              <a:extLst>
                <a:ext uri="{FF2B5EF4-FFF2-40B4-BE49-F238E27FC236}">
                  <a16:creationId xmlns:a16="http://schemas.microsoft.com/office/drawing/2014/main" id="{F7C145A6-1BE4-454F-9341-3D4C93E06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8734" y="1523242"/>
              <a:ext cx="13591468" cy="2202986"/>
            </a:xfrm>
            <a:prstGeom prst="rect">
              <a:avLst/>
            </a:prstGeom>
          </p:spPr>
        </p:pic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96FE481-92A8-4DB5-9927-4E1E76CFB1EF}"/>
                </a:ext>
              </a:extLst>
            </p:cNvPr>
            <p:cNvSpPr/>
            <p:nvPr/>
          </p:nvSpPr>
          <p:spPr>
            <a:xfrm>
              <a:off x="6576968" y="1523242"/>
              <a:ext cx="1484852" cy="2202986"/>
            </a:xfrm>
            <a:prstGeom prst="rect">
              <a:avLst/>
            </a:prstGeom>
            <a:noFill/>
            <a:ln>
              <a:solidFill>
                <a:srgbClr val="0174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B39B69C9-F658-48FD-AA18-0BB7AC8ECA90}"/>
                </a:ext>
              </a:extLst>
            </p:cNvPr>
            <p:cNvSpPr txBox="1"/>
            <p:nvPr/>
          </p:nvSpPr>
          <p:spPr>
            <a:xfrm>
              <a:off x="4064551" y="3830715"/>
              <a:ext cx="4775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0174EA"/>
                  </a:solidFill>
                </a:rPr>
                <a:t>Suicides number per 100k people</a:t>
              </a:r>
              <a:endParaRPr lang="zh-TW" altLang="en-US" sz="2400" dirty="0">
                <a:solidFill>
                  <a:srgbClr val="0174E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093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EA7B23DF-CF74-4B02-B40C-B968E8454235}"/>
              </a:ext>
            </a:extLst>
          </p:cNvPr>
          <p:cNvGrpSpPr/>
          <p:nvPr/>
        </p:nvGrpSpPr>
        <p:grpSpPr>
          <a:xfrm>
            <a:off x="1008734" y="1470257"/>
            <a:ext cx="13591468" cy="2255971"/>
            <a:chOff x="1008734" y="1470257"/>
            <a:chExt cx="13591468" cy="2255971"/>
          </a:xfrm>
        </p:grpSpPr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4130CDE7-6097-4133-BBDF-84C707D6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8734" y="1470257"/>
              <a:ext cx="13591468" cy="2202986"/>
            </a:xfrm>
            <a:prstGeom prst="rect">
              <a:avLst/>
            </a:prstGeom>
            <a:ln>
              <a:noFill/>
            </a:ln>
          </p:spPr>
        </p:pic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CF6209B-B142-41C3-BEEE-EC76DECFA45B}"/>
                </a:ext>
              </a:extLst>
            </p:cNvPr>
            <p:cNvSpPr/>
            <p:nvPr/>
          </p:nvSpPr>
          <p:spPr>
            <a:xfrm>
              <a:off x="8053432" y="1523242"/>
              <a:ext cx="1090568" cy="22029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652434" y="392575"/>
            <a:ext cx="548759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fontAlgn="base"/>
            <a:r>
              <a:rPr lang="en-US" altLang="zh-TW" sz="2800" dirty="0"/>
              <a:t>Data (Original Columns)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D860975E-BE18-4319-8007-4EA6858C1A9C}"/>
              </a:ext>
            </a:extLst>
          </p:cNvPr>
          <p:cNvGrpSpPr/>
          <p:nvPr/>
        </p:nvGrpSpPr>
        <p:grpSpPr>
          <a:xfrm>
            <a:off x="0" y="-1"/>
            <a:ext cx="6283356" cy="265067"/>
            <a:chOff x="0" y="-1"/>
            <a:chExt cx="6283356" cy="265067"/>
          </a:xfrm>
        </p:grpSpPr>
        <p:sp>
          <p:nvSpPr>
            <p:cNvPr id="32" name="Shape 191">
              <a:extLst>
                <a:ext uri="{FF2B5EF4-FFF2-40B4-BE49-F238E27FC236}">
                  <a16:creationId xmlns:a16="http://schemas.microsoft.com/office/drawing/2014/main" id="{F546633F-CA46-4ADB-B383-06415AB40038}"/>
                </a:ext>
              </a:extLst>
            </p:cNvPr>
            <p:cNvSpPr/>
            <p:nvPr/>
          </p:nvSpPr>
          <p:spPr>
            <a:xfrm>
              <a:off x="0" y="1"/>
              <a:ext cx="805543" cy="265065"/>
            </a:xfrm>
            <a:prstGeom prst="homePlate">
              <a:avLst>
                <a:gd name="adj" fmla="val 30129"/>
              </a:avLst>
            </a:prstGeom>
            <a:solidFill>
              <a:srgbClr val="F99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b="1" dirty="0">
                  <a:solidFill>
                    <a:schemeClr val="tx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Data</a:t>
              </a:r>
              <a:endParaRPr lang="en" b="1" dirty="0">
                <a:solidFill>
                  <a:schemeClr val="tx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3" name="Shape 192">
              <a:extLst>
                <a:ext uri="{FF2B5EF4-FFF2-40B4-BE49-F238E27FC236}">
                  <a16:creationId xmlns:a16="http://schemas.microsoft.com/office/drawing/2014/main" id="{EF2B5BEA-6E11-4C2A-8901-3A0D5F87F78C}"/>
                </a:ext>
              </a:extLst>
            </p:cNvPr>
            <p:cNvSpPr/>
            <p:nvPr/>
          </p:nvSpPr>
          <p:spPr>
            <a:xfrm>
              <a:off x="805543" y="0"/>
              <a:ext cx="2090057" cy="265065"/>
            </a:xfrm>
            <a:prstGeom prst="chevron">
              <a:avLst>
                <a:gd name="adj" fmla="val 29853"/>
              </a:avLst>
            </a:prstGeom>
            <a:solidFill>
              <a:srgbClr val="EFEF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TW" dirty="0">
                  <a:solidFill>
                    <a:srgbClr val="A6A6A6"/>
                  </a:solidFill>
                  <a:latin typeface="Lato Light"/>
                  <a:sym typeface="Lato Light"/>
                </a:rPr>
                <a:t>Data Preprocessing</a:t>
              </a:r>
              <a:endParaRPr lang="en" dirty="0">
                <a:solidFill>
                  <a:srgbClr val="A6A6A6"/>
                </a:solidFill>
                <a:latin typeface="Lato Light"/>
                <a:sym typeface="Lato Light"/>
              </a:endParaRPr>
            </a:p>
          </p:txBody>
        </p:sp>
        <p:sp>
          <p:nvSpPr>
            <p:cNvPr id="34" name="Shape 193">
              <a:extLst>
                <a:ext uri="{FF2B5EF4-FFF2-40B4-BE49-F238E27FC236}">
                  <a16:creationId xmlns:a16="http://schemas.microsoft.com/office/drawing/2014/main" id="{8A93A75C-7821-4C80-90F9-F408C7DC9D67}"/>
                </a:ext>
              </a:extLst>
            </p:cNvPr>
            <p:cNvSpPr/>
            <p:nvPr/>
          </p:nvSpPr>
          <p:spPr>
            <a:xfrm>
              <a:off x="2895600" y="0"/>
              <a:ext cx="1500908" cy="265065"/>
            </a:xfrm>
            <a:prstGeom prst="chevron">
              <a:avLst>
                <a:gd name="adj" fmla="val 29853"/>
              </a:avLst>
            </a:prstGeom>
            <a:solidFill>
              <a:srgbClr val="EFEF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dirty="0">
                  <a:solidFill>
                    <a:srgbClr val="A6A6A6"/>
                  </a:solidFill>
                  <a:latin typeface="Lato Light"/>
                  <a:sym typeface="Lato Light"/>
                </a:rPr>
                <a:t>Visualization</a:t>
              </a:r>
              <a:endParaRPr lang="en" dirty="0">
                <a:solidFill>
                  <a:srgbClr val="A6A6A6"/>
                </a:solidFill>
                <a:latin typeface="Lato Light"/>
                <a:sym typeface="Lato Light"/>
              </a:endParaRPr>
            </a:p>
          </p:txBody>
        </p:sp>
        <p:sp>
          <p:nvSpPr>
            <p:cNvPr id="35" name="Shape 193">
              <a:extLst>
                <a:ext uri="{FF2B5EF4-FFF2-40B4-BE49-F238E27FC236}">
                  <a16:creationId xmlns:a16="http://schemas.microsoft.com/office/drawing/2014/main" id="{919BEFCD-8270-4B0B-957B-B1197AA3F5E4}"/>
                </a:ext>
              </a:extLst>
            </p:cNvPr>
            <p:cNvSpPr/>
            <p:nvPr/>
          </p:nvSpPr>
          <p:spPr>
            <a:xfrm>
              <a:off x="4396508" y="0"/>
              <a:ext cx="943424" cy="265065"/>
            </a:xfrm>
            <a:prstGeom prst="chevron">
              <a:avLst>
                <a:gd name="adj" fmla="val 29853"/>
              </a:avLst>
            </a:prstGeom>
            <a:solidFill>
              <a:srgbClr val="EFEF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dirty="0">
                  <a:solidFill>
                    <a:srgbClr val="A6A6A6"/>
                  </a:solidFill>
                  <a:latin typeface="Lato Light"/>
                  <a:sym typeface="Lato Light"/>
                </a:rPr>
                <a:t>Model</a:t>
              </a:r>
              <a:endParaRPr lang="en" dirty="0">
                <a:solidFill>
                  <a:srgbClr val="A6A6A6"/>
                </a:solidFill>
                <a:latin typeface="Lato Light"/>
                <a:sym typeface="Lato Light"/>
              </a:endParaRPr>
            </a:p>
          </p:txBody>
        </p:sp>
        <p:sp>
          <p:nvSpPr>
            <p:cNvPr id="36" name="Shape 193">
              <a:extLst>
                <a:ext uri="{FF2B5EF4-FFF2-40B4-BE49-F238E27FC236}">
                  <a16:creationId xmlns:a16="http://schemas.microsoft.com/office/drawing/2014/main" id="{8561ABF6-9D07-4E50-BE6F-DEF43C69472F}"/>
                </a:ext>
              </a:extLst>
            </p:cNvPr>
            <p:cNvSpPr/>
            <p:nvPr/>
          </p:nvSpPr>
          <p:spPr>
            <a:xfrm>
              <a:off x="5339932" y="-1"/>
              <a:ext cx="943424" cy="265065"/>
            </a:xfrm>
            <a:prstGeom prst="chevron">
              <a:avLst>
                <a:gd name="adj" fmla="val 29853"/>
              </a:avLst>
            </a:prstGeom>
            <a:solidFill>
              <a:srgbClr val="EFEF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dirty="0">
                  <a:solidFill>
                    <a:srgbClr val="A6A6A6"/>
                  </a:solidFill>
                  <a:latin typeface="Lato Light"/>
                  <a:sym typeface="Lato Light"/>
                </a:rPr>
                <a:t>Result</a:t>
              </a:r>
              <a:endParaRPr lang="en" dirty="0">
                <a:solidFill>
                  <a:srgbClr val="A6A6A6"/>
                </a:solidFill>
                <a:latin typeface="Lato Light"/>
                <a:sym typeface="Lato Light"/>
              </a:endParaRPr>
            </a:p>
          </p:txBody>
        </p:sp>
      </p:grp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6E3656C-2B8B-452D-9A4C-367DD7B2B7B9}"/>
              </a:ext>
            </a:extLst>
          </p:cNvPr>
          <p:cNvSpPr txBox="1"/>
          <p:nvPr/>
        </p:nvSpPr>
        <p:spPr>
          <a:xfrm>
            <a:off x="293683" y="4702126"/>
            <a:ext cx="6877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Data Source:</a:t>
            </a:r>
            <a:r>
              <a:rPr lang="zh-TW" alt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Kaggle(</a:t>
            </a:r>
            <a:r>
              <a:rPr lang="en-US" altLang="zh-TW" sz="1200" dirty="0">
                <a:solidFill>
                  <a:schemeClr val="bg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https://www.kaggle.com/russellyates88/suicide-rates-overview-1985-to-2016</a:t>
            </a:r>
            <a:r>
              <a:rPr lang="en-US" altLang="zh-TW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  <a:endParaRPr lang="zh-TW" altLang="en-US" sz="1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99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>
            <a:extLst>
              <a:ext uri="{FF2B5EF4-FFF2-40B4-BE49-F238E27FC236}">
                <a16:creationId xmlns:a16="http://schemas.microsoft.com/office/drawing/2014/main" id="{774C5C3C-9088-47CC-866E-CBC63B21328F}"/>
              </a:ext>
            </a:extLst>
          </p:cNvPr>
          <p:cNvGrpSpPr/>
          <p:nvPr/>
        </p:nvGrpSpPr>
        <p:grpSpPr>
          <a:xfrm>
            <a:off x="-15441" y="1469722"/>
            <a:ext cx="5352724" cy="2817334"/>
            <a:chOff x="-15441" y="1542292"/>
            <a:chExt cx="5352724" cy="2817334"/>
          </a:xfrm>
        </p:grpSpPr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F3535859-5A84-441F-A607-EE1BF44FB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9851"/>
            <a:stretch/>
          </p:blipFill>
          <p:spPr>
            <a:xfrm>
              <a:off x="-15441" y="1542292"/>
              <a:ext cx="5121515" cy="2202985"/>
            </a:xfrm>
            <a:prstGeom prst="rect">
              <a:avLst/>
            </a:prstGeom>
          </p:spPr>
        </p:pic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7C3EB0A-8021-4279-99D8-562E37D0B14F}"/>
                </a:ext>
              </a:extLst>
            </p:cNvPr>
            <p:cNvSpPr/>
            <p:nvPr/>
          </p:nvSpPr>
          <p:spPr>
            <a:xfrm>
              <a:off x="3859371" y="1542292"/>
              <a:ext cx="1246703" cy="2183936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C418760E-7BF4-4649-B8CF-FC16D28F6517}"/>
                </a:ext>
              </a:extLst>
            </p:cNvPr>
            <p:cNvSpPr txBox="1"/>
            <p:nvPr/>
          </p:nvSpPr>
          <p:spPr>
            <a:xfrm>
              <a:off x="3628161" y="3897961"/>
              <a:ext cx="1709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accent2">
                      <a:lumMod val="50000"/>
                    </a:schemeClr>
                  </a:solidFill>
                </a:rPr>
                <a:t>Generation</a:t>
              </a:r>
              <a:endParaRPr lang="zh-TW" alt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5A940EC3-2494-407B-AC4F-7B8A4D4FE536}"/>
              </a:ext>
            </a:extLst>
          </p:cNvPr>
          <p:cNvGrpSpPr/>
          <p:nvPr/>
        </p:nvGrpSpPr>
        <p:grpSpPr>
          <a:xfrm>
            <a:off x="-15441" y="1469722"/>
            <a:ext cx="5127087" cy="2798285"/>
            <a:chOff x="-15441" y="1542292"/>
            <a:chExt cx="5127087" cy="2798285"/>
          </a:xfrm>
        </p:grpSpPr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1FEF11D0-8AA3-4057-A9F0-60FF2797D2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9807"/>
            <a:stretch/>
          </p:blipFill>
          <p:spPr>
            <a:xfrm>
              <a:off x="-15441" y="1542292"/>
              <a:ext cx="5127087" cy="2202985"/>
            </a:xfrm>
            <a:prstGeom prst="rect">
              <a:avLst/>
            </a:prstGeom>
          </p:spPr>
        </p:pic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F8E5EC9-2571-4F15-9E11-7600EE91E269}"/>
                </a:ext>
              </a:extLst>
            </p:cNvPr>
            <p:cNvSpPr/>
            <p:nvPr/>
          </p:nvSpPr>
          <p:spPr>
            <a:xfrm>
              <a:off x="2265247" y="1542292"/>
              <a:ext cx="1610838" cy="21839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36171FC7-B6EF-4962-B6CA-E423CB7740F8}"/>
                </a:ext>
              </a:extLst>
            </p:cNvPr>
            <p:cNvSpPr txBox="1"/>
            <p:nvPr/>
          </p:nvSpPr>
          <p:spPr>
            <a:xfrm>
              <a:off x="1737609" y="3878912"/>
              <a:ext cx="2666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GDP per capita($)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652434" y="392575"/>
            <a:ext cx="548759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fontAlgn="base"/>
            <a:r>
              <a:rPr lang="en-US" altLang="zh-TW" sz="2800" dirty="0"/>
              <a:t>Data (Original Columns)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693240E7-EF15-4FCC-B863-324C8F7B9F88}"/>
              </a:ext>
            </a:extLst>
          </p:cNvPr>
          <p:cNvGrpSpPr/>
          <p:nvPr/>
        </p:nvGrpSpPr>
        <p:grpSpPr>
          <a:xfrm>
            <a:off x="0" y="-1"/>
            <a:ext cx="6283356" cy="265067"/>
            <a:chOff x="0" y="-1"/>
            <a:chExt cx="6283356" cy="265067"/>
          </a:xfrm>
        </p:grpSpPr>
        <p:sp>
          <p:nvSpPr>
            <p:cNvPr id="41" name="Shape 191">
              <a:extLst>
                <a:ext uri="{FF2B5EF4-FFF2-40B4-BE49-F238E27FC236}">
                  <a16:creationId xmlns:a16="http://schemas.microsoft.com/office/drawing/2014/main" id="{0864B732-BC01-46C0-8632-A872192003F4}"/>
                </a:ext>
              </a:extLst>
            </p:cNvPr>
            <p:cNvSpPr/>
            <p:nvPr/>
          </p:nvSpPr>
          <p:spPr>
            <a:xfrm>
              <a:off x="0" y="1"/>
              <a:ext cx="805543" cy="265065"/>
            </a:xfrm>
            <a:prstGeom prst="homePlate">
              <a:avLst>
                <a:gd name="adj" fmla="val 30129"/>
              </a:avLst>
            </a:prstGeom>
            <a:solidFill>
              <a:srgbClr val="F99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b="1" dirty="0">
                  <a:solidFill>
                    <a:schemeClr val="tx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Data</a:t>
              </a:r>
              <a:endParaRPr lang="en" b="1" dirty="0">
                <a:solidFill>
                  <a:schemeClr val="tx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2" name="Shape 192">
              <a:extLst>
                <a:ext uri="{FF2B5EF4-FFF2-40B4-BE49-F238E27FC236}">
                  <a16:creationId xmlns:a16="http://schemas.microsoft.com/office/drawing/2014/main" id="{C5D413A8-2E32-4959-9C2A-D87E2D77CE6D}"/>
                </a:ext>
              </a:extLst>
            </p:cNvPr>
            <p:cNvSpPr/>
            <p:nvPr/>
          </p:nvSpPr>
          <p:spPr>
            <a:xfrm>
              <a:off x="805543" y="0"/>
              <a:ext cx="2090057" cy="265065"/>
            </a:xfrm>
            <a:prstGeom prst="chevron">
              <a:avLst>
                <a:gd name="adj" fmla="val 29853"/>
              </a:avLst>
            </a:prstGeom>
            <a:solidFill>
              <a:srgbClr val="EFEF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TW" dirty="0">
                  <a:solidFill>
                    <a:srgbClr val="A6A6A6"/>
                  </a:solidFill>
                  <a:latin typeface="Lato Light"/>
                  <a:sym typeface="Lato Light"/>
                </a:rPr>
                <a:t>Data Preprocessing</a:t>
              </a:r>
              <a:endParaRPr lang="en" dirty="0">
                <a:solidFill>
                  <a:srgbClr val="A6A6A6"/>
                </a:solidFill>
                <a:latin typeface="Lato Light"/>
                <a:sym typeface="Lato Light"/>
              </a:endParaRPr>
            </a:p>
          </p:txBody>
        </p:sp>
        <p:sp>
          <p:nvSpPr>
            <p:cNvPr id="43" name="Shape 193">
              <a:extLst>
                <a:ext uri="{FF2B5EF4-FFF2-40B4-BE49-F238E27FC236}">
                  <a16:creationId xmlns:a16="http://schemas.microsoft.com/office/drawing/2014/main" id="{115F61D2-5945-4B52-9D9E-87A4D1A0D578}"/>
                </a:ext>
              </a:extLst>
            </p:cNvPr>
            <p:cNvSpPr/>
            <p:nvPr/>
          </p:nvSpPr>
          <p:spPr>
            <a:xfrm>
              <a:off x="2895600" y="0"/>
              <a:ext cx="1500908" cy="265065"/>
            </a:xfrm>
            <a:prstGeom prst="chevron">
              <a:avLst>
                <a:gd name="adj" fmla="val 29853"/>
              </a:avLst>
            </a:prstGeom>
            <a:solidFill>
              <a:srgbClr val="EFEF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dirty="0">
                  <a:solidFill>
                    <a:srgbClr val="A6A6A6"/>
                  </a:solidFill>
                  <a:latin typeface="Lato Light"/>
                  <a:sym typeface="Lato Light"/>
                </a:rPr>
                <a:t>Visualization</a:t>
              </a:r>
              <a:endParaRPr lang="en" dirty="0">
                <a:solidFill>
                  <a:srgbClr val="A6A6A6"/>
                </a:solidFill>
                <a:latin typeface="Lato Light"/>
                <a:sym typeface="Lato Light"/>
              </a:endParaRPr>
            </a:p>
          </p:txBody>
        </p:sp>
        <p:sp>
          <p:nvSpPr>
            <p:cNvPr id="44" name="Shape 193">
              <a:extLst>
                <a:ext uri="{FF2B5EF4-FFF2-40B4-BE49-F238E27FC236}">
                  <a16:creationId xmlns:a16="http://schemas.microsoft.com/office/drawing/2014/main" id="{E8BCB2E2-5FDD-49A4-AC86-33209B2386B7}"/>
                </a:ext>
              </a:extLst>
            </p:cNvPr>
            <p:cNvSpPr/>
            <p:nvPr/>
          </p:nvSpPr>
          <p:spPr>
            <a:xfrm>
              <a:off x="4396508" y="0"/>
              <a:ext cx="943424" cy="265065"/>
            </a:xfrm>
            <a:prstGeom prst="chevron">
              <a:avLst>
                <a:gd name="adj" fmla="val 29853"/>
              </a:avLst>
            </a:prstGeom>
            <a:solidFill>
              <a:srgbClr val="EFEF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dirty="0">
                  <a:solidFill>
                    <a:srgbClr val="A6A6A6"/>
                  </a:solidFill>
                  <a:latin typeface="Lato Light"/>
                  <a:sym typeface="Lato Light"/>
                </a:rPr>
                <a:t>Model</a:t>
              </a:r>
              <a:endParaRPr lang="en" dirty="0">
                <a:solidFill>
                  <a:srgbClr val="A6A6A6"/>
                </a:solidFill>
                <a:latin typeface="Lato Light"/>
                <a:sym typeface="Lato Light"/>
              </a:endParaRPr>
            </a:p>
          </p:txBody>
        </p:sp>
        <p:sp>
          <p:nvSpPr>
            <p:cNvPr id="45" name="Shape 193">
              <a:extLst>
                <a:ext uri="{FF2B5EF4-FFF2-40B4-BE49-F238E27FC236}">
                  <a16:creationId xmlns:a16="http://schemas.microsoft.com/office/drawing/2014/main" id="{190B890E-C8F2-4BA3-9454-2068FCBBEE13}"/>
                </a:ext>
              </a:extLst>
            </p:cNvPr>
            <p:cNvSpPr/>
            <p:nvPr/>
          </p:nvSpPr>
          <p:spPr>
            <a:xfrm>
              <a:off x="5339932" y="-1"/>
              <a:ext cx="943424" cy="265065"/>
            </a:xfrm>
            <a:prstGeom prst="chevron">
              <a:avLst>
                <a:gd name="adj" fmla="val 29853"/>
              </a:avLst>
            </a:prstGeom>
            <a:solidFill>
              <a:srgbClr val="EFEF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dirty="0">
                  <a:solidFill>
                    <a:srgbClr val="A6A6A6"/>
                  </a:solidFill>
                  <a:latin typeface="Lato Light"/>
                  <a:sym typeface="Lato Light"/>
                </a:rPr>
                <a:t>Result</a:t>
              </a:r>
              <a:endParaRPr lang="en" dirty="0">
                <a:solidFill>
                  <a:srgbClr val="A6A6A6"/>
                </a:solidFill>
                <a:latin typeface="Lato Light"/>
                <a:sym typeface="Lato Light"/>
              </a:endParaRPr>
            </a:p>
          </p:txBody>
        </p:sp>
      </p:grp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0DD913A-6359-4DC3-B514-BC0C9820DB1B}"/>
              </a:ext>
            </a:extLst>
          </p:cNvPr>
          <p:cNvSpPr txBox="1"/>
          <p:nvPr/>
        </p:nvSpPr>
        <p:spPr>
          <a:xfrm>
            <a:off x="293683" y="4702126"/>
            <a:ext cx="6877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Data Source:</a:t>
            </a:r>
            <a:r>
              <a:rPr lang="zh-TW" alt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Kaggle(</a:t>
            </a:r>
            <a:r>
              <a:rPr lang="en-US" altLang="zh-TW" sz="1200" dirty="0">
                <a:solidFill>
                  <a:schemeClr val="bg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https://www.kaggle.com/russellyates88/suicide-rates-overview-1985-to-2016</a:t>
            </a:r>
            <a:r>
              <a:rPr lang="en-US" altLang="zh-TW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  <a:endParaRPr lang="zh-TW" altLang="en-US" sz="1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9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>
            <a:extLst>
              <a:ext uri="{FF2B5EF4-FFF2-40B4-BE49-F238E27FC236}">
                <a16:creationId xmlns:a16="http://schemas.microsoft.com/office/drawing/2014/main" id="{D2D181AF-90CD-4F9F-A2F5-1DC319408560}"/>
              </a:ext>
            </a:extLst>
          </p:cNvPr>
          <p:cNvGrpSpPr/>
          <p:nvPr/>
        </p:nvGrpSpPr>
        <p:grpSpPr>
          <a:xfrm>
            <a:off x="293683" y="454019"/>
            <a:ext cx="8683763" cy="3797810"/>
            <a:chOff x="293683" y="454019"/>
            <a:chExt cx="8683763" cy="3797810"/>
          </a:xfrm>
        </p:grpSpPr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89C19959-29BD-4973-896D-B3C84DEBCA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134"/>
            <a:stretch/>
          </p:blipFill>
          <p:spPr>
            <a:xfrm>
              <a:off x="753720" y="1144770"/>
              <a:ext cx="7636560" cy="2202985"/>
            </a:xfrm>
            <a:prstGeom prst="rect">
              <a:avLst/>
            </a:prstGeom>
          </p:spPr>
        </p:pic>
        <p:grpSp>
          <p:nvGrpSpPr>
            <p:cNvPr id="32" name="Shape 194">
              <a:extLst>
                <a:ext uri="{FF2B5EF4-FFF2-40B4-BE49-F238E27FC236}">
                  <a16:creationId xmlns:a16="http://schemas.microsoft.com/office/drawing/2014/main" id="{1EF5B0FB-7216-4969-BD17-E62AB13A3ADA}"/>
                </a:ext>
              </a:extLst>
            </p:cNvPr>
            <p:cNvGrpSpPr/>
            <p:nvPr/>
          </p:nvGrpSpPr>
          <p:grpSpPr>
            <a:xfrm>
              <a:off x="293683" y="488151"/>
              <a:ext cx="309041" cy="403123"/>
              <a:chOff x="590250" y="244200"/>
              <a:chExt cx="407975" cy="532175"/>
            </a:xfrm>
          </p:grpSpPr>
          <p:sp>
            <p:nvSpPr>
              <p:cNvPr id="35" name="Shape 195">
                <a:extLst>
                  <a:ext uri="{FF2B5EF4-FFF2-40B4-BE49-F238E27FC236}">
                    <a16:creationId xmlns:a16="http://schemas.microsoft.com/office/drawing/2014/main" id="{DBE68712-B515-40CE-9F52-1D729E00070E}"/>
                  </a:ext>
                </a:extLst>
              </p:cNvPr>
              <p:cNvSpPr/>
              <p:nvPr/>
            </p:nvSpPr>
            <p:spPr>
              <a:xfrm>
                <a:off x="623125" y="313625"/>
                <a:ext cx="375100" cy="462750"/>
              </a:xfrm>
              <a:custGeom>
                <a:avLst/>
                <a:gdLst/>
                <a:ahLst/>
                <a:cxnLst/>
                <a:rect l="0" t="0" r="0" b="0"/>
                <a:pathLst>
                  <a:path w="15004" h="18510" fill="none" extrusionOk="0">
                    <a:moveTo>
                      <a:pt x="1" y="17536"/>
                    </a:moveTo>
                    <a:lnTo>
                      <a:pt x="1" y="17536"/>
                    </a:lnTo>
                    <a:lnTo>
                      <a:pt x="1" y="17536"/>
                    </a:lnTo>
                    <a:lnTo>
                      <a:pt x="25" y="17682"/>
                    </a:lnTo>
                    <a:lnTo>
                      <a:pt x="49" y="17852"/>
                    </a:lnTo>
                    <a:lnTo>
                      <a:pt x="123" y="18023"/>
                    </a:lnTo>
                    <a:lnTo>
                      <a:pt x="220" y="18193"/>
                    </a:lnTo>
                    <a:lnTo>
                      <a:pt x="293" y="18291"/>
                    </a:lnTo>
                    <a:lnTo>
                      <a:pt x="390" y="18364"/>
                    </a:lnTo>
                    <a:lnTo>
                      <a:pt x="488" y="18412"/>
                    </a:lnTo>
                    <a:lnTo>
                      <a:pt x="610" y="18461"/>
                    </a:lnTo>
                    <a:lnTo>
                      <a:pt x="756" y="18510"/>
                    </a:lnTo>
                    <a:lnTo>
                      <a:pt x="926" y="18510"/>
                    </a:lnTo>
                    <a:lnTo>
                      <a:pt x="14468" y="18510"/>
                    </a:lnTo>
                    <a:lnTo>
                      <a:pt x="14468" y="18510"/>
                    </a:lnTo>
                    <a:lnTo>
                      <a:pt x="14541" y="18510"/>
                    </a:lnTo>
                    <a:lnTo>
                      <a:pt x="14614" y="18485"/>
                    </a:lnTo>
                    <a:lnTo>
                      <a:pt x="14736" y="18412"/>
                    </a:lnTo>
                    <a:lnTo>
                      <a:pt x="14833" y="18291"/>
                    </a:lnTo>
                    <a:lnTo>
                      <a:pt x="14906" y="18144"/>
                    </a:lnTo>
                    <a:lnTo>
                      <a:pt x="14955" y="17974"/>
                    </a:lnTo>
                    <a:lnTo>
                      <a:pt x="14979" y="17779"/>
                    </a:lnTo>
                    <a:lnTo>
                      <a:pt x="15003" y="17438"/>
                    </a:lnTo>
                    <a:lnTo>
                      <a:pt x="15003" y="487"/>
                    </a:lnTo>
                    <a:lnTo>
                      <a:pt x="15003" y="487"/>
                    </a:lnTo>
                    <a:lnTo>
                      <a:pt x="15003" y="341"/>
                    </a:lnTo>
                    <a:lnTo>
                      <a:pt x="14979" y="219"/>
                    </a:lnTo>
                    <a:lnTo>
                      <a:pt x="14955" y="146"/>
                    </a:lnTo>
                    <a:lnTo>
                      <a:pt x="14906" y="73"/>
                    </a:lnTo>
                    <a:lnTo>
                      <a:pt x="14833" y="49"/>
                    </a:lnTo>
                    <a:lnTo>
                      <a:pt x="14736" y="24"/>
                    </a:lnTo>
                    <a:lnTo>
                      <a:pt x="14468" y="0"/>
                    </a:lnTo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36" name="Shape 196">
                <a:extLst>
                  <a:ext uri="{FF2B5EF4-FFF2-40B4-BE49-F238E27FC236}">
                    <a16:creationId xmlns:a16="http://schemas.microsoft.com/office/drawing/2014/main" id="{E39C6299-77F5-47C6-87F4-5314042BC249}"/>
                  </a:ext>
                </a:extLst>
              </p:cNvPr>
              <p:cNvSpPr/>
              <p:nvPr/>
            </p:nvSpPr>
            <p:spPr>
              <a:xfrm>
                <a:off x="590250" y="269775"/>
                <a:ext cx="377525" cy="462773"/>
              </a:xfrm>
              <a:custGeom>
                <a:avLst/>
                <a:gdLst/>
                <a:ahLst/>
                <a:cxnLst/>
                <a:rect l="0" t="0" r="0" b="0"/>
                <a:pathLst>
                  <a:path w="15101" h="18511" fill="none" extrusionOk="0">
                    <a:moveTo>
                      <a:pt x="14321" y="0"/>
                    </a:moveTo>
                    <a:lnTo>
                      <a:pt x="780" y="0"/>
                    </a:lnTo>
                    <a:lnTo>
                      <a:pt x="780" y="0"/>
                    </a:lnTo>
                    <a:lnTo>
                      <a:pt x="634" y="25"/>
                    </a:lnTo>
                    <a:lnTo>
                      <a:pt x="488" y="74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2" y="341"/>
                    </a:lnTo>
                    <a:lnTo>
                      <a:pt x="74" y="488"/>
                    </a:lnTo>
                    <a:lnTo>
                      <a:pt x="25" y="634"/>
                    </a:lnTo>
                    <a:lnTo>
                      <a:pt x="1" y="780"/>
                    </a:lnTo>
                    <a:lnTo>
                      <a:pt x="1" y="17731"/>
                    </a:lnTo>
                    <a:lnTo>
                      <a:pt x="1" y="17731"/>
                    </a:lnTo>
                    <a:lnTo>
                      <a:pt x="25" y="17877"/>
                    </a:lnTo>
                    <a:lnTo>
                      <a:pt x="74" y="18023"/>
                    </a:lnTo>
                    <a:lnTo>
                      <a:pt x="122" y="18169"/>
                    </a:lnTo>
                    <a:lnTo>
                      <a:pt x="220" y="18291"/>
                    </a:lnTo>
                    <a:lnTo>
                      <a:pt x="342" y="18388"/>
                    </a:lnTo>
                    <a:lnTo>
                      <a:pt x="488" y="18437"/>
                    </a:lnTo>
                    <a:lnTo>
                      <a:pt x="634" y="18486"/>
                    </a:lnTo>
                    <a:lnTo>
                      <a:pt x="780" y="18510"/>
                    </a:lnTo>
                    <a:lnTo>
                      <a:pt x="14321" y="18510"/>
                    </a:lnTo>
                    <a:lnTo>
                      <a:pt x="14321" y="18510"/>
                    </a:lnTo>
                    <a:lnTo>
                      <a:pt x="14467" y="18486"/>
                    </a:lnTo>
                    <a:lnTo>
                      <a:pt x="14614" y="18437"/>
                    </a:lnTo>
                    <a:lnTo>
                      <a:pt x="14760" y="18388"/>
                    </a:lnTo>
                    <a:lnTo>
                      <a:pt x="14881" y="18291"/>
                    </a:lnTo>
                    <a:lnTo>
                      <a:pt x="14979" y="18169"/>
                    </a:lnTo>
                    <a:lnTo>
                      <a:pt x="15028" y="18023"/>
                    </a:lnTo>
                    <a:lnTo>
                      <a:pt x="15076" y="17877"/>
                    </a:lnTo>
                    <a:lnTo>
                      <a:pt x="15101" y="17731"/>
                    </a:lnTo>
                    <a:lnTo>
                      <a:pt x="15101" y="780"/>
                    </a:lnTo>
                    <a:lnTo>
                      <a:pt x="15101" y="780"/>
                    </a:lnTo>
                    <a:lnTo>
                      <a:pt x="15076" y="634"/>
                    </a:lnTo>
                    <a:lnTo>
                      <a:pt x="15028" y="488"/>
                    </a:lnTo>
                    <a:lnTo>
                      <a:pt x="14979" y="341"/>
                    </a:lnTo>
                    <a:lnTo>
                      <a:pt x="14881" y="220"/>
                    </a:lnTo>
                    <a:lnTo>
                      <a:pt x="14760" y="122"/>
                    </a:lnTo>
                    <a:lnTo>
                      <a:pt x="14614" y="74"/>
                    </a:lnTo>
                    <a:lnTo>
                      <a:pt x="14467" y="25"/>
                    </a:lnTo>
                    <a:lnTo>
                      <a:pt x="14321" y="0"/>
                    </a:lnTo>
                    <a:lnTo>
                      <a:pt x="14321" y="0"/>
                    </a:lnTo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37" name="Shape 197">
                <a:extLst>
                  <a:ext uri="{FF2B5EF4-FFF2-40B4-BE49-F238E27FC236}">
                    <a16:creationId xmlns:a16="http://schemas.microsoft.com/office/drawing/2014/main" id="{D329D0A0-563E-4A08-9267-6FF3647BCF84}"/>
                  </a:ext>
                </a:extLst>
              </p:cNvPr>
              <p:cNvSpPr/>
              <p:nvPr/>
            </p:nvSpPr>
            <p:spPr>
              <a:xfrm>
                <a:off x="796650" y="274025"/>
                <a:ext cx="45100" cy="45100"/>
              </a:xfrm>
              <a:custGeom>
                <a:avLst/>
                <a:gdLst/>
                <a:ahLst/>
                <a:cxnLst/>
                <a:rect l="0" t="0" r="0" b="0"/>
                <a:pathLst>
                  <a:path w="1804" h="1804" fill="none" extrusionOk="0">
                    <a:moveTo>
                      <a:pt x="902" y="1"/>
                    </a:moveTo>
                    <a:lnTo>
                      <a:pt x="902" y="1"/>
                    </a:lnTo>
                    <a:lnTo>
                      <a:pt x="1073" y="25"/>
                    </a:lnTo>
                    <a:lnTo>
                      <a:pt x="1243" y="74"/>
                    </a:lnTo>
                    <a:lnTo>
                      <a:pt x="1414" y="147"/>
                    </a:lnTo>
                    <a:lnTo>
                      <a:pt x="1535" y="269"/>
                    </a:lnTo>
                    <a:lnTo>
                      <a:pt x="1657" y="391"/>
                    </a:lnTo>
                    <a:lnTo>
                      <a:pt x="1730" y="561"/>
                    </a:lnTo>
                    <a:lnTo>
                      <a:pt x="1779" y="732"/>
                    </a:lnTo>
                    <a:lnTo>
                      <a:pt x="1803" y="902"/>
                    </a:lnTo>
                    <a:lnTo>
                      <a:pt x="1803" y="902"/>
                    </a:lnTo>
                    <a:lnTo>
                      <a:pt x="1779" y="1073"/>
                    </a:lnTo>
                    <a:lnTo>
                      <a:pt x="1730" y="1243"/>
                    </a:lnTo>
                    <a:lnTo>
                      <a:pt x="1657" y="1414"/>
                    </a:lnTo>
                    <a:lnTo>
                      <a:pt x="1535" y="1535"/>
                    </a:lnTo>
                    <a:lnTo>
                      <a:pt x="1414" y="1657"/>
                    </a:lnTo>
                    <a:lnTo>
                      <a:pt x="1243" y="1730"/>
                    </a:lnTo>
                    <a:lnTo>
                      <a:pt x="1073" y="1779"/>
                    </a:lnTo>
                    <a:lnTo>
                      <a:pt x="902" y="1803"/>
                    </a:lnTo>
                    <a:lnTo>
                      <a:pt x="902" y="1803"/>
                    </a:lnTo>
                    <a:lnTo>
                      <a:pt x="732" y="1779"/>
                    </a:lnTo>
                    <a:lnTo>
                      <a:pt x="561" y="1730"/>
                    </a:lnTo>
                    <a:lnTo>
                      <a:pt x="391" y="1657"/>
                    </a:lnTo>
                    <a:lnTo>
                      <a:pt x="269" y="1535"/>
                    </a:lnTo>
                    <a:lnTo>
                      <a:pt x="147" y="1414"/>
                    </a:lnTo>
                    <a:lnTo>
                      <a:pt x="74" y="1243"/>
                    </a:lnTo>
                    <a:lnTo>
                      <a:pt x="25" y="1073"/>
                    </a:lnTo>
                    <a:lnTo>
                      <a:pt x="1" y="902"/>
                    </a:lnTo>
                    <a:lnTo>
                      <a:pt x="1" y="902"/>
                    </a:lnTo>
                    <a:lnTo>
                      <a:pt x="25" y="732"/>
                    </a:lnTo>
                    <a:lnTo>
                      <a:pt x="74" y="561"/>
                    </a:lnTo>
                    <a:lnTo>
                      <a:pt x="147" y="391"/>
                    </a:lnTo>
                    <a:lnTo>
                      <a:pt x="269" y="269"/>
                    </a:lnTo>
                    <a:lnTo>
                      <a:pt x="391" y="147"/>
                    </a:lnTo>
                    <a:lnTo>
                      <a:pt x="561" y="74"/>
                    </a:lnTo>
                    <a:lnTo>
                      <a:pt x="732" y="25"/>
                    </a:lnTo>
                    <a:lnTo>
                      <a:pt x="902" y="1"/>
                    </a:lnTo>
                    <a:lnTo>
                      <a:pt x="902" y="1"/>
                    </a:lnTo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38" name="Shape 198">
                <a:extLst>
                  <a:ext uri="{FF2B5EF4-FFF2-40B4-BE49-F238E27FC236}">
                    <a16:creationId xmlns:a16="http://schemas.microsoft.com/office/drawing/2014/main" id="{CC1F78E7-CE3A-4330-8D3C-4BC032F5DD7C}"/>
                  </a:ext>
                </a:extLst>
              </p:cNvPr>
              <p:cNvSpPr/>
              <p:nvPr/>
            </p:nvSpPr>
            <p:spPr>
              <a:xfrm>
                <a:off x="713850" y="274025"/>
                <a:ext cx="45075" cy="45100"/>
              </a:xfrm>
              <a:custGeom>
                <a:avLst/>
                <a:gdLst/>
                <a:ahLst/>
                <a:cxnLst/>
                <a:rect l="0" t="0" r="0" b="0"/>
                <a:pathLst>
                  <a:path w="1803" h="1804" fill="none" extrusionOk="0">
                    <a:moveTo>
                      <a:pt x="902" y="1"/>
                    </a:moveTo>
                    <a:lnTo>
                      <a:pt x="902" y="1"/>
                    </a:lnTo>
                    <a:lnTo>
                      <a:pt x="1072" y="25"/>
                    </a:lnTo>
                    <a:lnTo>
                      <a:pt x="1243" y="74"/>
                    </a:lnTo>
                    <a:lnTo>
                      <a:pt x="1413" y="147"/>
                    </a:lnTo>
                    <a:lnTo>
                      <a:pt x="1535" y="269"/>
                    </a:lnTo>
                    <a:lnTo>
                      <a:pt x="1657" y="391"/>
                    </a:lnTo>
                    <a:lnTo>
                      <a:pt x="1730" y="561"/>
                    </a:lnTo>
                    <a:lnTo>
                      <a:pt x="1779" y="732"/>
                    </a:lnTo>
                    <a:lnTo>
                      <a:pt x="1803" y="902"/>
                    </a:lnTo>
                    <a:lnTo>
                      <a:pt x="1803" y="902"/>
                    </a:lnTo>
                    <a:lnTo>
                      <a:pt x="1779" y="1073"/>
                    </a:lnTo>
                    <a:lnTo>
                      <a:pt x="1730" y="1243"/>
                    </a:lnTo>
                    <a:lnTo>
                      <a:pt x="1657" y="1414"/>
                    </a:lnTo>
                    <a:lnTo>
                      <a:pt x="1535" y="1535"/>
                    </a:lnTo>
                    <a:lnTo>
                      <a:pt x="1413" y="1657"/>
                    </a:lnTo>
                    <a:lnTo>
                      <a:pt x="1243" y="1730"/>
                    </a:lnTo>
                    <a:lnTo>
                      <a:pt x="1072" y="1779"/>
                    </a:lnTo>
                    <a:lnTo>
                      <a:pt x="902" y="1803"/>
                    </a:lnTo>
                    <a:lnTo>
                      <a:pt x="902" y="1803"/>
                    </a:lnTo>
                    <a:lnTo>
                      <a:pt x="731" y="1779"/>
                    </a:lnTo>
                    <a:lnTo>
                      <a:pt x="561" y="1730"/>
                    </a:lnTo>
                    <a:lnTo>
                      <a:pt x="390" y="1657"/>
                    </a:lnTo>
                    <a:lnTo>
                      <a:pt x="269" y="1535"/>
                    </a:lnTo>
                    <a:lnTo>
                      <a:pt x="147" y="1414"/>
                    </a:lnTo>
                    <a:lnTo>
                      <a:pt x="74" y="1243"/>
                    </a:lnTo>
                    <a:lnTo>
                      <a:pt x="25" y="1073"/>
                    </a:lnTo>
                    <a:lnTo>
                      <a:pt x="1" y="902"/>
                    </a:lnTo>
                    <a:lnTo>
                      <a:pt x="1" y="902"/>
                    </a:lnTo>
                    <a:lnTo>
                      <a:pt x="25" y="732"/>
                    </a:lnTo>
                    <a:lnTo>
                      <a:pt x="74" y="561"/>
                    </a:lnTo>
                    <a:lnTo>
                      <a:pt x="147" y="391"/>
                    </a:lnTo>
                    <a:lnTo>
                      <a:pt x="269" y="269"/>
                    </a:lnTo>
                    <a:lnTo>
                      <a:pt x="390" y="147"/>
                    </a:lnTo>
                    <a:lnTo>
                      <a:pt x="561" y="74"/>
                    </a:lnTo>
                    <a:lnTo>
                      <a:pt x="731" y="25"/>
                    </a:lnTo>
                    <a:lnTo>
                      <a:pt x="902" y="1"/>
                    </a:lnTo>
                    <a:lnTo>
                      <a:pt x="902" y="1"/>
                    </a:lnTo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39" name="Shape 199">
                <a:extLst>
                  <a:ext uri="{FF2B5EF4-FFF2-40B4-BE49-F238E27FC236}">
                    <a16:creationId xmlns:a16="http://schemas.microsoft.com/office/drawing/2014/main" id="{200E9676-834B-4340-9C53-D1AFE819386E}"/>
                  </a:ext>
                </a:extLst>
              </p:cNvPr>
              <p:cNvSpPr/>
              <p:nvPr/>
            </p:nvSpPr>
            <p:spPr>
              <a:xfrm>
                <a:off x="631050" y="274025"/>
                <a:ext cx="45075" cy="45100"/>
              </a:xfrm>
              <a:custGeom>
                <a:avLst/>
                <a:gdLst/>
                <a:ahLst/>
                <a:cxnLst/>
                <a:rect l="0" t="0" r="0" b="0"/>
                <a:pathLst>
                  <a:path w="1803" h="1804" fill="none" extrusionOk="0">
                    <a:moveTo>
                      <a:pt x="0" y="902"/>
                    </a:moveTo>
                    <a:lnTo>
                      <a:pt x="0" y="902"/>
                    </a:lnTo>
                    <a:lnTo>
                      <a:pt x="25" y="732"/>
                    </a:lnTo>
                    <a:lnTo>
                      <a:pt x="73" y="561"/>
                    </a:lnTo>
                    <a:lnTo>
                      <a:pt x="147" y="391"/>
                    </a:lnTo>
                    <a:lnTo>
                      <a:pt x="268" y="269"/>
                    </a:lnTo>
                    <a:lnTo>
                      <a:pt x="390" y="147"/>
                    </a:lnTo>
                    <a:lnTo>
                      <a:pt x="561" y="74"/>
                    </a:lnTo>
                    <a:lnTo>
                      <a:pt x="731" y="25"/>
                    </a:lnTo>
                    <a:lnTo>
                      <a:pt x="902" y="1"/>
                    </a:lnTo>
                    <a:lnTo>
                      <a:pt x="902" y="1"/>
                    </a:lnTo>
                    <a:lnTo>
                      <a:pt x="1072" y="25"/>
                    </a:lnTo>
                    <a:lnTo>
                      <a:pt x="1243" y="74"/>
                    </a:lnTo>
                    <a:lnTo>
                      <a:pt x="1413" y="147"/>
                    </a:lnTo>
                    <a:lnTo>
                      <a:pt x="1535" y="269"/>
                    </a:lnTo>
                    <a:lnTo>
                      <a:pt x="1657" y="391"/>
                    </a:lnTo>
                    <a:lnTo>
                      <a:pt x="1730" y="561"/>
                    </a:lnTo>
                    <a:lnTo>
                      <a:pt x="1778" y="732"/>
                    </a:lnTo>
                    <a:lnTo>
                      <a:pt x="1803" y="902"/>
                    </a:lnTo>
                    <a:lnTo>
                      <a:pt x="1803" y="902"/>
                    </a:lnTo>
                    <a:lnTo>
                      <a:pt x="1778" y="1073"/>
                    </a:lnTo>
                    <a:lnTo>
                      <a:pt x="1730" y="1243"/>
                    </a:lnTo>
                    <a:lnTo>
                      <a:pt x="1657" y="1414"/>
                    </a:lnTo>
                    <a:lnTo>
                      <a:pt x="1535" y="1535"/>
                    </a:lnTo>
                    <a:lnTo>
                      <a:pt x="1413" y="1657"/>
                    </a:lnTo>
                    <a:lnTo>
                      <a:pt x="1243" y="1730"/>
                    </a:lnTo>
                    <a:lnTo>
                      <a:pt x="1072" y="1779"/>
                    </a:lnTo>
                    <a:lnTo>
                      <a:pt x="902" y="1803"/>
                    </a:lnTo>
                    <a:lnTo>
                      <a:pt x="902" y="1803"/>
                    </a:lnTo>
                    <a:lnTo>
                      <a:pt x="731" y="1779"/>
                    </a:lnTo>
                    <a:lnTo>
                      <a:pt x="561" y="1730"/>
                    </a:lnTo>
                    <a:lnTo>
                      <a:pt x="390" y="1657"/>
                    </a:lnTo>
                    <a:lnTo>
                      <a:pt x="268" y="1535"/>
                    </a:lnTo>
                    <a:lnTo>
                      <a:pt x="147" y="1414"/>
                    </a:lnTo>
                    <a:lnTo>
                      <a:pt x="73" y="1243"/>
                    </a:lnTo>
                    <a:lnTo>
                      <a:pt x="25" y="1073"/>
                    </a:lnTo>
                    <a:lnTo>
                      <a:pt x="0" y="902"/>
                    </a:lnTo>
                    <a:lnTo>
                      <a:pt x="0" y="902"/>
                    </a:lnTo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40" name="Shape 200">
                <a:extLst>
                  <a:ext uri="{FF2B5EF4-FFF2-40B4-BE49-F238E27FC236}">
                    <a16:creationId xmlns:a16="http://schemas.microsoft.com/office/drawing/2014/main" id="{F9DD826D-1710-4732-80E0-9837B3B068C0}"/>
                  </a:ext>
                </a:extLst>
              </p:cNvPr>
              <p:cNvSpPr/>
              <p:nvPr/>
            </p:nvSpPr>
            <p:spPr>
              <a:xfrm>
                <a:off x="649925" y="590050"/>
                <a:ext cx="133975" cy="25"/>
              </a:xfrm>
              <a:custGeom>
                <a:avLst/>
                <a:gdLst/>
                <a:ahLst/>
                <a:cxnLst/>
                <a:rect l="0" t="0" r="0" b="0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41" name="Shape 201">
                <a:extLst>
                  <a:ext uri="{FF2B5EF4-FFF2-40B4-BE49-F238E27FC236}">
                    <a16:creationId xmlns:a16="http://schemas.microsoft.com/office/drawing/2014/main" id="{9D12209B-E07B-496C-9BF4-FCCA421D9B02}"/>
                  </a:ext>
                </a:extLst>
              </p:cNvPr>
              <p:cNvSpPr/>
              <p:nvPr/>
            </p:nvSpPr>
            <p:spPr>
              <a:xfrm>
                <a:off x="649925" y="534625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42" name="Shape 202">
                <a:extLst>
                  <a:ext uri="{FF2B5EF4-FFF2-40B4-BE49-F238E27FC236}">
                    <a16:creationId xmlns:a16="http://schemas.microsoft.com/office/drawing/2014/main" id="{CBCA8E4D-1FA6-4662-A402-03D1C35309B7}"/>
                  </a:ext>
                </a:extLst>
              </p:cNvPr>
              <p:cNvSpPr/>
              <p:nvPr/>
            </p:nvSpPr>
            <p:spPr>
              <a:xfrm>
                <a:off x="649925" y="479825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43" name="Shape 203">
                <a:extLst>
                  <a:ext uri="{FF2B5EF4-FFF2-40B4-BE49-F238E27FC236}">
                    <a16:creationId xmlns:a16="http://schemas.microsoft.com/office/drawing/2014/main" id="{7758927D-73B5-4F2C-97F0-46BD53DB9B71}"/>
                  </a:ext>
                </a:extLst>
              </p:cNvPr>
              <p:cNvSpPr/>
              <p:nvPr/>
            </p:nvSpPr>
            <p:spPr>
              <a:xfrm>
                <a:off x="649925" y="424425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44" name="Shape 204">
                <a:extLst>
                  <a:ext uri="{FF2B5EF4-FFF2-40B4-BE49-F238E27FC236}">
                    <a16:creationId xmlns:a16="http://schemas.microsoft.com/office/drawing/2014/main" id="{F916DDDA-C838-4C65-98C8-CED14FF0EBF5}"/>
                  </a:ext>
                </a:extLst>
              </p:cNvPr>
              <p:cNvSpPr/>
              <p:nvPr/>
            </p:nvSpPr>
            <p:spPr>
              <a:xfrm>
                <a:off x="879475" y="274025"/>
                <a:ext cx="45075" cy="45100"/>
              </a:xfrm>
              <a:custGeom>
                <a:avLst/>
                <a:gdLst/>
                <a:ahLst/>
                <a:cxnLst/>
                <a:rect l="0" t="0" r="0" b="0"/>
                <a:pathLst>
                  <a:path w="1803" h="1804" fill="none" extrusionOk="0">
                    <a:moveTo>
                      <a:pt x="901" y="1803"/>
                    </a:moveTo>
                    <a:lnTo>
                      <a:pt x="901" y="1803"/>
                    </a:lnTo>
                    <a:lnTo>
                      <a:pt x="731" y="1779"/>
                    </a:lnTo>
                    <a:lnTo>
                      <a:pt x="560" y="1730"/>
                    </a:lnTo>
                    <a:lnTo>
                      <a:pt x="390" y="1657"/>
                    </a:lnTo>
                    <a:lnTo>
                      <a:pt x="268" y="1535"/>
                    </a:lnTo>
                    <a:lnTo>
                      <a:pt x="146" y="1414"/>
                    </a:lnTo>
                    <a:lnTo>
                      <a:pt x="73" y="1243"/>
                    </a:lnTo>
                    <a:lnTo>
                      <a:pt x="25" y="1073"/>
                    </a:lnTo>
                    <a:lnTo>
                      <a:pt x="0" y="902"/>
                    </a:lnTo>
                    <a:lnTo>
                      <a:pt x="0" y="902"/>
                    </a:lnTo>
                    <a:lnTo>
                      <a:pt x="25" y="732"/>
                    </a:lnTo>
                    <a:lnTo>
                      <a:pt x="73" y="561"/>
                    </a:lnTo>
                    <a:lnTo>
                      <a:pt x="146" y="391"/>
                    </a:lnTo>
                    <a:lnTo>
                      <a:pt x="268" y="269"/>
                    </a:lnTo>
                    <a:lnTo>
                      <a:pt x="390" y="147"/>
                    </a:lnTo>
                    <a:lnTo>
                      <a:pt x="560" y="74"/>
                    </a:lnTo>
                    <a:lnTo>
                      <a:pt x="731" y="25"/>
                    </a:lnTo>
                    <a:lnTo>
                      <a:pt x="901" y="1"/>
                    </a:lnTo>
                    <a:lnTo>
                      <a:pt x="901" y="1"/>
                    </a:lnTo>
                    <a:lnTo>
                      <a:pt x="1072" y="25"/>
                    </a:lnTo>
                    <a:lnTo>
                      <a:pt x="1242" y="74"/>
                    </a:lnTo>
                    <a:lnTo>
                      <a:pt x="1413" y="147"/>
                    </a:lnTo>
                    <a:lnTo>
                      <a:pt x="1535" y="269"/>
                    </a:lnTo>
                    <a:lnTo>
                      <a:pt x="1656" y="391"/>
                    </a:lnTo>
                    <a:lnTo>
                      <a:pt x="1729" y="561"/>
                    </a:lnTo>
                    <a:lnTo>
                      <a:pt x="1778" y="732"/>
                    </a:lnTo>
                    <a:lnTo>
                      <a:pt x="1802" y="902"/>
                    </a:lnTo>
                    <a:lnTo>
                      <a:pt x="1802" y="902"/>
                    </a:lnTo>
                    <a:lnTo>
                      <a:pt x="1778" y="1073"/>
                    </a:lnTo>
                    <a:lnTo>
                      <a:pt x="1729" y="1243"/>
                    </a:lnTo>
                    <a:lnTo>
                      <a:pt x="1656" y="1414"/>
                    </a:lnTo>
                    <a:lnTo>
                      <a:pt x="1535" y="1535"/>
                    </a:lnTo>
                    <a:lnTo>
                      <a:pt x="1413" y="1657"/>
                    </a:lnTo>
                    <a:lnTo>
                      <a:pt x="1242" y="1730"/>
                    </a:lnTo>
                    <a:lnTo>
                      <a:pt x="1072" y="1779"/>
                    </a:lnTo>
                    <a:lnTo>
                      <a:pt x="901" y="1803"/>
                    </a:lnTo>
                    <a:lnTo>
                      <a:pt x="901" y="1803"/>
                    </a:lnTo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45" name="Shape 205">
                <a:extLst>
                  <a:ext uri="{FF2B5EF4-FFF2-40B4-BE49-F238E27FC236}">
                    <a16:creationId xmlns:a16="http://schemas.microsoft.com/office/drawing/2014/main" id="{C8323FD3-2566-4024-A603-4ADBFABA1AD9}"/>
                  </a:ext>
                </a:extLst>
              </p:cNvPr>
              <p:cNvSpPr/>
              <p:nvPr/>
            </p:nvSpPr>
            <p:spPr>
              <a:xfrm>
                <a:off x="654800" y="244200"/>
                <a:ext cx="25" cy="51175"/>
              </a:xfrm>
              <a:custGeom>
                <a:avLst/>
                <a:gdLst/>
                <a:ahLst/>
                <a:cxnLst/>
                <a:rect l="0" t="0" r="0" b="0"/>
                <a:pathLst>
                  <a:path w="1" h="2047" fill="none" extrusionOk="0">
                    <a:moveTo>
                      <a:pt x="0" y="1"/>
                    </a:moveTo>
                    <a:lnTo>
                      <a:pt x="0" y="2046"/>
                    </a:lnTo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46" name="Shape 206">
                <a:extLst>
                  <a:ext uri="{FF2B5EF4-FFF2-40B4-BE49-F238E27FC236}">
                    <a16:creationId xmlns:a16="http://schemas.microsoft.com/office/drawing/2014/main" id="{D715F42B-D4EB-4606-8582-ED5A81E42D28}"/>
                  </a:ext>
                </a:extLst>
              </p:cNvPr>
              <p:cNvSpPr/>
              <p:nvPr/>
            </p:nvSpPr>
            <p:spPr>
              <a:xfrm>
                <a:off x="737600" y="244200"/>
                <a:ext cx="25" cy="51175"/>
              </a:xfrm>
              <a:custGeom>
                <a:avLst/>
                <a:gdLst/>
                <a:ahLst/>
                <a:cxnLst/>
                <a:rect l="0" t="0" r="0" b="0"/>
                <a:pathLst>
                  <a:path w="1" h="2047" fill="none" extrusionOk="0">
                    <a:moveTo>
                      <a:pt x="1" y="1"/>
                    </a:moveTo>
                    <a:lnTo>
                      <a:pt x="1" y="2046"/>
                    </a:lnTo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47" name="Shape 207">
                <a:extLst>
                  <a:ext uri="{FF2B5EF4-FFF2-40B4-BE49-F238E27FC236}">
                    <a16:creationId xmlns:a16="http://schemas.microsoft.com/office/drawing/2014/main" id="{06CBF2C2-CDE0-46F3-AB50-E58C914DAF94}"/>
                  </a:ext>
                </a:extLst>
              </p:cNvPr>
              <p:cNvSpPr/>
              <p:nvPr/>
            </p:nvSpPr>
            <p:spPr>
              <a:xfrm>
                <a:off x="820400" y="244200"/>
                <a:ext cx="25" cy="51175"/>
              </a:xfrm>
              <a:custGeom>
                <a:avLst/>
                <a:gdLst/>
                <a:ahLst/>
                <a:cxnLst/>
                <a:rect l="0" t="0" r="0" b="0"/>
                <a:pathLst>
                  <a:path w="1" h="2047" fill="none" extrusionOk="0">
                    <a:moveTo>
                      <a:pt x="1" y="1"/>
                    </a:moveTo>
                    <a:lnTo>
                      <a:pt x="1" y="2046"/>
                    </a:lnTo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48" name="Shape 208">
                <a:extLst>
                  <a:ext uri="{FF2B5EF4-FFF2-40B4-BE49-F238E27FC236}">
                    <a16:creationId xmlns:a16="http://schemas.microsoft.com/office/drawing/2014/main" id="{BF16EDED-A327-4B46-A407-B5A14180B4FB}"/>
                  </a:ext>
                </a:extLst>
              </p:cNvPr>
              <p:cNvSpPr/>
              <p:nvPr/>
            </p:nvSpPr>
            <p:spPr>
              <a:xfrm>
                <a:off x="903225" y="244200"/>
                <a:ext cx="25" cy="51175"/>
              </a:xfrm>
              <a:custGeom>
                <a:avLst/>
                <a:gdLst/>
                <a:ahLst/>
                <a:cxnLst/>
                <a:rect l="0" t="0" r="0" b="0"/>
                <a:pathLst>
                  <a:path w="1" h="2047" fill="none" extrusionOk="0">
                    <a:moveTo>
                      <a:pt x="0" y="1"/>
                    </a:moveTo>
                    <a:lnTo>
                      <a:pt x="0" y="2046"/>
                    </a:lnTo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</p:grp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6026889-7B42-4BBB-9339-8BFBAEE66358}"/>
                </a:ext>
              </a:extLst>
            </p:cNvPr>
            <p:cNvSpPr txBox="1"/>
            <p:nvPr/>
          </p:nvSpPr>
          <p:spPr>
            <a:xfrm>
              <a:off x="753720" y="3482388"/>
              <a:ext cx="82237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200" dirty="0">
                  <a:solidFill>
                    <a:schemeClr val="tx1"/>
                  </a:solidFill>
                </a:rPr>
                <a:t>We labeled continents to each country and encoded countries, </a:t>
              </a:r>
            </a:p>
            <a:p>
              <a:r>
                <a:rPr lang="en-US" altLang="zh-TW" sz="2200" dirty="0">
                  <a:solidFill>
                    <a:schemeClr val="tx1"/>
                  </a:solidFill>
                </a:rPr>
                <a:t>sexes, age groups and generations.</a:t>
              </a:r>
              <a:endParaRPr lang="zh-TW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6D73393E-46D5-4C26-B797-A4875894BC2E}"/>
                </a:ext>
              </a:extLst>
            </p:cNvPr>
            <p:cNvSpPr txBox="1"/>
            <p:nvPr/>
          </p:nvSpPr>
          <p:spPr>
            <a:xfrm>
              <a:off x="753720" y="454019"/>
              <a:ext cx="431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chemeClr val="tx1"/>
                  </a:solidFill>
                  <a:latin typeface="Lato Light"/>
                  <a:sym typeface="Lato Light"/>
                </a:rPr>
                <a:t>Data Preprocessing</a:t>
              </a:r>
              <a:endParaRPr lang="en" altLang="zh-TW" sz="2800" dirty="0">
                <a:solidFill>
                  <a:schemeClr val="tx1"/>
                </a:solidFill>
                <a:latin typeface="Lato Light"/>
                <a:sym typeface="Lato Light"/>
              </a:endParaRPr>
            </a:p>
          </p:txBody>
        </p:sp>
      </p:grp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F803A0FF-27D1-42FA-8706-7CA9AE10549F}"/>
              </a:ext>
            </a:extLst>
          </p:cNvPr>
          <p:cNvGrpSpPr/>
          <p:nvPr/>
        </p:nvGrpSpPr>
        <p:grpSpPr>
          <a:xfrm>
            <a:off x="0" y="-1"/>
            <a:ext cx="6283356" cy="265067"/>
            <a:chOff x="0" y="-1"/>
            <a:chExt cx="6283356" cy="265067"/>
          </a:xfrm>
        </p:grpSpPr>
        <p:sp>
          <p:nvSpPr>
            <p:cNvPr id="29" name="Shape 191">
              <a:extLst>
                <a:ext uri="{FF2B5EF4-FFF2-40B4-BE49-F238E27FC236}">
                  <a16:creationId xmlns:a16="http://schemas.microsoft.com/office/drawing/2014/main" id="{C8D8B961-4B13-4A35-8679-BADE83A561C0}"/>
                </a:ext>
              </a:extLst>
            </p:cNvPr>
            <p:cNvSpPr/>
            <p:nvPr/>
          </p:nvSpPr>
          <p:spPr>
            <a:xfrm>
              <a:off x="0" y="1"/>
              <a:ext cx="805543" cy="265065"/>
            </a:xfrm>
            <a:prstGeom prst="homePlate">
              <a:avLst>
                <a:gd name="adj" fmla="val 30129"/>
              </a:avLst>
            </a:prstGeom>
            <a:solidFill>
              <a:srgbClr val="EFEF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dirty="0">
                  <a:solidFill>
                    <a:srgbClr val="A6A6A6"/>
                  </a:solidFill>
                  <a:latin typeface="Lato Light"/>
                  <a:ea typeface="Lato Light"/>
                  <a:cs typeface="Lato Light"/>
                  <a:sym typeface="Lato Light"/>
                </a:rPr>
                <a:t>Data</a:t>
              </a:r>
              <a:endParaRPr lang="en" dirty="0">
                <a:solidFill>
                  <a:srgbClr val="A6A6A6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9" name="Shape 192">
              <a:extLst>
                <a:ext uri="{FF2B5EF4-FFF2-40B4-BE49-F238E27FC236}">
                  <a16:creationId xmlns:a16="http://schemas.microsoft.com/office/drawing/2014/main" id="{5745C431-416A-4638-B422-8C2142E0ED72}"/>
                </a:ext>
              </a:extLst>
            </p:cNvPr>
            <p:cNvSpPr/>
            <p:nvPr/>
          </p:nvSpPr>
          <p:spPr>
            <a:xfrm>
              <a:off x="805543" y="0"/>
              <a:ext cx="2090057" cy="265065"/>
            </a:xfrm>
            <a:prstGeom prst="chevron">
              <a:avLst>
                <a:gd name="adj" fmla="val 29853"/>
              </a:avLst>
            </a:prstGeom>
            <a:solidFill>
              <a:srgbClr val="F99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  <a:latin typeface="Lato Light"/>
                  <a:sym typeface="Lato Light"/>
                </a:rPr>
                <a:t>Data Preprocessing</a:t>
              </a:r>
              <a:endParaRPr lang="en" b="1" dirty="0">
                <a:solidFill>
                  <a:schemeClr val="tx1"/>
                </a:solidFill>
                <a:latin typeface="Lato Light"/>
                <a:sym typeface="Lato Light"/>
              </a:endParaRPr>
            </a:p>
          </p:txBody>
        </p:sp>
        <p:sp>
          <p:nvSpPr>
            <p:cNvPr id="50" name="Shape 193">
              <a:extLst>
                <a:ext uri="{FF2B5EF4-FFF2-40B4-BE49-F238E27FC236}">
                  <a16:creationId xmlns:a16="http://schemas.microsoft.com/office/drawing/2014/main" id="{9C8C77E3-AAB0-4745-9E01-F4E3D517FDB2}"/>
                </a:ext>
              </a:extLst>
            </p:cNvPr>
            <p:cNvSpPr/>
            <p:nvPr/>
          </p:nvSpPr>
          <p:spPr>
            <a:xfrm>
              <a:off x="2895600" y="0"/>
              <a:ext cx="1500908" cy="265065"/>
            </a:xfrm>
            <a:prstGeom prst="chevron">
              <a:avLst>
                <a:gd name="adj" fmla="val 29853"/>
              </a:avLst>
            </a:prstGeom>
            <a:solidFill>
              <a:srgbClr val="EFEF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dirty="0">
                  <a:solidFill>
                    <a:srgbClr val="A6A6A6"/>
                  </a:solidFill>
                  <a:latin typeface="Lato Light"/>
                  <a:sym typeface="Lato Light"/>
                </a:rPr>
                <a:t>Visualization</a:t>
              </a:r>
              <a:endParaRPr lang="en" dirty="0">
                <a:solidFill>
                  <a:srgbClr val="A6A6A6"/>
                </a:solidFill>
                <a:latin typeface="Lato Light"/>
                <a:sym typeface="Lato Light"/>
              </a:endParaRPr>
            </a:p>
          </p:txBody>
        </p:sp>
        <p:sp>
          <p:nvSpPr>
            <p:cNvPr id="51" name="Shape 193">
              <a:extLst>
                <a:ext uri="{FF2B5EF4-FFF2-40B4-BE49-F238E27FC236}">
                  <a16:creationId xmlns:a16="http://schemas.microsoft.com/office/drawing/2014/main" id="{52D5635F-4CB8-435C-82F5-09E4AB7ECB94}"/>
                </a:ext>
              </a:extLst>
            </p:cNvPr>
            <p:cNvSpPr/>
            <p:nvPr/>
          </p:nvSpPr>
          <p:spPr>
            <a:xfrm>
              <a:off x="4396508" y="0"/>
              <a:ext cx="943424" cy="265065"/>
            </a:xfrm>
            <a:prstGeom prst="chevron">
              <a:avLst>
                <a:gd name="adj" fmla="val 29853"/>
              </a:avLst>
            </a:prstGeom>
            <a:solidFill>
              <a:srgbClr val="EFEF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dirty="0">
                  <a:solidFill>
                    <a:srgbClr val="A6A6A6"/>
                  </a:solidFill>
                  <a:latin typeface="Lato Light"/>
                  <a:sym typeface="Lato Light"/>
                </a:rPr>
                <a:t>Model</a:t>
              </a:r>
              <a:endParaRPr lang="en" dirty="0">
                <a:solidFill>
                  <a:srgbClr val="A6A6A6"/>
                </a:solidFill>
                <a:latin typeface="Lato Light"/>
                <a:sym typeface="Lato Light"/>
              </a:endParaRPr>
            </a:p>
          </p:txBody>
        </p:sp>
        <p:sp>
          <p:nvSpPr>
            <p:cNvPr id="52" name="Shape 193">
              <a:extLst>
                <a:ext uri="{FF2B5EF4-FFF2-40B4-BE49-F238E27FC236}">
                  <a16:creationId xmlns:a16="http://schemas.microsoft.com/office/drawing/2014/main" id="{7F59AD83-A744-4165-AD5C-E8FA1C7AFE97}"/>
                </a:ext>
              </a:extLst>
            </p:cNvPr>
            <p:cNvSpPr/>
            <p:nvPr/>
          </p:nvSpPr>
          <p:spPr>
            <a:xfrm>
              <a:off x="5339932" y="-1"/>
              <a:ext cx="943424" cy="265065"/>
            </a:xfrm>
            <a:prstGeom prst="chevron">
              <a:avLst>
                <a:gd name="adj" fmla="val 29853"/>
              </a:avLst>
            </a:prstGeom>
            <a:solidFill>
              <a:srgbClr val="EFEF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dirty="0">
                  <a:solidFill>
                    <a:srgbClr val="A6A6A6"/>
                  </a:solidFill>
                  <a:latin typeface="Lato Light"/>
                  <a:sym typeface="Lato Light"/>
                </a:rPr>
                <a:t>Result</a:t>
              </a:r>
              <a:endParaRPr lang="en" dirty="0">
                <a:solidFill>
                  <a:srgbClr val="A6A6A6"/>
                </a:solidFill>
                <a:latin typeface="Lato Light"/>
                <a:sym typeface="Lato Light"/>
              </a:endParaRPr>
            </a:p>
          </p:txBody>
        </p:sp>
      </p:grp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3E4ED0D2-2C03-43B3-8DD0-0034D65A0686}"/>
              </a:ext>
            </a:extLst>
          </p:cNvPr>
          <p:cNvGrpSpPr/>
          <p:nvPr/>
        </p:nvGrpSpPr>
        <p:grpSpPr>
          <a:xfrm>
            <a:off x="288716" y="451651"/>
            <a:ext cx="8220918" cy="4316709"/>
            <a:chOff x="293683" y="535234"/>
            <a:chExt cx="8220918" cy="4316709"/>
          </a:xfrm>
        </p:grpSpPr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876D2DC5-87AB-41C5-926F-0E3F36DC7B34}"/>
                </a:ext>
              </a:extLst>
            </p:cNvPr>
            <p:cNvGrpSpPr/>
            <p:nvPr/>
          </p:nvGrpSpPr>
          <p:grpSpPr>
            <a:xfrm>
              <a:off x="293683" y="574116"/>
              <a:ext cx="309041" cy="403123"/>
              <a:chOff x="293683" y="574116"/>
              <a:chExt cx="309041" cy="403123"/>
            </a:xfrm>
          </p:grpSpPr>
          <p:sp>
            <p:nvSpPr>
              <p:cNvPr id="77" name="Shape 195">
                <a:extLst>
                  <a:ext uri="{FF2B5EF4-FFF2-40B4-BE49-F238E27FC236}">
                    <a16:creationId xmlns:a16="http://schemas.microsoft.com/office/drawing/2014/main" id="{5F4F8633-128A-4949-857C-FF6E0AD0EA97}"/>
                  </a:ext>
                </a:extLst>
              </p:cNvPr>
              <p:cNvSpPr/>
              <p:nvPr/>
            </p:nvSpPr>
            <p:spPr>
              <a:xfrm>
                <a:off x="318586" y="626705"/>
                <a:ext cx="284138" cy="350534"/>
              </a:xfrm>
              <a:custGeom>
                <a:avLst/>
                <a:gdLst/>
                <a:ahLst/>
                <a:cxnLst/>
                <a:rect l="0" t="0" r="0" b="0"/>
                <a:pathLst>
                  <a:path w="15004" h="18510" fill="none" extrusionOk="0">
                    <a:moveTo>
                      <a:pt x="1" y="17536"/>
                    </a:moveTo>
                    <a:lnTo>
                      <a:pt x="1" y="17536"/>
                    </a:lnTo>
                    <a:lnTo>
                      <a:pt x="1" y="17536"/>
                    </a:lnTo>
                    <a:lnTo>
                      <a:pt x="25" y="17682"/>
                    </a:lnTo>
                    <a:lnTo>
                      <a:pt x="49" y="17852"/>
                    </a:lnTo>
                    <a:lnTo>
                      <a:pt x="123" y="18023"/>
                    </a:lnTo>
                    <a:lnTo>
                      <a:pt x="220" y="18193"/>
                    </a:lnTo>
                    <a:lnTo>
                      <a:pt x="293" y="18291"/>
                    </a:lnTo>
                    <a:lnTo>
                      <a:pt x="390" y="18364"/>
                    </a:lnTo>
                    <a:lnTo>
                      <a:pt x="488" y="18412"/>
                    </a:lnTo>
                    <a:lnTo>
                      <a:pt x="610" y="18461"/>
                    </a:lnTo>
                    <a:lnTo>
                      <a:pt x="756" y="18510"/>
                    </a:lnTo>
                    <a:lnTo>
                      <a:pt x="926" y="18510"/>
                    </a:lnTo>
                    <a:lnTo>
                      <a:pt x="14468" y="18510"/>
                    </a:lnTo>
                    <a:lnTo>
                      <a:pt x="14468" y="18510"/>
                    </a:lnTo>
                    <a:lnTo>
                      <a:pt x="14541" y="18510"/>
                    </a:lnTo>
                    <a:lnTo>
                      <a:pt x="14614" y="18485"/>
                    </a:lnTo>
                    <a:lnTo>
                      <a:pt x="14736" y="18412"/>
                    </a:lnTo>
                    <a:lnTo>
                      <a:pt x="14833" y="18291"/>
                    </a:lnTo>
                    <a:lnTo>
                      <a:pt x="14906" y="18144"/>
                    </a:lnTo>
                    <a:lnTo>
                      <a:pt x="14955" y="17974"/>
                    </a:lnTo>
                    <a:lnTo>
                      <a:pt x="14979" y="17779"/>
                    </a:lnTo>
                    <a:lnTo>
                      <a:pt x="15003" y="17438"/>
                    </a:lnTo>
                    <a:lnTo>
                      <a:pt x="15003" y="487"/>
                    </a:lnTo>
                    <a:lnTo>
                      <a:pt x="15003" y="487"/>
                    </a:lnTo>
                    <a:lnTo>
                      <a:pt x="15003" y="341"/>
                    </a:lnTo>
                    <a:lnTo>
                      <a:pt x="14979" y="219"/>
                    </a:lnTo>
                    <a:lnTo>
                      <a:pt x="14955" y="146"/>
                    </a:lnTo>
                    <a:lnTo>
                      <a:pt x="14906" y="73"/>
                    </a:lnTo>
                    <a:lnTo>
                      <a:pt x="14833" y="49"/>
                    </a:lnTo>
                    <a:lnTo>
                      <a:pt x="14736" y="24"/>
                    </a:lnTo>
                    <a:lnTo>
                      <a:pt x="14468" y="0"/>
                    </a:lnTo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78" name="Shape 196">
                <a:extLst>
                  <a:ext uri="{FF2B5EF4-FFF2-40B4-BE49-F238E27FC236}">
                    <a16:creationId xmlns:a16="http://schemas.microsoft.com/office/drawing/2014/main" id="{5098A22A-C54D-4072-9532-1D35E10D2833}"/>
                  </a:ext>
                </a:extLst>
              </p:cNvPr>
              <p:cNvSpPr/>
              <p:nvPr/>
            </p:nvSpPr>
            <p:spPr>
              <a:xfrm>
                <a:off x="293683" y="593489"/>
                <a:ext cx="285975" cy="350552"/>
              </a:xfrm>
              <a:custGeom>
                <a:avLst/>
                <a:gdLst/>
                <a:ahLst/>
                <a:cxnLst/>
                <a:rect l="0" t="0" r="0" b="0"/>
                <a:pathLst>
                  <a:path w="15101" h="18511" fill="none" extrusionOk="0">
                    <a:moveTo>
                      <a:pt x="14321" y="0"/>
                    </a:moveTo>
                    <a:lnTo>
                      <a:pt x="780" y="0"/>
                    </a:lnTo>
                    <a:lnTo>
                      <a:pt x="780" y="0"/>
                    </a:lnTo>
                    <a:lnTo>
                      <a:pt x="634" y="25"/>
                    </a:lnTo>
                    <a:lnTo>
                      <a:pt x="488" y="74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2" y="341"/>
                    </a:lnTo>
                    <a:lnTo>
                      <a:pt x="74" y="488"/>
                    </a:lnTo>
                    <a:lnTo>
                      <a:pt x="25" y="634"/>
                    </a:lnTo>
                    <a:lnTo>
                      <a:pt x="1" y="780"/>
                    </a:lnTo>
                    <a:lnTo>
                      <a:pt x="1" y="17731"/>
                    </a:lnTo>
                    <a:lnTo>
                      <a:pt x="1" y="17731"/>
                    </a:lnTo>
                    <a:lnTo>
                      <a:pt x="25" y="17877"/>
                    </a:lnTo>
                    <a:lnTo>
                      <a:pt x="74" y="18023"/>
                    </a:lnTo>
                    <a:lnTo>
                      <a:pt x="122" y="18169"/>
                    </a:lnTo>
                    <a:lnTo>
                      <a:pt x="220" y="18291"/>
                    </a:lnTo>
                    <a:lnTo>
                      <a:pt x="342" y="18388"/>
                    </a:lnTo>
                    <a:lnTo>
                      <a:pt x="488" y="18437"/>
                    </a:lnTo>
                    <a:lnTo>
                      <a:pt x="634" y="18486"/>
                    </a:lnTo>
                    <a:lnTo>
                      <a:pt x="780" y="18510"/>
                    </a:lnTo>
                    <a:lnTo>
                      <a:pt x="14321" y="18510"/>
                    </a:lnTo>
                    <a:lnTo>
                      <a:pt x="14321" y="18510"/>
                    </a:lnTo>
                    <a:lnTo>
                      <a:pt x="14467" y="18486"/>
                    </a:lnTo>
                    <a:lnTo>
                      <a:pt x="14614" y="18437"/>
                    </a:lnTo>
                    <a:lnTo>
                      <a:pt x="14760" y="18388"/>
                    </a:lnTo>
                    <a:lnTo>
                      <a:pt x="14881" y="18291"/>
                    </a:lnTo>
                    <a:lnTo>
                      <a:pt x="14979" y="18169"/>
                    </a:lnTo>
                    <a:lnTo>
                      <a:pt x="15028" y="18023"/>
                    </a:lnTo>
                    <a:lnTo>
                      <a:pt x="15076" y="17877"/>
                    </a:lnTo>
                    <a:lnTo>
                      <a:pt x="15101" y="17731"/>
                    </a:lnTo>
                    <a:lnTo>
                      <a:pt x="15101" y="780"/>
                    </a:lnTo>
                    <a:lnTo>
                      <a:pt x="15101" y="780"/>
                    </a:lnTo>
                    <a:lnTo>
                      <a:pt x="15076" y="634"/>
                    </a:lnTo>
                    <a:lnTo>
                      <a:pt x="15028" y="488"/>
                    </a:lnTo>
                    <a:lnTo>
                      <a:pt x="14979" y="341"/>
                    </a:lnTo>
                    <a:lnTo>
                      <a:pt x="14881" y="220"/>
                    </a:lnTo>
                    <a:lnTo>
                      <a:pt x="14760" y="122"/>
                    </a:lnTo>
                    <a:lnTo>
                      <a:pt x="14614" y="74"/>
                    </a:lnTo>
                    <a:lnTo>
                      <a:pt x="14467" y="25"/>
                    </a:lnTo>
                    <a:lnTo>
                      <a:pt x="14321" y="0"/>
                    </a:lnTo>
                    <a:lnTo>
                      <a:pt x="14321" y="0"/>
                    </a:lnTo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98" name="Shape 197">
                <a:extLst>
                  <a:ext uri="{FF2B5EF4-FFF2-40B4-BE49-F238E27FC236}">
                    <a16:creationId xmlns:a16="http://schemas.microsoft.com/office/drawing/2014/main" id="{219DAF32-BD0F-4C96-BBF4-0BC3CE330459}"/>
                  </a:ext>
                </a:extLst>
              </p:cNvPr>
              <p:cNvSpPr/>
              <p:nvPr/>
            </p:nvSpPr>
            <p:spPr>
              <a:xfrm>
                <a:off x="450031" y="596708"/>
                <a:ext cx="34163" cy="34163"/>
              </a:xfrm>
              <a:custGeom>
                <a:avLst/>
                <a:gdLst/>
                <a:ahLst/>
                <a:cxnLst/>
                <a:rect l="0" t="0" r="0" b="0"/>
                <a:pathLst>
                  <a:path w="1804" h="1804" fill="none" extrusionOk="0">
                    <a:moveTo>
                      <a:pt x="902" y="1"/>
                    </a:moveTo>
                    <a:lnTo>
                      <a:pt x="902" y="1"/>
                    </a:lnTo>
                    <a:lnTo>
                      <a:pt x="1073" y="25"/>
                    </a:lnTo>
                    <a:lnTo>
                      <a:pt x="1243" y="74"/>
                    </a:lnTo>
                    <a:lnTo>
                      <a:pt x="1414" y="147"/>
                    </a:lnTo>
                    <a:lnTo>
                      <a:pt x="1535" y="269"/>
                    </a:lnTo>
                    <a:lnTo>
                      <a:pt x="1657" y="391"/>
                    </a:lnTo>
                    <a:lnTo>
                      <a:pt x="1730" y="561"/>
                    </a:lnTo>
                    <a:lnTo>
                      <a:pt x="1779" y="732"/>
                    </a:lnTo>
                    <a:lnTo>
                      <a:pt x="1803" y="902"/>
                    </a:lnTo>
                    <a:lnTo>
                      <a:pt x="1803" y="902"/>
                    </a:lnTo>
                    <a:lnTo>
                      <a:pt x="1779" y="1073"/>
                    </a:lnTo>
                    <a:lnTo>
                      <a:pt x="1730" y="1243"/>
                    </a:lnTo>
                    <a:lnTo>
                      <a:pt x="1657" y="1414"/>
                    </a:lnTo>
                    <a:lnTo>
                      <a:pt x="1535" y="1535"/>
                    </a:lnTo>
                    <a:lnTo>
                      <a:pt x="1414" y="1657"/>
                    </a:lnTo>
                    <a:lnTo>
                      <a:pt x="1243" y="1730"/>
                    </a:lnTo>
                    <a:lnTo>
                      <a:pt x="1073" y="1779"/>
                    </a:lnTo>
                    <a:lnTo>
                      <a:pt x="902" y="1803"/>
                    </a:lnTo>
                    <a:lnTo>
                      <a:pt x="902" y="1803"/>
                    </a:lnTo>
                    <a:lnTo>
                      <a:pt x="732" y="1779"/>
                    </a:lnTo>
                    <a:lnTo>
                      <a:pt x="561" y="1730"/>
                    </a:lnTo>
                    <a:lnTo>
                      <a:pt x="391" y="1657"/>
                    </a:lnTo>
                    <a:lnTo>
                      <a:pt x="269" y="1535"/>
                    </a:lnTo>
                    <a:lnTo>
                      <a:pt x="147" y="1414"/>
                    </a:lnTo>
                    <a:lnTo>
                      <a:pt x="74" y="1243"/>
                    </a:lnTo>
                    <a:lnTo>
                      <a:pt x="25" y="1073"/>
                    </a:lnTo>
                    <a:lnTo>
                      <a:pt x="1" y="902"/>
                    </a:lnTo>
                    <a:lnTo>
                      <a:pt x="1" y="902"/>
                    </a:lnTo>
                    <a:lnTo>
                      <a:pt x="25" y="732"/>
                    </a:lnTo>
                    <a:lnTo>
                      <a:pt x="74" y="561"/>
                    </a:lnTo>
                    <a:lnTo>
                      <a:pt x="147" y="391"/>
                    </a:lnTo>
                    <a:lnTo>
                      <a:pt x="269" y="269"/>
                    </a:lnTo>
                    <a:lnTo>
                      <a:pt x="391" y="147"/>
                    </a:lnTo>
                    <a:lnTo>
                      <a:pt x="561" y="74"/>
                    </a:lnTo>
                    <a:lnTo>
                      <a:pt x="732" y="25"/>
                    </a:lnTo>
                    <a:lnTo>
                      <a:pt x="902" y="1"/>
                    </a:lnTo>
                    <a:lnTo>
                      <a:pt x="902" y="1"/>
                    </a:lnTo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99" name="Shape 198">
                <a:extLst>
                  <a:ext uri="{FF2B5EF4-FFF2-40B4-BE49-F238E27FC236}">
                    <a16:creationId xmlns:a16="http://schemas.microsoft.com/office/drawing/2014/main" id="{AF33B731-F443-4755-ADE7-CE3EA4AC2DD9}"/>
                  </a:ext>
                </a:extLst>
              </p:cNvPr>
              <p:cNvSpPr/>
              <p:nvPr/>
            </p:nvSpPr>
            <p:spPr>
              <a:xfrm>
                <a:off x="387310" y="596708"/>
                <a:ext cx="34144" cy="34163"/>
              </a:xfrm>
              <a:custGeom>
                <a:avLst/>
                <a:gdLst/>
                <a:ahLst/>
                <a:cxnLst/>
                <a:rect l="0" t="0" r="0" b="0"/>
                <a:pathLst>
                  <a:path w="1803" h="1804" fill="none" extrusionOk="0">
                    <a:moveTo>
                      <a:pt x="902" y="1"/>
                    </a:moveTo>
                    <a:lnTo>
                      <a:pt x="902" y="1"/>
                    </a:lnTo>
                    <a:lnTo>
                      <a:pt x="1072" y="25"/>
                    </a:lnTo>
                    <a:lnTo>
                      <a:pt x="1243" y="74"/>
                    </a:lnTo>
                    <a:lnTo>
                      <a:pt x="1413" y="147"/>
                    </a:lnTo>
                    <a:lnTo>
                      <a:pt x="1535" y="269"/>
                    </a:lnTo>
                    <a:lnTo>
                      <a:pt x="1657" y="391"/>
                    </a:lnTo>
                    <a:lnTo>
                      <a:pt x="1730" y="561"/>
                    </a:lnTo>
                    <a:lnTo>
                      <a:pt x="1779" y="732"/>
                    </a:lnTo>
                    <a:lnTo>
                      <a:pt x="1803" y="902"/>
                    </a:lnTo>
                    <a:lnTo>
                      <a:pt x="1803" y="902"/>
                    </a:lnTo>
                    <a:lnTo>
                      <a:pt x="1779" y="1073"/>
                    </a:lnTo>
                    <a:lnTo>
                      <a:pt x="1730" y="1243"/>
                    </a:lnTo>
                    <a:lnTo>
                      <a:pt x="1657" y="1414"/>
                    </a:lnTo>
                    <a:lnTo>
                      <a:pt x="1535" y="1535"/>
                    </a:lnTo>
                    <a:lnTo>
                      <a:pt x="1413" y="1657"/>
                    </a:lnTo>
                    <a:lnTo>
                      <a:pt x="1243" y="1730"/>
                    </a:lnTo>
                    <a:lnTo>
                      <a:pt x="1072" y="1779"/>
                    </a:lnTo>
                    <a:lnTo>
                      <a:pt x="902" y="1803"/>
                    </a:lnTo>
                    <a:lnTo>
                      <a:pt x="902" y="1803"/>
                    </a:lnTo>
                    <a:lnTo>
                      <a:pt x="731" y="1779"/>
                    </a:lnTo>
                    <a:lnTo>
                      <a:pt x="561" y="1730"/>
                    </a:lnTo>
                    <a:lnTo>
                      <a:pt x="390" y="1657"/>
                    </a:lnTo>
                    <a:lnTo>
                      <a:pt x="269" y="1535"/>
                    </a:lnTo>
                    <a:lnTo>
                      <a:pt x="147" y="1414"/>
                    </a:lnTo>
                    <a:lnTo>
                      <a:pt x="74" y="1243"/>
                    </a:lnTo>
                    <a:lnTo>
                      <a:pt x="25" y="1073"/>
                    </a:lnTo>
                    <a:lnTo>
                      <a:pt x="1" y="902"/>
                    </a:lnTo>
                    <a:lnTo>
                      <a:pt x="1" y="902"/>
                    </a:lnTo>
                    <a:lnTo>
                      <a:pt x="25" y="732"/>
                    </a:lnTo>
                    <a:lnTo>
                      <a:pt x="74" y="561"/>
                    </a:lnTo>
                    <a:lnTo>
                      <a:pt x="147" y="391"/>
                    </a:lnTo>
                    <a:lnTo>
                      <a:pt x="269" y="269"/>
                    </a:lnTo>
                    <a:lnTo>
                      <a:pt x="390" y="147"/>
                    </a:lnTo>
                    <a:lnTo>
                      <a:pt x="561" y="74"/>
                    </a:lnTo>
                    <a:lnTo>
                      <a:pt x="731" y="25"/>
                    </a:lnTo>
                    <a:lnTo>
                      <a:pt x="902" y="1"/>
                    </a:lnTo>
                    <a:lnTo>
                      <a:pt x="902" y="1"/>
                    </a:lnTo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100" name="Shape 199">
                <a:extLst>
                  <a:ext uri="{FF2B5EF4-FFF2-40B4-BE49-F238E27FC236}">
                    <a16:creationId xmlns:a16="http://schemas.microsoft.com/office/drawing/2014/main" id="{0B04423B-56CB-4017-8880-B9F38F4942CD}"/>
                  </a:ext>
                </a:extLst>
              </p:cNvPr>
              <p:cNvSpPr/>
              <p:nvPr/>
            </p:nvSpPr>
            <p:spPr>
              <a:xfrm>
                <a:off x="324589" y="596708"/>
                <a:ext cx="34144" cy="34163"/>
              </a:xfrm>
              <a:custGeom>
                <a:avLst/>
                <a:gdLst/>
                <a:ahLst/>
                <a:cxnLst/>
                <a:rect l="0" t="0" r="0" b="0"/>
                <a:pathLst>
                  <a:path w="1803" h="1804" fill="none" extrusionOk="0">
                    <a:moveTo>
                      <a:pt x="0" y="902"/>
                    </a:moveTo>
                    <a:lnTo>
                      <a:pt x="0" y="902"/>
                    </a:lnTo>
                    <a:lnTo>
                      <a:pt x="25" y="732"/>
                    </a:lnTo>
                    <a:lnTo>
                      <a:pt x="73" y="561"/>
                    </a:lnTo>
                    <a:lnTo>
                      <a:pt x="147" y="391"/>
                    </a:lnTo>
                    <a:lnTo>
                      <a:pt x="268" y="269"/>
                    </a:lnTo>
                    <a:lnTo>
                      <a:pt x="390" y="147"/>
                    </a:lnTo>
                    <a:lnTo>
                      <a:pt x="561" y="74"/>
                    </a:lnTo>
                    <a:lnTo>
                      <a:pt x="731" y="25"/>
                    </a:lnTo>
                    <a:lnTo>
                      <a:pt x="902" y="1"/>
                    </a:lnTo>
                    <a:lnTo>
                      <a:pt x="902" y="1"/>
                    </a:lnTo>
                    <a:lnTo>
                      <a:pt x="1072" y="25"/>
                    </a:lnTo>
                    <a:lnTo>
                      <a:pt x="1243" y="74"/>
                    </a:lnTo>
                    <a:lnTo>
                      <a:pt x="1413" y="147"/>
                    </a:lnTo>
                    <a:lnTo>
                      <a:pt x="1535" y="269"/>
                    </a:lnTo>
                    <a:lnTo>
                      <a:pt x="1657" y="391"/>
                    </a:lnTo>
                    <a:lnTo>
                      <a:pt x="1730" y="561"/>
                    </a:lnTo>
                    <a:lnTo>
                      <a:pt x="1778" y="732"/>
                    </a:lnTo>
                    <a:lnTo>
                      <a:pt x="1803" y="902"/>
                    </a:lnTo>
                    <a:lnTo>
                      <a:pt x="1803" y="902"/>
                    </a:lnTo>
                    <a:lnTo>
                      <a:pt x="1778" y="1073"/>
                    </a:lnTo>
                    <a:lnTo>
                      <a:pt x="1730" y="1243"/>
                    </a:lnTo>
                    <a:lnTo>
                      <a:pt x="1657" y="1414"/>
                    </a:lnTo>
                    <a:lnTo>
                      <a:pt x="1535" y="1535"/>
                    </a:lnTo>
                    <a:lnTo>
                      <a:pt x="1413" y="1657"/>
                    </a:lnTo>
                    <a:lnTo>
                      <a:pt x="1243" y="1730"/>
                    </a:lnTo>
                    <a:lnTo>
                      <a:pt x="1072" y="1779"/>
                    </a:lnTo>
                    <a:lnTo>
                      <a:pt x="902" y="1803"/>
                    </a:lnTo>
                    <a:lnTo>
                      <a:pt x="902" y="1803"/>
                    </a:lnTo>
                    <a:lnTo>
                      <a:pt x="731" y="1779"/>
                    </a:lnTo>
                    <a:lnTo>
                      <a:pt x="561" y="1730"/>
                    </a:lnTo>
                    <a:lnTo>
                      <a:pt x="390" y="1657"/>
                    </a:lnTo>
                    <a:lnTo>
                      <a:pt x="268" y="1535"/>
                    </a:lnTo>
                    <a:lnTo>
                      <a:pt x="147" y="1414"/>
                    </a:lnTo>
                    <a:lnTo>
                      <a:pt x="73" y="1243"/>
                    </a:lnTo>
                    <a:lnTo>
                      <a:pt x="25" y="1073"/>
                    </a:lnTo>
                    <a:lnTo>
                      <a:pt x="0" y="902"/>
                    </a:lnTo>
                    <a:lnTo>
                      <a:pt x="0" y="902"/>
                    </a:lnTo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101" name="Shape 200">
                <a:extLst>
                  <a:ext uri="{FF2B5EF4-FFF2-40B4-BE49-F238E27FC236}">
                    <a16:creationId xmlns:a16="http://schemas.microsoft.com/office/drawing/2014/main" id="{C9E26A9F-1759-4CC0-A367-3D8AF7961AD1}"/>
                  </a:ext>
                </a:extLst>
              </p:cNvPr>
              <p:cNvSpPr/>
              <p:nvPr/>
            </p:nvSpPr>
            <p:spPr>
              <a:xfrm>
                <a:off x="338887" y="836098"/>
                <a:ext cx="101486" cy="19"/>
              </a:xfrm>
              <a:custGeom>
                <a:avLst/>
                <a:gdLst/>
                <a:ahLst/>
                <a:cxnLst/>
                <a:rect l="0" t="0" r="0" b="0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102" name="Shape 201">
                <a:extLst>
                  <a:ext uri="{FF2B5EF4-FFF2-40B4-BE49-F238E27FC236}">
                    <a16:creationId xmlns:a16="http://schemas.microsoft.com/office/drawing/2014/main" id="{DA0B0B73-A6E9-4058-B6DE-CDC52AA4F3D4}"/>
                  </a:ext>
                </a:extLst>
              </p:cNvPr>
              <p:cNvSpPr/>
              <p:nvPr/>
            </p:nvSpPr>
            <p:spPr>
              <a:xfrm>
                <a:off x="338887" y="794113"/>
                <a:ext cx="193731" cy="19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103" name="Shape 202">
                <a:extLst>
                  <a:ext uri="{FF2B5EF4-FFF2-40B4-BE49-F238E27FC236}">
                    <a16:creationId xmlns:a16="http://schemas.microsoft.com/office/drawing/2014/main" id="{E2295BFA-6061-4A4E-A7FB-E175051B97C1}"/>
                  </a:ext>
                </a:extLst>
              </p:cNvPr>
              <p:cNvSpPr/>
              <p:nvPr/>
            </p:nvSpPr>
            <p:spPr>
              <a:xfrm>
                <a:off x="338887" y="752602"/>
                <a:ext cx="193731" cy="19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104" name="Shape 203">
                <a:extLst>
                  <a:ext uri="{FF2B5EF4-FFF2-40B4-BE49-F238E27FC236}">
                    <a16:creationId xmlns:a16="http://schemas.microsoft.com/office/drawing/2014/main" id="{9E2A48A2-725B-4004-8985-3E7B27EAA9D7}"/>
                  </a:ext>
                </a:extLst>
              </p:cNvPr>
              <p:cNvSpPr/>
              <p:nvPr/>
            </p:nvSpPr>
            <p:spPr>
              <a:xfrm>
                <a:off x="338887" y="710637"/>
                <a:ext cx="193731" cy="19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105" name="Shape 204">
                <a:extLst>
                  <a:ext uri="{FF2B5EF4-FFF2-40B4-BE49-F238E27FC236}">
                    <a16:creationId xmlns:a16="http://schemas.microsoft.com/office/drawing/2014/main" id="{B30A26CE-B344-4114-A1D0-881B8AB6D77B}"/>
                  </a:ext>
                </a:extLst>
              </p:cNvPr>
              <p:cNvSpPr/>
              <p:nvPr/>
            </p:nvSpPr>
            <p:spPr>
              <a:xfrm>
                <a:off x="512771" y="596708"/>
                <a:ext cx="34144" cy="34163"/>
              </a:xfrm>
              <a:custGeom>
                <a:avLst/>
                <a:gdLst/>
                <a:ahLst/>
                <a:cxnLst/>
                <a:rect l="0" t="0" r="0" b="0"/>
                <a:pathLst>
                  <a:path w="1803" h="1804" fill="none" extrusionOk="0">
                    <a:moveTo>
                      <a:pt x="901" y="1803"/>
                    </a:moveTo>
                    <a:lnTo>
                      <a:pt x="901" y="1803"/>
                    </a:lnTo>
                    <a:lnTo>
                      <a:pt x="731" y="1779"/>
                    </a:lnTo>
                    <a:lnTo>
                      <a:pt x="560" y="1730"/>
                    </a:lnTo>
                    <a:lnTo>
                      <a:pt x="390" y="1657"/>
                    </a:lnTo>
                    <a:lnTo>
                      <a:pt x="268" y="1535"/>
                    </a:lnTo>
                    <a:lnTo>
                      <a:pt x="146" y="1414"/>
                    </a:lnTo>
                    <a:lnTo>
                      <a:pt x="73" y="1243"/>
                    </a:lnTo>
                    <a:lnTo>
                      <a:pt x="25" y="1073"/>
                    </a:lnTo>
                    <a:lnTo>
                      <a:pt x="0" y="902"/>
                    </a:lnTo>
                    <a:lnTo>
                      <a:pt x="0" y="902"/>
                    </a:lnTo>
                    <a:lnTo>
                      <a:pt x="25" y="732"/>
                    </a:lnTo>
                    <a:lnTo>
                      <a:pt x="73" y="561"/>
                    </a:lnTo>
                    <a:lnTo>
                      <a:pt x="146" y="391"/>
                    </a:lnTo>
                    <a:lnTo>
                      <a:pt x="268" y="269"/>
                    </a:lnTo>
                    <a:lnTo>
                      <a:pt x="390" y="147"/>
                    </a:lnTo>
                    <a:lnTo>
                      <a:pt x="560" y="74"/>
                    </a:lnTo>
                    <a:lnTo>
                      <a:pt x="731" y="25"/>
                    </a:lnTo>
                    <a:lnTo>
                      <a:pt x="901" y="1"/>
                    </a:lnTo>
                    <a:lnTo>
                      <a:pt x="901" y="1"/>
                    </a:lnTo>
                    <a:lnTo>
                      <a:pt x="1072" y="25"/>
                    </a:lnTo>
                    <a:lnTo>
                      <a:pt x="1242" y="74"/>
                    </a:lnTo>
                    <a:lnTo>
                      <a:pt x="1413" y="147"/>
                    </a:lnTo>
                    <a:lnTo>
                      <a:pt x="1535" y="269"/>
                    </a:lnTo>
                    <a:lnTo>
                      <a:pt x="1656" y="391"/>
                    </a:lnTo>
                    <a:lnTo>
                      <a:pt x="1729" y="561"/>
                    </a:lnTo>
                    <a:lnTo>
                      <a:pt x="1778" y="732"/>
                    </a:lnTo>
                    <a:lnTo>
                      <a:pt x="1802" y="902"/>
                    </a:lnTo>
                    <a:lnTo>
                      <a:pt x="1802" y="902"/>
                    </a:lnTo>
                    <a:lnTo>
                      <a:pt x="1778" y="1073"/>
                    </a:lnTo>
                    <a:lnTo>
                      <a:pt x="1729" y="1243"/>
                    </a:lnTo>
                    <a:lnTo>
                      <a:pt x="1656" y="1414"/>
                    </a:lnTo>
                    <a:lnTo>
                      <a:pt x="1535" y="1535"/>
                    </a:lnTo>
                    <a:lnTo>
                      <a:pt x="1413" y="1657"/>
                    </a:lnTo>
                    <a:lnTo>
                      <a:pt x="1242" y="1730"/>
                    </a:lnTo>
                    <a:lnTo>
                      <a:pt x="1072" y="1779"/>
                    </a:lnTo>
                    <a:lnTo>
                      <a:pt x="901" y="1803"/>
                    </a:lnTo>
                    <a:lnTo>
                      <a:pt x="901" y="1803"/>
                    </a:lnTo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106" name="Shape 205">
                <a:extLst>
                  <a:ext uri="{FF2B5EF4-FFF2-40B4-BE49-F238E27FC236}">
                    <a16:creationId xmlns:a16="http://schemas.microsoft.com/office/drawing/2014/main" id="{FB5BDE56-FB5B-40F9-9911-7881FFC5A04E}"/>
                  </a:ext>
                </a:extLst>
              </p:cNvPr>
              <p:cNvSpPr/>
              <p:nvPr/>
            </p:nvSpPr>
            <p:spPr>
              <a:xfrm>
                <a:off x="342580" y="574116"/>
                <a:ext cx="19" cy="38765"/>
              </a:xfrm>
              <a:custGeom>
                <a:avLst/>
                <a:gdLst/>
                <a:ahLst/>
                <a:cxnLst/>
                <a:rect l="0" t="0" r="0" b="0"/>
                <a:pathLst>
                  <a:path w="1" h="2047" fill="none" extrusionOk="0">
                    <a:moveTo>
                      <a:pt x="0" y="1"/>
                    </a:moveTo>
                    <a:lnTo>
                      <a:pt x="0" y="2046"/>
                    </a:lnTo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107" name="Shape 206">
                <a:extLst>
                  <a:ext uri="{FF2B5EF4-FFF2-40B4-BE49-F238E27FC236}">
                    <a16:creationId xmlns:a16="http://schemas.microsoft.com/office/drawing/2014/main" id="{4DC13E9C-1F41-40B3-9FB9-B4B3B51A7534}"/>
                  </a:ext>
                </a:extLst>
              </p:cNvPr>
              <p:cNvSpPr/>
              <p:nvPr/>
            </p:nvSpPr>
            <p:spPr>
              <a:xfrm>
                <a:off x="405301" y="574116"/>
                <a:ext cx="19" cy="38765"/>
              </a:xfrm>
              <a:custGeom>
                <a:avLst/>
                <a:gdLst/>
                <a:ahLst/>
                <a:cxnLst/>
                <a:rect l="0" t="0" r="0" b="0"/>
                <a:pathLst>
                  <a:path w="1" h="2047" fill="none" extrusionOk="0">
                    <a:moveTo>
                      <a:pt x="1" y="1"/>
                    </a:moveTo>
                    <a:lnTo>
                      <a:pt x="1" y="2046"/>
                    </a:lnTo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108" name="Shape 207">
                <a:extLst>
                  <a:ext uri="{FF2B5EF4-FFF2-40B4-BE49-F238E27FC236}">
                    <a16:creationId xmlns:a16="http://schemas.microsoft.com/office/drawing/2014/main" id="{BC1D3EA2-D091-4EBC-ADA6-023B0959D3B6}"/>
                  </a:ext>
                </a:extLst>
              </p:cNvPr>
              <p:cNvSpPr/>
              <p:nvPr/>
            </p:nvSpPr>
            <p:spPr>
              <a:xfrm>
                <a:off x="468022" y="574116"/>
                <a:ext cx="19" cy="38765"/>
              </a:xfrm>
              <a:custGeom>
                <a:avLst/>
                <a:gdLst/>
                <a:ahLst/>
                <a:cxnLst/>
                <a:rect l="0" t="0" r="0" b="0"/>
                <a:pathLst>
                  <a:path w="1" h="2047" fill="none" extrusionOk="0">
                    <a:moveTo>
                      <a:pt x="1" y="1"/>
                    </a:moveTo>
                    <a:lnTo>
                      <a:pt x="1" y="2046"/>
                    </a:lnTo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109" name="Shape 208">
                <a:extLst>
                  <a:ext uri="{FF2B5EF4-FFF2-40B4-BE49-F238E27FC236}">
                    <a16:creationId xmlns:a16="http://schemas.microsoft.com/office/drawing/2014/main" id="{30A09E7E-10E3-482E-973D-9D3F67DFF565}"/>
                  </a:ext>
                </a:extLst>
              </p:cNvPr>
              <p:cNvSpPr/>
              <p:nvPr/>
            </p:nvSpPr>
            <p:spPr>
              <a:xfrm>
                <a:off x="530762" y="574116"/>
                <a:ext cx="19" cy="38765"/>
              </a:xfrm>
              <a:custGeom>
                <a:avLst/>
                <a:gdLst/>
                <a:ahLst/>
                <a:cxnLst/>
                <a:rect l="0" t="0" r="0" b="0"/>
                <a:pathLst>
                  <a:path w="1" h="2047" fill="none" extrusionOk="0">
                    <a:moveTo>
                      <a:pt x="0" y="1"/>
                    </a:moveTo>
                    <a:lnTo>
                      <a:pt x="0" y="2046"/>
                    </a:lnTo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</p:grp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3CA65309-9DED-457B-8F39-C5262D74F366}"/>
                </a:ext>
              </a:extLst>
            </p:cNvPr>
            <p:cNvSpPr txBox="1"/>
            <p:nvPr/>
          </p:nvSpPr>
          <p:spPr>
            <a:xfrm>
              <a:off x="753720" y="4421056"/>
              <a:ext cx="60564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200" dirty="0">
                  <a:solidFill>
                    <a:schemeClr val="tx1"/>
                  </a:solidFill>
                </a:rPr>
                <a:t>We put countries and their attributes into SOM.</a:t>
              </a:r>
              <a:endParaRPr lang="zh-TW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F88FBA81-26C5-4DC6-824A-00AD3E45B132}"/>
                </a:ext>
              </a:extLst>
            </p:cNvPr>
            <p:cNvSpPr txBox="1"/>
            <p:nvPr/>
          </p:nvSpPr>
          <p:spPr>
            <a:xfrm>
              <a:off x="753720" y="535234"/>
              <a:ext cx="50452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chemeClr val="tx1"/>
                  </a:solidFill>
                  <a:latin typeface="Lato Light"/>
                  <a:sym typeface="Lato Light"/>
                </a:rPr>
                <a:t>Data Preprocessing</a:t>
              </a:r>
              <a:endParaRPr lang="en" altLang="zh-TW" sz="2800" dirty="0">
                <a:solidFill>
                  <a:schemeClr val="tx1"/>
                </a:solidFill>
                <a:latin typeface="Lato Light"/>
                <a:sym typeface="Lato Light"/>
              </a:endParaRPr>
            </a:p>
          </p:txBody>
        </p:sp>
        <p:pic>
          <p:nvPicPr>
            <p:cNvPr id="76" name="圖片 75">
              <a:extLst>
                <a:ext uri="{FF2B5EF4-FFF2-40B4-BE49-F238E27FC236}">
                  <a16:creationId xmlns:a16="http://schemas.microsoft.com/office/drawing/2014/main" id="{DAE3AF8D-8EF3-4C7D-8C48-1F7054CB1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3720" y="1029426"/>
              <a:ext cx="7760881" cy="34811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92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7607EB7-71F9-4459-9369-B593E285C505}"/>
              </a:ext>
            </a:extLst>
          </p:cNvPr>
          <p:cNvGrpSpPr/>
          <p:nvPr/>
        </p:nvGrpSpPr>
        <p:grpSpPr>
          <a:xfrm>
            <a:off x="0" y="-1"/>
            <a:ext cx="6283356" cy="265067"/>
            <a:chOff x="0" y="-1"/>
            <a:chExt cx="6283356" cy="265067"/>
          </a:xfrm>
        </p:grpSpPr>
        <p:sp>
          <p:nvSpPr>
            <p:cNvPr id="19" name="Shape 191">
              <a:extLst>
                <a:ext uri="{FF2B5EF4-FFF2-40B4-BE49-F238E27FC236}">
                  <a16:creationId xmlns:a16="http://schemas.microsoft.com/office/drawing/2014/main" id="{5FA5B83A-0534-4861-AEB4-79686E074D77}"/>
                </a:ext>
              </a:extLst>
            </p:cNvPr>
            <p:cNvSpPr/>
            <p:nvPr/>
          </p:nvSpPr>
          <p:spPr>
            <a:xfrm>
              <a:off x="0" y="1"/>
              <a:ext cx="805543" cy="265065"/>
            </a:xfrm>
            <a:prstGeom prst="homePlate">
              <a:avLst>
                <a:gd name="adj" fmla="val 30129"/>
              </a:avLst>
            </a:prstGeom>
            <a:solidFill>
              <a:srgbClr val="EFEF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dirty="0">
                  <a:solidFill>
                    <a:srgbClr val="A6A6A6"/>
                  </a:solidFill>
                  <a:latin typeface="Lato Light"/>
                  <a:ea typeface="Lato Light"/>
                  <a:cs typeface="Lato Light"/>
                  <a:sym typeface="Lato Light"/>
                </a:rPr>
                <a:t>Data</a:t>
              </a:r>
              <a:endParaRPr lang="en" dirty="0">
                <a:solidFill>
                  <a:srgbClr val="A6A6A6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0" name="Shape 192">
              <a:extLst>
                <a:ext uri="{FF2B5EF4-FFF2-40B4-BE49-F238E27FC236}">
                  <a16:creationId xmlns:a16="http://schemas.microsoft.com/office/drawing/2014/main" id="{1039DFAB-6BED-4E5B-9DAA-B303A2BAF33E}"/>
                </a:ext>
              </a:extLst>
            </p:cNvPr>
            <p:cNvSpPr/>
            <p:nvPr/>
          </p:nvSpPr>
          <p:spPr>
            <a:xfrm>
              <a:off x="805543" y="0"/>
              <a:ext cx="2090057" cy="265065"/>
            </a:xfrm>
            <a:prstGeom prst="chevron">
              <a:avLst>
                <a:gd name="adj" fmla="val 29853"/>
              </a:avLst>
            </a:prstGeom>
            <a:solidFill>
              <a:srgbClr val="EFEF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TW" dirty="0">
                  <a:solidFill>
                    <a:srgbClr val="A6A6A6"/>
                  </a:solidFill>
                  <a:latin typeface="Lato Light"/>
                  <a:sym typeface="Lato Light"/>
                </a:rPr>
                <a:t>Data Preprocessing</a:t>
              </a:r>
              <a:endParaRPr lang="en" dirty="0">
                <a:solidFill>
                  <a:srgbClr val="A6A6A6"/>
                </a:solidFill>
                <a:latin typeface="Lato Light"/>
                <a:sym typeface="Lato Light"/>
              </a:endParaRPr>
            </a:p>
          </p:txBody>
        </p:sp>
        <p:sp>
          <p:nvSpPr>
            <p:cNvPr id="21" name="Shape 193">
              <a:extLst>
                <a:ext uri="{FF2B5EF4-FFF2-40B4-BE49-F238E27FC236}">
                  <a16:creationId xmlns:a16="http://schemas.microsoft.com/office/drawing/2014/main" id="{F8D51003-0BAA-46CA-BC04-F86F9386B955}"/>
                </a:ext>
              </a:extLst>
            </p:cNvPr>
            <p:cNvSpPr/>
            <p:nvPr/>
          </p:nvSpPr>
          <p:spPr>
            <a:xfrm>
              <a:off x="2895600" y="0"/>
              <a:ext cx="1500908" cy="265065"/>
            </a:xfrm>
            <a:prstGeom prst="chevron">
              <a:avLst>
                <a:gd name="adj" fmla="val 29853"/>
              </a:avLst>
            </a:prstGeom>
            <a:solidFill>
              <a:srgbClr val="F99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b="1" dirty="0">
                  <a:solidFill>
                    <a:schemeClr val="tx1"/>
                  </a:solidFill>
                  <a:latin typeface="Lato Light"/>
                  <a:sym typeface="Lato Light"/>
                </a:rPr>
                <a:t>Visualization</a:t>
              </a:r>
              <a:endParaRPr lang="en" b="1" dirty="0">
                <a:solidFill>
                  <a:schemeClr val="tx1"/>
                </a:solidFill>
                <a:latin typeface="Lato Light"/>
                <a:sym typeface="Lato Light"/>
              </a:endParaRPr>
            </a:p>
          </p:txBody>
        </p:sp>
        <p:sp>
          <p:nvSpPr>
            <p:cNvPr id="22" name="Shape 193">
              <a:extLst>
                <a:ext uri="{FF2B5EF4-FFF2-40B4-BE49-F238E27FC236}">
                  <a16:creationId xmlns:a16="http://schemas.microsoft.com/office/drawing/2014/main" id="{28367DCE-F0EC-4BC4-AE9A-260D59FD262B}"/>
                </a:ext>
              </a:extLst>
            </p:cNvPr>
            <p:cNvSpPr/>
            <p:nvPr/>
          </p:nvSpPr>
          <p:spPr>
            <a:xfrm>
              <a:off x="4396508" y="0"/>
              <a:ext cx="943424" cy="265065"/>
            </a:xfrm>
            <a:prstGeom prst="chevron">
              <a:avLst>
                <a:gd name="adj" fmla="val 29853"/>
              </a:avLst>
            </a:prstGeom>
            <a:solidFill>
              <a:srgbClr val="EFEF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dirty="0">
                  <a:solidFill>
                    <a:srgbClr val="A6A6A6"/>
                  </a:solidFill>
                  <a:latin typeface="Lato Light"/>
                  <a:sym typeface="Lato Light"/>
                </a:rPr>
                <a:t>Model</a:t>
              </a:r>
              <a:endParaRPr lang="en" dirty="0">
                <a:solidFill>
                  <a:srgbClr val="A6A6A6"/>
                </a:solidFill>
                <a:latin typeface="Lato Light"/>
                <a:sym typeface="Lato Light"/>
              </a:endParaRPr>
            </a:p>
          </p:txBody>
        </p:sp>
        <p:sp>
          <p:nvSpPr>
            <p:cNvPr id="23" name="Shape 193">
              <a:extLst>
                <a:ext uri="{FF2B5EF4-FFF2-40B4-BE49-F238E27FC236}">
                  <a16:creationId xmlns:a16="http://schemas.microsoft.com/office/drawing/2014/main" id="{DA79C4F4-9A15-4242-A1CA-D28E15F4E036}"/>
                </a:ext>
              </a:extLst>
            </p:cNvPr>
            <p:cNvSpPr/>
            <p:nvPr/>
          </p:nvSpPr>
          <p:spPr>
            <a:xfrm>
              <a:off x="5339932" y="-1"/>
              <a:ext cx="943424" cy="265065"/>
            </a:xfrm>
            <a:prstGeom prst="chevron">
              <a:avLst>
                <a:gd name="adj" fmla="val 29853"/>
              </a:avLst>
            </a:prstGeom>
            <a:solidFill>
              <a:srgbClr val="EFEF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dirty="0">
                  <a:solidFill>
                    <a:srgbClr val="A6A6A6"/>
                  </a:solidFill>
                  <a:latin typeface="Lato Light"/>
                  <a:sym typeface="Lato Light"/>
                </a:rPr>
                <a:t>Result</a:t>
              </a:r>
              <a:endParaRPr lang="en" dirty="0">
                <a:solidFill>
                  <a:srgbClr val="A6A6A6"/>
                </a:solidFill>
                <a:latin typeface="Lato Light"/>
                <a:sym typeface="Lato Light"/>
              </a:endParaRPr>
            </a:p>
          </p:txBody>
        </p:sp>
      </p:grp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31612FF-F937-4238-814C-5FE45B8A7A7A}"/>
              </a:ext>
            </a:extLst>
          </p:cNvPr>
          <p:cNvGrpSpPr/>
          <p:nvPr/>
        </p:nvGrpSpPr>
        <p:grpSpPr>
          <a:xfrm>
            <a:off x="144751" y="1008985"/>
            <a:ext cx="8503513" cy="4103090"/>
            <a:chOff x="220216" y="833112"/>
            <a:chExt cx="8503513" cy="4103090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ED53EFC3-BF50-4DD7-B6CD-B48CC116667E}"/>
                </a:ext>
              </a:extLst>
            </p:cNvPr>
            <p:cNvGrpSpPr/>
            <p:nvPr/>
          </p:nvGrpSpPr>
          <p:grpSpPr>
            <a:xfrm>
              <a:off x="478236" y="833112"/>
              <a:ext cx="8245493" cy="3752807"/>
              <a:chOff x="-762736" y="956483"/>
              <a:chExt cx="8245493" cy="3752807"/>
            </a:xfrm>
          </p:grpSpPr>
          <p:pic>
            <p:nvPicPr>
              <p:cNvPr id="28" name="圖片 27">
                <a:extLst>
                  <a:ext uri="{FF2B5EF4-FFF2-40B4-BE49-F238E27FC236}">
                    <a16:creationId xmlns:a16="http://schemas.microsoft.com/office/drawing/2014/main" id="{F62ED93A-41A0-42C9-8BE9-9A9F991B90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0172" t="43176" b="12608"/>
              <a:stretch/>
            </p:blipFill>
            <p:spPr>
              <a:xfrm>
                <a:off x="4862285" y="1054767"/>
                <a:ext cx="1310236" cy="3581729"/>
              </a:xfrm>
              <a:prstGeom prst="rect">
                <a:avLst/>
              </a:prstGeom>
            </p:spPr>
          </p:pic>
          <p:pic>
            <p:nvPicPr>
              <p:cNvPr id="29" name="圖片 28">
                <a:extLst>
                  <a:ext uri="{FF2B5EF4-FFF2-40B4-BE49-F238E27FC236}">
                    <a16:creationId xmlns:a16="http://schemas.microsoft.com/office/drawing/2014/main" id="{A8383D44-8B1C-4ECE-A792-3CF673B5E7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0172" b="56776"/>
              <a:stretch/>
            </p:blipFill>
            <p:spPr>
              <a:xfrm>
                <a:off x="6172521" y="1054767"/>
                <a:ext cx="1310236" cy="3541529"/>
              </a:xfrm>
              <a:prstGeom prst="rect">
                <a:avLst/>
              </a:prstGeom>
            </p:spPr>
          </p:pic>
          <p:pic>
            <p:nvPicPr>
              <p:cNvPr id="30" name="圖片 29">
                <a:extLst>
                  <a:ext uri="{FF2B5EF4-FFF2-40B4-BE49-F238E27FC236}">
                    <a16:creationId xmlns:a16="http://schemas.microsoft.com/office/drawing/2014/main" id="{6CD178B1-CF33-46A3-9F63-049DCAF4D1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55" t="11162" r="9788" b="9714"/>
              <a:stretch/>
            </p:blipFill>
            <p:spPr>
              <a:xfrm>
                <a:off x="-762736" y="956483"/>
                <a:ext cx="5702695" cy="3752807"/>
              </a:xfrm>
              <a:prstGeom prst="rect">
                <a:avLst/>
              </a:prstGeom>
            </p:spPr>
          </p:pic>
        </p:grp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34D34F73-3419-4190-BF1B-D8BF1F8378C4}"/>
                </a:ext>
              </a:extLst>
            </p:cNvPr>
            <p:cNvSpPr txBox="1"/>
            <p:nvPr/>
          </p:nvSpPr>
          <p:spPr>
            <a:xfrm>
              <a:off x="3071253" y="4628425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Age Group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7E6813E-B870-49AC-83F5-F30B345D1B74}"/>
                </a:ext>
              </a:extLst>
            </p:cNvPr>
            <p:cNvSpPr txBox="1"/>
            <p:nvPr/>
          </p:nvSpPr>
          <p:spPr>
            <a:xfrm rot="10800000">
              <a:off x="220216" y="2147841"/>
              <a:ext cx="400110" cy="110863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/>
                <a:t>Suicide Rate</a:t>
              </a:r>
              <a:endParaRPr lang="zh-TW" altLang="en-US" dirty="0"/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763EE20F-7BA5-4289-9176-9AD05E7BF197}"/>
              </a:ext>
            </a:extLst>
          </p:cNvPr>
          <p:cNvGrpSpPr/>
          <p:nvPr/>
        </p:nvGrpSpPr>
        <p:grpSpPr>
          <a:xfrm>
            <a:off x="293683" y="532503"/>
            <a:ext cx="2635767" cy="523220"/>
            <a:chOff x="293683" y="532503"/>
            <a:chExt cx="2635767" cy="523220"/>
          </a:xfrm>
        </p:grpSpPr>
        <p:sp>
          <p:nvSpPr>
            <p:cNvPr id="31" name="Shape 195">
              <a:extLst>
                <a:ext uri="{FF2B5EF4-FFF2-40B4-BE49-F238E27FC236}">
                  <a16:creationId xmlns:a16="http://schemas.microsoft.com/office/drawing/2014/main" id="{447E740C-89C6-428A-9CC6-409C8D34239D}"/>
                </a:ext>
              </a:extLst>
            </p:cNvPr>
            <p:cNvSpPr/>
            <p:nvPr/>
          </p:nvSpPr>
          <p:spPr>
            <a:xfrm>
              <a:off x="318586" y="626705"/>
              <a:ext cx="284138" cy="350534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196">
              <a:extLst>
                <a:ext uri="{FF2B5EF4-FFF2-40B4-BE49-F238E27FC236}">
                  <a16:creationId xmlns:a16="http://schemas.microsoft.com/office/drawing/2014/main" id="{5BC21044-2750-4675-B7DA-5B9A30071FB2}"/>
                </a:ext>
              </a:extLst>
            </p:cNvPr>
            <p:cNvSpPr/>
            <p:nvPr/>
          </p:nvSpPr>
          <p:spPr>
            <a:xfrm>
              <a:off x="293683" y="593489"/>
              <a:ext cx="285975" cy="350552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197">
              <a:extLst>
                <a:ext uri="{FF2B5EF4-FFF2-40B4-BE49-F238E27FC236}">
                  <a16:creationId xmlns:a16="http://schemas.microsoft.com/office/drawing/2014/main" id="{782D4A67-E2E0-4A51-9D23-E54CF9AB074C}"/>
                </a:ext>
              </a:extLst>
            </p:cNvPr>
            <p:cNvSpPr/>
            <p:nvPr/>
          </p:nvSpPr>
          <p:spPr>
            <a:xfrm>
              <a:off x="450031" y="596708"/>
              <a:ext cx="34163" cy="34163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198">
              <a:extLst>
                <a:ext uri="{FF2B5EF4-FFF2-40B4-BE49-F238E27FC236}">
                  <a16:creationId xmlns:a16="http://schemas.microsoft.com/office/drawing/2014/main" id="{E4F0816F-8A50-4C95-9754-A8C8DC4CC68B}"/>
                </a:ext>
              </a:extLst>
            </p:cNvPr>
            <p:cNvSpPr/>
            <p:nvPr/>
          </p:nvSpPr>
          <p:spPr>
            <a:xfrm>
              <a:off x="387310" y="596708"/>
              <a:ext cx="34144" cy="34163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199">
              <a:extLst>
                <a:ext uri="{FF2B5EF4-FFF2-40B4-BE49-F238E27FC236}">
                  <a16:creationId xmlns:a16="http://schemas.microsoft.com/office/drawing/2014/main" id="{04BB7BD4-344C-4F02-B717-2C1775550359}"/>
                </a:ext>
              </a:extLst>
            </p:cNvPr>
            <p:cNvSpPr/>
            <p:nvPr/>
          </p:nvSpPr>
          <p:spPr>
            <a:xfrm>
              <a:off x="324589" y="596708"/>
              <a:ext cx="34144" cy="34163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200">
              <a:extLst>
                <a:ext uri="{FF2B5EF4-FFF2-40B4-BE49-F238E27FC236}">
                  <a16:creationId xmlns:a16="http://schemas.microsoft.com/office/drawing/2014/main" id="{C949A560-305F-49E5-8F55-B1129B2330B6}"/>
                </a:ext>
              </a:extLst>
            </p:cNvPr>
            <p:cNvSpPr/>
            <p:nvPr/>
          </p:nvSpPr>
          <p:spPr>
            <a:xfrm>
              <a:off x="338887" y="836098"/>
              <a:ext cx="101486" cy="19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" name="Shape 201">
              <a:extLst>
                <a:ext uri="{FF2B5EF4-FFF2-40B4-BE49-F238E27FC236}">
                  <a16:creationId xmlns:a16="http://schemas.microsoft.com/office/drawing/2014/main" id="{348D15D1-5536-4771-9CFD-DA750DE54D33}"/>
                </a:ext>
              </a:extLst>
            </p:cNvPr>
            <p:cNvSpPr/>
            <p:nvPr/>
          </p:nvSpPr>
          <p:spPr>
            <a:xfrm>
              <a:off x="338887" y="794113"/>
              <a:ext cx="193731" cy="19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" name="Shape 202">
              <a:extLst>
                <a:ext uri="{FF2B5EF4-FFF2-40B4-BE49-F238E27FC236}">
                  <a16:creationId xmlns:a16="http://schemas.microsoft.com/office/drawing/2014/main" id="{ED6AA2E6-3213-4FBE-A55C-A3DC8B3837FE}"/>
                </a:ext>
              </a:extLst>
            </p:cNvPr>
            <p:cNvSpPr/>
            <p:nvPr/>
          </p:nvSpPr>
          <p:spPr>
            <a:xfrm>
              <a:off x="338887" y="752602"/>
              <a:ext cx="193731" cy="19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" name="Shape 203">
              <a:extLst>
                <a:ext uri="{FF2B5EF4-FFF2-40B4-BE49-F238E27FC236}">
                  <a16:creationId xmlns:a16="http://schemas.microsoft.com/office/drawing/2014/main" id="{79283FD1-4F89-4A4B-A015-E83B7C880504}"/>
                </a:ext>
              </a:extLst>
            </p:cNvPr>
            <p:cNvSpPr/>
            <p:nvPr/>
          </p:nvSpPr>
          <p:spPr>
            <a:xfrm>
              <a:off x="338887" y="710637"/>
              <a:ext cx="193731" cy="19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" name="Shape 204">
              <a:extLst>
                <a:ext uri="{FF2B5EF4-FFF2-40B4-BE49-F238E27FC236}">
                  <a16:creationId xmlns:a16="http://schemas.microsoft.com/office/drawing/2014/main" id="{89EDB450-6296-44DE-8D72-ED2C7AA07D2C}"/>
                </a:ext>
              </a:extLst>
            </p:cNvPr>
            <p:cNvSpPr/>
            <p:nvPr/>
          </p:nvSpPr>
          <p:spPr>
            <a:xfrm>
              <a:off x="512771" y="596708"/>
              <a:ext cx="34144" cy="34163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" name="Shape 205">
              <a:extLst>
                <a:ext uri="{FF2B5EF4-FFF2-40B4-BE49-F238E27FC236}">
                  <a16:creationId xmlns:a16="http://schemas.microsoft.com/office/drawing/2014/main" id="{76124B77-36B1-4401-8383-5DB2CACE4D6A}"/>
                </a:ext>
              </a:extLst>
            </p:cNvPr>
            <p:cNvSpPr/>
            <p:nvPr/>
          </p:nvSpPr>
          <p:spPr>
            <a:xfrm>
              <a:off x="342580" y="574116"/>
              <a:ext cx="19" cy="3876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" name="Shape 206">
              <a:extLst>
                <a:ext uri="{FF2B5EF4-FFF2-40B4-BE49-F238E27FC236}">
                  <a16:creationId xmlns:a16="http://schemas.microsoft.com/office/drawing/2014/main" id="{D83947F5-54A8-4F22-B537-C960CCF17386}"/>
                </a:ext>
              </a:extLst>
            </p:cNvPr>
            <p:cNvSpPr/>
            <p:nvPr/>
          </p:nvSpPr>
          <p:spPr>
            <a:xfrm>
              <a:off x="405301" y="574116"/>
              <a:ext cx="19" cy="3876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" name="Shape 207">
              <a:extLst>
                <a:ext uri="{FF2B5EF4-FFF2-40B4-BE49-F238E27FC236}">
                  <a16:creationId xmlns:a16="http://schemas.microsoft.com/office/drawing/2014/main" id="{CBDF4E97-8696-415E-A2D4-E50CF5730917}"/>
                </a:ext>
              </a:extLst>
            </p:cNvPr>
            <p:cNvSpPr/>
            <p:nvPr/>
          </p:nvSpPr>
          <p:spPr>
            <a:xfrm>
              <a:off x="468022" y="574116"/>
              <a:ext cx="19" cy="3876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208">
              <a:extLst>
                <a:ext uri="{FF2B5EF4-FFF2-40B4-BE49-F238E27FC236}">
                  <a16:creationId xmlns:a16="http://schemas.microsoft.com/office/drawing/2014/main" id="{AC0ADDF7-5818-4877-BC26-1F8D73C46320}"/>
                </a:ext>
              </a:extLst>
            </p:cNvPr>
            <p:cNvSpPr/>
            <p:nvPr/>
          </p:nvSpPr>
          <p:spPr>
            <a:xfrm>
              <a:off x="530762" y="574116"/>
              <a:ext cx="19" cy="3876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BAA3C87-42B2-46E3-A028-2325E944A237}"/>
                </a:ext>
              </a:extLst>
            </p:cNvPr>
            <p:cNvSpPr txBox="1"/>
            <p:nvPr/>
          </p:nvSpPr>
          <p:spPr>
            <a:xfrm>
              <a:off x="713779" y="532503"/>
              <a:ext cx="2215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buClr>
                  <a:srgbClr val="434343"/>
                </a:buClr>
                <a:buSzPct val="100000"/>
              </a:pPr>
              <a:r>
                <a:rPr lang="en-US" altLang="zh-TW" sz="2800" dirty="0">
                  <a:solidFill>
                    <a:srgbClr val="434343"/>
                  </a:solidFill>
                  <a:latin typeface="Lato Hairline"/>
                  <a:sym typeface="Lato Hairline"/>
                </a:rPr>
                <a:t>Visualization</a:t>
              </a:r>
              <a:endParaRPr lang="zh-TW" altLang="en-US" sz="2800" dirty="0">
                <a:solidFill>
                  <a:srgbClr val="434343"/>
                </a:solidFill>
                <a:latin typeface="Lato Hairline"/>
                <a:sym typeface="Lato Hairli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42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>
            <a:extLst>
              <a:ext uri="{FF2B5EF4-FFF2-40B4-BE49-F238E27FC236}">
                <a16:creationId xmlns:a16="http://schemas.microsoft.com/office/drawing/2014/main" id="{621ED670-83A8-495E-B523-6D1EAF10000C}"/>
              </a:ext>
            </a:extLst>
          </p:cNvPr>
          <p:cNvGrpSpPr/>
          <p:nvPr/>
        </p:nvGrpSpPr>
        <p:grpSpPr>
          <a:xfrm>
            <a:off x="616857" y="288995"/>
            <a:ext cx="7040041" cy="4751189"/>
            <a:chOff x="616857" y="288995"/>
            <a:chExt cx="7040041" cy="475118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FFB08A58-4546-49EC-B247-091120E9196F}"/>
                </a:ext>
              </a:extLst>
            </p:cNvPr>
            <p:cNvGrpSpPr/>
            <p:nvPr/>
          </p:nvGrpSpPr>
          <p:grpSpPr>
            <a:xfrm>
              <a:off x="616857" y="288995"/>
              <a:ext cx="5650104" cy="4505305"/>
              <a:chOff x="616857" y="288995"/>
              <a:chExt cx="5650104" cy="4505305"/>
            </a:xfrm>
          </p:grpSpPr>
          <p:pic>
            <p:nvPicPr>
              <p:cNvPr id="33" name="圖片 32">
                <a:extLst>
                  <a:ext uri="{FF2B5EF4-FFF2-40B4-BE49-F238E27FC236}">
                    <a16:creationId xmlns:a16="http://schemas.microsoft.com/office/drawing/2014/main" id="{BD6BAA9E-8E94-49F2-85DC-643F5FDD95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73284" y="974042"/>
                <a:ext cx="5093677" cy="3820258"/>
              </a:xfrm>
              <a:prstGeom prst="rect">
                <a:avLst/>
              </a:prstGeom>
            </p:spPr>
          </p:pic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128703FF-5178-44EE-A319-0FBFB4BCA5EB}"/>
                  </a:ext>
                </a:extLst>
              </p:cNvPr>
              <p:cNvSpPr txBox="1"/>
              <p:nvPr/>
            </p:nvSpPr>
            <p:spPr>
              <a:xfrm>
                <a:off x="616857" y="288995"/>
                <a:ext cx="500329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solidFill>
                      <a:srgbClr val="434343"/>
                    </a:solidFill>
                    <a:latin typeface="Lato Hairline"/>
                  </a:rPr>
                  <a:t>Our</a:t>
                </a:r>
                <a:r>
                  <a:rPr lang="en-US" altLang="zh-TW" dirty="0"/>
                  <a:t> </a:t>
                </a:r>
                <a:r>
                  <a:rPr lang="en-US" altLang="zh-TW" sz="4800" dirty="0">
                    <a:solidFill>
                      <a:srgbClr val="434343"/>
                    </a:solidFill>
                    <a:latin typeface="Lato Hairline"/>
                  </a:rPr>
                  <a:t>Model </a:t>
                </a:r>
                <a:r>
                  <a:rPr lang="en-US" altLang="zh-TW" sz="3200" dirty="0">
                    <a:solidFill>
                      <a:srgbClr val="434343"/>
                    </a:solidFill>
                    <a:latin typeface="Lato Hairline"/>
                  </a:rPr>
                  <a:t>(K-Means)</a:t>
                </a:r>
                <a:endParaRPr lang="zh-TW" altLang="en-US" sz="4800" dirty="0">
                  <a:solidFill>
                    <a:srgbClr val="434343"/>
                  </a:solidFill>
                  <a:latin typeface="Lato Hairline"/>
                </a:endParaRPr>
              </a:p>
            </p:txBody>
          </p: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E873F7E-AECC-4683-B44F-A207E181EC44}"/>
                </a:ext>
              </a:extLst>
            </p:cNvPr>
            <p:cNvSpPr txBox="1"/>
            <p:nvPr/>
          </p:nvSpPr>
          <p:spPr>
            <a:xfrm>
              <a:off x="4772775" y="4516964"/>
              <a:ext cx="2884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434343"/>
                  </a:solidFill>
                  <a:latin typeface="Lato Hairline"/>
                </a:rPr>
                <a:t>Before Millennial</a:t>
              </a:r>
              <a:endParaRPr lang="zh-TW" altLang="en-US" sz="2800" dirty="0">
                <a:solidFill>
                  <a:srgbClr val="434343"/>
                </a:solidFill>
                <a:latin typeface="Lato Hairline"/>
              </a:endParaRP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31E37E6-55CD-4554-A745-91AEC731B8CA}"/>
              </a:ext>
            </a:extLst>
          </p:cNvPr>
          <p:cNvGrpSpPr/>
          <p:nvPr/>
        </p:nvGrpSpPr>
        <p:grpSpPr>
          <a:xfrm>
            <a:off x="616857" y="288995"/>
            <a:ext cx="6797988" cy="4751189"/>
            <a:chOff x="616857" y="288995"/>
            <a:chExt cx="6797988" cy="4751189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FC750267-4085-4EDE-BD43-AF9A809F3FF1}"/>
                </a:ext>
              </a:extLst>
            </p:cNvPr>
            <p:cNvGrpSpPr/>
            <p:nvPr/>
          </p:nvGrpSpPr>
          <p:grpSpPr>
            <a:xfrm>
              <a:off x="616857" y="288995"/>
              <a:ext cx="5633497" cy="4489579"/>
              <a:chOff x="616857" y="288995"/>
              <a:chExt cx="5633497" cy="4489579"/>
            </a:xfrm>
          </p:grpSpPr>
          <p:pic>
            <p:nvPicPr>
              <p:cNvPr id="38" name="圖片 37">
                <a:extLst>
                  <a:ext uri="{FF2B5EF4-FFF2-40B4-BE49-F238E27FC236}">
                    <a16:creationId xmlns:a16="http://schemas.microsoft.com/office/drawing/2014/main" id="{AD02CED7-CB97-48F4-A658-570EE7DD1C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205524" y="994952"/>
                <a:ext cx="5044830" cy="3783622"/>
              </a:xfrm>
              <a:prstGeom prst="rect">
                <a:avLst/>
              </a:prstGeom>
            </p:spPr>
          </p:pic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C7C64DD6-CCCB-49E0-91AC-DD07DF627E22}"/>
                  </a:ext>
                </a:extLst>
              </p:cNvPr>
              <p:cNvSpPr txBox="1"/>
              <p:nvPr/>
            </p:nvSpPr>
            <p:spPr>
              <a:xfrm>
                <a:off x="616857" y="288995"/>
                <a:ext cx="50433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dirty="0">
                    <a:solidFill>
                      <a:srgbClr val="434343"/>
                    </a:solidFill>
                    <a:latin typeface="Lato Hairline"/>
                  </a:rPr>
                  <a:t>Our</a:t>
                </a:r>
                <a:r>
                  <a:rPr lang="en-US" altLang="zh-TW" dirty="0"/>
                  <a:t> </a:t>
                </a:r>
                <a:r>
                  <a:rPr lang="en-US" altLang="zh-TW" sz="4800" dirty="0">
                    <a:solidFill>
                      <a:srgbClr val="434343"/>
                    </a:solidFill>
                    <a:latin typeface="Lato Hairline"/>
                  </a:rPr>
                  <a:t>Model </a:t>
                </a:r>
                <a:r>
                  <a:rPr lang="en-US" altLang="zh-TW" sz="3200" dirty="0">
                    <a:solidFill>
                      <a:srgbClr val="434343"/>
                    </a:solidFill>
                    <a:latin typeface="Lato Hairline"/>
                  </a:rPr>
                  <a:t>(K-Means)</a:t>
                </a:r>
                <a:endParaRPr lang="zh-TW" altLang="en-US" sz="3200" dirty="0">
                  <a:solidFill>
                    <a:srgbClr val="434343"/>
                  </a:solidFill>
                  <a:latin typeface="Lato Hairline"/>
                </a:endParaRPr>
              </a:p>
            </p:txBody>
          </p:sp>
        </p:grp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D8D0466A-E670-4DEE-B396-88D2BFD7477B}"/>
                </a:ext>
              </a:extLst>
            </p:cNvPr>
            <p:cNvSpPr txBox="1"/>
            <p:nvPr/>
          </p:nvSpPr>
          <p:spPr>
            <a:xfrm>
              <a:off x="4772775" y="4516964"/>
              <a:ext cx="26420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434343"/>
                  </a:solidFill>
                  <a:latin typeface="Lato Hairline"/>
                </a:rPr>
                <a:t>After Millennial</a:t>
              </a:r>
              <a:endParaRPr lang="zh-TW" altLang="en-US" sz="2800" dirty="0">
                <a:solidFill>
                  <a:srgbClr val="434343"/>
                </a:solidFill>
                <a:latin typeface="Lato Hairline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0A89F107-5FFF-4E1B-A6F4-23486726002A}"/>
              </a:ext>
            </a:extLst>
          </p:cNvPr>
          <p:cNvGrpSpPr/>
          <p:nvPr/>
        </p:nvGrpSpPr>
        <p:grpSpPr>
          <a:xfrm>
            <a:off x="0" y="-1"/>
            <a:ext cx="6283356" cy="265067"/>
            <a:chOff x="0" y="-1"/>
            <a:chExt cx="6283356" cy="265067"/>
          </a:xfrm>
        </p:grpSpPr>
        <p:sp>
          <p:nvSpPr>
            <p:cNvPr id="7" name="Shape 191">
              <a:extLst>
                <a:ext uri="{FF2B5EF4-FFF2-40B4-BE49-F238E27FC236}">
                  <a16:creationId xmlns:a16="http://schemas.microsoft.com/office/drawing/2014/main" id="{ED520E88-F1D7-4478-904F-E45D03A68073}"/>
                </a:ext>
              </a:extLst>
            </p:cNvPr>
            <p:cNvSpPr/>
            <p:nvPr/>
          </p:nvSpPr>
          <p:spPr>
            <a:xfrm>
              <a:off x="0" y="1"/>
              <a:ext cx="805543" cy="265065"/>
            </a:xfrm>
            <a:prstGeom prst="homePlate">
              <a:avLst>
                <a:gd name="adj" fmla="val 30129"/>
              </a:avLst>
            </a:prstGeom>
            <a:solidFill>
              <a:srgbClr val="EFEF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dirty="0">
                  <a:solidFill>
                    <a:srgbClr val="A6A6A6"/>
                  </a:solidFill>
                  <a:latin typeface="Lato Light"/>
                  <a:ea typeface="Lato Light"/>
                  <a:cs typeface="Lato Light"/>
                  <a:sym typeface="Lato Light"/>
                </a:rPr>
                <a:t>Data</a:t>
              </a:r>
              <a:endParaRPr lang="en" dirty="0">
                <a:solidFill>
                  <a:srgbClr val="A6A6A6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" name="Shape 192">
              <a:extLst>
                <a:ext uri="{FF2B5EF4-FFF2-40B4-BE49-F238E27FC236}">
                  <a16:creationId xmlns:a16="http://schemas.microsoft.com/office/drawing/2014/main" id="{C636FFF7-32FF-4CE3-9984-E6AE1AC9C982}"/>
                </a:ext>
              </a:extLst>
            </p:cNvPr>
            <p:cNvSpPr/>
            <p:nvPr/>
          </p:nvSpPr>
          <p:spPr>
            <a:xfrm>
              <a:off x="805543" y="0"/>
              <a:ext cx="2090057" cy="265065"/>
            </a:xfrm>
            <a:prstGeom prst="chevron">
              <a:avLst>
                <a:gd name="adj" fmla="val 29853"/>
              </a:avLst>
            </a:prstGeom>
            <a:solidFill>
              <a:srgbClr val="EFEF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TW" dirty="0">
                  <a:solidFill>
                    <a:srgbClr val="A6A6A6"/>
                  </a:solidFill>
                  <a:latin typeface="Lato Light"/>
                  <a:sym typeface="Lato Light"/>
                </a:rPr>
                <a:t>Data Preprocessing</a:t>
              </a:r>
              <a:endParaRPr lang="en" dirty="0">
                <a:solidFill>
                  <a:srgbClr val="A6A6A6"/>
                </a:solidFill>
                <a:latin typeface="Lato Light"/>
                <a:sym typeface="Lato Light"/>
              </a:endParaRPr>
            </a:p>
          </p:txBody>
        </p:sp>
        <p:sp>
          <p:nvSpPr>
            <p:cNvPr id="9" name="Shape 193">
              <a:extLst>
                <a:ext uri="{FF2B5EF4-FFF2-40B4-BE49-F238E27FC236}">
                  <a16:creationId xmlns:a16="http://schemas.microsoft.com/office/drawing/2014/main" id="{E2646A0D-E16F-4D5E-8CB3-F02C258C9EB9}"/>
                </a:ext>
              </a:extLst>
            </p:cNvPr>
            <p:cNvSpPr/>
            <p:nvPr/>
          </p:nvSpPr>
          <p:spPr>
            <a:xfrm>
              <a:off x="2895600" y="0"/>
              <a:ext cx="1500908" cy="265065"/>
            </a:xfrm>
            <a:prstGeom prst="chevron">
              <a:avLst>
                <a:gd name="adj" fmla="val 29853"/>
              </a:avLst>
            </a:prstGeom>
            <a:solidFill>
              <a:srgbClr val="EFEF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dirty="0">
                  <a:solidFill>
                    <a:srgbClr val="A6A6A6"/>
                  </a:solidFill>
                  <a:latin typeface="Lato Light"/>
                  <a:sym typeface="Lato Light"/>
                </a:rPr>
                <a:t>Visualization</a:t>
              </a:r>
              <a:endParaRPr lang="en" dirty="0">
                <a:solidFill>
                  <a:srgbClr val="A6A6A6"/>
                </a:solidFill>
                <a:latin typeface="Lato Light"/>
                <a:sym typeface="Lato Light"/>
              </a:endParaRPr>
            </a:p>
          </p:txBody>
        </p:sp>
        <p:sp>
          <p:nvSpPr>
            <p:cNvPr id="10" name="Shape 193">
              <a:extLst>
                <a:ext uri="{FF2B5EF4-FFF2-40B4-BE49-F238E27FC236}">
                  <a16:creationId xmlns:a16="http://schemas.microsoft.com/office/drawing/2014/main" id="{6E28DD3B-4C7C-458B-AC75-710B295374BC}"/>
                </a:ext>
              </a:extLst>
            </p:cNvPr>
            <p:cNvSpPr/>
            <p:nvPr/>
          </p:nvSpPr>
          <p:spPr>
            <a:xfrm>
              <a:off x="4396508" y="0"/>
              <a:ext cx="943424" cy="265065"/>
            </a:xfrm>
            <a:prstGeom prst="chevron">
              <a:avLst>
                <a:gd name="adj" fmla="val 29853"/>
              </a:avLst>
            </a:prstGeom>
            <a:solidFill>
              <a:srgbClr val="F99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b="1" dirty="0">
                  <a:solidFill>
                    <a:schemeClr val="tx1"/>
                  </a:solidFill>
                  <a:latin typeface="Lato Light"/>
                  <a:sym typeface="Lato Light"/>
                </a:rPr>
                <a:t>Model</a:t>
              </a:r>
              <a:endParaRPr lang="en" b="1" dirty="0">
                <a:solidFill>
                  <a:schemeClr val="tx1"/>
                </a:solidFill>
                <a:latin typeface="Lato Light"/>
                <a:sym typeface="Lato Light"/>
              </a:endParaRPr>
            </a:p>
          </p:txBody>
        </p:sp>
        <p:sp>
          <p:nvSpPr>
            <p:cNvPr id="11" name="Shape 193">
              <a:extLst>
                <a:ext uri="{FF2B5EF4-FFF2-40B4-BE49-F238E27FC236}">
                  <a16:creationId xmlns:a16="http://schemas.microsoft.com/office/drawing/2014/main" id="{5AFBC766-00A4-4045-9FFE-6F171DBFAC4E}"/>
                </a:ext>
              </a:extLst>
            </p:cNvPr>
            <p:cNvSpPr/>
            <p:nvPr/>
          </p:nvSpPr>
          <p:spPr>
            <a:xfrm>
              <a:off x="5339932" y="-1"/>
              <a:ext cx="943424" cy="265065"/>
            </a:xfrm>
            <a:prstGeom prst="chevron">
              <a:avLst>
                <a:gd name="adj" fmla="val 29853"/>
              </a:avLst>
            </a:prstGeom>
            <a:solidFill>
              <a:srgbClr val="EFEF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dirty="0">
                  <a:solidFill>
                    <a:srgbClr val="A6A6A6"/>
                  </a:solidFill>
                  <a:latin typeface="Lato Light"/>
                  <a:sym typeface="Lato Light"/>
                </a:rPr>
                <a:t>Result</a:t>
              </a:r>
              <a:endParaRPr lang="en" dirty="0">
                <a:solidFill>
                  <a:srgbClr val="A6A6A6"/>
                </a:solidFill>
                <a:latin typeface="Lato Light"/>
                <a:sym typeface="Lato Light"/>
              </a:endParaRP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3A09D112-DA42-444B-BD1E-BBF9C9D51403}"/>
              </a:ext>
            </a:extLst>
          </p:cNvPr>
          <p:cNvGrpSpPr/>
          <p:nvPr/>
        </p:nvGrpSpPr>
        <p:grpSpPr>
          <a:xfrm>
            <a:off x="616857" y="288995"/>
            <a:ext cx="7835583" cy="4312115"/>
            <a:chOff x="616857" y="288995"/>
            <a:chExt cx="7835583" cy="4312115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C3B9B84-A2BC-4307-BAA5-03E37538849C}"/>
                </a:ext>
              </a:extLst>
            </p:cNvPr>
            <p:cNvSpPr txBox="1"/>
            <p:nvPr/>
          </p:nvSpPr>
          <p:spPr>
            <a:xfrm>
              <a:off x="616857" y="288995"/>
              <a:ext cx="43380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800" dirty="0">
                  <a:solidFill>
                    <a:srgbClr val="434343"/>
                  </a:solidFill>
                  <a:latin typeface="Lato Hairline"/>
                </a:rPr>
                <a:t>Our</a:t>
              </a:r>
              <a:r>
                <a:rPr lang="en-US" altLang="zh-TW" dirty="0"/>
                <a:t> </a:t>
              </a:r>
              <a:r>
                <a:rPr lang="en-US" altLang="zh-TW" sz="4800" dirty="0">
                  <a:solidFill>
                    <a:srgbClr val="434343"/>
                  </a:solidFill>
                  <a:latin typeface="Lato Hairline"/>
                </a:rPr>
                <a:t>Model </a:t>
              </a:r>
              <a:r>
                <a:rPr lang="en-US" altLang="zh-TW" sz="3200" dirty="0">
                  <a:solidFill>
                    <a:srgbClr val="434343"/>
                  </a:solidFill>
                  <a:latin typeface="Lato Hairline"/>
                </a:rPr>
                <a:t>(SOM)</a:t>
              </a:r>
              <a:endParaRPr lang="zh-TW" altLang="en-US" sz="4800" dirty="0">
                <a:solidFill>
                  <a:srgbClr val="434343"/>
                </a:solidFill>
                <a:latin typeface="Lato Hairline"/>
              </a:endParaRPr>
            </a:p>
          </p:txBody>
        </p: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77B19521-1A4B-45DF-A998-0F8E8D720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559" y="1119992"/>
              <a:ext cx="7760881" cy="3481118"/>
            </a:xfrm>
            <a:prstGeom prst="rect">
              <a:avLst/>
            </a:prstGeom>
          </p:spPr>
        </p:pic>
      </p:grpSp>
      <p:pic>
        <p:nvPicPr>
          <p:cNvPr id="28" name="圖片 27">
            <a:extLst>
              <a:ext uri="{FF2B5EF4-FFF2-40B4-BE49-F238E27FC236}">
                <a16:creationId xmlns:a16="http://schemas.microsoft.com/office/drawing/2014/main" id="{F1145D82-40DC-43BA-8C70-7C0010E17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668" y="64407"/>
            <a:ext cx="5278664" cy="5014686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57D271-9DB1-4453-9011-A07A4AC991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65080AB-97D2-4310-B84B-25254395696C}"/>
              </a:ext>
            </a:extLst>
          </p:cNvPr>
          <p:cNvGrpSpPr/>
          <p:nvPr/>
        </p:nvGrpSpPr>
        <p:grpSpPr>
          <a:xfrm>
            <a:off x="3314112" y="2068286"/>
            <a:ext cx="3217317" cy="2786219"/>
            <a:chOff x="3314112" y="2068286"/>
            <a:chExt cx="3217317" cy="2786219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CCFDF1F4-B08B-4748-A7EE-2BC797F86C12}"/>
                </a:ext>
              </a:extLst>
            </p:cNvPr>
            <p:cNvSpPr/>
            <p:nvPr/>
          </p:nvSpPr>
          <p:spPr>
            <a:xfrm>
              <a:off x="5620150" y="2068286"/>
              <a:ext cx="911279" cy="428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4BBC12D0-A7A3-4151-873A-D80CF1BDF8A0}"/>
                </a:ext>
              </a:extLst>
            </p:cNvPr>
            <p:cNvSpPr/>
            <p:nvPr/>
          </p:nvSpPr>
          <p:spPr>
            <a:xfrm>
              <a:off x="3314112" y="4331286"/>
              <a:ext cx="1867488" cy="5232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958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FF1C6B-C03B-49F6-8BAA-1A3452D85D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3E89CB20-0CC6-4C9F-84BD-257C275B4B3F}"/>
              </a:ext>
            </a:extLst>
          </p:cNvPr>
          <p:cNvGrpSpPr/>
          <p:nvPr/>
        </p:nvGrpSpPr>
        <p:grpSpPr>
          <a:xfrm>
            <a:off x="0" y="-1"/>
            <a:ext cx="6283356" cy="265067"/>
            <a:chOff x="0" y="-1"/>
            <a:chExt cx="6283356" cy="265067"/>
          </a:xfrm>
        </p:grpSpPr>
        <p:sp>
          <p:nvSpPr>
            <p:cNvPr id="7" name="Shape 191">
              <a:extLst>
                <a:ext uri="{FF2B5EF4-FFF2-40B4-BE49-F238E27FC236}">
                  <a16:creationId xmlns:a16="http://schemas.microsoft.com/office/drawing/2014/main" id="{E1FA9CD4-99F1-40B6-9BE5-57800E6B1E99}"/>
                </a:ext>
              </a:extLst>
            </p:cNvPr>
            <p:cNvSpPr/>
            <p:nvPr/>
          </p:nvSpPr>
          <p:spPr>
            <a:xfrm>
              <a:off x="0" y="1"/>
              <a:ext cx="805543" cy="265065"/>
            </a:xfrm>
            <a:prstGeom prst="homePlate">
              <a:avLst>
                <a:gd name="adj" fmla="val 30129"/>
              </a:avLst>
            </a:prstGeom>
            <a:solidFill>
              <a:srgbClr val="EFEF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dirty="0">
                  <a:solidFill>
                    <a:srgbClr val="A6A6A6"/>
                  </a:solidFill>
                  <a:latin typeface="Lato Light"/>
                  <a:ea typeface="Lato Light"/>
                  <a:cs typeface="Lato Light"/>
                  <a:sym typeface="Lato Light"/>
                </a:rPr>
                <a:t>Data</a:t>
              </a:r>
              <a:endParaRPr lang="en" dirty="0">
                <a:solidFill>
                  <a:srgbClr val="A6A6A6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" name="Shape 192">
              <a:extLst>
                <a:ext uri="{FF2B5EF4-FFF2-40B4-BE49-F238E27FC236}">
                  <a16:creationId xmlns:a16="http://schemas.microsoft.com/office/drawing/2014/main" id="{ED7F14BB-04BE-4BE4-BB01-22DB9876779A}"/>
                </a:ext>
              </a:extLst>
            </p:cNvPr>
            <p:cNvSpPr/>
            <p:nvPr/>
          </p:nvSpPr>
          <p:spPr>
            <a:xfrm>
              <a:off x="805543" y="0"/>
              <a:ext cx="2090057" cy="265065"/>
            </a:xfrm>
            <a:prstGeom prst="chevron">
              <a:avLst>
                <a:gd name="adj" fmla="val 29853"/>
              </a:avLst>
            </a:prstGeom>
            <a:solidFill>
              <a:srgbClr val="EFEF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TW" dirty="0">
                  <a:solidFill>
                    <a:srgbClr val="A6A6A6"/>
                  </a:solidFill>
                  <a:latin typeface="Lato Light"/>
                  <a:sym typeface="Lato Light"/>
                </a:rPr>
                <a:t>Data Preprocessing</a:t>
              </a:r>
              <a:endParaRPr lang="en" dirty="0">
                <a:solidFill>
                  <a:srgbClr val="A6A6A6"/>
                </a:solidFill>
                <a:latin typeface="Lato Light"/>
                <a:sym typeface="Lato Light"/>
              </a:endParaRPr>
            </a:p>
          </p:txBody>
        </p:sp>
        <p:sp>
          <p:nvSpPr>
            <p:cNvPr id="9" name="Shape 193">
              <a:extLst>
                <a:ext uri="{FF2B5EF4-FFF2-40B4-BE49-F238E27FC236}">
                  <a16:creationId xmlns:a16="http://schemas.microsoft.com/office/drawing/2014/main" id="{59F03841-8ADC-4645-ACA1-7C51E64F3931}"/>
                </a:ext>
              </a:extLst>
            </p:cNvPr>
            <p:cNvSpPr/>
            <p:nvPr/>
          </p:nvSpPr>
          <p:spPr>
            <a:xfrm>
              <a:off x="2895600" y="0"/>
              <a:ext cx="1500908" cy="265065"/>
            </a:xfrm>
            <a:prstGeom prst="chevron">
              <a:avLst>
                <a:gd name="adj" fmla="val 29853"/>
              </a:avLst>
            </a:prstGeom>
            <a:solidFill>
              <a:srgbClr val="EFEF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dirty="0">
                  <a:solidFill>
                    <a:srgbClr val="A6A6A6"/>
                  </a:solidFill>
                  <a:latin typeface="Lato Light"/>
                  <a:sym typeface="Lato Light"/>
                </a:rPr>
                <a:t>Visualization</a:t>
              </a:r>
              <a:endParaRPr lang="en" dirty="0">
                <a:solidFill>
                  <a:srgbClr val="A6A6A6"/>
                </a:solidFill>
                <a:latin typeface="Lato Light"/>
                <a:sym typeface="Lato Light"/>
              </a:endParaRPr>
            </a:p>
          </p:txBody>
        </p:sp>
        <p:sp>
          <p:nvSpPr>
            <p:cNvPr id="10" name="Shape 193">
              <a:extLst>
                <a:ext uri="{FF2B5EF4-FFF2-40B4-BE49-F238E27FC236}">
                  <a16:creationId xmlns:a16="http://schemas.microsoft.com/office/drawing/2014/main" id="{F8D489B7-98B0-4855-8AD7-710237A3531E}"/>
                </a:ext>
              </a:extLst>
            </p:cNvPr>
            <p:cNvSpPr/>
            <p:nvPr/>
          </p:nvSpPr>
          <p:spPr>
            <a:xfrm>
              <a:off x="4396508" y="0"/>
              <a:ext cx="943424" cy="265065"/>
            </a:xfrm>
            <a:prstGeom prst="chevron">
              <a:avLst>
                <a:gd name="adj" fmla="val 29853"/>
              </a:avLst>
            </a:prstGeom>
            <a:solidFill>
              <a:srgbClr val="EFEF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dirty="0">
                  <a:solidFill>
                    <a:srgbClr val="BABABA"/>
                  </a:solidFill>
                  <a:latin typeface="Lato Light"/>
                  <a:sym typeface="Lato Light"/>
                </a:rPr>
                <a:t>Model</a:t>
              </a:r>
              <a:endParaRPr lang="en" dirty="0">
                <a:solidFill>
                  <a:srgbClr val="BABABA"/>
                </a:solidFill>
                <a:latin typeface="Lato Light"/>
                <a:sym typeface="Lato Light"/>
              </a:endParaRPr>
            </a:p>
          </p:txBody>
        </p:sp>
        <p:sp>
          <p:nvSpPr>
            <p:cNvPr id="11" name="Shape 193">
              <a:extLst>
                <a:ext uri="{FF2B5EF4-FFF2-40B4-BE49-F238E27FC236}">
                  <a16:creationId xmlns:a16="http://schemas.microsoft.com/office/drawing/2014/main" id="{585BE0BD-96E7-486D-BED3-63883D84147B}"/>
                </a:ext>
              </a:extLst>
            </p:cNvPr>
            <p:cNvSpPr/>
            <p:nvPr/>
          </p:nvSpPr>
          <p:spPr>
            <a:xfrm>
              <a:off x="5339932" y="-1"/>
              <a:ext cx="943424" cy="265065"/>
            </a:xfrm>
            <a:prstGeom prst="chevron">
              <a:avLst>
                <a:gd name="adj" fmla="val 29853"/>
              </a:avLst>
            </a:prstGeom>
            <a:solidFill>
              <a:srgbClr val="F99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b="1" dirty="0">
                  <a:solidFill>
                    <a:schemeClr val="tx1"/>
                  </a:solidFill>
                  <a:latin typeface="Lato Light"/>
                  <a:sym typeface="Lato Light"/>
                </a:rPr>
                <a:t>Result</a:t>
              </a:r>
              <a:endParaRPr lang="en" b="1" dirty="0">
                <a:solidFill>
                  <a:schemeClr val="tx1"/>
                </a:solidFill>
                <a:latin typeface="Lato Light"/>
                <a:sym typeface="Lato Light"/>
              </a:endParaRPr>
            </a:p>
          </p:txBody>
        </p:sp>
      </p:grpSp>
      <p:pic>
        <p:nvPicPr>
          <p:cNvPr id="27" name="圖片 26">
            <a:extLst>
              <a:ext uri="{FF2B5EF4-FFF2-40B4-BE49-F238E27FC236}">
                <a16:creationId xmlns:a16="http://schemas.microsoft.com/office/drawing/2014/main" id="{D44BF88D-6F13-4445-87FC-B4448711F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3" b="1"/>
          <a:stretch/>
        </p:blipFill>
        <p:spPr>
          <a:xfrm>
            <a:off x="2629527" y="281939"/>
            <a:ext cx="3884941" cy="2540151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935BC634-DF93-4F96-A6D8-58AF31330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7" y="2789158"/>
            <a:ext cx="3139125" cy="2354340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68288B66-1715-47C8-9191-975D3C684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875" y="2789160"/>
            <a:ext cx="3139123" cy="2354339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9EB8C6-B2BB-495D-A7F0-E6F5BF878C65}"/>
              </a:ext>
            </a:extLst>
          </p:cNvPr>
          <p:cNvSpPr txBox="1"/>
          <p:nvPr/>
        </p:nvSpPr>
        <p:spPr>
          <a:xfrm>
            <a:off x="1432872" y="1329210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SOM</a:t>
            </a:r>
            <a:endParaRPr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3D22370-6F9B-4DA1-936F-C2B016440822}"/>
              </a:ext>
            </a:extLst>
          </p:cNvPr>
          <p:cNvSpPr txBox="1"/>
          <p:nvPr/>
        </p:nvSpPr>
        <p:spPr>
          <a:xfrm>
            <a:off x="293693" y="3735496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K-Means</a:t>
            </a:r>
            <a:endParaRPr lang="zh-TW" altLang="en-US" sz="2400" dirty="0"/>
          </a:p>
        </p:txBody>
      </p:sp>
      <p:grpSp>
        <p:nvGrpSpPr>
          <p:cNvPr id="36" name="群組 35"/>
          <p:cNvGrpSpPr/>
          <p:nvPr/>
        </p:nvGrpSpPr>
        <p:grpSpPr>
          <a:xfrm>
            <a:off x="6477000" y="255904"/>
            <a:ext cx="2188152" cy="2425073"/>
            <a:chOff x="6477000" y="255904"/>
            <a:chExt cx="2188152" cy="2425073"/>
          </a:xfrm>
        </p:grpSpPr>
        <p:grpSp>
          <p:nvGrpSpPr>
            <p:cNvPr id="13" name="群組 12"/>
            <p:cNvGrpSpPr/>
            <p:nvPr/>
          </p:nvGrpSpPr>
          <p:grpSpPr>
            <a:xfrm>
              <a:off x="6825944" y="256756"/>
              <a:ext cx="1839208" cy="2424221"/>
              <a:chOff x="6504295" y="171659"/>
              <a:chExt cx="1839208" cy="2424221"/>
            </a:xfrm>
          </p:grpSpPr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D44BF88D-6F13-4445-87FC-B4448711F5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85324" t="66142" r="998" b="6825"/>
              <a:stretch/>
            </p:blipFill>
            <p:spPr>
              <a:xfrm>
                <a:off x="6504295" y="172719"/>
                <a:ext cx="1839208" cy="2423161"/>
              </a:xfrm>
              <a:prstGeom prst="rect">
                <a:avLst/>
              </a:prstGeom>
            </p:spPr>
          </p:pic>
          <p:sp>
            <p:nvSpPr>
              <p:cNvPr id="12" name="矩形 11"/>
              <p:cNvSpPr/>
              <p:nvPr/>
            </p:nvSpPr>
            <p:spPr>
              <a:xfrm>
                <a:off x="6514468" y="357275"/>
                <a:ext cx="76516" cy="386080"/>
              </a:xfrm>
              <a:prstGeom prst="rect">
                <a:avLst/>
              </a:prstGeom>
              <a:solidFill>
                <a:srgbClr val="2F2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514468" y="928971"/>
                <a:ext cx="76516" cy="354566"/>
              </a:xfrm>
              <a:prstGeom prst="rect">
                <a:avLst/>
              </a:prstGeom>
              <a:solidFill>
                <a:srgbClr val="2F2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514468" y="2397760"/>
                <a:ext cx="76516" cy="198120"/>
              </a:xfrm>
              <a:prstGeom prst="rect">
                <a:avLst/>
              </a:prstGeom>
              <a:solidFill>
                <a:srgbClr val="2F2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514468" y="1284389"/>
                <a:ext cx="76516" cy="1112519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514468" y="744207"/>
                <a:ext cx="76516" cy="184764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514468" y="171659"/>
                <a:ext cx="76516" cy="184764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6" name="直線接點 15"/>
            <p:cNvCxnSpPr/>
            <p:nvPr/>
          </p:nvCxnSpPr>
          <p:spPr>
            <a:xfrm flipV="1">
              <a:off x="6477000" y="255904"/>
              <a:ext cx="359117" cy="16908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6477000" y="2649855"/>
              <a:ext cx="348944" cy="2314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332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</TotalTime>
  <Words>240</Words>
  <Application>Microsoft Office PowerPoint</Application>
  <PresentationFormat>如螢幕大小 (16:9)</PresentationFormat>
  <Paragraphs>89</Paragraphs>
  <Slides>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Lato Hairline</vt:lpstr>
      <vt:lpstr>新細明體</vt:lpstr>
      <vt:lpstr>Arial</vt:lpstr>
      <vt:lpstr>宋体</vt:lpstr>
      <vt:lpstr>Lato Light</vt:lpstr>
      <vt:lpstr>Noto Sans CJK TC Thin</vt:lpstr>
      <vt:lpstr>Eglamour template</vt:lpstr>
      <vt:lpstr>PowerPoint 簡報</vt:lpstr>
      <vt:lpstr>Outline</vt:lpstr>
      <vt:lpstr>Data (Original Columns)</vt:lpstr>
      <vt:lpstr>Data (Original Columns)</vt:lpstr>
      <vt:lpstr>Data (Original Columns)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Jarwy</dc:creator>
  <cp:lastModifiedBy>ShinTing</cp:lastModifiedBy>
  <cp:revision>89</cp:revision>
  <dcterms:modified xsi:type="dcterms:W3CDTF">2019-06-09T16:33:13Z</dcterms:modified>
</cp:coreProperties>
</file>