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h3je4k8J0sCwdAEY0eXa1X0gfc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D823A7-3FF9-4932-A163-EEB897B8B904}">
  <a:tblStyle styleId="{D2D823A7-3FF9-4932-A163-EEB897B8B90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zh-TW">
                <a:solidFill>
                  <a:schemeClr val="dk1"/>
                </a:solidFill>
              </a:rPr>
              <a:t>把以前王他們不能model的 我們Model好</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zh-TW">
                <a:solidFill>
                  <a:schemeClr val="dk1"/>
                </a:solidFill>
              </a:rPr>
              <a:t>他們開給我們的問題用sampling解決</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zh-TW">
                <a:solidFill>
                  <a:schemeClr val="dk1"/>
                </a:solidFill>
              </a:rPr>
              <a:t>threshold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zh-TW">
                <a:solidFill>
                  <a:schemeClr val="dk1"/>
                </a:solidFill>
              </a:rPr>
              <a:t>嘗試新framework</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211" name="Google Shape;2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55a1265f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055a1265f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rule based 結果都不用放  rule based highlight 也先不用</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bb42addd6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bb42addd6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前面單欄位和多欄位的 rule based sampling 都是由我們去判斷哪些欄位重要然後進行 sampling，但可能與模型認為重要的資訊不同，所以我們讓模型學習如何將原始資料轉換成具有代表性的 embedding，幫每個 sample 找到比較好的 representation 之後再做 sampling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bb42addd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0bb42addd6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發現移除太多資料會導致結果下降太多，改測試移除更少的比例</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zh-TW"/>
              <a:t>[能不能重跑 9月W3?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bb42addd6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0bb42addd6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db1a35a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0db1a35ae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bb42addd6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0bb42addd6_0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0610f6ee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有clipping</a:t>
            </a:r>
            <a:endParaRPr/>
          </a:p>
        </p:txBody>
      </p:sp>
      <p:sp>
        <p:nvSpPr>
          <p:cNvPr id="375" name="Google Shape;375;g10c0610f6ee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c0610f6ee_0_3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84" name="Google Shape;384;g10c0610f6ee_0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bb42addd6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0bb42addd6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bb42addd6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g10bb42addd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ae914cc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0ae914cc8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360471c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360471cf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bb75c48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0bb75c48e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SSL 小教室</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bb75c48ec_2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10bb75c48ec_2_2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拿task 2 舉例 整體流程</a:t>
            </a:r>
            <a:br>
              <a:rPr lang="zh-TW"/>
            </a:br>
            <a:br>
              <a:rPr lang="zh-TW"/>
            </a:br>
            <a:r>
              <a:rPr lang="zh-TW"/>
              <a:t>31 32 33  3張圖、變成整體流程圖</a:t>
            </a:r>
            <a:endParaRPr/>
          </a:p>
        </p:txBody>
      </p:sp>
      <p:sp>
        <p:nvSpPr>
          <p:cNvPr id="436" name="Google Shape;436;g10bb75c48ec_2_2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bb75c48ec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0bb75c48ec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bb75c48ec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10bb75c48ec_2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55a1265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055a1265f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bb75c48ec_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0bb75c48ec_2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zh-TW" sz="1800">
                <a:solidFill>
                  <a:schemeClr val="dk1"/>
                </a:solidFill>
              </a:rPr>
              <a:t>Seq實驗結果大表</a:t>
            </a:r>
            <a:br>
              <a:rPr lang="zh-TW" sz="1800">
                <a:solidFill>
                  <a:schemeClr val="dk1"/>
                </a:solidFill>
              </a:rPr>
            </a:br>
            <a:br>
              <a:rPr lang="zh-TW" sz="1800">
                <a:solidFill>
                  <a:schemeClr val="dk1"/>
                </a:solidFill>
              </a:rPr>
            </a:br>
            <a:r>
              <a:rPr lang="zh-TW" sz="1800">
                <a:solidFill>
                  <a:schemeClr val="dk1"/>
                </a:solidFill>
              </a:rPr>
              <a:t>A</a:t>
            </a:r>
            <a:br>
              <a:rPr lang="zh-TW" sz="1800">
                <a:solidFill>
                  <a:schemeClr val="dk1"/>
                </a:solidFill>
              </a:rPr>
            </a:br>
            <a:r>
              <a:rPr lang="zh-TW" sz="1800">
                <a:solidFill>
                  <a:schemeClr val="dk1"/>
                </a:solidFill>
              </a:rPr>
              <a:t>C1 C2</a:t>
            </a:r>
            <a:br>
              <a:rPr lang="zh-TW" sz="1800">
                <a:solidFill>
                  <a:schemeClr val="dk1"/>
                </a:solidFill>
              </a:rPr>
            </a:br>
            <a:r>
              <a:rPr lang="zh-TW" sz="1800">
                <a:solidFill>
                  <a:schemeClr val="dk1"/>
                </a:solidFill>
              </a:rPr>
              <a:t>B'1 B'2</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db1a35aee_1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82" name="Google Shape;482;g10db1a35aee_1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bb75c48ec_2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91" name="Google Shape;491;g10bb75c48ec_2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bb42addd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30" name="Google Shape;230;g10bb42add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bb75c48ec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0bb75c48ec_2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zh-TW" sz="1800">
                <a:solidFill>
                  <a:schemeClr val="dk1"/>
                </a:solidFill>
              </a:rPr>
              <a:t>Pos實驗結果</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e4f5849f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0e4f5849fe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zh-TW" sz="1800">
                <a:solidFill>
                  <a:schemeClr val="dk1"/>
                </a:solidFill>
              </a:rPr>
              <a:t>Seq實驗結果大表</a:t>
            </a:r>
            <a:br>
              <a:rPr lang="zh-TW" sz="1800">
                <a:solidFill>
                  <a:schemeClr val="dk1"/>
                </a:solidFill>
              </a:rPr>
            </a:br>
            <a:br>
              <a:rPr lang="zh-TW" sz="1800">
                <a:solidFill>
                  <a:schemeClr val="dk1"/>
                </a:solidFill>
              </a:rPr>
            </a:br>
            <a:r>
              <a:rPr lang="zh-TW" sz="1800">
                <a:solidFill>
                  <a:schemeClr val="dk1"/>
                </a:solidFill>
              </a:rPr>
              <a:t>A</a:t>
            </a:r>
            <a:br>
              <a:rPr lang="zh-TW" sz="1800">
                <a:solidFill>
                  <a:schemeClr val="dk1"/>
                </a:solidFill>
              </a:rPr>
            </a:br>
            <a:r>
              <a:rPr lang="zh-TW" sz="1800">
                <a:solidFill>
                  <a:schemeClr val="dk1"/>
                </a:solidFill>
              </a:rPr>
              <a:t>C1 C2</a:t>
            </a:r>
            <a:br>
              <a:rPr lang="zh-TW" sz="1800">
                <a:solidFill>
                  <a:schemeClr val="dk1"/>
                </a:solidFill>
              </a:rPr>
            </a:br>
            <a:r>
              <a:rPr lang="zh-TW" sz="1800">
                <a:solidFill>
                  <a:schemeClr val="dk1"/>
                </a:solidFill>
              </a:rPr>
              <a:t>B'1 B'2</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bb42addd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0bb42addd6_0_9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e4f5849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10e4f5849fe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補一張套件測試盜刷模型的圖</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e345a622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7" name="Google Shape;537;g10e345a62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360471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0360471c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bb42addd6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0bb42addd6_0_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bb42addd6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0bb42addd6_0_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bb42addd6_0_9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10bb42addd6_0_9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版本四有比較好的預測誤差，但recall比較低</a:t>
            </a:r>
            <a:endParaRPr/>
          </a:p>
          <a:p>
            <a:pPr indent="0" lvl="0" marL="0" rtl="0" algn="l">
              <a:lnSpc>
                <a:spcPct val="100000"/>
              </a:lnSpc>
              <a:spcBef>
                <a:spcPts val="0"/>
              </a:spcBef>
              <a:spcAft>
                <a:spcPts val="0"/>
              </a:spcAft>
              <a:buSzPts val="1100"/>
              <a:buNone/>
            </a:pPr>
            <a:r>
              <a:rPr lang="zh-TW"/>
              <a:t>版本五犧牲一點預測誤差達到比較好的recall</a:t>
            </a:r>
            <a:endParaRPr/>
          </a:p>
        </p:txBody>
      </p:sp>
      <p:sp>
        <p:nvSpPr>
          <p:cNvPr id="574" name="Google Shape;574;g10bb42addd6_0_9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c0610f6ee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g10c0610f6ee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recall 誤差分開放</a:t>
            </a:r>
            <a:endParaRPr/>
          </a:p>
        </p:txBody>
      </p:sp>
      <p:sp>
        <p:nvSpPr>
          <p:cNvPr id="583" name="Google Shape;583;g10c0610f6ee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感謝品瑜  資料有再新增  標紅字(新增的)</a:t>
            </a:r>
            <a:endParaRPr/>
          </a:p>
          <a:p>
            <a:pPr indent="0" lvl="0" marL="0" rtl="0" algn="l">
              <a:lnSpc>
                <a:spcPct val="100000"/>
              </a:lnSpc>
              <a:spcBef>
                <a:spcPts val="0"/>
              </a:spcBef>
              <a:spcAft>
                <a:spcPts val="0"/>
              </a:spcAft>
              <a:buSzPts val="1100"/>
              <a:buNone/>
            </a:pPr>
            <a:r>
              <a:rPr lang="zh-TW"/>
              <a:t>跟玉山資料不同  無法比較  </a:t>
            </a:r>
            <a:endParaRPr/>
          </a:p>
        </p:txBody>
      </p:sp>
      <p:sp>
        <p:nvSpPr>
          <p:cNvPr id="239" name="Google Shape;2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bb42addd6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1" name="Google Shape;591;g10bb42add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c97a5c8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fc97a5c87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0e345a62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10e345a622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e4f5849f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10e4f5849fe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bb42addd6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10bb42addd6_0_9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先把花費時間拿掉</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0" name="Google Shape;63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8" name="Google Shape;24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e345a622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8" name="Google Shape;258;g10e345a62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zh-TW"/>
              <a:t>本次實驗的流程</a:t>
            </a:r>
            <a:endParaRPr/>
          </a:p>
        </p:txBody>
      </p:sp>
      <p:sp>
        <p:nvSpPr>
          <p:cNvPr id="268" name="Google Shape;26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bb42addd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放一張上次的結果  設計很多特徵工程和對照組?</a:t>
            </a:r>
            <a:endParaRPr/>
          </a:p>
        </p:txBody>
      </p:sp>
      <p:sp>
        <p:nvSpPr>
          <p:cNvPr id="302" name="Google Shape;302;g10bb42add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360471c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0360471cf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
  <p:cSld name="首頁">
    <p:spTree>
      <p:nvGrpSpPr>
        <p:cNvPr id="7" name="Shape 7"/>
        <p:cNvGrpSpPr/>
        <p:nvPr/>
      </p:nvGrpSpPr>
      <p:grpSpPr>
        <a:xfrm>
          <a:off x="0" y="0"/>
          <a:ext cx="0" cy="0"/>
          <a:chOff x="0" y="0"/>
          <a:chExt cx="0" cy="0"/>
        </a:xfrm>
      </p:grpSpPr>
      <p:sp>
        <p:nvSpPr>
          <p:cNvPr id="8" name="Google Shape;8;p37"/>
          <p:cNvSpPr/>
          <p:nvPr/>
        </p:nvSpPr>
        <p:spPr>
          <a:xfrm>
            <a:off x="986384" y="2527824"/>
            <a:ext cx="581400" cy="1730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PPT模板下载：www.1ppt.com/moban/     行业PPT模板：www.1ppt.com/hangye/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节日PPT模板：www.1ppt.com/jieri/           PPT素材下载：www.1ppt.com/sucai/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PPT背景图片：www.1ppt.com/beijing/      PPT图表下载：www.1ppt.com/tubiao/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优秀PPT下载：www.1ppt.com/xiazai/        PPT教程： www.1ppt.com/powerpoint/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Word教程： www.1ppt.com/word/              Excel教程：www.1ppt.com/excel/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资料下载：www.1ppt.com/ziliao/                PPT课件下载：www.1ppt.com/kejian/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范文下载：www.1ppt.com/fanwen/             试卷下载：www.1ppt.com/shiti/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教案下载：www.1ppt.com/jiaoan/        PPT论坛：www.1ppt.cn</a:t>
            </a:r>
            <a:endParaRPr b="0" i="0" sz="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Arial"/>
              <a:buNone/>
            </a:pPr>
            <a:r>
              <a:rPr b="0" i="0" lang="zh-TW" sz="100" u="none" cap="none" strike="noStrike">
                <a:solidFill>
                  <a:srgbClr val="FFFFFF"/>
                </a:solidFill>
                <a:latin typeface="Arial"/>
                <a:ea typeface="Arial"/>
                <a:cs typeface="Arial"/>
                <a:sym typeface="Arial"/>
              </a:rPr>
              <a:t> </a:t>
            </a:r>
            <a:endParaRPr b="0" i="0" sz="100" u="none" cap="none" strike="noStrike">
              <a:solidFill>
                <a:srgbClr val="FFFFFF"/>
              </a:solidFill>
              <a:latin typeface="Arial"/>
              <a:ea typeface="Arial"/>
              <a:cs typeface="Arial"/>
              <a:sym typeface="Arial"/>
            </a:endParaRPr>
          </a:p>
        </p:txBody>
      </p:sp>
      <p:pic>
        <p:nvPicPr>
          <p:cNvPr id="9" name="Google Shape;9;p37"/>
          <p:cNvPicPr preferRelativeResize="0"/>
          <p:nvPr/>
        </p:nvPicPr>
        <p:blipFill rotWithShape="1">
          <a:blip r:embed="rId2">
            <a:alphaModFix/>
          </a:blip>
          <a:srcRect b="0" l="0" r="0" t="0"/>
          <a:stretch/>
        </p:blipFill>
        <p:spPr>
          <a:xfrm>
            <a:off x="0" y="1521397"/>
            <a:ext cx="4430813" cy="2312974"/>
          </a:xfrm>
          <a:custGeom>
            <a:rect b="b" l="l" r="r" t="t"/>
            <a:pathLst>
              <a:path extrusionOk="0" h="3083966" w="5849258">
                <a:moveTo>
                  <a:pt x="5849258" y="3083802"/>
                </a:moveTo>
                <a:lnTo>
                  <a:pt x="5849258" y="3083966"/>
                </a:lnTo>
                <a:lnTo>
                  <a:pt x="5849181" y="3083966"/>
                </a:lnTo>
                <a:close/>
                <a:moveTo>
                  <a:pt x="0" y="0"/>
                </a:moveTo>
                <a:lnTo>
                  <a:pt x="5849258" y="0"/>
                </a:lnTo>
                <a:lnTo>
                  <a:pt x="5849258" y="161"/>
                </a:lnTo>
                <a:lnTo>
                  <a:pt x="4387512" y="3083966"/>
                </a:lnTo>
                <a:lnTo>
                  <a:pt x="0" y="3083966"/>
                </a:lnTo>
                <a:close/>
              </a:path>
            </a:pathLst>
          </a:custGeom>
          <a:noFill/>
          <a:ln>
            <a:noFill/>
          </a:ln>
        </p:spPr>
      </p:pic>
      <p:sp>
        <p:nvSpPr>
          <p:cNvPr id="10" name="Google Shape;10;p37"/>
          <p:cNvSpPr/>
          <p:nvPr/>
        </p:nvSpPr>
        <p:spPr>
          <a:xfrm>
            <a:off x="2623459" y="1930855"/>
            <a:ext cx="6502854" cy="1586593"/>
          </a:xfrm>
          <a:custGeom>
            <a:rect b="b" l="l" r="r" t="t"/>
            <a:pathLst>
              <a:path extrusionOk="0" h="2115457" w="8563429">
                <a:moveTo>
                  <a:pt x="943429" y="0"/>
                </a:moveTo>
                <a:lnTo>
                  <a:pt x="8563429" y="0"/>
                </a:lnTo>
                <a:lnTo>
                  <a:pt x="8563429" y="2115457"/>
                </a:lnTo>
                <a:lnTo>
                  <a:pt x="0" y="2115457"/>
                </a:lnTo>
                <a:lnTo>
                  <a:pt x="943429" y="0"/>
                </a:lnTo>
                <a:close/>
              </a:path>
            </a:pathLst>
          </a:custGeom>
          <a:solidFill>
            <a:srgbClr val="F2CA17">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37"/>
          <p:cNvSpPr/>
          <p:nvPr/>
        </p:nvSpPr>
        <p:spPr>
          <a:xfrm>
            <a:off x="8678030" y="4785996"/>
            <a:ext cx="152325" cy="152325"/>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37"/>
          <p:cNvSpPr/>
          <p:nvPr/>
        </p:nvSpPr>
        <p:spPr>
          <a:xfrm>
            <a:off x="8410369" y="4785996"/>
            <a:ext cx="152325" cy="152325"/>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37"/>
          <p:cNvSpPr/>
          <p:nvPr/>
        </p:nvSpPr>
        <p:spPr>
          <a:xfrm>
            <a:off x="8142708" y="4785996"/>
            <a:ext cx="152325" cy="152325"/>
          </a:xfrm>
          <a:prstGeom prst="ellipse">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37"/>
          <p:cNvSpPr txBox="1"/>
          <p:nvPr>
            <p:ph idx="1" type="body"/>
          </p:nvPr>
        </p:nvSpPr>
        <p:spPr>
          <a:xfrm>
            <a:off x="5976156" y="181061"/>
            <a:ext cx="1071675" cy="57757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5" name="Google Shape;15;p37"/>
          <p:cNvSpPr txBox="1"/>
          <p:nvPr>
            <p:ph idx="2" type="body"/>
          </p:nvPr>
        </p:nvSpPr>
        <p:spPr>
          <a:xfrm>
            <a:off x="4382530" y="2482345"/>
            <a:ext cx="4104000" cy="4835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3300"/>
              <a:buFont typeface="Arial"/>
              <a:buNone/>
              <a:defRPr b="1" i="0" sz="3300" u="none" cap="none" strike="noStrike">
                <a:solidFill>
                  <a:srgbClr val="888888"/>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6" name="Google Shape;16;p37"/>
          <p:cNvSpPr txBox="1"/>
          <p:nvPr>
            <p:ph idx="3" type="body"/>
          </p:nvPr>
        </p:nvSpPr>
        <p:spPr>
          <a:xfrm>
            <a:off x="3507457" y="3864993"/>
            <a:ext cx="4104000" cy="75757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8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D:\【我】\999_LAB研究內容\FinTech center LOGO\LOGO\LOGO定稿版2.gif" id="17" name="Google Shape;17;p37"/>
          <p:cNvPicPr preferRelativeResize="0"/>
          <p:nvPr/>
        </p:nvPicPr>
        <p:blipFill rotWithShape="1">
          <a:blip r:embed="rId3">
            <a:alphaModFix/>
          </a:blip>
          <a:srcRect b="27111" l="4401" r="3124" t="24544"/>
          <a:stretch/>
        </p:blipFill>
        <p:spPr>
          <a:xfrm>
            <a:off x="7338387" y="104794"/>
            <a:ext cx="1608644" cy="630750"/>
          </a:xfrm>
          <a:prstGeom prst="rect">
            <a:avLst/>
          </a:prstGeom>
          <a:noFill/>
          <a:ln>
            <a:noFill/>
          </a:ln>
        </p:spPr>
      </p:pic>
      <p:sp>
        <p:nvSpPr>
          <p:cNvPr id="18" name="Google Shape;18;p37"/>
          <p:cNvSpPr/>
          <p:nvPr/>
        </p:nvSpPr>
        <p:spPr>
          <a:xfrm>
            <a:off x="200868" y="4569972"/>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9" name="Google Shape;19;p37"/>
          <p:cNvSpPr/>
          <p:nvPr/>
        </p:nvSpPr>
        <p:spPr>
          <a:xfrm>
            <a:off x="745668" y="248684"/>
            <a:ext cx="152325" cy="152325"/>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 name="Google Shape;20;p37"/>
          <p:cNvSpPr/>
          <p:nvPr/>
        </p:nvSpPr>
        <p:spPr>
          <a:xfrm>
            <a:off x="478008" y="248684"/>
            <a:ext cx="152325" cy="152325"/>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 name="Google Shape;21;p37"/>
          <p:cNvSpPr/>
          <p:nvPr/>
        </p:nvSpPr>
        <p:spPr>
          <a:xfrm>
            <a:off x="210347" y="248684"/>
            <a:ext cx="152325" cy="152325"/>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 name="Google Shape;22;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主題">
  <p:cSld name="主題">
    <p:spTree>
      <p:nvGrpSpPr>
        <p:cNvPr id="138" name="Shape 138"/>
        <p:cNvGrpSpPr/>
        <p:nvPr/>
      </p:nvGrpSpPr>
      <p:grpSpPr>
        <a:xfrm>
          <a:off x="0" y="0"/>
          <a:ext cx="0" cy="0"/>
          <a:chOff x="0" y="0"/>
          <a:chExt cx="0" cy="0"/>
        </a:xfrm>
      </p:grpSpPr>
      <p:sp>
        <p:nvSpPr>
          <p:cNvPr id="139" name="Google Shape;139;p45"/>
          <p:cNvSpPr/>
          <p:nvPr/>
        </p:nvSpPr>
        <p:spPr>
          <a:xfrm>
            <a:off x="0" y="0"/>
            <a:ext cx="2495475" cy="5143500"/>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40" name="Google Shape;140;p45"/>
          <p:cNvCxnSpPr/>
          <p:nvPr/>
        </p:nvCxnSpPr>
        <p:spPr>
          <a:xfrm>
            <a:off x="3363703" y="2407637"/>
            <a:ext cx="424575" cy="0"/>
          </a:xfrm>
          <a:prstGeom prst="straightConnector1">
            <a:avLst/>
          </a:prstGeom>
          <a:noFill/>
          <a:ln cap="flat" cmpd="sng" w="88900">
            <a:solidFill>
              <a:srgbClr val="404040"/>
            </a:solidFill>
            <a:prstDash val="solid"/>
            <a:miter lim="800000"/>
            <a:headEnd len="sm" w="sm" type="none"/>
            <a:tailEnd len="sm" w="sm" type="none"/>
          </a:ln>
        </p:spPr>
      </p:cxnSp>
      <p:sp>
        <p:nvSpPr>
          <p:cNvPr id="141" name="Google Shape;141;p45"/>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42" name="Google Shape;142;p45"/>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43" name="Google Shape;143;p45"/>
          <p:cNvSpPr txBox="1"/>
          <p:nvPr>
            <p:ph idx="1" type="body"/>
          </p:nvPr>
        </p:nvSpPr>
        <p:spPr>
          <a:xfrm>
            <a:off x="1034016" y="2411873"/>
            <a:ext cx="1263825" cy="365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44" name="Google Shape;144;p45"/>
          <p:cNvSpPr txBox="1"/>
          <p:nvPr>
            <p:ph type="title"/>
          </p:nvPr>
        </p:nvSpPr>
        <p:spPr>
          <a:xfrm>
            <a:off x="3363703" y="2389089"/>
            <a:ext cx="3463425" cy="99427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45"/>
          <p:cNvSpPr txBox="1"/>
          <p:nvPr>
            <p:ph idx="2" type="subTitle"/>
          </p:nvPr>
        </p:nvSpPr>
        <p:spPr>
          <a:xfrm>
            <a:off x="3363703" y="3383261"/>
            <a:ext cx="41298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46" name="Google Shape;146;p45"/>
          <p:cNvSpPr txBox="1"/>
          <p:nvPr>
            <p:ph idx="3" type="body"/>
          </p:nvPr>
        </p:nvSpPr>
        <p:spPr>
          <a:xfrm>
            <a:off x="1198606" y="2828907"/>
            <a:ext cx="1099125" cy="96457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3800"/>
              <a:buFont typeface="Arial"/>
              <a:buNone/>
              <a:defRPr b="0" i="0" sz="3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D:\【我】\999_LAB研究內容\FinTech center LOGO\LOGO\LOGO定稿版2.gif" id="147" name="Google Shape;147;p45"/>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48" name="Google Shape;148;p45"/>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49" name="Google Shape;149;p45"/>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45"/>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45"/>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45"/>
          <p:cNvSpPr txBox="1"/>
          <p:nvPr>
            <p:ph idx="12" type="sldNum"/>
          </p:nvPr>
        </p:nvSpPr>
        <p:spPr>
          <a:xfrm>
            <a:off x="8463324" y="4594717"/>
            <a:ext cx="384975" cy="245475"/>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圖表內容">
  <p:cSld name="含圖表內容">
    <p:spTree>
      <p:nvGrpSpPr>
        <p:cNvPr id="153" name="Shape 153"/>
        <p:cNvGrpSpPr/>
        <p:nvPr/>
      </p:nvGrpSpPr>
      <p:grpSpPr>
        <a:xfrm>
          <a:off x="0" y="0"/>
          <a:ext cx="0" cy="0"/>
          <a:chOff x="0" y="0"/>
          <a:chExt cx="0" cy="0"/>
        </a:xfrm>
      </p:grpSpPr>
      <p:sp>
        <p:nvSpPr>
          <p:cNvPr id="154" name="Google Shape;154;p46"/>
          <p:cNvSpPr/>
          <p:nvPr/>
        </p:nvSpPr>
        <p:spPr>
          <a:xfrm>
            <a:off x="0" y="338458"/>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55" name="Google Shape;155;p46"/>
          <p:cNvCxnSpPr/>
          <p:nvPr/>
        </p:nvCxnSpPr>
        <p:spPr>
          <a:xfrm>
            <a:off x="576408" y="2615751"/>
            <a:ext cx="304875" cy="0"/>
          </a:xfrm>
          <a:prstGeom prst="straightConnector1">
            <a:avLst/>
          </a:prstGeom>
          <a:noFill/>
          <a:ln cap="flat" cmpd="sng" w="28575">
            <a:solidFill>
              <a:srgbClr val="F3C915"/>
            </a:solidFill>
            <a:prstDash val="solid"/>
            <a:miter lim="800000"/>
            <a:headEnd len="sm" w="sm" type="none"/>
            <a:tailEnd len="sm" w="sm" type="none"/>
          </a:ln>
        </p:spPr>
      </p:cxnSp>
      <p:sp>
        <p:nvSpPr>
          <p:cNvPr id="156" name="Google Shape;156;p46"/>
          <p:cNvSpPr/>
          <p:nvPr/>
        </p:nvSpPr>
        <p:spPr>
          <a:xfrm>
            <a:off x="744959" y="4465838"/>
            <a:ext cx="792675" cy="309375"/>
          </a:xfrm>
          <a:prstGeom prst="roundRect">
            <a:avLst>
              <a:gd fmla="val 50000" name="adj"/>
            </a:avLst>
          </a:prstGeom>
          <a:solidFill>
            <a:srgbClr val="F3C91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7" name="Google Shape;157;p46"/>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58" name="Google Shape;158;p46"/>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59" name="Google Shape;159;p46"/>
          <p:cNvSpPr txBox="1"/>
          <p:nvPr>
            <p:ph idx="1" type="subTitle"/>
          </p:nvPr>
        </p:nvSpPr>
        <p:spPr>
          <a:xfrm>
            <a:off x="176213" y="442844"/>
            <a:ext cx="13812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60" name="Google Shape;160;p46"/>
          <p:cNvSpPr txBox="1"/>
          <p:nvPr>
            <p:ph type="title"/>
          </p:nvPr>
        </p:nvSpPr>
        <p:spPr>
          <a:xfrm>
            <a:off x="554471" y="1573639"/>
            <a:ext cx="1820025" cy="53302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61" name="Google Shape;161;p46"/>
          <p:cNvSpPr txBox="1"/>
          <p:nvPr>
            <p:ph idx="2" type="body"/>
          </p:nvPr>
        </p:nvSpPr>
        <p:spPr>
          <a:xfrm>
            <a:off x="554471" y="2710825"/>
            <a:ext cx="3977100" cy="16598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62" name="Google Shape;162;p46"/>
          <p:cNvSpPr/>
          <p:nvPr>
            <p:ph idx="3" type="dgm"/>
          </p:nvPr>
        </p:nvSpPr>
        <p:spPr>
          <a:xfrm>
            <a:off x="4646624" y="615038"/>
            <a:ext cx="4120425" cy="3755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3" name="Google Shape;163;p46"/>
          <p:cNvSpPr txBox="1"/>
          <p:nvPr>
            <p:ph idx="4" type="body"/>
          </p:nvPr>
        </p:nvSpPr>
        <p:spPr>
          <a:xfrm>
            <a:off x="554471" y="2174469"/>
            <a:ext cx="3977100" cy="34627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D:\【我】\999_LAB研究內容\FinTech center LOGO\LOGO\LOGO定稿版2.gif" id="164" name="Google Shape;164;p46"/>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65" name="Google Shape;165;p46"/>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66" name="Google Shape;166;p46"/>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46"/>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46"/>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46"/>
          <p:cNvSpPr txBox="1"/>
          <p:nvPr>
            <p:ph idx="12" type="sldNum"/>
          </p:nvPr>
        </p:nvSpPr>
        <p:spPr>
          <a:xfrm>
            <a:off x="8463324" y="4594717"/>
            <a:ext cx="384975" cy="245475"/>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多圖表">
  <p:cSld name="多圖表">
    <p:spTree>
      <p:nvGrpSpPr>
        <p:cNvPr id="170" name="Shape 170"/>
        <p:cNvGrpSpPr/>
        <p:nvPr/>
      </p:nvGrpSpPr>
      <p:grpSpPr>
        <a:xfrm>
          <a:off x="0" y="0"/>
          <a:ext cx="0" cy="0"/>
          <a:chOff x="0" y="0"/>
          <a:chExt cx="0" cy="0"/>
        </a:xfrm>
      </p:grpSpPr>
      <p:sp>
        <p:nvSpPr>
          <p:cNvPr id="171" name="Google Shape;171;p47"/>
          <p:cNvSpPr txBox="1"/>
          <p:nvPr/>
        </p:nvSpPr>
        <p:spPr>
          <a:xfrm>
            <a:off x="1816678" y="3104940"/>
            <a:ext cx="6473700" cy="276975"/>
          </a:xfrm>
          <a:prstGeom prst="rect">
            <a:avLst/>
          </a:pr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2" name="Google Shape;172;p47"/>
          <p:cNvSpPr/>
          <p:nvPr/>
        </p:nvSpPr>
        <p:spPr>
          <a:xfrm>
            <a:off x="0" y="338458"/>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47"/>
          <p:cNvSpPr/>
          <p:nvPr/>
        </p:nvSpPr>
        <p:spPr>
          <a:xfrm>
            <a:off x="382978" y="3058148"/>
            <a:ext cx="1433700" cy="143302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47"/>
          <p:cNvSpPr/>
          <p:nvPr/>
        </p:nvSpPr>
        <p:spPr>
          <a:xfrm>
            <a:off x="531234" y="3200522"/>
            <a:ext cx="1136925" cy="1136925"/>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 name="Google Shape;175;p47"/>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76" name="Google Shape;176;p47"/>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77" name="Google Shape;177;p47"/>
          <p:cNvSpPr txBox="1"/>
          <p:nvPr>
            <p:ph idx="1" type="subTitle"/>
          </p:nvPr>
        </p:nvSpPr>
        <p:spPr>
          <a:xfrm>
            <a:off x="176213" y="442844"/>
            <a:ext cx="13812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78" name="Google Shape;178;p47"/>
          <p:cNvSpPr/>
          <p:nvPr>
            <p:ph idx="2" type="dgm"/>
          </p:nvPr>
        </p:nvSpPr>
        <p:spPr>
          <a:xfrm>
            <a:off x="549480" y="1072039"/>
            <a:ext cx="2016000" cy="170122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9" name="Google Shape;179;p47"/>
          <p:cNvSpPr/>
          <p:nvPr>
            <p:ph idx="3" type="dgm"/>
          </p:nvPr>
        </p:nvSpPr>
        <p:spPr>
          <a:xfrm>
            <a:off x="2801499" y="1072039"/>
            <a:ext cx="2016000" cy="170122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80" name="Google Shape;180;p47"/>
          <p:cNvSpPr/>
          <p:nvPr>
            <p:ph idx="4" type="dgm"/>
          </p:nvPr>
        </p:nvSpPr>
        <p:spPr>
          <a:xfrm>
            <a:off x="5053518" y="1075219"/>
            <a:ext cx="2016000" cy="170122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81" name="Google Shape;181;p47"/>
          <p:cNvSpPr txBox="1"/>
          <p:nvPr>
            <p:ph idx="5" type="body"/>
          </p:nvPr>
        </p:nvSpPr>
        <p:spPr>
          <a:xfrm>
            <a:off x="1964932" y="3228310"/>
            <a:ext cx="6178275" cy="1028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82" name="Google Shape;182;p47"/>
          <p:cNvSpPr/>
          <p:nvPr>
            <p:ph idx="6" type="pic"/>
          </p:nvPr>
        </p:nvSpPr>
        <p:spPr>
          <a:xfrm>
            <a:off x="635296" y="3330146"/>
            <a:ext cx="922275" cy="920475"/>
          </a:xfrm>
          <a:prstGeom prst="rect">
            <a:avLst/>
          </a:prstGeom>
          <a:noFill/>
          <a:ln>
            <a:noFill/>
          </a:ln>
        </p:spPr>
      </p:sp>
      <p:pic>
        <p:nvPicPr>
          <p:cNvPr descr="D:\【我】\999_LAB研究內容\FinTech center LOGO\LOGO\LOGO定稿版2.gif" id="183" name="Google Shape;183;p47"/>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84" name="Google Shape;184;p47"/>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85" name="Google Shape;185;p47"/>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 name="Google Shape;186;p47"/>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47"/>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 name="Google Shape;188;p47"/>
          <p:cNvSpPr txBox="1"/>
          <p:nvPr>
            <p:ph idx="12" type="sldNum"/>
          </p:nvPr>
        </p:nvSpPr>
        <p:spPr>
          <a:xfrm>
            <a:off x="8463324" y="4594717"/>
            <a:ext cx="384975" cy="245475"/>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48"/>
          <p:cNvSpPr txBox="1"/>
          <p:nvPr>
            <p:ph type="ctrTitle"/>
          </p:nvPr>
        </p:nvSpPr>
        <p:spPr>
          <a:xfrm>
            <a:off x="311708" y="744575"/>
            <a:ext cx="8520525" cy="2052675"/>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91" name="Google Shape;191;p48"/>
          <p:cNvSpPr txBox="1"/>
          <p:nvPr>
            <p:ph idx="1" type="subTitle"/>
          </p:nvPr>
        </p:nvSpPr>
        <p:spPr>
          <a:xfrm>
            <a:off x="311700" y="2834125"/>
            <a:ext cx="8520525" cy="79267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92" name="Google Shape;192;p48"/>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主題內容 1 1">
  <p:cSld name="1_主題內容_2">
    <p:spTree>
      <p:nvGrpSpPr>
        <p:cNvPr id="193" name="Shape 193"/>
        <p:cNvGrpSpPr/>
        <p:nvPr/>
      </p:nvGrpSpPr>
      <p:grpSpPr>
        <a:xfrm>
          <a:off x="0" y="0"/>
          <a:ext cx="0" cy="0"/>
          <a:chOff x="0" y="0"/>
          <a:chExt cx="0" cy="0"/>
        </a:xfrm>
      </p:grpSpPr>
      <p:sp>
        <p:nvSpPr>
          <p:cNvPr id="194" name="Google Shape;194;p49"/>
          <p:cNvSpPr/>
          <p:nvPr/>
        </p:nvSpPr>
        <p:spPr>
          <a:xfrm>
            <a:off x="0" y="338458"/>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95" name="Google Shape;195;p49"/>
          <p:cNvCxnSpPr/>
          <p:nvPr/>
        </p:nvCxnSpPr>
        <p:spPr>
          <a:xfrm>
            <a:off x="723964" y="1484610"/>
            <a:ext cx="2664675" cy="0"/>
          </a:xfrm>
          <a:prstGeom prst="straightConnector1">
            <a:avLst/>
          </a:prstGeom>
          <a:noFill/>
          <a:ln cap="flat" cmpd="sng" w="9525">
            <a:solidFill>
              <a:srgbClr val="404040"/>
            </a:solidFill>
            <a:prstDash val="solid"/>
            <a:miter lim="800000"/>
            <a:headEnd len="sm" w="sm" type="none"/>
            <a:tailEnd len="sm" w="sm" type="none"/>
          </a:ln>
        </p:spPr>
      </p:cxnSp>
      <p:cxnSp>
        <p:nvCxnSpPr>
          <p:cNvPr id="196" name="Google Shape;196;p49"/>
          <p:cNvCxnSpPr/>
          <p:nvPr/>
        </p:nvCxnSpPr>
        <p:spPr>
          <a:xfrm>
            <a:off x="631976" y="1484610"/>
            <a:ext cx="427950" cy="0"/>
          </a:xfrm>
          <a:prstGeom prst="straightConnector1">
            <a:avLst/>
          </a:prstGeom>
          <a:noFill/>
          <a:ln cap="flat" cmpd="sng" w="76200">
            <a:solidFill>
              <a:srgbClr val="404040"/>
            </a:solidFill>
            <a:prstDash val="solid"/>
            <a:miter lim="800000"/>
            <a:headEnd len="sm" w="sm" type="none"/>
            <a:tailEnd len="sm" w="sm" type="none"/>
          </a:ln>
        </p:spPr>
      </p:cxnSp>
      <p:sp>
        <p:nvSpPr>
          <p:cNvPr id="197" name="Google Shape;197;p49"/>
          <p:cNvSpPr/>
          <p:nvPr/>
        </p:nvSpPr>
        <p:spPr>
          <a:xfrm>
            <a:off x="8423109"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98" name="Google Shape;198;p49"/>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99" name="Google Shape;199;p49"/>
          <p:cNvSpPr/>
          <p:nvPr/>
        </p:nvSpPr>
        <p:spPr>
          <a:xfrm>
            <a:off x="583704" y="4642961"/>
            <a:ext cx="792675" cy="309375"/>
          </a:xfrm>
          <a:prstGeom prst="roundRect">
            <a:avLst>
              <a:gd fmla="val 50000" name="adj"/>
            </a:avLst>
          </a:prstGeom>
          <a:solidFill>
            <a:srgbClr val="F3C91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49"/>
          <p:cNvSpPr txBox="1"/>
          <p:nvPr>
            <p:ph idx="1" type="subTitle"/>
          </p:nvPr>
        </p:nvSpPr>
        <p:spPr>
          <a:xfrm>
            <a:off x="176213" y="442844"/>
            <a:ext cx="13812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201" name="Google Shape;201;p49"/>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202" name="Google Shape;202;p49"/>
          <p:cNvSpPr txBox="1"/>
          <p:nvPr>
            <p:ph type="title"/>
          </p:nvPr>
        </p:nvSpPr>
        <p:spPr>
          <a:xfrm>
            <a:off x="631976" y="902770"/>
            <a:ext cx="1820025" cy="53325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D:\【我】\999_LAB研究內容\FinTech center LOGO\LOGO\LOGO定稿版2.gif" id="203" name="Google Shape;203;p49"/>
          <p:cNvPicPr preferRelativeResize="0"/>
          <p:nvPr/>
        </p:nvPicPr>
        <p:blipFill rotWithShape="1">
          <a:blip r:embed="rId2">
            <a:alphaModFix/>
          </a:blip>
          <a:srcRect b="27111" l="4401" r="3124" t="24544"/>
          <a:stretch/>
        </p:blipFill>
        <p:spPr>
          <a:xfrm>
            <a:off x="7554441" y="87474"/>
            <a:ext cx="1446052" cy="567000"/>
          </a:xfrm>
          <a:prstGeom prst="rect">
            <a:avLst/>
          </a:prstGeom>
          <a:noFill/>
          <a:ln>
            <a:noFill/>
          </a:ln>
        </p:spPr>
      </p:pic>
      <p:sp>
        <p:nvSpPr>
          <p:cNvPr id="204" name="Google Shape;204;p49"/>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205" name="Google Shape;205;p49"/>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49"/>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49"/>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49"/>
          <p:cNvSpPr txBox="1"/>
          <p:nvPr>
            <p:ph idx="12" type="sldNum"/>
          </p:nvPr>
        </p:nvSpPr>
        <p:spPr>
          <a:xfrm>
            <a:off x="8463324" y="4594717"/>
            <a:ext cx="384750" cy="24525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F2F2F2"/>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主題內容">
  <p:cSld name="主題內容">
    <p:spTree>
      <p:nvGrpSpPr>
        <p:cNvPr id="23" name="Shape 23"/>
        <p:cNvGrpSpPr/>
        <p:nvPr/>
      </p:nvGrpSpPr>
      <p:grpSpPr>
        <a:xfrm>
          <a:off x="0" y="0"/>
          <a:ext cx="0" cy="0"/>
          <a:chOff x="0" y="0"/>
          <a:chExt cx="0" cy="0"/>
        </a:xfrm>
      </p:grpSpPr>
      <p:sp>
        <p:nvSpPr>
          <p:cNvPr id="24" name="Google Shape;24;p38"/>
          <p:cNvSpPr/>
          <p:nvPr/>
        </p:nvSpPr>
        <p:spPr>
          <a:xfrm>
            <a:off x="0" y="338458"/>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5" name="Google Shape;25;p38"/>
          <p:cNvCxnSpPr/>
          <p:nvPr/>
        </p:nvCxnSpPr>
        <p:spPr>
          <a:xfrm>
            <a:off x="723964" y="1484610"/>
            <a:ext cx="2664675" cy="0"/>
          </a:xfrm>
          <a:prstGeom prst="straightConnector1">
            <a:avLst/>
          </a:prstGeom>
          <a:noFill/>
          <a:ln cap="flat" cmpd="sng" w="9525">
            <a:solidFill>
              <a:srgbClr val="404040"/>
            </a:solidFill>
            <a:prstDash val="solid"/>
            <a:miter lim="800000"/>
            <a:headEnd len="sm" w="sm" type="none"/>
            <a:tailEnd len="sm" w="sm" type="none"/>
          </a:ln>
        </p:spPr>
      </p:cxnSp>
      <p:cxnSp>
        <p:nvCxnSpPr>
          <p:cNvPr id="26" name="Google Shape;26;p38"/>
          <p:cNvCxnSpPr/>
          <p:nvPr/>
        </p:nvCxnSpPr>
        <p:spPr>
          <a:xfrm>
            <a:off x="631976" y="1484610"/>
            <a:ext cx="427725" cy="0"/>
          </a:xfrm>
          <a:prstGeom prst="straightConnector1">
            <a:avLst/>
          </a:prstGeom>
          <a:noFill/>
          <a:ln cap="flat" cmpd="sng" w="76200">
            <a:solidFill>
              <a:srgbClr val="404040"/>
            </a:solidFill>
            <a:prstDash val="solid"/>
            <a:miter lim="800000"/>
            <a:headEnd len="sm" w="sm" type="none"/>
            <a:tailEnd len="sm" w="sm" type="none"/>
          </a:ln>
        </p:spPr>
      </p:cxnSp>
      <p:sp>
        <p:nvSpPr>
          <p:cNvPr id="27" name="Google Shape;27;p38"/>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28" name="Google Shape;28;p38"/>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29" name="Google Shape;29;p38"/>
          <p:cNvSpPr/>
          <p:nvPr/>
        </p:nvSpPr>
        <p:spPr>
          <a:xfrm>
            <a:off x="583704" y="4642961"/>
            <a:ext cx="792675" cy="309375"/>
          </a:xfrm>
          <a:prstGeom prst="roundRect">
            <a:avLst>
              <a:gd fmla="val 50000" name="adj"/>
            </a:avLst>
          </a:prstGeom>
          <a:solidFill>
            <a:srgbClr val="F3C91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 name="Google Shape;30;p38"/>
          <p:cNvSpPr txBox="1"/>
          <p:nvPr>
            <p:ph idx="1" type="subTitle"/>
          </p:nvPr>
        </p:nvSpPr>
        <p:spPr>
          <a:xfrm>
            <a:off x="176213" y="442844"/>
            <a:ext cx="13812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31" name="Google Shape;31;p38"/>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32" name="Google Shape;32;p38"/>
          <p:cNvSpPr txBox="1"/>
          <p:nvPr>
            <p:ph type="title"/>
          </p:nvPr>
        </p:nvSpPr>
        <p:spPr>
          <a:xfrm>
            <a:off x="631976" y="902770"/>
            <a:ext cx="1820025" cy="53302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D:\【我】\999_LAB研究內容\FinTech center LOGO\LOGO\LOGO定稿版2.gif" id="33" name="Google Shape;33;p38"/>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34" name="Google Shape;34;p38"/>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35" name="Google Shape;35;p38"/>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 name="Google Shape;36;p38"/>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38"/>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38"/>
          <p:cNvSpPr txBox="1"/>
          <p:nvPr>
            <p:ph idx="12" type="sldNum"/>
          </p:nvPr>
        </p:nvSpPr>
        <p:spPr>
          <a:xfrm>
            <a:off x="8463324" y="4594717"/>
            <a:ext cx="384975" cy="245475"/>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主題">
  <p:cSld name="2_主題">
    <p:spTree>
      <p:nvGrpSpPr>
        <p:cNvPr id="39" name="Shape 39"/>
        <p:cNvGrpSpPr/>
        <p:nvPr/>
      </p:nvGrpSpPr>
      <p:grpSpPr>
        <a:xfrm>
          <a:off x="0" y="0"/>
          <a:ext cx="0" cy="0"/>
          <a:chOff x="0" y="0"/>
          <a:chExt cx="0" cy="0"/>
        </a:xfrm>
      </p:grpSpPr>
      <p:sp>
        <p:nvSpPr>
          <p:cNvPr id="40" name="Google Shape;40;g10bb42addd6_0_268"/>
          <p:cNvSpPr/>
          <p:nvPr/>
        </p:nvSpPr>
        <p:spPr>
          <a:xfrm>
            <a:off x="8423109" y="4395356"/>
            <a:ext cx="542400"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41" name="Google Shape;41;g10bb42addd6_0_268"/>
          <p:cNvSpPr/>
          <p:nvPr/>
        </p:nvSpPr>
        <p:spPr>
          <a:xfrm>
            <a:off x="8381544" y="4445712"/>
            <a:ext cx="542400"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pic>
        <p:nvPicPr>
          <p:cNvPr descr="D:\【我】\999_LAB研究內容\FinTech center LOGO\LOGO\LOGO定稿版2.gif" id="42" name="Google Shape;42;g10bb42addd6_0_268"/>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43" name="Google Shape;43;g10bb42addd6_0_268"/>
          <p:cNvSpPr/>
          <p:nvPr/>
        </p:nvSpPr>
        <p:spPr>
          <a:xfrm>
            <a:off x="2955174" y="4515966"/>
            <a:ext cx="549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lgerian"/>
                <a:ea typeface="Algerian"/>
                <a:cs typeface="Algerian"/>
                <a:sym typeface="Algerian"/>
              </a:rPr>
              <a:t>Financial Technology Innovation</a:t>
            </a:r>
            <a:endParaRPr b="0" i="1" sz="2400" u="none" cap="none" strike="noStrike">
              <a:solidFill>
                <a:srgbClr val="F2F2F2"/>
              </a:solidFill>
              <a:latin typeface="Algerian"/>
              <a:ea typeface="Algerian"/>
              <a:cs typeface="Algerian"/>
              <a:sym typeface="Algerian"/>
            </a:endParaRPr>
          </a:p>
        </p:txBody>
      </p:sp>
      <p:sp>
        <p:nvSpPr>
          <p:cNvPr id="44" name="Google Shape;44;g10bb42addd6_0_268"/>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45" name="Google Shape;45;g10bb42addd6_0_268"/>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46" name="Google Shape;46;g10bb42addd6_0_268"/>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47" name="Google Shape;47;g10bb42addd6_0_268"/>
          <p:cNvSpPr txBox="1"/>
          <p:nvPr>
            <p:ph idx="12" type="sldNum"/>
          </p:nvPr>
        </p:nvSpPr>
        <p:spPr>
          <a:xfrm>
            <a:off x="8463324" y="4594717"/>
            <a:ext cx="384900" cy="2454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grpSp>
        <p:nvGrpSpPr>
          <p:cNvPr id="48" name="Google Shape;48;g10bb42addd6_0_268"/>
          <p:cNvGrpSpPr/>
          <p:nvPr/>
        </p:nvGrpSpPr>
        <p:grpSpPr>
          <a:xfrm>
            <a:off x="1532159" y="1819786"/>
            <a:ext cx="1589687" cy="1578429"/>
            <a:chOff x="2317813" y="2747581"/>
            <a:chExt cx="1911600" cy="1910700"/>
          </a:xfrm>
        </p:grpSpPr>
        <p:sp>
          <p:nvSpPr>
            <p:cNvPr id="49" name="Google Shape;49;g10bb42addd6_0_268"/>
            <p:cNvSpPr/>
            <p:nvPr/>
          </p:nvSpPr>
          <p:spPr>
            <a:xfrm>
              <a:off x="2317813" y="2747581"/>
              <a:ext cx="1911600" cy="1910700"/>
            </a:xfrm>
            <a:prstGeom prst="rect">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g10bb42addd6_0_268"/>
            <p:cNvSpPr/>
            <p:nvPr/>
          </p:nvSpPr>
          <p:spPr>
            <a:xfrm>
              <a:off x="2515488" y="2944798"/>
              <a:ext cx="1516200" cy="1516200"/>
            </a:xfrm>
            <a:prstGeom prst="rect">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chemeClr val="lt1"/>
                </a:solidFill>
                <a:latin typeface="Arial"/>
                <a:ea typeface="Arial"/>
                <a:cs typeface="Arial"/>
                <a:sym typeface="Arial"/>
              </a:endParaRPr>
            </a:p>
          </p:txBody>
        </p:sp>
      </p:grpSp>
      <p:sp>
        <p:nvSpPr>
          <p:cNvPr id="51" name="Google Shape;51;g10bb42addd6_0_268"/>
          <p:cNvSpPr/>
          <p:nvPr/>
        </p:nvSpPr>
        <p:spPr>
          <a:xfrm>
            <a:off x="745668" y="248684"/>
            <a:ext cx="152400" cy="152400"/>
          </a:xfrm>
          <a:prstGeom prst="ellipse">
            <a:avLst/>
          </a:prstGeom>
          <a:solidFill>
            <a:srgbClr val="BF900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g10bb42addd6_0_268"/>
          <p:cNvSpPr/>
          <p:nvPr/>
        </p:nvSpPr>
        <p:spPr>
          <a:xfrm>
            <a:off x="478008" y="248684"/>
            <a:ext cx="152400" cy="152400"/>
          </a:xfrm>
          <a:prstGeom prst="ellipse">
            <a:avLst/>
          </a:prstGeom>
          <a:solidFill>
            <a:srgbClr val="FFD966"/>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chemeClr val="lt1"/>
              </a:solidFill>
              <a:latin typeface="Arial"/>
              <a:ea typeface="Arial"/>
              <a:cs typeface="Arial"/>
              <a:sym typeface="Arial"/>
            </a:endParaRPr>
          </a:p>
        </p:txBody>
      </p:sp>
      <p:sp>
        <p:nvSpPr>
          <p:cNvPr id="53" name="Google Shape;53;g10bb42addd6_0_268"/>
          <p:cNvSpPr/>
          <p:nvPr/>
        </p:nvSpPr>
        <p:spPr>
          <a:xfrm>
            <a:off x="210347" y="248684"/>
            <a:ext cx="152400" cy="152400"/>
          </a:xfrm>
          <a:prstGeom prst="ellipse">
            <a:avLst/>
          </a:prstGeom>
          <a:solidFill>
            <a:srgbClr val="FEE599"/>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chemeClr val="lt1"/>
              </a:solidFill>
              <a:latin typeface="Arial"/>
              <a:ea typeface="Arial"/>
              <a:cs typeface="Arial"/>
              <a:sym typeface="Arial"/>
            </a:endParaRPr>
          </a:p>
        </p:txBody>
      </p:sp>
      <p:sp>
        <p:nvSpPr>
          <p:cNvPr id="54" name="Google Shape;54;g10bb42addd6_0_268"/>
          <p:cNvSpPr txBox="1"/>
          <p:nvPr>
            <p:ph idx="1" type="body"/>
          </p:nvPr>
        </p:nvSpPr>
        <p:spPr>
          <a:xfrm>
            <a:off x="3281332" y="2319515"/>
            <a:ext cx="4104000" cy="483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4400"/>
              <a:buFont typeface="Arial"/>
              <a:buNone/>
              <a:defRPr b="1" i="0" sz="3300" u="none" cap="none" strike="noStrike">
                <a:solidFill>
                  <a:srgbClr val="F3C915"/>
                </a:solidFill>
                <a:latin typeface="Microsoft YaHei"/>
                <a:ea typeface="Microsoft YaHei"/>
                <a:cs typeface="Microsoft YaHei"/>
                <a:sym typeface="Microsoft YaHei"/>
              </a:defRPr>
            </a:lvl1pPr>
            <a:lvl2pPr indent="-228600" lvl="1" marL="914400" marR="0" rtl="0" algn="l">
              <a:lnSpc>
                <a:spcPct val="90000"/>
              </a:lnSpc>
              <a:spcBef>
                <a:spcPts val="400"/>
              </a:spcBef>
              <a:spcAft>
                <a:spcPts val="0"/>
              </a:spcAft>
              <a:buClr>
                <a:srgbClr val="888888"/>
              </a:buClr>
              <a:buSzPts val="20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8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9pPr>
          </a:lstStyle>
          <a:p/>
        </p:txBody>
      </p:sp>
      <p:sp>
        <p:nvSpPr>
          <p:cNvPr id="55" name="Google Shape;55;g10bb42addd6_0_268"/>
          <p:cNvSpPr txBox="1"/>
          <p:nvPr>
            <p:ph idx="2" type="body"/>
          </p:nvPr>
        </p:nvSpPr>
        <p:spPr>
          <a:xfrm>
            <a:off x="1784700" y="2030400"/>
            <a:ext cx="1231200" cy="964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5000"/>
              <a:buFont typeface="Arial"/>
              <a:buNone/>
              <a:defRPr b="0" i="0" sz="72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20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8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600"/>
              <a:buFont typeface="Arial"/>
              <a:buNone/>
              <a:defRPr b="0" i="0" sz="12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56" name="Shape 56"/>
        <p:cNvGrpSpPr/>
        <p:nvPr/>
      </p:nvGrpSpPr>
      <p:grpSpPr>
        <a:xfrm>
          <a:off x="0" y="0"/>
          <a:ext cx="0" cy="0"/>
          <a:chOff x="0" y="0"/>
          <a:chExt cx="0" cy="0"/>
        </a:xfrm>
      </p:grpSpPr>
      <p:sp>
        <p:nvSpPr>
          <p:cNvPr id="57" name="Google Shape;57;p39"/>
          <p:cNvSpPr txBox="1"/>
          <p:nvPr>
            <p:ph type="title"/>
          </p:nvPr>
        </p:nvSpPr>
        <p:spPr>
          <a:xfrm>
            <a:off x="0" y="0"/>
            <a:ext cx="2999925" cy="2999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39"/>
          <p:cNvSpPr txBox="1"/>
          <p:nvPr>
            <p:ph idx="1" type="body"/>
          </p:nvPr>
        </p:nvSpPr>
        <p:spPr>
          <a:xfrm>
            <a:off x="0" y="0"/>
            <a:ext cx="2999925" cy="29999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39"/>
          <p:cNvSpPr txBox="1"/>
          <p:nvPr>
            <p:ph idx="10" type="dt"/>
          </p:nvPr>
        </p:nvSpPr>
        <p:spPr>
          <a:xfrm>
            <a:off x="0" y="0"/>
            <a:ext cx="2999925" cy="2999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39"/>
          <p:cNvSpPr txBox="1"/>
          <p:nvPr>
            <p:ph idx="11" type="ftr"/>
          </p:nvPr>
        </p:nvSpPr>
        <p:spPr>
          <a:xfrm>
            <a:off x="0" y="0"/>
            <a:ext cx="2999925" cy="2999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39"/>
          <p:cNvSpPr txBox="1"/>
          <p:nvPr>
            <p:ph idx="12" type="sldNum"/>
          </p:nvPr>
        </p:nvSpPr>
        <p:spPr>
          <a:xfrm>
            <a:off x="0" y="0"/>
            <a:ext cx="2999925" cy="29999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主題內容">
  <p:cSld name="3_主題內容">
    <p:spTree>
      <p:nvGrpSpPr>
        <p:cNvPr id="62" name="Shape 62"/>
        <p:cNvGrpSpPr/>
        <p:nvPr/>
      </p:nvGrpSpPr>
      <p:grpSpPr>
        <a:xfrm>
          <a:off x="0" y="0"/>
          <a:ext cx="0" cy="0"/>
          <a:chOff x="0" y="0"/>
          <a:chExt cx="0" cy="0"/>
        </a:xfrm>
      </p:grpSpPr>
      <p:sp>
        <p:nvSpPr>
          <p:cNvPr id="63" name="Google Shape;63;p40"/>
          <p:cNvSpPr/>
          <p:nvPr/>
        </p:nvSpPr>
        <p:spPr>
          <a:xfrm>
            <a:off x="0" y="338458"/>
            <a:ext cx="176213" cy="533400"/>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cxnSp>
        <p:nvCxnSpPr>
          <p:cNvPr id="64" name="Google Shape;64;p40"/>
          <p:cNvCxnSpPr/>
          <p:nvPr/>
        </p:nvCxnSpPr>
        <p:spPr>
          <a:xfrm>
            <a:off x="723964" y="1484610"/>
            <a:ext cx="2664619" cy="0"/>
          </a:xfrm>
          <a:prstGeom prst="straightConnector1">
            <a:avLst/>
          </a:prstGeom>
          <a:noFill/>
          <a:ln cap="flat" cmpd="sng" w="9525">
            <a:solidFill>
              <a:srgbClr val="404040"/>
            </a:solidFill>
            <a:prstDash val="solid"/>
            <a:round/>
            <a:headEnd len="sm" w="sm" type="none"/>
            <a:tailEnd len="sm" w="sm" type="none"/>
          </a:ln>
        </p:spPr>
      </p:cxnSp>
      <p:cxnSp>
        <p:nvCxnSpPr>
          <p:cNvPr id="65" name="Google Shape;65;p40"/>
          <p:cNvCxnSpPr/>
          <p:nvPr/>
        </p:nvCxnSpPr>
        <p:spPr>
          <a:xfrm>
            <a:off x="631976" y="1484610"/>
            <a:ext cx="427924" cy="0"/>
          </a:xfrm>
          <a:prstGeom prst="straightConnector1">
            <a:avLst/>
          </a:prstGeom>
          <a:noFill/>
          <a:ln cap="flat" cmpd="sng" w="76200">
            <a:solidFill>
              <a:srgbClr val="404040"/>
            </a:solidFill>
            <a:prstDash val="solid"/>
            <a:round/>
            <a:headEnd len="sm" w="sm" type="none"/>
            <a:tailEnd len="sm" w="sm" type="none"/>
          </a:ln>
        </p:spPr>
      </p:cxnSp>
      <p:sp>
        <p:nvSpPr>
          <p:cNvPr id="66" name="Google Shape;66;p40"/>
          <p:cNvSpPr/>
          <p:nvPr/>
        </p:nvSpPr>
        <p:spPr>
          <a:xfrm>
            <a:off x="8423109" y="4395355"/>
            <a:ext cx="542460"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67" name="Google Shape;67;p40"/>
          <p:cNvSpPr/>
          <p:nvPr/>
        </p:nvSpPr>
        <p:spPr>
          <a:xfrm>
            <a:off x="8381544" y="4445712"/>
            <a:ext cx="542460"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68" name="Google Shape;68;p40"/>
          <p:cNvSpPr/>
          <p:nvPr/>
        </p:nvSpPr>
        <p:spPr>
          <a:xfrm>
            <a:off x="583704" y="4642961"/>
            <a:ext cx="792704" cy="309283"/>
          </a:xfrm>
          <a:prstGeom prst="roundRect">
            <a:avLst>
              <a:gd fmla="val 50000" name="adj"/>
            </a:avLst>
          </a:prstGeom>
          <a:solidFill>
            <a:srgbClr val="F3C91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69" name="Google Shape;69;p40"/>
          <p:cNvSpPr txBox="1"/>
          <p:nvPr>
            <p:ph idx="1" type="subTitle"/>
          </p:nvPr>
        </p:nvSpPr>
        <p:spPr>
          <a:xfrm>
            <a:off x="176213" y="442844"/>
            <a:ext cx="1381292" cy="344388"/>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1pPr>
            <a:lvl2pPr lvl="1"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70" name="Google Shape;70;p40"/>
          <p:cNvSpPr txBox="1"/>
          <p:nvPr>
            <p:ph idx="2" type="body"/>
          </p:nvPr>
        </p:nvSpPr>
        <p:spPr>
          <a:xfrm>
            <a:off x="632530" y="1589956"/>
            <a:ext cx="7886700" cy="26559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1pPr>
            <a:lvl2pPr indent="-228600" lvl="1" marL="914400" marR="0" rtl="0" algn="l">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71" name="Google Shape;71;p40"/>
          <p:cNvSpPr txBox="1"/>
          <p:nvPr>
            <p:ph type="title"/>
          </p:nvPr>
        </p:nvSpPr>
        <p:spPr>
          <a:xfrm>
            <a:off x="631976" y="902770"/>
            <a:ext cx="1819957" cy="533284"/>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pic>
        <p:nvPicPr>
          <p:cNvPr descr="D:\【我】\999_LAB研究內容\FinTech center LOGO\LOGO\LOGO定稿版2.gif" id="72" name="Google Shape;72;p40"/>
          <p:cNvPicPr preferRelativeResize="0"/>
          <p:nvPr/>
        </p:nvPicPr>
        <p:blipFill rotWithShape="1">
          <a:blip r:embed="rId2">
            <a:alphaModFix/>
          </a:blip>
          <a:srcRect b="27105" l="4401" r="3124" t="24546"/>
          <a:stretch/>
        </p:blipFill>
        <p:spPr>
          <a:xfrm>
            <a:off x="7554441" y="87474"/>
            <a:ext cx="1446051" cy="567000"/>
          </a:xfrm>
          <a:prstGeom prst="rect">
            <a:avLst/>
          </a:prstGeom>
          <a:noFill/>
          <a:ln>
            <a:noFill/>
          </a:ln>
        </p:spPr>
      </p:pic>
      <p:sp>
        <p:nvSpPr>
          <p:cNvPr id="73" name="Google Shape;73;p40"/>
          <p:cNvSpPr/>
          <p:nvPr/>
        </p:nvSpPr>
        <p:spPr>
          <a:xfrm>
            <a:off x="2955174" y="4515966"/>
            <a:ext cx="5451252" cy="43858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74" name="Google Shape;74;p40"/>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75" name="Google Shape;75;p40"/>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76" name="Google Shape;76;p40"/>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77" name="Google Shape;77;p40"/>
          <p:cNvSpPr txBox="1"/>
          <p:nvPr>
            <p:ph idx="12" type="sldNum"/>
          </p:nvPr>
        </p:nvSpPr>
        <p:spPr>
          <a:xfrm>
            <a:off x="8463324" y="4594717"/>
            <a:ext cx="384768" cy="245286"/>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圖內容">
  <p:cSld name="含圖內容">
    <p:spTree>
      <p:nvGrpSpPr>
        <p:cNvPr id="78" name="Shape 78"/>
        <p:cNvGrpSpPr/>
        <p:nvPr/>
      </p:nvGrpSpPr>
      <p:grpSpPr>
        <a:xfrm>
          <a:off x="0" y="0"/>
          <a:ext cx="0" cy="0"/>
          <a:chOff x="0" y="0"/>
          <a:chExt cx="0" cy="0"/>
        </a:xfrm>
      </p:grpSpPr>
      <p:sp>
        <p:nvSpPr>
          <p:cNvPr id="79" name="Google Shape;79;p41"/>
          <p:cNvSpPr/>
          <p:nvPr/>
        </p:nvSpPr>
        <p:spPr>
          <a:xfrm>
            <a:off x="4400550" y="775998"/>
            <a:ext cx="3383325" cy="3383325"/>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41"/>
          <p:cNvSpPr/>
          <p:nvPr/>
        </p:nvSpPr>
        <p:spPr>
          <a:xfrm>
            <a:off x="0" y="338458"/>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 name="Google Shape;81;p41"/>
          <p:cNvSpPr/>
          <p:nvPr/>
        </p:nvSpPr>
        <p:spPr>
          <a:xfrm>
            <a:off x="744959" y="4465838"/>
            <a:ext cx="792675" cy="309375"/>
          </a:xfrm>
          <a:prstGeom prst="roundRect">
            <a:avLst>
              <a:gd fmla="val 50000" name="adj"/>
            </a:avLst>
          </a:prstGeom>
          <a:solidFill>
            <a:srgbClr val="F3C91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82" name="Google Shape;82;p41"/>
          <p:cNvCxnSpPr/>
          <p:nvPr/>
        </p:nvCxnSpPr>
        <p:spPr>
          <a:xfrm>
            <a:off x="862862" y="2052638"/>
            <a:ext cx="2664675" cy="0"/>
          </a:xfrm>
          <a:prstGeom prst="straightConnector1">
            <a:avLst/>
          </a:prstGeom>
          <a:noFill/>
          <a:ln cap="flat" cmpd="sng" w="9525">
            <a:solidFill>
              <a:srgbClr val="404040"/>
            </a:solidFill>
            <a:prstDash val="solid"/>
            <a:miter lim="800000"/>
            <a:headEnd len="sm" w="sm" type="none"/>
            <a:tailEnd len="sm" w="sm" type="none"/>
          </a:ln>
        </p:spPr>
      </p:cxnSp>
      <p:cxnSp>
        <p:nvCxnSpPr>
          <p:cNvPr id="83" name="Google Shape;83;p41"/>
          <p:cNvCxnSpPr/>
          <p:nvPr/>
        </p:nvCxnSpPr>
        <p:spPr>
          <a:xfrm>
            <a:off x="858186" y="2052638"/>
            <a:ext cx="427725" cy="0"/>
          </a:xfrm>
          <a:prstGeom prst="straightConnector1">
            <a:avLst/>
          </a:prstGeom>
          <a:noFill/>
          <a:ln cap="flat" cmpd="sng" w="76200">
            <a:solidFill>
              <a:srgbClr val="404040"/>
            </a:solidFill>
            <a:prstDash val="solid"/>
            <a:miter lim="800000"/>
            <a:headEnd len="sm" w="sm" type="none"/>
            <a:tailEnd len="sm" w="sm" type="none"/>
          </a:ln>
        </p:spPr>
      </p:cxnSp>
      <p:sp>
        <p:nvSpPr>
          <p:cNvPr id="84" name="Google Shape;84;p41"/>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85" name="Google Shape;85;p41"/>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86" name="Google Shape;86;p41"/>
          <p:cNvSpPr/>
          <p:nvPr>
            <p:ph idx="2" type="pic"/>
          </p:nvPr>
        </p:nvSpPr>
        <p:spPr>
          <a:xfrm>
            <a:off x="4992439" y="1543464"/>
            <a:ext cx="2199600" cy="2051325"/>
          </a:xfrm>
          <a:prstGeom prst="rect">
            <a:avLst/>
          </a:prstGeom>
          <a:noFill/>
          <a:ln>
            <a:noFill/>
          </a:ln>
        </p:spPr>
      </p:sp>
      <p:sp>
        <p:nvSpPr>
          <p:cNvPr id="87" name="Google Shape;87;p41"/>
          <p:cNvSpPr txBox="1"/>
          <p:nvPr>
            <p:ph idx="1" type="subTitle"/>
          </p:nvPr>
        </p:nvSpPr>
        <p:spPr>
          <a:xfrm>
            <a:off x="176213" y="442844"/>
            <a:ext cx="1381275" cy="3444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88" name="Google Shape;88;p41"/>
          <p:cNvSpPr txBox="1"/>
          <p:nvPr>
            <p:ph type="title"/>
          </p:nvPr>
        </p:nvSpPr>
        <p:spPr>
          <a:xfrm>
            <a:off x="866859" y="1445463"/>
            <a:ext cx="1820025" cy="53302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41"/>
          <p:cNvSpPr txBox="1"/>
          <p:nvPr>
            <p:ph idx="3" type="body"/>
          </p:nvPr>
        </p:nvSpPr>
        <p:spPr>
          <a:xfrm>
            <a:off x="858186" y="2192903"/>
            <a:ext cx="3330675" cy="21134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D:\【我】\999_LAB研究內容\FinTech center LOGO\LOGO\LOGO定稿版2.gif" id="90" name="Google Shape;90;p41"/>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91" name="Google Shape;91;p41"/>
          <p:cNvSpPr/>
          <p:nvPr/>
        </p:nvSpPr>
        <p:spPr>
          <a:xfrm>
            <a:off x="2955174" y="4515966"/>
            <a:ext cx="5451300" cy="4385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92" name="Google Shape;92;p41"/>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41"/>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41"/>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41"/>
          <p:cNvSpPr txBox="1"/>
          <p:nvPr>
            <p:ph idx="12" type="sldNum"/>
          </p:nvPr>
        </p:nvSpPr>
        <p:spPr>
          <a:xfrm>
            <a:off x="8463324" y="4594717"/>
            <a:ext cx="384975" cy="245475"/>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2F2F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題目">
  <p:cSld name="題目">
    <p:spTree>
      <p:nvGrpSpPr>
        <p:cNvPr id="96" name="Shape 96"/>
        <p:cNvGrpSpPr/>
        <p:nvPr/>
      </p:nvGrpSpPr>
      <p:grpSpPr>
        <a:xfrm>
          <a:off x="0" y="0"/>
          <a:ext cx="0" cy="0"/>
          <a:chOff x="0" y="0"/>
          <a:chExt cx="0" cy="0"/>
        </a:xfrm>
      </p:grpSpPr>
      <p:sp>
        <p:nvSpPr>
          <p:cNvPr id="97" name="Google Shape;97;p42"/>
          <p:cNvSpPr/>
          <p:nvPr/>
        </p:nvSpPr>
        <p:spPr>
          <a:xfrm>
            <a:off x="1" y="338459"/>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98" name="Google Shape;98;p42"/>
          <p:cNvSpPr txBox="1"/>
          <p:nvPr>
            <p:ph idx="1" type="body"/>
          </p:nvPr>
        </p:nvSpPr>
        <p:spPr>
          <a:xfrm>
            <a:off x="778346" y="2070498"/>
            <a:ext cx="7886700" cy="1125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888888"/>
                </a:solidFill>
                <a:latin typeface="Microsoft JhengHei"/>
                <a:ea typeface="Microsoft JhengHei"/>
                <a:cs typeface="Microsoft JhengHei"/>
                <a:sym typeface="Microsoft JhengHei"/>
              </a:defRPr>
            </a:lvl1pPr>
            <a:lvl2pPr indent="-228600" lvl="1" marL="914400" marR="0" rtl="0" algn="l">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D:\【我】\999_LAB研究內容\FinTech center LOGO\LOGO\LOGO定稿版2.gif" id="99" name="Google Shape;99;p42"/>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00" name="Google Shape;100;p42"/>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01" name="Google Shape;101;p42"/>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02" name="Google Shape;102;p42"/>
          <p:cNvSpPr/>
          <p:nvPr/>
        </p:nvSpPr>
        <p:spPr>
          <a:xfrm>
            <a:off x="2955174" y="4515966"/>
            <a:ext cx="5493825"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03" name="Google Shape;103;p42"/>
          <p:cNvSpPr txBox="1"/>
          <p:nvPr>
            <p:ph idx="2" type="subTitle"/>
          </p:nvPr>
        </p:nvSpPr>
        <p:spPr>
          <a:xfrm>
            <a:off x="176213" y="442844"/>
            <a:ext cx="1381275" cy="34447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Microsoft JhengHei"/>
                <a:ea typeface="Microsoft JhengHei"/>
                <a:cs typeface="Microsoft JhengHei"/>
                <a:sym typeface="Microsoft JhengHei"/>
              </a:defRPr>
            </a:lvl1pPr>
            <a:lvl2pPr lvl="1"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104" name="Google Shape;104;p42"/>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05" name="Google Shape;105;p42"/>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06" name="Google Shape;106;p42"/>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07" name="Google Shape;107;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主題內容">
  <p:cSld name="1_主題內容">
    <p:spTree>
      <p:nvGrpSpPr>
        <p:cNvPr id="108" name="Shape 108"/>
        <p:cNvGrpSpPr/>
        <p:nvPr/>
      </p:nvGrpSpPr>
      <p:grpSpPr>
        <a:xfrm>
          <a:off x="0" y="0"/>
          <a:ext cx="0" cy="0"/>
          <a:chOff x="0" y="0"/>
          <a:chExt cx="0" cy="0"/>
        </a:xfrm>
      </p:grpSpPr>
      <p:sp>
        <p:nvSpPr>
          <p:cNvPr id="109" name="Google Shape;109;p43"/>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10" name="Google Shape;110;p43"/>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11" name="Google Shape;111;p43"/>
          <p:cNvSpPr/>
          <p:nvPr/>
        </p:nvSpPr>
        <p:spPr>
          <a:xfrm>
            <a:off x="1" y="338459"/>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cxnSp>
        <p:nvCxnSpPr>
          <p:cNvPr id="112" name="Google Shape;112;p43"/>
          <p:cNvCxnSpPr/>
          <p:nvPr/>
        </p:nvCxnSpPr>
        <p:spPr>
          <a:xfrm>
            <a:off x="629562" y="1005576"/>
            <a:ext cx="2664675" cy="0"/>
          </a:xfrm>
          <a:prstGeom prst="straightConnector1">
            <a:avLst/>
          </a:prstGeom>
          <a:noFill/>
          <a:ln cap="flat" cmpd="sng" w="9525">
            <a:solidFill>
              <a:srgbClr val="404040"/>
            </a:solidFill>
            <a:prstDash val="solid"/>
            <a:round/>
            <a:headEnd len="sm" w="sm" type="none"/>
            <a:tailEnd len="sm" w="sm" type="none"/>
          </a:ln>
        </p:spPr>
      </p:cxnSp>
      <p:cxnSp>
        <p:nvCxnSpPr>
          <p:cNvPr id="113" name="Google Shape;113;p43"/>
          <p:cNvCxnSpPr/>
          <p:nvPr/>
        </p:nvCxnSpPr>
        <p:spPr>
          <a:xfrm>
            <a:off x="248559" y="1005576"/>
            <a:ext cx="427725" cy="0"/>
          </a:xfrm>
          <a:prstGeom prst="straightConnector1">
            <a:avLst/>
          </a:prstGeom>
          <a:noFill/>
          <a:ln cap="flat" cmpd="sng" w="76200">
            <a:solidFill>
              <a:srgbClr val="404040"/>
            </a:solidFill>
            <a:prstDash val="solid"/>
            <a:round/>
            <a:headEnd len="sm" w="sm" type="none"/>
            <a:tailEnd len="sm" w="sm" type="none"/>
          </a:ln>
        </p:spPr>
      </p:cxnSp>
      <p:sp>
        <p:nvSpPr>
          <p:cNvPr id="114" name="Google Shape;114;p43"/>
          <p:cNvSpPr txBox="1"/>
          <p:nvPr>
            <p:ph idx="1" type="body"/>
          </p:nvPr>
        </p:nvSpPr>
        <p:spPr>
          <a:xfrm>
            <a:off x="632530" y="1589956"/>
            <a:ext cx="7886700" cy="2655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888888"/>
                </a:solidFill>
                <a:latin typeface="Microsoft JhengHei"/>
                <a:ea typeface="Microsoft JhengHei"/>
                <a:cs typeface="Microsoft JhengHei"/>
                <a:sym typeface="Microsoft JhengHei"/>
              </a:defRPr>
            </a:lvl1pPr>
            <a:lvl2pPr indent="-228600" lvl="1" marL="914400" marR="0" rtl="0" algn="l">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15" name="Google Shape;115;p43"/>
          <p:cNvSpPr txBox="1"/>
          <p:nvPr>
            <p:ph type="title"/>
          </p:nvPr>
        </p:nvSpPr>
        <p:spPr>
          <a:xfrm>
            <a:off x="359532" y="383837"/>
            <a:ext cx="1820025" cy="533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descr="D:\【我】\999_LAB研究內容\FinTech center LOGO\LOGO\LOGO定稿版2.gif" id="116" name="Google Shape;116;p43"/>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17" name="Google Shape;117;p43"/>
          <p:cNvSpPr/>
          <p:nvPr/>
        </p:nvSpPr>
        <p:spPr>
          <a:xfrm>
            <a:off x="2955174" y="4515966"/>
            <a:ext cx="5493825"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18" name="Google Shape;118;p43"/>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19" name="Google Shape;119;p43"/>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20" name="Google Shape;120;p43"/>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21" name="Google Shape;121;p43"/>
          <p:cNvSpPr txBox="1"/>
          <p:nvPr/>
        </p:nvSpPr>
        <p:spPr>
          <a:xfrm>
            <a:off x="8447992" y="4553316"/>
            <a:ext cx="400275" cy="5541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zh-TW" sz="1500" u="none" cap="none" strike="noStrike">
                <a:solidFill>
                  <a:schemeClr val="lt1"/>
                </a:solidFill>
                <a:latin typeface="Arial"/>
                <a:ea typeface="Arial"/>
                <a:cs typeface="Arial"/>
                <a:sym typeface="Arial"/>
              </a:rPr>
              <a:t>‹#›</a:t>
            </a:fld>
            <a:endParaRPr b="1" i="0" sz="1500" u="none" cap="none" strike="noStrike">
              <a:solidFill>
                <a:schemeClr val="lt1"/>
              </a:solidFill>
              <a:latin typeface="Arial"/>
              <a:ea typeface="Arial"/>
              <a:cs typeface="Arial"/>
              <a:sym typeface="Arial"/>
            </a:endParaRPr>
          </a:p>
        </p:txBody>
      </p:sp>
      <p:sp>
        <p:nvSpPr>
          <p:cNvPr id="122" name="Google Shape;122;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主題內容">
  <p:cSld name="2_主題內容">
    <p:spTree>
      <p:nvGrpSpPr>
        <p:cNvPr id="123" name="Shape 123"/>
        <p:cNvGrpSpPr/>
        <p:nvPr/>
      </p:nvGrpSpPr>
      <p:grpSpPr>
        <a:xfrm>
          <a:off x="0" y="0"/>
          <a:ext cx="0" cy="0"/>
          <a:chOff x="0" y="0"/>
          <a:chExt cx="0" cy="0"/>
        </a:xfrm>
      </p:grpSpPr>
      <p:sp>
        <p:nvSpPr>
          <p:cNvPr id="124" name="Google Shape;124;p44"/>
          <p:cNvSpPr/>
          <p:nvPr/>
        </p:nvSpPr>
        <p:spPr>
          <a:xfrm>
            <a:off x="8423110" y="4395355"/>
            <a:ext cx="542475" cy="540000"/>
          </a:xfrm>
          <a:prstGeom prst="ellipse">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25" name="Google Shape;125;p44"/>
          <p:cNvSpPr/>
          <p:nvPr/>
        </p:nvSpPr>
        <p:spPr>
          <a:xfrm>
            <a:off x="8381544" y="4445712"/>
            <a:ext cx="542475" cy="540000"/>
          </a:xfrm>
          <a:prstGeom prst="ellipse">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Microsoft JhengHei"/>
              <a:ea typeface="Microsoft JhengHei"/>
              <a:cs typeface="Microsoft JhengHei"/>
              <a:sym typeface="Microsoft JhengHei"/>
            </a:endParaRPr>
          </a:p>
        </p:txBody>
      </p:sp>
      <p:sp>
        <p:nvSpPr>
          <p:cNvPr id="126" name="Google Shape;126;p44"/>
          <p:cNvSpPr/>
          <p:nvPr/>
        </p:nvSpPr>
        <p:spPr>
          <a:xfrm>
            <a:off x="1" y="338459"/>
            <a:ext cx="176175" cy="533475"/>
          </a:xfrm>
          <a:prstGeom prst="rect">
            <a:avLst/>
          </a:prstGeom>
          <a:solidFill>
            <a:srgbClr val="F3C9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cxnSp>
        <p:nvCxnSpPr>
          <p:cNvPr id="127" name="Google Shape;127;p44"/>
          <p:cNvCxnSpPr/>
          <p:nvPr/>
        </p:nvCxnSpPr>
        <p:spPr>
          <a:xfrm>
            <a:off x="629562" y="1005576"/>
            <a:ext cx="2664675" cy="0"/>
          </a:xfrm>
          <a:prstGeom prst="straightConnector1">
            <a:avLst/>
          </a:prstGeom>
          <a:noFill/>
          <a:ln cap="flat" cmpd="sng" w="9525">
            <a:solidFill>
              <a:srgbClr val="404040"/>
            </a:solidFill>
            <a:prstDash val="solid"/>
            <a:round/>
            <a:headEnd len="sm" w="sm" type="none"/>
            <a:tailEnd len="sm" w="sm" type="none"/>
          </a:ln>
        </p:spPr>
      </p:cxnSp>
      <p:cxnSp>
        <p:nvCxnSpPr>
          <p:cNvPr id="128" name="Google Shape;128;p44"/>
          <p:cNvCxnSpPr/>
          <p:nvPr/>
        </p:nvCxnSpPr>
        <p:spPr>
          <a:xfrm>
            <a:off x="248559" y="1005576"/>
            <a:ext cx="427725" cy="0"/>
          </a:xfrm>
          <a:prstGeom prst="straightConnector1">
            <a:avLst/>
          </a:prstGeom>
          <a:noFill/>
          <a:ln cap="flat" cmpd="sng" w="76200">
            <a:solidFill>
              <a:srgbClr val="404040"/>
            </a:solidFill>
            <a:prstDash val="solid"/>
            <a:round/>
            <a:headEnd len="sm" w="sm" type="none"/>
            <a:tailEnd len="sm" w="sm" type="none"/>
          </a:ln>
        </p:spPr>
      </p:cxnSp>
      <p:sp>
        <p:nvSpPr>
          <p:cNvPr id="129" name="Google Shape;129;p44"/>
          <p:cNvSpPr txBox="1"/>
          <p:nvPr>
            <p:ph idx="1" type="body"/>
          </p:nvPr>
        </p:nvSpPr>
        <p:spPr>
          <a:xfrm>
            <a:off x="632530" y="1589956"/>
            <a:ext cx="7886700" cy="2655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888888"/>
                </a:solidFill>
                <a:latin typeface="Microsoft JhengHei"/>
                <a:ea typeface="Microsoft JhengHei"/>
                <a:cs typeface="Microsoft JhengHei"/>
                <a:sym typeface="Microsoft JhengHei"/>
              </a:defRPr>
            </a:lvl1pPr>
            <a:lvl2pPr indent="-228600" lvl="1" marL="914400" marR="0" rtl="0" algn="l">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30" name="Google Shape;130;p44"/>
          <p:cNvSpPr txBox="1"/>
          <p:nvPr>
            <p:ph type="title"/>
          </p:nvPr>
        </p:nvSpPr>
        <p:spPr>
          <a:xfrm>
            <a:off x="359532" y="383837"/>
            <a:ext cx="1820025" cy="533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descr="D:\【我】\999_LAB研究內容\FinTech center LOGO\LOGO\LOGO定稿版2.gif" id="131" name="Google Shape;131;p44"/>
          <p:cNvPicPr preferRelativeResize="0"/>
          <p:nvPr/>
        </p:nvPicPr>
        <p:blipFill rotWithShape="1">
          <a:blip r:embed="rId2">
            <a:alphaModFix/>
          </a:blip>
          <a:srcRect b="27111" l="4401" r="3124" t="24544"/>
          <a:stretch/>
        </p:blipFill>
        <p:spPr>
          <a:xfrm>
            <a:off x="7554441" y="87474"/>
            <a:ext cx="1446052" cy="567001"/>
          </a:xfrm>
          <a:prstGeom prst="rect">
            <a:avLst/>
          </a:prstGeom>
          <a:noFill/>
          <a:ln>
            <a:noFill/>
          </a:ln>
        </p:spPr>
      </p:pic>
      <p:sp>
        <p:nvSpPr>
          <p:cNvPr id="132" name="Google Shape;132;p44"/>
          <p:cNvSpPr/>
          <p:nvPr/>
        </p:nvSpPr>
        <p:spPr>
          <a:xfrm>
            <a:off x="2955174" y="4515966"/>
            <a:ext cx="5493825"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none" cap="none" strike="noStrike">
                <a:solidFill>
                  <a:srgbClr val="F2F2F2"/>
                </a:solidFill>
                <a:latin typeface="Arial"/>
                <a:ea typeface="Arial"/>
                <a:cs typeface="Arial"/>
                <a:sym typeface="Arial"/>
              </a:rPr>
              <a:t>Financial Technology Innovation</a:t>
            </a:r>
            <a:endParaRPr b="0" i="1" sz="2400" u="none" cap="none" strike="noStrike">
              <a:solidFill>
                <a:srgbClr val="F2F2F2"/>
              </a:solidFill>
              <a:latin typeface="Arial"/>
              <a:ea typeface="Arial"/>
              <a:cs typeface="Arial"/>
              <a:sym typeface="Arial"/>
            </a:endParaRPr>
          </a:p>
        </p:txBody>
      </p:sp>
      <p:sp>
        <p:nvSpPr>
          <p:cNvPr id="133" name="Google Shape;133;p44"/>
          <p:cNvSpPr/>
          <p:nvPr/>
        </p:nvSpPr>
        <p:spPr>
          <a:xfrm>
            <a:off x="8848092" y="691158"/>
            <a:ext cx="108000" cy="108000"/>
          </a:xfrm>
          <a:prstGeom prst="ellipse">
            <a:avLst/>
          </a:prstGeom>
          <a:solidFill>
            <a:srgbClr val="BF9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34" name="Google Shape;134;p44"/>
          <p:cNvSpPr/>
          <p:nvPr/>
        </p:nvSpPr>
        <p:spPr>
          <a:xfrm>
            <a:off x="8676468" y="691158"/>
            <a:ext cx="108000" cy="108000"/>
          </a:xfrm>
          <a:prstGeom prst="ellipse">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35" name="Google Shape;135;p44"/>
          <p:cNvSpPr/>
          <p:nvPr/>
        </p:nvSpPr>
        <p:spPr>
          <a:xfrm>
            <a:off x="8514450" y="691158"/>
            <a:ext cx="108000" cy="108000"/>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icrosoft JhengHei"/>
              <a:ea typeface="Microsoft JhengHei"/>
              <a:cs typeface="Microsoft JhengHei"/>
              <a:sym typeface="Microsoft JhengHei"/>
            </a:endParaRPr>
          </a:p>
        </p:txBody>
      </p:sp>
      <p:sp>
        <p:nvSpPr>
          <p:cNvPr id="136" name="Google Shape;136;p44"/>
          <p:cNvSpPr txBox="1"/>
          <p:nvPr/>
        </p:nvSpPr>
        <p:spPr>
          <a:xfrm>
            <a:off x="8447992" y="4553316"/>
            <a:ext cx="400275" cy="5541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zh-TW" sz="1500" u="none" cap="none" strike="noStrike">
                <a:solidFill>
                  <a:schemeClr val="lt1"/>
                </a:solidFill>
                <a:latin typeface="Arial"/>
                <a:ea typeface="Arial"/>
                <a:cs typeface="Arial"/>
                <a:sym typeface="Arial"/>
              </a:rPr>
              <a:t>‹#›</a:t>
            </a:fld>
            <a:endParaRPr b="1" i="0" sz="1500" u="none" cap="none" strike="noStrike">
              <a:solidFill>
                <a:schemeClr val="lt1"/>
              </a:solidFill>
              <a:latin typeface="Arial"/>
              <a:ea typeface="Arial"/>
              <a:cs typeface="Arial"/>
              <a:sym typeface="Arial"/>
            </a:endParaRPr>
          </a:p>
        </p:txBody>
      </p:sp>
      <p:sp>
        <p:nvSpPr>
          <p:cNvPr id="137" name="Google Shape;137;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mailto:szuhaohuang@nctu.edu.tw" TargetMode="External"/><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
          <p:cNvSpPr txBox="1"/>
          <p:nvPr>
            <p:ph idx="2" type="body"/>
          </p:nvPr>
        </p:nvSpPr>
        <p:spPr>
          <a:xfrm>
            <a:off x="3404175" y="2127600"/>
            <a:ext cx="5550600" cy="1297800"/>
          </a:xfrm>
          <a:prstGeom prst="rect">
            <a:avLst/>
          </a:prstGeom>
          <a:noFill/>
          <a:ln>
            <a:noFill/>
          </a:ln>
        </p:spPr>
        <p:txBody>
          <a:bodyPr anchorCtr="0" anchor="ctr" bIns="34275" lIns="68550" spcFirstLastPara="1" rIns="68550" wrap="square" tIns="34275">
            <a:noAutofit/>
          </a:bodyPr>
          <a:lstStyle/>
          <a:p>
            <a:pPr indent="0" lvl="0" marL="0" rtl="0" algn="l">
              <a:lnSpc>
                <a:spcPct val="115000"/>
              </a:lnSpc>
              <a:spcBef>
                <a:spcPts val="0"/>
              </a:spcBef>
              <a:spcAft>
                <a:spcPts val="0"/>
              </a:spcAft>
              <a:buSzPts val="4500"/>
              <a:buNone/>
            </a:pPr>
            <a:r>
              <a:rPr lang="zh-TW" sz="2000">
                <a:solidFill>
                  <a:schemeClr val="dk2"/>
                </a:solidFill>
              </a:rPr>
              <a:t>2022.01.21玉山成果發表會</a:t>
            </a:r>
            <a:endParaRPr sz="2000">
              <a:solidFill>
                <a:schemeClr val="dk2"/>
              </a:solidFill>
            </a:endParaRPr>
          </a:p>
          <a:p>
            <a:pPr indent="0" lvl="0" marL="0" rtl="0" algn="r">
              <a:lnSpc>
                <a:spcPct val="100000"/>
              </a:lnSpc>
              <a:spcBef>
                <a:spcPts val="0"/>
              </a:spcBef>
              <a:spcAft>
                <a:spcPts val="0"/>
              </a:spcAft>
              <a:buSzPts val="4500"/>
              <a:buNone/>
            </a:pPr>
            <a:r>
              <a:rPr lang="zh-TW" sz="3400">
                <a:solidFill>
                  <a:schemeClr val="dk2"/>
                </a:solidFill>
              </a:rPr>
              <a:t>基於智慧取樣與自監督技術之信用卡盜刷偵測2.0</a:t>
            </a:r>
            <a:endParaRPr sz="3400">
              <a:solidFill>
                <a:schemeClr val="dk2"/>
              </a:solidFill>
            </a:endParaRPr>
          </a:p>
        </p:txBody>
      </p:sp>
      <p:sp>
        <p:nvSpPr>
          <p:cNvPr id="214" name="Google Shape;214;p1"/>
          <p:cNvSpPr txBox="1"/>
          <p:nvPr>
            <p:ph idx="3" type="body"/>
          </p:nvPr>
        </p:nvSpPr>
        <p:spPr>
          <a:xfrm>
            <a:off x="3513908" y="3614667"/>
            <a:ext cx="5440998" cy="1028925"/>
          </a:xfrm>
          <a:prstGeom prst="rect">
            <a:avLst/>
          </a:prstGeom>
          <a:noFill/>
          <a:ln>
            <a:noFill/>
          </a:ln>
        </p:spPr>
        <p:txBody>
          <a:bodyPr anchorCtr="0" anchor="t" bIns="34275" lIns="68550" spcFirstLastPara="1" rIns="68550" wrap="square" tIns="34275">
            <a:noAutofit/>
          </a:bodyPr>
          <a:lstStyle/>
          <a:p>
            <a:pPr indent="0" lvl="0" marL="0" rtl="0" algn="l">
              <a:lnSpc>
                <a:spcPct val="150000"/>
              </a:lnSpc>
              <a:spcBef>
                <a:spcPts val="0"/>
              </a:spcBef>
              <a:spcAft>
                <a:spcPts val="0"/>
              </a:spcAft>
              <a:buSzPts val="1400"/>
              <a:buNone/>
            </a:pPr>
            <a:r>
              <a:rPr b="1" lang="zh-TW" sz="1400"/>
              <a:t>指導教授：黃思皓</a:t>
            </a:r>
            <a:br>
              <a:rPr b="1" lang="zh-TW" sz="1400"/>
            </a:br>
            <a:r>
              <a:rPr b="1" lang="zh-TW" sz="1400"/>
              <a:t>交大研究團隊：陳巧莛、呂姿瑀、陳成峯、李齊</a:t>
            </a:r>
            <a:r>
              <a:rPr b="1" lang="zh-TW"/>
              <a:t>、周信廷</a:t>
            </a:r>
            <a:endParaRPr b="1" sz="1400"/>
          </a:p>
          <a:p>
            <a:pPr indent="0" lvl="0" marL="0" rtl="0" algn="l">
              <a:lnSpc>
                <a:spcPct val="150000"/>
              </a:lnSpc>
              <a:spcBef>
                <a:spcPts val="0"/>
              </a:spcBef>
              <a:spcAft>
                <a:spcPts val="0"/>
              </a:spcAft>
              <a:buSzPts val="1400"/>
              <a:buNone/>
            </a:pPr>
            <a:r>
              <a:rPr b="1" lang="zh-TW" sz="1400"/>
              <a:t>玉山研究團隊：葉倚任、陳品瑜</a:t>
            </a:r>
            <a:endParaRPr b="1" sz="1400"/>
          </a:p>
        </p:txBody>
      </p:sp>
      <p:pic>
        <p:nvPicPr>
          <p:cNvPr descr="ãçå±±éè¡ãçåçæå°çµæ" id="215" name="Google Shape;215;p1"/>
          <p:cNvPicPr preferRelativeResize="0"/>
          <p:nvPr/>
        </p:nvPicPr>
        <p:blipFill rotWithShape="1">
          <a:blip r:embed="rId3">
            <a:alphaModFix/>
          </a:blip>
          <a:srcRect b="0" l="11795" r="12975" t="0"/>
          <a:stretch/>
        </p:blipFill>
        <p:spPr>
          <a:xfrm>
            <a:off x="5598115" y="195486"/>
            <a:ext cx="1636996" cy="494352"/>
          </a:xfrm>
          <a:prstGeom prst="rect">
            <a:avLst/>
          </a:prstGeom>
          <a:noFill/>
          <a:ln>
            <a:noFill/>
          </a:ln>
        </p:spPr>
      </p:pic>
      <p:sp>
        <p:nvSpPr>
          <p:cNvPr id="216" name="Google Shape;21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055a1265fa_0_68"/>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SzPts val="1800"/>
              <a:buNone/>
            </a:pPr>
            <a:r>
              <a:rPr b="1" lang="zh-TW" sz="2000">
                <a:latin typeface="Microsoft JhengHei"/>
                <a:ea typeface="Microsoft JhengHei"/>
                <a:cs typeface="Microsoft JhengHei"/>
                <a:sym typeface="Microsoft JhengHei"/>
              </a:rPr>
              <a:t>目標：</a:t>
            </a:r>
            <a:r>
              <a:rPr lang="zh-TW">
                <a:latin typeface="Microsoft JhengHei"/>
                <a:ea typeface="Microsoft JhengHei"/>
                <a:cs typeface="Microsoft JhengHei"/>
                <a:sym typeface="Microsoft JhengHei"/>
              </a:rPr>
              <a:t>使用自行設計的規則，定義Reliable/Representative Sample</a:t>
            </a:r>
            <a:endParaRPr>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統計欄位中不同特徵分別的「盜刷率」</a:t>
            </a:r>
            <a:endParaRPr>
              <a:latin typeface="Microsoft JhengHei"/>
              <a:ea typeface="Microsoft JhengHei"/>
              <a:cs typeface="Microsoft JhengHei"/>
              <a:sym typeface="Microsoft JhengHei"/>
            </a:endParaRPr>
          </a:p>
          <a:p>
            <a:pPr indent="-342900" lvl="0" marL="457200" rtl="0" algn="l">
              <a:lnSpc>
                <a:spcPct val="150000"/>
              </a:lnSpc>
              <a:spcBef>
                <a:spcPts val="1000"/>
              </a:spcBef>
              <a:spcAft>
                <a:spcPts val="0"/>
              </a:spcAft>
              <a:buSzPts val="1800"/>
              <a:buFont typeface="Microsoft JhengHei"/>
              <a:buChar char="●"/>
            </a:pPr>
            <a:r>
              <a:rPr lang="zh-TW">
                <a:latin typeface="Microsoft JhengHei"/>
                <a:ea typeface="Microsoft JhengHei"/>
                <a:cs typeface="Microsoft JhengHei"/>
                <a:sym typeface="Microsoft JhengHei"/>
              </a:rPr>
              <a:t>使用統計結果作為區分Reliable/Representative Sample的依據</a:t>
            </a:r>
            <a:endParaRPr>
              <a:latin typeface="Microsoft JhengHei"/>
              <a:ea typeface="Microsoft JhengHei"/>
              <a:cs typeface="Microsoft JhengHei"/>
              <a:sym typeface="Microsoft JhengHei"/>
            </a:endParaRPr>
          </a:p>
          <a:p>
            <a:pPr indent="-330200" lvl="1" marL="914400" rtl="0" algn="l">
              <a:lnSpc>
                <a:spcPct val="150000"/>
              </a:lnSpc>
              <a:spcBef>
                <a:spcPts val="1000"/>
              </a:spcBef>
              <a:spcAft>
                <a:spcPts val="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使用欄位：特店國家(stocn)、特店類別(mcc)、交易型態(etymd)</a:t>
            </a:r>
            <a:endParaRPr sz="1600">
              <a:solidFill>
                <a:schemeClr val="dk1"/>
              </a:solidFill>
              <a:latin typeface="Microsoft JhengHei"/>
              <a:ea typeface="Microsoft JhengHei"/>
              <a:cs typeface="Microsoft JhengHei"/>
              <a:sym typeface="Microsoft JhengHei"/>
            </a:endParaRPr>
          </a:p>
          <a:p>
            <a:pPr indent="-342900" lvl="0" marL="457200" rtl="0" algn="l">
              <a:lnSpc>
                <a:spcPct val="150000"/>
              </a:lnSpc>
              <a:spcBef>
                <a:spcPts val="1000"/>
              </a:spcBef>
              <a:spcAft>
                <a:spcPts val="1000"/>
              </a:spcAft>
              <a:buClr>
                <a:schemeClr val="dk1"/>
              </a:buClr>
              <a:buSzPts val="1800"/>
              <a:buFont typeface="Microsoft JhengHei"/>
              <a:buChar char="●"/>
            </a:pPr>
            <a:r>
              <a:rPr lang="zh-TW">
                <a:latin typeface="Microsoft JhengHei"/>
                <a:ea typeface="Microsoft JhengHei"/>
                <a:cs typeface="Microsoft JhengHei"/>
                <a:sym typeface="Microsoft JhengHei"/>
              </a:rPr>
              <a:t>以Reliable/Representative Sample各自訓練盜刷模型，並進行預測</a:t>
            </a:r>
            <a:endParaRPr b="1" sz="2000">
              <a:latin typeface="Microsoft JhengHei"/>
              <a:ea typeface="Microsoft JhengHei"/>
              <a:cs typeface="Microsoft JhengHei"/>
              <a:sym typeface="Microsoft JhengHei"/>
            </a:endParaRPr>
          </a:p>
        </p:txBody>
      </p:sp>
      <p:sp>
        <p:nvSpPr>
          <p:cNvPr id="329" name="Google Shape;329;g1055a1265fa_0_68"/>
          <p:cNvSpPr txBox="1"/>
          <p:nvPr>
            <p:ph type="title"/>
          </p:nvPr>
        </p:nvSpPr>
        <p:spPr>
          <a:xfrm>
            <a:off x="631975" y="902775"/>
            <a:ext cx="7395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Rule-based Sampling </a:t>
            </a:r>
            <a:endParaRPr b="1" sz="3000">
              <a:latin typeface="Microsoft JhengHei"/>
              <a:ea typeface="Microsoft JhengHei"/>
              <a:cs typeface="Microsoft JhengHei"/>
              <a:sym typeface="Microsoft JhengHei"/>
            </a:endParaRPr>
          </a:p>
        </p:txBody>
      </p:sp>
      <p:sp>
        <p:nvSpPr>
          <p:cNvPr id="330" name="Google Shape;330;g1055a1265fa_0_68"/>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31" name="Google Shape;331;g1055a1265fa_0_68"/>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0bb42addd6_0_582"/>
          <p:cNvSpPr txBox="1"/>
          <p:nvPr>
            <p:ph idx="2" type="body"/>
          </p:nvPr>
        </p:nvSpPr>
        <p:spPr>
          <a:xfrm>
            <a:off x="632525" y="1589950"/>
            <a:ext cx="7937100" cy="2655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800"/>
              <a:buNone/>
            </a:pPr>
            <a:r>
              <a:rPr b="1" lang="zh-TW" sz="2000">
                <a:latin typeface="Microsoft JhengHei"/>
                <a:ea typeface="Microsoft JhengHei"/>
                <a:cs typeface="Microsoft JhengHei"/>
                <a:sym typeface="Microsoft JhengHei"/>
              </a:rPr>
              <a:t>目標：</a:t>
            </a:r>
            <a:endParaRPr b="1" sz="2000">
              <a:latin typeface="Microsoft JhengHei"/>
              <a:ea typeface="Microsoft JhengHei"/>
              <a:cs typeface="Microsoft JhengHei"/>
              <a:sym typeface="Microsoft JhengHei"/>
            </a:endParaRPr>
          </a:p>
          <a:p>
            <a:pPr indent="0" lvl="0" marL="0" rtl="0" algn="l">
              <a:lnSpc>
                <a:spcPct val="115000"/>
              </a:lnSpc>
              <a:spcBef>
                <a:spcPts val="1000"/>
              </a:spcBef>
              <a:spcAft>
                <a:spcPts val="0"/>
              </a:spcAft>
              <a:buSzPts val="1800"/>
              <a:buNone/>
            </a:pPr>
            <a:r>
              <a:rPr lang="zh-TW">
                <a:latin typeface="Microsoft JhengHei"/>
                <a:ea typeface="Microsoft JhengHei"/>
                <a:cs typeface="Microsoft JhengHei"/>
                <a:sym typeface="Microsoft JhengHei"/>
              </a:rPr>
              <a:t>Rule-based方法找出的Sample不具代表性，對盜刷模型幫助不大</a:t>
            </a:r>
            <a:endParaRPr>
              <a:latin typeface="Microsoft JhengHei"/>
              <a:ea typeface="Microsoft JhengHei"/>
              <a:cs typeface="Microsoft JhengHei"/>
              <a:sym typeface="Microsoft JhengHei"/>
            </a:endParaRPr>
          </a:p>
          <a:p>
            <a:pPr indent="-342900" lvl="0" marL="457200" rtl="0" algn="l">
              <a:lnSpc>
                <a:spcPct val="150000"/>
              </a:lnSpc>
              <a:spcBef>
                <a:spcPts val="1000"/>
              </a:spcBef>
              <a:spcAft>
                <a:spcPts val="0"/>
              </a:spcAft>
              <a:buSzPts val="1800"/>
              <a:buFont typeface="Microsoft JhengHei"/>
              <a:buChar char="●"/>
            </a:pPr>
            <a:r>
              <a:rPr lang="zh-TW">
                <a:latin typeface="Microsoft JhengHei"/>
                <a:ea typeface="Microsoft JhengHei"/>
                <a:cs typeface="Microsoft JhengHei"/>
                <a:sym typeface="Microsoft JhengHei"/>
              </a:rPr>
              <a:t>透過DNN學習，將原始資料轉換成具有代表性的Embedding</a:t>
            </a:r>
            <a:endParaRPr>
              <a:latin typeface="Microsoft JhengHei"/>
              <a:ea typeface="Microsoft JhengHei"/>
              <a:cs typeface="Microsoft JhengHei"/>
              <a:sym typeface="Microsoft JhengHei"/>
            </a:endParaRPr>
          </a:p>
          <a:p>
            <a:pPr indent="-342900" lvl="0" marL="457200" rtl="0" algn="l">
              <a:lnSpc>
                <a:spcPct val="150000"/>
              </a:lnSpc>
              <a:spcBef>
                <a:spcPts val="1000"/>
              </a:spcBef>
              <a:spcAft>
                <a:spcPts val="0"/>
              </a:spcAft>
              <a:buSzPts val="1800"/>
              <a:buFont typeface="Microsoft JhengHei"/>
              <a:buChar char="●"/>
            </a:pPr>
            <a:r>
              <a:rPr lang="zh-TW">
                <a:latin typeface="Microsoft JhengHei"/>
                <a:ea typeface="Microsoft JhengHei"/>
                <a:cs typeface="Microsoft JhengHei"/>
                <a:sym typeface="Microsoft JhengHei"/>
              </a:rPr>
              <a:t>透過Under-sampling演算法移除部分非盜刷交易，解決Noise Label問題</a:t>
            </a:r>
            <a:endParaRPr>
              <a:latin typeface="Microsoft JhengHei"/>
              <a:ea typeface="Microsoft JhengHei"/>
              <a:cs typeface="Microsoft JhengHei"/>
              <a:sym typeface="Microsoft JhengHei"/>
            </a:endParaRPr>
          </a:p>
          <a:p>
            <a:pPr indent="-330200" lvl="1" marL="914400" rtl="0" algn="l">
              <a:lnSpc>
                <a:spcPct val="150000"/>
              </a:lnSpc>
              <a:spcBef>
                <a:spcPts val="1000"/>
              </a:spcBef>
              <a:spcAft>
                <a:spcPts val="100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NearMiss-1：計算每個非盜刷交易與</a:t>
            </a:r>
            <a:r>
              <a:rPr b="1" lang="zh-TW" sz="1600">
                <a:solidFill>
                  <a:schemeClr val="dk1"/>
                </a:solidFill>
                <a:latin typeface="Microsoft JhengHei"/>
                <a:ea typeface="Microsoft JhengHei"/>
                <a:cs typeface="Microsoft JhengHei"/>
                <a:sym typeface="Microsoft JhengHei"/>
              </a:rPr>
              <a:t>K個最近的盜刷交易</a:t>
            </a:r>
            <a:r>
              <a:rPr lang="zh-TW" sz="1600">
                <a:solidFill>
                  <a:schemeClr val="dk1"/>
                </a:solidFill>
                <a:latin typeface="Microsoft JhengHei"/>
                <a:ea typeface="Microsoft JhengHei"/>
                <a:cs typeface="Microsoft JhengHei"/>
                <a:sym typeface="Microsoft JhengHei"/>
              </a:rPr>
              <a:t>的平均距離，移除</a:t>
            </a:r>
            <a:r>
              <a:rPr b="1" lang="zh-TW" sz="1600">
                <a:solidFill>
                  <a:schemeClr val="dk1"/>
                </a:solidFill>
                <a:latin typeface="Microsoft JhengHei"/>
                <a:ea typeface="Microsoft JhengHei"/>
                <a:cs typeface="Microsoft JhengHei"/>
                <a:sym typeface="Microsoft JhengHei"/>
              </a:rPr>
              <a:t>N筆</a:t>
            </a:r>
            <a:r>
              <a:rPr lang="zh-TW" sz="1600">
                <a:solidFill>
                  <a:schemeClr val="dk1"/>
                </a:solidFill>
                <a:latin typeface="Microsoft JhengHei"/>
                <a:ea typeface="Microsoft JhengHei"/>
                <a:cs typeface="Microsoft JhengHei"/>
                <a:sym typeface="Microsoft JhengHei"/>
              </a:rPr>
              <a:t>距離最短的非盜刷交易 (移除</a:t>
            </a:r>
            <a:r>
              <a:rPr lang="zh-TW" sz="1800">
                <a:solidFill>
                  <a:schemeClr val="dk1"/>
                </a:solidFill>
                <a:latin typeface="Microsoft JhengHei"/>
                <a:ea typeface="Microsoft JhengHei"/>
                <a:cs typeface="Microsoft JhengHei"/>
                <a:sym typeface="Microsoft JhengHei"/>
              </a:rPr>
              <a:t>Representative</a:t>
            </a:r>
            <a:r>
              <a:rPr lang="zh-TW" sz="1600">
                <a:solidFill>
                  <a:schemeClr val="dk1"/>
                </a:solidFill>
                <a:latin typeface="Microsoft JhengHei"/>
                <a:ea typeface="Microsoft JhengHei"/>
                <a:cs typeface="Microsoft JhengHei"/>
                <a:sym typeface="Microsoft JhengHei"/>
              </a:rPr>
              <a:t> Sample)</a:t>
            </a:r>
            <a:endParaRPr sz="1700">
              <a:latin typeface="Microsoft JhengHei"/>
              <a:ea typeface="Microsoft JhengHei"/>
              <a:cs typeface="Microsoft JhengHei"/>
              <a:sym typeface="Microsoft JhengHei"/>
            </a:endParaRPr>
          </a:p>
        </p:txBody>
      </p:sp>
      <p:sp>
        <p:nvSpPr>
          <p:cNvPr id="337" name="Google Shape;337;g10bb42addd6_0_582"/>
          <p:cNvSpPr txBox="1"/>
          <p:nvPr>
            <p:ph type="title"/>
          </p:nvPr>
        </p:nvSpPr>
        <p:spPr>
          <a:xfrm>
            <a:off x="631975" y="902775"/>
            <a:ext cx="7395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Sampling</a:t>
            </a:r>
            <a:r>
              <a:rPr lang="zh-TW" sz="3000">
                <a:latin typeface="Microsoft JhengHei"/>
                <a:ea typeface="Microsoft JhengHei"/>
                <a:cs typeface="Microsoft JhengHei"/>
                <a:sym typeface="Microsoft JhengHei"/>
              </a:rPr>
              <a:t> </a:t>
            </a:r>
            <a:endParaRPr sz="3000">
              <a:latin typeface="Microsoft JhengHei"/>
              <a:ea typeface="Microsoft JhengHei"/>
              <a:cs typeface="Microsoft JhengHei"/>
              <a:sym typeface="Microsoft JhengHei"/>
            </a:endParaRPr>
          </a:p>
        </p:txBody>
      </p:sp>
      <p:sp>
        <p:nvSpPr>
          <p:cNvPr id="338" name="Google Shape;338;g10bb42addd6_0_582"/>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39" name="Google Shape;339;g10bb42addd6_0_582"/>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0bb42addd6_0_604"/>
          <p:cNvSpPr txBox="1"/>
          <p:nvPr>
            <p:ph type="title"/>
          </p:nvPr>
        </p:nvSpPr>
        <p:spPr>
          <a:xfrm>
            <a:off x="631975" y="902775"/>
            <a:ext cx="69639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Sampling 結果</a:t>
            </a:r>
            <a:endParaRPr b="1" sz="3000">
              <a:latin typeface="Microsoft JhengHei"/>
              <a:ea typeface="Microsoft JhengHei"/>
              <a:cs typeface="Microsoft JhengHei"/>
              <a:sym typeface="Microsoft JhengHei"/>
            </a:endParaRPr>
          </a:p>
        </p:txBody>
      </p:sp>
      <p:sp>
        <p:nvSpPr>
          <p:cNvPr id="345" name="Google Shape;345;g10bb42addd6_0_604"/>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46" name="Google Shape;346;g10bb42addd6_0_604"/>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347" name="Google Shape;347;g10bb42addd6_0_604"/>
          <p:cNvSpPr txBox="1"/>
          <p:nvPr>
            <p:ph idx="2" type="body"/>
          </p:nvPr>
        </p:nvSpPr>
        <p:spPr>
          <a:xfrm>
            <a:off x="632525" y="1589955"/>
            <a:ext cx="7886700" cy="4809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800"/>
              </a:spcBef>
              <a:spcAft>
                <a:spcPts val="0"/>
              </a:spcAft>
              <a:buSzPts val="1800"/>
              <a:buChar char="●"/>
            </a:pPr>
            <a:r>
              <a:rPr lang="zh-TW"/>
              <a:t>嘗試不同的Embedding Size與移除不同比例的Negative Sample</a:t>
            </a:r>
            <a:endParaRPr/>
          </a:p>
        </p:txBody>
      </p:sp>
      <p:graphicFrame>
        <p:nvGraphicFramePr>
          <p:cNvPr id="348" name="Google Shape;348;g10bb42addd6_0_604"/>
          <p:cNvGraphicFramePr/>
          <p:nvPr/>
        </p:nvGraphicFramePr>
        <p:xfrm>
          <a:off x="176231" y="2070848"/>
          <a:ext cx="3000000" cy="3000000"/>
        </p:xfrm>
        <a:graphic>
          <a:graphicData uri="http://schemas.openxmlformats.org/drawingml/2006/table">
            <a:tbl>
              <a:tblPr>
                <a:noFill/>
                <a:tableStyleId>{D2D823A7-3FF9-4932-A163-EEB897B8B904}</a:tableStyleId>
              </a:tblPr>
              <a:tblGrid>
                <a:gridCol w="1910725"/>
                <a:gridCol w="965875"/>
                <a:gridCol w="965875"/>
                <a:gridCol w="965875"/>
                <a:gridCol w="965875"/>
                <a:gridCol w="965875"/>
                <a:gridCol w="965875"/>
                <a:gridCol w="965875"/>
              </a:tblGrid>
              <a:tr h="320100">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Testing Recall @5000</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32010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沒有 Sampling</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0.476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0.552</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rgbClr val="000000"/>
                          </a:solidFill>
                          <a:latin typeface="Microsoft JhengHei"/>
                          <a:ea typeface="Microsoft JhengHei"/>
                          <a:cs typeface="Microsoft JhengHei"/>
                          <a:sym typeface="Microsoft JhengHei"/>
                        </a:rPr>
                        <a:t>0.321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0.419</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64 維 </a:t>
                      </a:r>
                      <a:r>
                        <a:rPr b="1" lang="zh-TW" sz="1200" u="none" cap="none" strike="noStrike">
                          <a:solidFill>
                            <a:srgbClr val="0000FF"/>
                          </a:solidFill>
                          <a:latin typeface="Microsoft JhengHei"/>
                          <a:ea typeface="Microsoft JhengHei"/>
                          <a:cs typeface="Microsoft JhengHei"/>
                          <a:sym typeface="Microsoft JhengHei"/>
                        </a:rPr>
                        <a:t>(移除10%)</a:t>
                      </a:r>
                      <a:endParaRPr b="1" sz="1200" u="none" cap="none" strike="noStrike">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0.476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0.019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0.363</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200" u="none" cap="none" strike="noStrike">
                          <a:solidFill>
                            <a:srgbClr val="0000FF"/>
                          </a:solidFill>
                          <a:latin typeface="Microsoft JhengHei"/>
                          <a:ea typeface="Microsoft JhengHei"/>
                          <a:cs typeface="Microsoft JhengHei"/>
                          <a:sym typeface="Microsoft JhengHei"/>
                        </a:rPr>
                        <a:t>(移除10%)</a:t>
                      </a:r>
                      <a:endParaRPr b="1" sz="1200" u="none" cap="none" strike="noStrike">
                        <a:solidFill>
                          <a:srgbClr val="0000FF"/>
                        </a:solidFill>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0.392</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0.362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200" u="none" cap="none" strike="noStrike">
                          <a:solidFill>
                            <a:srgbClr val="0000FF"/>
                          </a:solidFill>
                          <a:latin typeface="Microsoft JhengHei"/>
                          <a:ea typeface="Microsoft JhengHei"/>
                          <a:cs typeface="Microsoft JhengHei"/>
                          <a:sym typeface="Microsoft JhengHei"/>
                        </a:rPr>
                        <a:t>(移除20%)</a:t>
                      </a:r>
                      <a:endParaRPr b="1" sz="1200" u="none" cap="none" strike="noStrike">
                        <a:solidFill>
                          <a:srgbClr val="0000FF"/>
                        </a:solidFill>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0.046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0.495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0.505</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0.522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0.034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0.330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200" u="none" cap="none" strike="noStrike">
                          <a:solidFill>
                            <a:srgbClr val="0000FF"/>
                          </a:solidFill>
                          <a:latin typeface="Microsoft JhengHei"/>
                          <a:ea typeface="Microsoft JhengHei"/>
                          <a:cs typeface="Microsoft JhengHei"/>
                          <a:sym typeface="Microsoft JhengHei"/>
                        </a:rPr>
                        <a:t>(移除30%)</a:t>
                      </a:r>
                      <a:endParaRPr b="1" sz="1200" u="none" cap="none" strike="noStrike">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0.331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0.495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0.505</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0.564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0.123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200" u="none" cap="none" strike="noStrike">
                          <a:solidFill>
                            <a:srgbClr val="0000FF"/>
                          </a:solidFill>
                          <a:latin typeface="Microsoft JhengHei"/>
                          <a:ea typeface="Microsoft JhengHei"/>
                          <a:cs typeface="Microsoft JhengHei"/>
                          <a:sym typeface="Microsoft JhengHei"/>
                        </a:rPr>
                        <a:t>(移除40%)</a:t>
                      </a:r>
                      <a:endParaRPr b="1" sz="1200" u="none" cap="none" strike="noStrike">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0.227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0.029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0.497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0.348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200" u="none" cap="none" strike="noStrike">
                          <a:solidFill>
                            <a:srgbClr val="0000FF"/>
                          </a:solidFill>
                          <a:latin typeface="Microsoft JhengHei"/>
                          <a:ea typeface="Microsoft JhengHei"/>
                          <a:cs typeface="Microsoft JhengHei"/>
                          <a:sym typeface="Microsoft JhengHei"/>
                        </a:rPr>
                        <a:t>(移除0.1%)</a:t>
                      </a:r>
                      <a:endParaRPr b="1" sz="1200" u="none" cap="none" strike="noStrike">
                        <a:solidFill>
                          <a:srgbClr val="0000FF"/>
                        </a:solidFill>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0.511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0.476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0bb42addd6_0_884"/>
          <p:cNvSpPr txBox="1"/>
          <p:nvPr>
            <p:ph type="title"/>
          </p:nvPr>
        </p:nvSpPr>
        <p:spPr>
          <a:xfrm>
            <a:off x="631975" y="902775"/>
            <a:ext cx="69639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Clipping 結果</a:t>
            </a:r>
            <a:endParaRPr b="1" sz="3000">
              <a:latin typeface="Microsoft JhengHei"/>
              <a:ea typeface="Microsoft JhengHei"/>
              <a:cs typeface="Microsoft JhengHei"/>
              <a:sym typeface="Microsoft JhengHei"/>
            </a:endParaRPr>
          </a:p>
        </p:txBody>
      </p:sp>
      <p:sp>
        <p:nvSpPr>
          <p:cNvPr id="354" name="Google Shape;354;g10bb42addd6_0_884"/>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55" name="Google Shape;355;g10bb42addd6_0_884"/>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356" name="Google Shape;356;g10bb42addd6_0_884"/>
          <p:cNvGraphicFramePr/>
          <p:nvPr/>
        </p:nvGraphicFramePr>
        <p:xfrm>
          <a:off x="38006" y="1698873"/>
          <a:ext cx="3000000" cy="3000000"/>
        </p:xfrm>
        <a:graphic>
          <a:graphicData uri="http://schemas.openxmlformats.org/drawingml/2006/table">
            <a:tbl>
              <a:tblPr>
                <a:noFill/>
                <a:tableStyleId>{D2D823A7-3FF9-4932-A163-EEB897B8B904}</a:tableStyleId>
              </a:tblPr>
              <a:tblGrid>
                <a:gridCol w="1691225"/>
                <a:gridCol w="1017000"/>
                <a:gridCol w="1017000"/>
                <a:gridCol w="1017000"/>
                <a:gridCol w="1017000"/>
                <a:gridCol w="1017000"/>
                <a:gridCol w="1017000"/>
                <a:gridCol w="1017000"/>
              </a:tblGrid>
              <a:tr h="320100">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Testing Recall @5000</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Average</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5151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沒有 Sampling </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0.476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rgbClr val="000000"/>
                          </a:solidFill>
                          <a:latin typeface="Microsoft JhengHei"/>
                          <a:ea typeface="Microsoft JhengHei"/>
                          <a:cs typeface="Microsoft JhengHei"/>
                          <a:sym typeface="Microsoft JhengHei"/>
                        </a:rPr>
                        <a:t>0.321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0.38</a:t>
                      </a:r>
                      <a:r>
                        <a:rPr lang="zh-TW" sz="1200" u="none" cap="none" strike="noStrike">
                          <a:latin typeface="Microsoft JhengHei"/>
                          <a:ea typeface="Microsoft JhengHei"/>
                          <a:cs typeface="Microsoft JhengHei"/>
                          <a:sym typeface="Microsoft JhengHei"/>
                        </a:rPr>
                        <a:t>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a:t>
                      </a:r>
                      <a:r>
                        <a:rPr lang="zh-TW" sz="1200" u="none" cap="none" strike="noStrike">
                          <a:latin typeface="Microsoft JhengHei"/>
                          <a:ea typeface="Microsoft JhengHei"/>
                          <a:cs typeface="Microsoft JhengHei"/>
                          <a:sym typeface="Microsoft JhengHei"/>
                        </a:rPr>
                        <a:t>48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a:t>
                      </a:r>
                      <a:r>
                        <a:rPr lang="zh-TW" sz="1200" u="none" cap="none" strike="noStrike">
                          <a:latin typeface="Microsoft JhengHei"/>
                          <a:ea typeface="Microsoft JhengHei"/>
                          <a:cs typeface="Microsoft JhengHei"/>
                          <a:sym typeface="Microsoft JhengHei"/>
                        </a:rPr>
                        <a:t>509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a:t>
                      </a:r>
                      <a:r>
                        <a:rPr lang="zh-TW" sz="1200" u="none" cap="none" strike="noStrike">
                          <a:latin typeface="Microsoft JhengHei"/>
                          <a:ea typeface="Microsoft JhengHei"/>
                          <a:cs typeface="Microsoft JhengHei"/>
                          <a:sym typeface="Microsoft JhengHei"/>
                        </a:rPr>
                        <a:t>538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0.303</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0.375</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0.541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0.433</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0.403</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0.352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0.543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0.268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0.346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0.498</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0.523</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0.551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0db1a35aee_1_0"/>
          <p:cNvSpPr txBox="1"/>
          <p:nvPr>
            <p:ph type="title"/>
          </p:nvPr>
        </p:nvSpPr>
        <p:spPr>
          <a:xfrm>
            <a:off x="631975" y="902775"/>
            <a:ext cx="85119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Sampling 觀察</a:t>
            </a:r>
            <a:endParaRPr b="1" sz="3000">
              <a:latin typeface="Microsoft JhengHei"/>
              <a:ea typeface="Microsoft JhengHei"/>
              <a:cs typeface="Microsoft JhengHei"/>
              <a:sym typeface="Microsoft JhengHei"/>
            </a:endParaRPr>
          </a:p>
        </p:txBody>
      </p:sp>
      <p:sp>
        <p:nvSpPr>
          <p:cNvPr id="362" name="Google Shape;362;g10db1a35aee_1_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63" name="Google Shape;363;g10db1a35aee_1_0"/>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364" name="Google Shape;364;g10db1a35aee_1_0"/>
          <p:cNvSpPr txBox="1"/>
          <p:nvPr>
            <p:ph idx="2" type="body"/>
          </p:nvPr>
        </p:nvSpPr>
        <p:spPr>
          <a:xfrm>
            <a:off x="632525" y="1589950"/>
            <a:ext cx="7648800" cy="30798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在最難分類的 Representative Sample 中，特定欄位與 Positive Sample 特徵極為相似</a:t>
            </a:r>
            <a:endParaRPr>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類別型：特店類別(mcc)、消費地國別(stocn)、交易類別(contp)、支付型態(hcefg)、交易型態(etymd)</a:t>
            </a:r>
            <a:endParaRPr sz="1600">
              <a:solidFill>
                <a:schemeClr val="dk1"/>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數值型：交易金額(flam1)</a:t>
            </a:r>
            <a:endParaRPr sz="1600">
              <a:solidFill>
                <a:schemeClr val="dk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Representative Sample txkey： </a:t>
            </a:r>
            <a:endParaRPr>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Clr>
                <a:schemeClr val="dk1"/>
              </a:buClr>
              <a:buSzPts val="1500"/>
              <a:buFont typeface="Microsoft JhengHei"/>
              <a:buChar char="○"/>
            </a:pPr>
            <a:r>
              <a:rPr lang="zh-TW">
                <a:solidFill>
                  <a:schemeClr val="dk1"/>
                </a:solidFill>
                <a:latin typeface="Microsoft JhengHei"/>
                <a:ea typeface="Microsoft JhengHei"/>
                <a:cs typeface="Microsoft JhengHei"/>
                <a:sym typeface="Microsoft JhengHei"/>
              </a:rPr>
              <a:t>VS0I00120200714AADAJ</a:t>
            </a:r>
            <a:endParaRPr>
              <a:solidFill>
                <a:schemeClr val="dk1"/>
              </a:solidFill>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Clr>
                <a:schemeClr val="dk1"/>
              </a:buClr>
              <a:buSzPts val="1500"/>
              <a:buFont typeface="Microsoft JhengHei"/>
              <a:buChar char="○"/>
            </a:pPr>
            <a:r>
              <a:rPr lang="zh-TW">
                <a:solidFill>
                  <a:schemeClr val="dk1"/>
                </a:solidFill>
                <a:latin typeface="Microsoft JhengHei"/>
                <a:ea typeface="Microsoft JhengHei"/>
                <a:cs typeface="Microsoft JhengHei"/>
                <a:sym typeface="Microsoft JhengHei"/>
              </a:rPr>
              <a:t>MC0I00120200707ABHXC</a:t>
            </a:r>
            <a:endParaRPr>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bb42addd6_0_869"/>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800"/>
              <a:buNone/>
            </a:pPr>
            <a:r>
              <a:rPr b="1" lang="zh-TW" sz="2000">
                <a:latin typeface="Microsoft JhengHei"/>
                <a:ea typeface="Microsoft JhengHei"/>
                <a:cs typeface="Microsoft JhengHei"/>
                <a:sym typeface="Microsoft JhengHei"/>
              </a:rPr>
              <a:t>目標：</a:t>
            </a:r>
            <a:br>
              <a:rPr b="1" lang="zh-TW" sz="2000">
                <a:latin typeface="Microsoft JhengHei"/>
                <a:ea typeface="Microsoft JhengHei"/>
                <a:cs typeface="Microsoft JhengHei"/>
                <a:sym typeface="Microsoft JhengHei"/>
              </a:rPr>
            </a:br>
            <a:r>
              <a:rPr lang="zh-TW">
                <a:latin typeface="Microsoft JhengHei"/>
                <a:ea typeface="Microsoft JhengHei"/>
                <a:cs typeface="Microsoft JhengHei"/>
                <a:sym typeface="Microsoft JhengHei"/>
              </a:rPr>
              <a:t>讓模型更有效地學習有幫助的訓練資料</a:t>
            </a:r>
            <a:endParaRPr>
              <a:latin typeface="Microsoft JhengHei"/>
              <a:ea typeface="Microsoft JhengHei"/>
              <a:cs typeface="Microsoft JhengHei"/>
              <a:sym typeface="Microsoft JhengHei"/>
            </a:endParaRPr>
          </a:p>
          <a:p>
            <a:pPr indent="-342900" lvl="0" marL="457200" rtl="0" algn="l">
              <a:lnSpc>
                <a:spcPct val="150000"/>
              </a:lnSpc>
              <a:spcBef>
                <a:spcPts val="1000"/>
              </a:spcBef>
              <a:spcAft>
                <a:spcPts val="0"/>
              </a:spcAft>
              <a:buSzPts val="1800"/>
              <a:buFont typeface="Microsoft JhengHei"/>
              <a:buChar char="●"/>
            </a:pPr>
            <a:r>
              <a:rPr lang="zh-TW">
                <a:latin typeface="Microsoft JhengHei"/>
                <a:ea typeface="Microsoft JhengHei"/>
                <a:cs typeface="Microsoft JhengHei"/>
                <a:sym typeface="Microsoft JhengHei"/>
              </a:rPr>
              <a:t>Embedding-based方法已經移除最難分類的 Representative Sample，</a:t>
            </a:r>
            <a:r>
              <a:rPr b="1" lang="zh-TW">
                <a:latin typeface="Microsoft JhengHei"/>
                <a:ea typeface="Microsoft JhengHei"/>
                <a:cs typeface="Microsoft JhengHei"/>
                <a:sym typeface="Microsoft JhengHei"/>
              </a:rPr>
              <a:t>解決 Noise Label 問題</a:t>
            </a:r>
            <a:endParaRPr b="1">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以兩種方式調整選出的次Representative Data的資料權重</a:t>
            </a:r>
            <a:endParaRPr>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SzPts val="1500"/>
              <a:buFont typeface="Microsoft JhengHei"/>
              <a:buChar char="○"/>
            </a:pPr>
            <a:r>
              <a:rPr lang="zh-TW" sz="1800">
                <a:solidFill>
                  <a:schemeClr val="dk1"/>
                </a:solidFill>
                <a:latin typeface="Microsoft JhengHei"/>
                <a:ea typeface="Microsoft JhengHei"/>
                <a:cs typeface="Microsoft JhengHei"/>
                <a:sym typeface="Microsoft JhengHei"/>
              </a:rPr>
              <a:t>直接複製</a:t>
            </a:r>
            <a:endParaRPr sz="1800">
              <a:solidFill>
                <a:schemeClr val="dk1"/>
              </a:solidFill>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SzPts val="1500"/>
              <a:buFont typeface="Microsoft JhengHei"/>
              <a:buChar char="○"/>
            </a:pPr>
            <a:r>
              <a:rPr lang="zh-TW" sz="1800">
                <a:solidFill>
                  <a:schemeClr val="dk1"/>
                </a:solidFill>
                <a:latin typeface="Microsoft JhengHei"/>
                <a:ea typeface="Microsoft JhengHei"/>
                <a:cs typeface="Microsoft JhengHei"/>
                <a:sym typeface="Microsoft JhengHei"/>
              </a:rPr>
              <a:t>更動資料權重</a:t>
            </a:r>
            <a:endParaRPr>
              <a:latin typeface="Microsoft JhengHei"/>
              <a:ea typeface="Microsoft JhengHei"/>
              <a:cs typeface="Microsoft JhengHei"/>
              <a:sym typeface="Microsoft JhengHei"/>
            </a:endParaRPr>
          </a:p>
          <a:p>
            <a:pPr indent="0" lvl="0" marL="0" rtl="0" algn="l">
              <a:lnSpc>
                <a:spcPct val="150000"/>
              </a:lnSpc>
              <a:spcBef>
                <a:spcPts val="1000"/>
              </a:spcBef>
              <a:spcAft>
                <a:spcPts val="1000"/>
              </a:spcAft>
              <a:buSzPts val="1800"/>
              <a:buNone/>
            </a:pPr>
            <a:r>
              <a:t/>
            </a:r>
            <a:endParaRPr>
              <a:latin typeface="Microsoft JhengHei"/>
              <a:ea typeface="Microsoft JhengHei"/>
              <a:cs typeface="Microsoft JhengHei"/>
              <a:sym typeface="Microsoft JhengHei"/>
            </a:endParaRPr>
          </a:p>
        </p:txBody>
      </p:sp>
      <p:sp>
        <p:nvSpPr>
          <p:cNvPr id="370" name="Google Shape;370;g10bb42addd6_0_869"/>
          <p:cNvSpPr txBox="1"/>
          <p:nvPr>
            <p:ph type="title"/>
          </p:nvPr>
        </p:nvSpPr>
        <p:spPr>
          <a:xfrm>
            <a:off x="631976" y="902775"/>
            <a:ext cx="65874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Highlight 實驗</a:t>
            </a:r>
            <a:endParaRPr/>
          </a:p>
        </p:txBody>
      </p:sp>
      <p:sp>
        <p:nvSpPr>
          <p:cNvPr id="371" name="Google Shape;371;g10bb42addd6_0_869"/>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72" name="Google Shape;372;g10bb42addd6_0_869"/>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0c0610f6ee_0_105"/>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graphicFrame>
        <p:nvGraphicFramePr>
          <p:cNvPr id="378" name="Google Shape;378;g10c0610f6ee_0_105"/>
          <p:cNvGraphicFramePr/>
          <p:nvPr/>
        </p:nvGraphicFramePr>
        <p:xfrm>
          <a:off x="113831" y="1666800"/>
          <a:ext cx="3000000" cy="3000000"/>
        </p:xfrm>
        <a:graphic>
          <a:graphicData uri="http://schemas.openxmlformats.org/drawingml/2006/table">
            <a:tbl>
              <a:tblPr>
                <a:noFill/>
                <a:tableStyleId>{D2D823A7-3FF9-4932-A163-EEB897B8B904}</a:tableStyleId>
              </a:tblPr>
              <a:tblGrid>
                <a:gridCol w="1733475"/>
                <a:gridCol w="1010975"/>
                <a:gridCol w="1010975"/>
                <a:gridCol w="1010975"/>
                <a:gridCol w="1010975"/>
                <a:gridCol w="1010975"/>
                <a:gridCol w="1010975"/>
                <a:gridCol w="1010975"/>
              </a:tblGrid>
              <a:tr h="320100">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Testing Recall @5000</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 W3</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 W4</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W1</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W2</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W3</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W4</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chemeClr val="dk1"/>
                          </a:solidFill>
                          <a:latin typeface="Microsoft JhengHei"/>
                          <a:ea typeface="Microsoft JhengHei"/>
                          <a:cs typeface="Microsoft JhengHei"/>
                          <a:sym typeface="Microsoft JhengHei"/>
                        </a:rPr>
                        <a:t>Average</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5151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沒有 Sampling </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0.476</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rgbClr val="000000"/>
                          </a:solidFill>
                          <a:latin typeface="Microsoft JhengHei"/>
                          <a:ea typeface="Microsoft JhengHei"/>
                          <a:cs typeface="Microsoft JhengHei"/>
                          <a:sym typeface="Microsoft JhengHei"/>
                        </a:rPr>
                        <a:t>0.321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0.501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0.517</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0.535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0.286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0.378</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0.513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0.560</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0.437</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0.494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0.501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0.298</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0.409</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0.341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0.538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
        <p:nvSpPr>
          <p:cNvPr id="379" name="Google Shape;379;g10c0610f6ee_0_105"/>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g10c0610f6ee_0_105"/>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381" name="Google Shape;381;g10c0610f6ee_0_105"/>
          <p:cNvSpPr txBox="1"/>
          <p:nvPr>
            <p:ph type="title"/>
          </p:nvPr>
        </p:nvSpPr>
        <p:spPr>
          <a:xfrm>
            <a:off x="631975" y="902775"/>
            <a:ext cx="83442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Clr>
                <a:schemeClr val="dk1"/>
              </a:buClr>
              <a:buSzPts val="1100"/>
              <a:buFont typeface="Arial"/>
              <a:buNone/>
            </a:pPr>
            <a:r>
              <a:rPr b="1" lang="zh-TW" sz="3000">
                <a:latin typeface="Microsoft JhengHei"/>
                <a:ea typeface="Microsoft JhengHei"/>
                <a:cs typeface="Microsoft JhengHei"/>
                <a:sym typeface="Microsoft JhengHei"/>
              </a:rPr>
              <a:t>Embedding-based Highlight 結果 (複製資料)</a:t>
            </a:r>
            <a:endParaRPr b="1" sz="3000">
              <a:latin typeface="Microsoft JhengHei"/>
              <a:ea typeface="Microsoft JhengHei"/>
              <a:cs typeface="Microsoft JhengHei"/>
              <a:sym typeface="Microsoft JhengHe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aphicFrame>
        <p:nvGraphicFramePr>
          <p:cNvPr id="386" name="Google Shape;386;g10c0610f6ee_0_327"/>
          <p:cNvGraphicFramePr/>
          <p:nvPr/>
        </p:nvGraphicFramePr>
        <p:xfrm>
          <a:off x="113831" y="1668423"/>
          <a:ext cx="3000000" cy="3000000"/>
        </p:xfrm>
        <a:graphic>
          <a:graphicData uri="http://schemas.openxmlformats.org/drawingml/2006/table">
            <a:tbl>
              <a:tblPr>
                <a:noFill/>
                <a:tableStyleId>{D2D823A7-3FF9-4932-A163-EEB897B8B904}</a:tableStyleId>
              </a:tblPr>
              <a:tblGrid>
                <a:gridCol w="1733475"/>
                <a:gridCol w="1010975"/>
                <a:gridCol w="1010975"/>
                <a:gridCol w="1010975"/>
                <a:gridCol w="1010975"/>
                <a:gridCol w="1010975"/>
                <a:gridCol w="1010975"/>
                <a:gridCol w="1010975"/>
              </a:tblGrid>
              <a:tr h="320100">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Testing Recall @5000</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 W3</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 W4</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W1</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W2</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W3</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 W4</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chemeClr val="dk1"/>
                          </a:solidFill>
                          <a:latin typeface="Microsoft JhengHei"/>
                          <a:ea typeface="Microsoft JhengHei"/>
                          <a:cs typeface="Microsoft JhengHei"/>
                          <a:sym typeface="Microsoft JhengHei"/>
                        </a:rPr>
                        <a:t>Average</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5151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沒有 Sampling </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0.476</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rgbClr val="000000"/>
                          </a:solidFill>
                          <a:latin typeface="Microsoft JhengHei"/>
                          <a:ea typeface="Microsoft JhengHei"/>
                          <a:cs typeface="Microsoft JhengHei"/>
                          <a:sym typeface="Microsoft JhengHei"/>
                        </a:rPr>
                        <a:t>0.321</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0.386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0.364</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0.505</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0.498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0.548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0.309</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0.435*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0.394</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0.356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0.501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0.519</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0.546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0.301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0.436</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0.375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0.348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0.497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0.510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FF0000"/>
                          </a:solidFill>
                          <a:latin typeface="Microsoft JhengHei"/>
                          <a:ea typeface="Microsoft JhengHei"/>
                          <a:cs typeface="Microsoft JhengHei"/>
                          <a:sym typeface="Microsoft JhengHei"/>
                        </a:rPr>
                        <a:t>0.576</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0.282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0.431*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15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200" u="none" cap="none" strike="noStrike">
                          <a:solidFill>
                            <a:srgbClr val="0000FF"/>
                          </a:solidFill>
                          <a:latin typeface="Microsoft JhengHei"/>
                          <a:ea typeface="Microsoft JhengHei"/>
                          <a:cs typeface="Microsoft JhengHei"/>
                          <a:sym typeface="Microsoft JhengHei"/>
                        </a:rPr>
                        <a:t>(移除0.0001%)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0.390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0.347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0.497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0.508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0.566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0.292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0.433*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
        <p:nvSpPr>
          <p:cNvPr id="387" name="Google Shape;387;g10c0610f6ee_0_327"/>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388" name="Google Shape;388;g10c0610f6ee_0_327"/>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g10c0610f6ee_0_327"/>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390" name="Google Shape;390;g10c0610f6ee_0_327"/>
          <p:cNvSpPr txBox="1"/>
          <p:nvPr>
            <p:ph type="title"/>
          </p:nvPr>
        </p:nvSpPr>
        <p:spPr>
          <a:xfrm>
            <a:off x="631975" y="902775"/>
            <a:ext cx="83442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Clr>
                <a:schemeClr val="dk1"/>
              </a:buClr>
              <a:buSzPts val="1100"/>
              <a:buFont typeface="Arial"/>
              <a:buNone/>
            </a:pPr>
            <a:r>
              <a:rPr b="1" lang="zh-TW" sz="3000">
                <a:latin typeface="Microsoft JhengHei"/>
                <a:ea typeface="Microsoft JhengHei"/>
                <a:cs typeface="Microsoft JhengHei"/>
                <a:sym typeface="Microsoft JhengHei"/>
              </a:rPr>
              <a:t>Embedding-based Highlight 結果 (調整權重)</a:t>
            </a:r>
            <a:endParaRPr b="1" sz="3000">
              <a:latin typeface="Microsoft JhengHei"/>
              <a:ea typeface="Microsoft JhengHei"/>
              <a:cs typeface="Microsoft JhengHei"/>
              <a:sym typeface="Microsoft JhengHe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0bb42addd6_0_970"/>
          <p:cNvSpPr txBox="1"/>
          <p:nvPr>
            <p:ph type="title"/>
          </p:nvPr>
        </p:nvSpPr>
        <p:spPr>
          <a:xfrm>
            <a:off x="631975" y="902775"/>
            <a:ext cx="85119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Embedding-based Sampling 結論</a:t>
            </a:r>
            <a:endParaRPr b="1" sz="3000">
              <a:latin typeface="Microsoft JhengHei"/>
              <a:ea typeface="Microsoft JhengHei"/>
              <a:cs typeface="Microsoft JhengHei"/>
              <a:sym typeface="Microsoft JhengHei"/>
            </a:endParaRPr>
          </a:p>
        </p:txBody>
      </p:sp>
      <p:sp>
        <p:nvSpPr>
          <p:cNvPr id="396" name="Google Shape;396;g10bb42addd6_0_97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97" name="Google Shape;397;g10bb42addd6_0_970"/>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398" name="Google Shape;398;g10bb42addd6_0_970"/>
          <p:cNvGraphicFramePr/>
          <p:nvPr/>
        </p:nvGraphicFramePr>
        <p:xfrm>
          <a:off x="236131" y="1729023"/>
          <a:ext cx="3000000" cy="3000000"/>
        </p:xfrm>
        <a:graphic>
          <a:graphicData uri="http://schemas.openxmlformats.org/drawingml/2006/table">
            <a:tbl>
              <a:tblPr>
                <a:noFill/>
                <a:tableStyleId>{D2D823A7-3FF9-4932-A163-EEB897B8B904}</a:tableStyleId>
              </a:tblPr>
              <a:tblGrid>
                <a:gridCol w="2374350"/>
                <a:gridCol w="899625"/>
                <a:gridCol w="899625"/>
                <a:gridCol w="899625"/>
                <a:gridCol w="899625"/>
                <a:gridCol w="899625"/>
                <a:gridCol w="899625"/>
                <a:gridCol w="899625"/>
              </a:tblGrid>
              <a:tr h="320100">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Testing Recall @5000</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Aug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32010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沒有 Sampling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0.476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0.552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0.321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0.419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000" u="none" cap="none" strike="noStrike">
                          <a:solidFill>
                            <a:srgbClr val="0000FF"/>
                          </a:solidFill>
                          <a:latin typeface="Microsoft JhengHei"/>
                          <a:ea typeface="Microsoft JhengHei"/>
                          <a:cs typeface="Microsoft JhengHei"/>
                          <a:sym typeface="Microsoft JhengHei"/>
                        </a:rPr>
                        <a:t>(移除10%)</a:t>
                      </a:r>
                      <a:endParaRPr b="1" sz="1000" u="none" cap="none" strike="noStrike">
                        <a:solidFill>
                          <a:srgbClr val="0000FF"/>
                        </a:solidFill>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0.362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000" u="none" cap="none" strike="noStrike">
                          <a:solidFill>
                            <a:srgbClr val="0000FF"/>
                          </a:solidFill>
                          <a:latin typeface="Microsoft JhengHei"/>
                          <a:ea typeface="Microsoft JhengHei"/>
                          <a:cs typeface="Microsoft JhengHei"/>
                          <a:sym typeface="Microsoft JhengHei"/>
                        </a:rPr>
                        <a:t>(移除0.1%)</a:t>
                      </a:r>
                      <a:endParaRPr b="1" sz="1000" u="none" cap="none" strike="noStrike">
                        <a:solidFill>
                          <a:srgbClr val="0000FF"/>
                        </a:solidFill>
                        <a:highlight>
                          <a:srgbClr val="FF0000"/>
                        </a:highlight>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0.511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0.476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000" u="none" cap="none" strike="noStrike">
                          <a:solidFill>
                            <a:srgbClr val="0000FF"/>
                          </a:solidFill>
                          <a:latin typeface="Microsoft JhengHei"/>
                          <a:ea typeface="Microsoft JhengHei"/>
                          <a:cs typeface="Microsoft JhengHei"/>
                          <a:sym typeface="Microsoft JhengHei"/>
                        </a:rPr>
                        <a:t>(移除0.1%)(Clipping)</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0.538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r>
                        <a:rPr b="1" lang="zh-TW" sz="1000" u="none" cap="none" strike="noStrike">
                          <a:solidFill>
                            <a:srgbClr val="0000FF"/>
                          </a:solidFill>
                          <a:latin typeface="Microsoft JhengHei"/>
                          <a:ea typeface="Microsoft JhengHei"/>
                          <a:cs typeface="Microsoft JhengHei"/>
                          <a:sym typeface="Microsoft JhengHei"/>
                        </a:rPr>
                        <a:t>(移除0.01%)(Clipping)</a:t>
                      </a:r>
                      <a:endParaRPr b="1" sz="1000" u="none" cap="none" strike="noStrike">
                        <a:solidFill>
                          <a:srgbClr val="0000FF"/>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0.521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0.541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0.283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a:t>
                      </a:r>
                      <a:r>
                        <a:rPr b="1" lang="zh-TW" sz="1000" u="none" cap="none" strike="noStrike">
                          <a:solidFill>
                            <a:srgbClr val="0000FF"/>
                          </a:solidFill>
                          <a:latin typeface="Microsoft JhengHei"/>
                          <a:ea typeface="Microsoft JhengHei"/>
                          <a:cs typeface="Microsoft JhengHei"/>
                          <a:sym typeface="Microsoft JhengHei"/>
                        </a:rPr>
                        <a:t>(移除0.001%)(Clipping)</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0.403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0.510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0.543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0.268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000" u="none" cap="none" strike="noStrike">
                          <a:solidFill>
                            <a:srgbClr val="0000FF"/>
                          </a:solidFill>
                          <a:latin typeface="Microsoft JhengHei"/>
                          <a:ea typeface="Microsoft JhengHei"/>
                          <a:cs typeface="Microsoft JhengHei"/>
                          <a:sym typeface="Microsoft JhengHei"/>
                        </a:rPr>
                        <a:t>(移除0.01%)(Clipping、調整權重)</a:t>
                      </a:r>
                      <a:endParaRPr b="1" sz="1000" u="none" cap="none" strike="noStrike">
                        <a:solidFill>
                          <a:srgbClr val="0000FF"/>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0.519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0.546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0.301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32010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Emb 32 維 </a:t>
                      </a:r>
                      <a:br>
                        <a:rPr b="1" lang="zh-TW" sz="1200" u="none" cap="none" strike="noStrike">
                          <a:solidFill>
                            <a:schemeClr val="dk1"/>
                          </a:solidFill>
                          <a:latin typeface="Microsoft JhengHei"/>
                          <a:ea typeface="Microsoft JhengHei"/>
                          <a:cs typeface="Microsoft JhengHei"/>
                          <a:sym typeface="Microsoft JhengHei"/>
                        </a:rPr>
                      </a:br>
                      <a:r>
                        <a:rPr b="1" lang="zh-TW" sz="1000" u="none" cap="none" strike="noStrike">
                          <a:solidFill>
                            <a:srgbClr val="0000FF"/>
                          </a:solidFill>
                          <a:latin typeface="Microsoft JhengHei"/>
                          <a:ea typeface="Microsoft JhengHei"/>
                          <a:cs typeface="Microsoft JhengHei"/>
                          <a:sym typeface="Microsoft JhengHei"/>
                        </a:rPr>
                        <a:t>(移除0.01%)(Clipping、複製資料)</a:t>
                      </a:r>
                      <a:endParaRPr b="1" sz="1000" u="none" cap="none" strike="noStrike">
                        <a:solidFill>
                          <a:srgbClr val="0000FF"/>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0.403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0.378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0.513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0.560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0.286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bb42addd6_0_285"/>
          <p:cNvSpPr txBox="1"/>
          <p:nvPr>
            <p:ph idx="12" type="sldNum"/>
          </p:nvPr>
        </p:nvSpPr>
        <p:spPr>
          <a:xfrm>
            <a:off x="8463324" y="4594717"/>
            <a:ext cx="384900" cy="24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04" name="Google Shape;404;g10bb42addd6_0_285"/>
          <p:cNvSpPr txBox="1"/>
          <p:nvPr>
            <p:ph idx="1" type="body"/>
          </p:nvPr>
        </p:nvSpPr>
        <p:spPr>
          <a:xfrm>
            <a:off x="3394550" y="2264525"/>
            <a:ext cx="5203200" cy="551400"/>
          </a:xfrm>
          <a:prstGeom prst="rect">
            <a:avLst/>
          </a:prstGeom>
          <a:noFill/>
          <a:ln>
            <a:noFill/>
          </a:ln>
        </p:spPr>
        <p:txBody>
          <a:bodyPr anchorCtr="0" anchor="t" bIns="45700" lIns="91425" spcFirstLastPara="1" rIns="91425" wrap="square" tIns="45700">
            <a:noAutofit/>
          </a:bodyPr>
          <a:lstStyle/>
          <a:p>
            <a:pPr indent="-165100" lvl="0" marL="342900" rtl="0" algn="ctr">
              <a:lnSpc>
                <a:spcPct val="100000"/>
              </a:lnSpc>
              <a:spcBef>
                <a:spcPts val="0"/>
              </a:spcBef>
              <a:spcAft>
                <a:spcPts val="0"/>
              </a:spcAft>
              <a:buClr>
                <a:schemeClr val="dk1"/>
              </a:buClr>
              <a:buSzPts val="4400"/>
              <a:buFont typeface="Arial"/>
              <a:buNone/>
            </a:pPr>
            <a:r>
              <a:rPr lang="zh-TW" sz="3000"/>
              <a:t>Self-Supervised Learning</a:t>
            </a:r>
            <a:endParaRPr sz="3000"/>
          </a:p>
          <a:p>
            <a:pPr indent="-165100" lvl="0" marL="342900" rtl="0" algn="ctr">
              <a:lnSpc>
                <a:spcPct val="100000"/>
              </a:lnSpc>
              <a:spcBef>
                <a:spcPts val="0"/>
              </a:spcBef>
              <a:spcAft>
                <a:spcPts val="0"/>
              </a:spcAft>
              <a:buClr>
                <a:schemeClr val="dk1"/>
              </a:buClr>
              <a:buSzPts val="4400"/>
              <a:buFont typeface="Arial"/>
              <a:buNone/>
            </a:pPr>
            <a:r>
              <a:rPr lang="zh-TW" sz="3000"/>
              <a:t>(SSL) 實驗</a:t>
            </a:r>
            <a:endParaRPr sz="3000"/>
          </a:p>
          <a:p>
            <a:pPr indent="-165100" lvl="0" marL="342900" marR="0" rtl="0" algn="ctr">
              <a:lnSpc>
                <a:spcPct val="100000"/>
              </a:lnSpc>
              <a:spcBef>
                <a:spcPts val="0"/>
              </a:spcBef>
              <a:spcAft>
                <a:spcPts val="0"/>
              </a:spcAft>
              <a:buClr>
                <a:srgbClr val="000000"/>
              </a:buClr>
              <a:buSzPts val="4400"/>
              <a:buFont typeface="Arial"/>
              <a:buNone/>
            </a:pPr>
            <a:r>
              <a:t/>
            </a:r>
            <a:endParaRPr sz="3000"/>
          </a:p>
        </p:txBody>
      </p:sp>
      <p:sp>
        <p:nvSpPr>
          <p:cNvPr id="405" name="Google Shape;405;g10bb42addd6_0_285"/>
          <p:cNvSpPr txBox="1"/>
          <p:nvPr>
            <p:ph idx="2" type="body"/>
          </p:nvPr>
        </p:nvSpPr>
        <p:spPr>
          <a:xfrm>
            <a:off x="1620107" y="2030400"/>
            <a:ext cx="1516800" cy="10197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rgbClr val="000000"/>
              </a:buClr>
              <a:buSzPts val="5000"/>
              <a:buFont typeface="Arial"/>
              <a:buNone/>
            </a:pPr>
            <a:r>
              <a:rPr lang="zh-TW" sz="6900"/>
              <a:t>02</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631969" y="902775"/>
            <a:ext cx="4156200" cy="533475"/>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問題定義</a:t>
            </a:r>
            <a:endParaRPr b="1" sz="3000">
              <a:latin typeface="Microsoft JhengHei"/>
              <a:ea typeface="Microsoft JhengHei"/>
              <a:cs typeface="Microsoft JhengHei"/>
              <a:sym typeface="Microsoft JhengHei"/>
            </a:endParaRPr>
          </a:p>
        </p:txBody>
      </p:sp>
      <p:sp>
        <p:nvSpPr>
          <p:cNvPr id="222" name="Google Shape;222;p4"/>
          <p:cNvSpPr txBox="1"/>
          <p:nvPr>
            <p:ph idx="12" type="sldNum"/>
          </p:nvPr>
        </p:nvSpPr>
        <p:spPr>
          <a:xfrm>
            <a:off x="8463324" y="4594717"/>
            <a:ext cx="384975" cy="245025"/>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800"/>
              <a:buNone/>
            </a:pPr>
            <a:fld id="{00000000-1234-1234-1234-123412341234}" type="slidenum">
              <a:rPr lang="zh-TW" sz="1100"/>
              <a:t>‹#›</a:t>
            </a:fld>
            <a:endParaRPr sz="1100"/>
          </a:p>
        </p:txBody>
      </p:sp>
      <p:sp>
        <p:nvSpPr>
          <p:cNvPr id="223" name="Google Shape;223;p4"/>
          <p:cNvSpPr txBox="1"/>
          <p:nvPr/>
        </p:nvSpPr>
        <p:spPr>
          <a:xfrm>
            <a:off x="176227" y="442850"/>
            <a:ext cx="1682325" cy="344475"/>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4"/>
          <p:cNvSpPr txBox="1"/>
          <p:nvPr/>
        </p:nvSpPr>
        <p:spPr>
          <a:xfrm>
            <a:off x="176213" y="442838"/>
            <a:ext cx="2151450" cy="344475"/>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225" name="Google Shape;225;p4"/>
          <p:cNvSpPr txBox="1"/>
          <p:nvPr/>
        </p:nvSpPr>
        <p:spPr>
          <a:xfrm>
            <a:off x="611375" y="1623725"/>
            <a:ext cx="8307300" cy="3216000"/>
          </a:xfrm>
          <a:prstGeom prst="rect">
            <a:avLst/>
          </a:prstGeom>
          <a:noFill/>
          <a:ln>
            <a:noFill/>
          </a:ln>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透過信用卡交易的資料，刷卡發生須及時判斷是否為盜刷交易，若為盜挖則由人工介入做後續處理</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00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判斷盜刷與否可視作</a:t>
            </a:r>
            <a:r>
              <a:rPr b="1" i="0" lang="zh-TW" sz="1800" u="none" cap="none" strike="noStrike">
                <a:solidFill>
                  <a:schemeClr val="dk1"/>
                </a:solidFill>
                <a:latin typeface="Microsoft JhengHei"/>
                <a:ea typeface="Microsoft JhengHei"/>
                <a:cs typeface="Microsoft JhengHei"/>
                <a:sym typeface="Microsoft JhengHei"/>
              </a:rPr>
              <a:t>二元分類問題，盜刷的類別是1；非盜刷的類別則是0</a:t>
            </a:r>
            <a:endParaRPr b="1"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500"/>
              <a:buFont typeface="Arial"/>
              <a:buNone/>
            </a:pPr>
            <a:r>
              <a:t/>
            </a:r>
            <a:endParaRPr b="0" i="0" sz="1800" u="none" cap="none" strike="noStrike">
              <a:solidFill>
                <a:srgbClr val="002060"/>
              </a:solidFill>
              <a:latin typeface="Microsoft JhengHei"/>
              <a:ea typeface="Microsoft JhengHei"/>
              <a:cs typeface="Microsoft JhengHei"/>
              <a:sym typeface="Microsoft JhengHei"/>
            </a:endParaRPr>
          </a:p>
        </p:txBody>
      </p:sp>
      <p:pic>
        <p:nvPicPr>
          <p:cNvPr id="226" name="Google Shape;226;p4"/>
          <p:cNvPicPr preferRelativeResize="0"/>
          <p:nvPr/>
        </p:nvPicPr>
        <p:blipFill rotWithShape="1">
          <a:blip r:embed="rId3">
            <a:alphaModFix/>
          </a:blip>
          <a:srcRect b="0" l="0" r="0" t="0"/>
          <a:stretch/>
        </p:blipFill>
        <p:spPr>
          <a:xfrm>
            <a:off x="487113" y="2764250"/>
            <a:ext cx="7343775" cy="1276350"/>
          </a:xfrm>
          <a:prstGeom prst="rect">
            <a:avLst/>
          </a:prstGeom>
          <a:noFill/>
          <a:ln>
            <a:noFill/>
          </a:ln>
        </p:spPr>
      </p:pic>
      <p:pic>
        <p:nvPicPr>
          <p:cNvPr id="227" name="Google Shape;227;p4"/>
          <p:cNvPicPr preferRelativeResize="0"/>
          <p:nvPr/>
        </p:nvPicPr>
        <p:blipFill rotWithShape="1">
          <a:blip r:embed="rId4">
            <a:alphaModFix/>
          </a:blip>
          <a:srcRect b="0" l="0" r="0" t="0"/>
          <a:stretch/>
        </p:blipFill>
        <p:spPr>
          <a:xfrm>
            <a:off x="487125" y="4040601"/>
            <a:ext cx="6852625" cy="90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0ae914cc89_0_6"/>
          <p:cNvSpPr txBox="1"/>
          <p:nvPr>
            <p:ph type="title"/>
          </p:nvPr>
        </p:nvSpPr>
        <p:spPr>
          <a:xfrm>
            <a:off x="631973" y="902775"/>
            <a:ext cx="58707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a:t>
            </a:r>
            <a:endParaRPr b="1" sz="3000">
              <a:latin typeface="Microsoft JhengHei"/>
              <a:ea typeface="Microsoft JhengHei"/>
              <a:cs typeface="Microsoft JhengHei"/>
              <a:sym typeface="Microsoft JhengHei"/>
            </a:endParaRPr>
          </a:p>
        </p:txBody>
      </p:sp>
      <p:sp>
        <p:nvSpPr>
          <p:cNvPr id="411" name="Google Shape;411;g10ae914cc89_0_6"/>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800"/>
              <a:buNone/>
            </a:pPr>
            <a:r>
              <a:rPr b="1" lang="zh-TW"/>
              <a:t>目標：</a:t>
            </a:r>
            <a:r>
              <a:rPr lang="zh-TW"/>
              <a:t>將User Behavior加入模型，讓網路可以學習到更多隱含的資訊</a:t>
            </a:r>
            <a:endParaRPr/>
          </a:p>
          <a:p>
            <a:pPr indent="0" lvl="0" marL="0" rtl="0" algn="l">
              <a:lnSpc>
                <a:spcPct val="150000"/>
              </a:lnSpc>
              <a:spcBef>
                <a:spcPts val="0"/>
              </a:spcBef>
              <a:spcAft>
                <a:spcPts val="0"/>
              </a:spcAft>
              <a:buSzPts val="1800"/>
              <a:buNone/>
            </a:pPr>
            <a:r>
              <a:rPr b="1" lang="zh-TW"/>
              <a:t>問題：</a:t>
            </a:r>
            <a:r>
              <a:rPr lang="zh-TW"/>
              <a:t>Sequence Data維度過高，容易產生記憶體問題</a:t>
            </a:r>
            <a:endParaRPr/>
          </a:p>
          <a:p>
            <a:pPr indent="0" lvl="0" marL="0" rtl="0" algn="l">
              <a:lnSpc>
                <a:spcPct val="150000"/>
              </a:lnSpc>
              <a:spcBef>
                <a:spcPts val="0"/>
              </a:spcBef>
              <a:spcAft>
                <a:spcPts val="0"/>
              </a:spcAft>
              <a:buSzPts val="1800"/>
              <a:buNone/>
            </a:pPr>
            <a:r>
              <a:rPr b="1" lang="zh-TW"/>
              <a:t>解決方法：</a:t>
            </a:r>
            <a:r>
              <a:rPr lang="zh-TW"/>
              <a:t>訓練AutoEncoder壓縮Sequence Data</a:t>
            </a:r>
            <a:endParaRPr/>
          </a:p>
        </p:txBody>
      </p:sp>
      <p:sp>
        <p:nvSpPr>
          <p:cNvPr id="412" name="Google Shape;412;g10ae914cc89_0_6"/>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13" name="Google Shape;413;g10ae914cc89_0_6"/>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pic>
        <p:nvPicPr>
          <p:cNvPr id="414" name="Google Shape;414;g10ae914cc89_0_6"/>
          <p:cNvPicPr preferRelativeResize="0"/>
          <p:nvPr/>
        </p:nvPicPr>
        <p:blipFill rotWithShape="1">
          <a:blip r:embed="rId3">
            <a:alphaModFix/>
          </a:blip>
          <a:srcRect b="0" l="0" r="0" t="5248"/>
          <a:stretch/>
        </p:blipFill>
        <p:spPr>
          <a:xfrm>
            <a:off x="1563813" y="2789950"/>
            <a:ext cx="6016375" cy="235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360471cff_0_6"/>
          <p:cNvSpPr txBox="1"/>
          <p:nvPr>
            <p:ph type="title"/>
          </p:nvPr>
        </p:nvSpPr>
        <p:spPr>
          <a:xfrm>
            <a:off x="631976" y="902775"/>
            <a:ext cx="78867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Self-Supervised Learning(SSL)</a:t>
            </a:r>
            <a:endParaRPr b="1" sz="3000">
              <a:latin typeface="Microsoft JhengHei"/>
              <a:ea typeface="Microsoft JhengHei"/>
              <a:cs typeface="Microsoft JhengHei"/>
              <a:sym typeface="Microsoft JhengHei"/>
            </a:endParaRPr>
          </a:p>
        </p:txBody>
      </p:sp>
      <p:sp>
        <p:nvSpPr>
          <p:cNvPr id="420" name="Google Shape;420;g10360471cff_0_6"/>
          <p:cNvSpPr txBox="1"/>
          <p:nvPr>
            <p:ph idx="2" type="body"/>
          </p:nvPr>
        </p:nvSpPr>
        <p:spPr>
          <a:xfrm>
            <a:off x="632525" y="1589952"/>
            <a:ext cx="7886700" cy="1663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zh-TW">
                <a:latin typeface="Microsoft JhengHei"/>
                <a:ea typeface="Microsoft JhengHei"/>
                <a:cs typeface="Microsoft JhengHei"/>
                <a:sym typeface="Microsoft JhengHei"/>
              </a:rPr>
              <a:t>從原始的資料中透過</a:t>
            </a:r>
            <a:r>
              <a:rPr b="1" lang="zh-TW">
                <a:latin typeface="Microsoft JhengHei"/>
                <a:ea typeface="Microsoft JhengHei"/>
                <a:cs typeface="Microsoft JhengHei"/>
                <a:sym typeface="Microsoft JhengHei"/>
              </a:rPr>
              <a:t>資料擴充</a:t>
            </a:r>
            <a:r>
              <a:rPr lang="zh-TW">
                <a:latin typeface="Microsoft JhengHei"/>
                <a:ea typeface="Microsoft JhengHei"/>
                <a:cs typeface="Microsoft JhengHei"/>
                <a:sym typeface="Microsoft JhengHei"/>
              </a:rPr>
              <a:t>或設計</a:t>
            </a:r>
            <a:r>
              <a:rPr b="1" lang="zh-TW">
                <a:latin typeface="Microsoft JhengHei"/>
                <a:ea typeface="Microsoft JhengHei"/>
                <a:cs typeface="Microsoft JhengHei"/>
                <a:sym typeface="Microsoft JhengHei"/>
              </a:rPr>
              <a:t>新定義的任務(Auxiliary Task)</a:t>
            </a:r>
            <a:r>
              <a:rPr lang="zh-TW">
                <a:latin typeface="Microsoft JhengHei"/>
                <a:ea typeface="Microsoft JhengHei"/>
                <a:cs typeface="Microsoft JhengHei"/>
                <a:sym typeface="Microsoft JhengHei"/>
              </a:rPr>
              <a:t>來挖掘更豐富的資料特徵，取得更通用的Data Representation</a:t>
            </a:r>
            <a:endParaRPr>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Char char="●"/>
            </a:pPr>
            <a:r>
              <a:rPr lang="zh-TW">
                <a:latin typeface="Microsoft JhengHei"/>
                <a:ea typeface="Microsoft JhengHei"/>
                <a:cs typeface="Microsoft JhengHei"/>
                <a:sym typeface="Microsoft JhengHei"/>
              </a:rPr>
              <a:t>幫助</a:t>
            </a:r>
            <a:r>
              <a:rPr b="1" lang="zh-TW">
                <a:latin typeface="Microsoft JhengHei"/>
                <a:ea typeface="Microsoft JhengHei"/>
                <a:cs typeface="Microsoft JhengHei"/>
                <a:sym typeface="Microsoft JhengHei"/>
              </a:rPr>
              <a:t>主任務</a:t>
            </a:r>
            <a:r>
              <a:rPr lang="zh-TW">
                <a:latin typeface="Microsoft JhengHei"/>
                <a:ea typeface="Microsoft JhengHei"/>
                <a:cs typeface="Microsoft JhengHei"/>
                <a:sym typeface="Microsoft JhengHei"/>
              </a:rPr>
              <a:t>學習到更全面的資訊</a:t>
            </a:r>
            <a:endParaRPr>
              <a:latin typeface="Microsoft JhengHei"/>
              <a:ea typeface="Microsoft JhengHei"/>
              <a:cs typeface="Microsoft JhengHei"/>
              <a:sym typeface="Microsoft JhengHei"/>
            </a:endParaRPr>
          </a:p>
        </p:txBody>
      </p:sp>
      <p:sp>
        <p:nvSpPr>
          <p:cNvPr id="421" name="Google Shape;421;g10360471cff_0_6"/>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22" name="Google Shape;422;g10360471cff_0_6"/>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pic>
        <p:nvPicPr>
          <p:cNvPr id="423" name="Google Shape;423;g10360471cff_0_6"/>
          <p:cNvPicPr preferRelativeResize="0"/>
          <p:nvPr/>
        </p:nvPicPr>
        <p:blipFill rotWithShape="1">
          <a:blip r:embed="rId3">
            <a:alphaModFix/>
          </a:blip>
          <a:srcRect b="0" l="0" r="0" t="3353"/>
          <a:stretch/>
        </p:blipFill>
        <p:spPr>
          <a:xfrm>
            <a:off x="4449812" y="2760000"/>
            <a:ext cx="3866025" cy="1129960"/>
          </a:xfrm>
          <a:prstGeom prst="rect">
            <a:avLst/>
          </a:prstGeom>
          <a:noFill/>
          <a:ln>
            <a:noFill/>
          </a:ln>
        </p:spPr>
      </p:pic>
      <p:pic>
        <p:nvPicPr>
          <p:cNvPr id="424" name="Google Shape;424;g10360471cff_0_6"/>
          <p:cNvPicPr preferRelativeResize="0"/>
          <p:nvPr/>
        </p:nvPicPr>
        <p:blipFill rotWithShape="1">
          <a:blip r:embed="rId4">
            <a:alphaModFix/>
          </a:blip>
          <a:srcRect b="0" l="500" r="-498" t="0"/>
          <a:stretch/>
        </p:blipFill>
        <p:spPr>
          <a:xfrm>
            <a:off x="4473429" y="3940686"/>
            <a:ext cx="3818788" cy="11691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0bb75c48ec_2_0"/>
          <p:cNvSpPr txBox="1"/>
          <p:nvPr>
            <p:ph type="title"/>
          </p:nvPr>
        </p:nvSpPr>
        <p:spPr>
          <a:xfrm>
            <a:off x="631976" y="902775"/>
            <a:ext cx="82161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a:t>
            </a:r>
            <a:endParaRPr b="1" sz="3000">
              <a:latin typeface="Microsoft JhengHei"/>
              <a:ea typeface="Microsoft JhengHei"/>
              <a:cs typeface="Microsoft JhengHei"/>
              <a:sym typeface="Microsoft JhengHei"/>
            </a:endParaRPr>
          </a:p>
        </p:txBody>
      </p:sp>
      <p:sp>
        <p:nvSpPr>
          <p:cNvPr id="430" name="Google Shape;430;g10bb75c48ec_2_0"/>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800"/>
              <a:buNone/>
            </a:pPr>
            <a:r>
              <a:rPr b="1" lang="zh-TW"/>
              <a:t>問題：</a:t>
            </a:r>
            <a:r>
              <a:rPr lang="zh-TW"/>
              <a:t>AutoEncoder雖然改善資料維度過高的問題，卻因為壓縮維度過小，可能造成資訊不足的問題。</a:t>
            </a:r>
            <a:endParaRPr sz="2400"/>
          </a:p>
          <a:p>
            <a:pPr indent="0" lvl="0" marL="0" rtl="0" algn="l">
              <a:lnSpc>
                <a:spcPct val="150000"/>
              </a:lnSpc>
              <a:spcBef>
                <a:spcPts val="0"/>
              </a:spcBef>
              <a:spcAft>
                <a:spcPts val="0"/>
              </a:spcAft>
              <a:buSzPts val="1800"/>
              <a:buNone/>
            </a:pPr>
            <a:r>
              <a:rPr b="1" lang="zh-TW"/>
              <a:t>解決方法：</a:t>
            </a:r>
            <a:r>
              <a:rPr lang="zh-TW"/>
              <a:t>設計Self-Supervised Tasks，藉此取得更具代表性的Sequence Data Representation</a:t>
            </a:r>
            <a:endParaRPr/>
          </a:p>
          <a:p>
            <a:pPr indent="-342900" lvl="0" marL="457200" rtl="0" algn="l">
              <a:lnSpc>
                <a:spcPct val="150000"/>
              </a:lnSpc>
              <a:spcBef>
                <a:spcPts val="0"/>
              </a:spcBef>
              <a:spcAft>
                <a:spcPts val="0"/>
              </a:spcAft>
              <a:buSzPts val="1800"/>
              <a:buChar char="●"/>
            </a:pPr>
            <a:r>
              <a:rPr lang="zh-TW" sz="1800">
                <a:solidFill>
                  <a:schemeClr val="dk1"/>
                </a:solidFill>
              </a:rPr>
              <a:t>訓練模型判斷真實與偽造的交易Sequence</a:t>
            </a:r>
            <a:endParaRPr sz="1800">
              <a:solidFill>
                <a:schemeClr val="dk1"/>
              </a:solidFill>
            </a:endParaRPr>
          </a:p>
          <a:p>
            <a:pPr indent="-342900" lvl="0" marL="457200" rtl="0" algn="l">
              <a:lnSpc>
                <a:spcPct val="150000"/>
              </a:lnSpc>
              <a:spcBef>
                <a:spcPts val="0"/>
              </a:spcBef>
              <a:spcAft>
                <a:spcPts val="0"/>
              </a:spcAft>
              <a:buSzPts val="1800"/>
              <a:buChar char="●"/>
            </a:pPr>
            <a:r>
              <a:rPr lang="zh-TW" sz="1800">
                <a:solidFill>
                  <a:schemeClr val="dk1"/>
                </a:solidFill>
              </a:rPr>
              <a:t>Task 1：Binary Cross Entropy Loss</a:t>
            </a:r>
            <a:endParaRPr sz="1800">
              <a:solidFill>
                <a:schemeClr val="dk1"/>
              </a:solidFill>
            </a:endParaRPr>
          </a:p>
          <a:p>
            <a:pPr indent="-342900" lvl="0" marL="457200" rtl="0" algn="l">
              <a:lnSpc>
                <a:spcPct val="150000"/>
              </a:lnSpc>
              <a:spcBef>
                <a:spcPts val="0"/>
              </a:spcBef>
              <a:spcAft>
                <a:spcPts val="0"/>
              </a:spcAft>
              <a:buSzPts val="1800"/>
              <a:buChar char="●"/>
            </a:pPr>
            <a:r>
              <a:rPr lang="zh-TW" sz="1800">
                <a:solidFill>
                  <a:schemeClr val="dk1"/>
                </a:solidFill>
              </a:rPr>
              <a:t>Task 2：Pair Wise Learning to Rank</a:t>
            </a:r>
            <a:endParaRPr/>
          </a:p>
        </p:txBody>
      </p:sp>
      <p:sp>
        <p:nvSpPr>
          <p:cNvPr id="431" name="Google Shape;431;g10bb75c48ec_2_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32" name="Google Shape;432;g10bb75c48ec_2_0"/>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0bb75c48ec_2_285"/>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439" name="Google Shape;439;g10bb75c48ec_2_285"/>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440" name="Google Shape;440;g10bb75c48ec_2_285"/>
          <p:cNvSpPr txBox="1"/>
          <p:nvPr>
            <p:ph type="title"/>
          </p:nvPr>
        </p:nvSpPr>
        <p:spPr>
          <a:xfrm>
            <a:off x="628650" y="995850"/>
            <a:ext cx="7600200" cy="46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AutoEncoder with SSL實驗架構</a:t>
            </a:r>
            <a:endParaRPr b="1" sz="3000">
              <a:latin typeface="Microsoft JhengHei"/>
              <a:ea typeface="Microsoft JhengHei"/>
              <a:cs typeface="Microsoft JhengHei"/>
              <a:sym typeface="Microsoft JhengHei"/>
            </a:endParaRPr>
          </a:p>
        </p:txBody>
      </p:sp>
      <p:pic>
        <p:nvPicPr>
          <p:cNvPr id="441" name="Google Shape;441;g10bb75c48ec_2_285"/>
          <p:cNvPicPr preferRelativeResize="0"/>
          <p:nvPr/>
        </p:nvPicPr>
        <p:blipFill rotWithShape="1">
          <a:blip r:embed="rId3">
            <a:alphaModFix/>
          </a:blip>
          <a:srcRect b="5387" l="0" r="0" t="2985"/>
          <a:stretch/>
        </p:blipFill>
        <p:spPr>
          <a:xfrm>
            <a:off x="588363" y="1462355"/>
            <a:ext cx="7680773" cy="3711520"/>
          </a:xfrm>
          <a:prstGeom prst="rect">
            <a:avLst/>
          </a:prstGeom>
          <a:noFill/>
          <a:ln>
            <a:noFill/>
          </a:ln>
        </p:spPr>
      </p:pic>
      <p:pic>
        <p:nvPicPr>
          <p:cNvPr id="442" name="Google Shape;442;g10bb75c48ec_2_285"/>
          <p:cNvPicPr preferRelativeResize="0"/>
          <p:nvPr/>
        </p:nvPicPr>
        <p:blipFill rotWithShape="1">
          <a:blip r:embed="rId4">
            <a:alphaModFix/>
          </a:blip>
          <a:srcRect b="0" l="0" r="0" t="0"/>
          <a:stretch/>
        </p:blipFill>
        <p:spPr>
          <a:xfrm>
            <a:off x="940350" y="1670950"/>
            <a:ext cx="2151600" cy="171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0bb75c48ec_2_317"/>
          <p:cNvSpPr txBox="1"/>
          <p:nvPr>
            <p:ph type="title"/>
          </p:nvPr>
        </p:nvSpPr>
        <p:spPr>
          <a:xfrm>
            <a:off x="631976" y="902775"/>
            <a:ext cx="858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AutoEncoder with SSL 結果</a:t>
            </a:r>
            <a:endParaRPr b="1" sz="3000">
              <a:latin typeface="Microsoft JhengHei"/>
              <a:ea typeface="Microsoft JhengHei"/>
              <a:cs typeface="Microsoft JhengHei"/>
              <a:sym typeface="Microsoft JhengHei"/>
            </a:endParaRPr>
          </a:p>
        </p:txBody>
      </p:sp>
      <p:sp>
        <p:nvSpPr>
          <p:cNvPr id="448" name="Google Shape;448;g10bb75c48ec_2_317"/>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49" name="Google Shape;449;g10bb75c48ec_2_317"/>
          <p:cNvSpPr txBox="1"/>
          <p:nvPr/>
        </p:nvSpPr>
        <p:spPr>
          <a:xfrm>
            <a:off x="176400" y="442800"/>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450" name="Google Shape;450;g10bb75c48ec_2_317"/>
          <p:cNvGraphicFramePr/>
          <p:nvPr/>
        </p:nvGraphicFramePr>
        <p:xfrm>
          <a:off x="179556" y="1992735"/>
          <a:ext cx="3000000" cy="3000000"/>
        </p:xfrm>
        <a:graphic>
          <a:graphicData uri="http://schemas.openxmlformats.org/drawingml/2006/table">
            <a:tbl>
              <a:tblPr>
                <a:noFill/>
                <a:tableStyleId>{D2D823A7-3FF9-4932-A163-EEB897B8B904}</a:tableStyleId>
              </a:tblPr>
              <a:tblGrid>
                <a:gridCol w="594100"/>
                <a:gridCol w="743500"/>
                <a:gridCol w="743500"/>
                <a:gridCol w="743500"/>
                <a:gridCol w="743500"/>
                <a:gridCol w="743500"/>
                <a:gridCol w="743500"/>
                <a:gridCol w="743500"/>
                <a:gridCol w="743500"/>
                <a:gridCol w="743500"/>
                <a:gridCol w="743500"/>
                <a:gridCol w="763525"/>
              </a:tblGrid>
              <a:tr h="595925">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Oct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0.597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0.353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0.504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0.448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0.322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0.525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0.164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0.269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0.348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0.413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0.347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 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0.570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0.467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B 2</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0.572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0.333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0.446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0.307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bl>
          </a:graphicData>
        </a:graphic>
      </p:graphicFrame>
      <p:sp>
        <p:nvSpPr>
          <p:cNvPr id="451" name="Google Shape;451;g10bb75c48ec_2_317"/>
          <p:cNvSpPr txBox="1"/>
          <p:nvPr/>
        </p:nvSpPr>
        <p:spPr>
          <a:xfrm>
            <a:off x="0" y="4320375"/>
            <a:ext cx="4262700" cy="794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zh-TW" sz="1200" u="none" cap="none" strike="noStrike">
                <a:solidFill>
                  <a:schemeClr val="dk1"/>
                </a:solidFill>
                <a:latin typeface="Microsoft JhengHei"/>
                <a:ea typeface="Microsoft JhengHei"/>
                <a:cs typeface="Microsoft JhengHei"/>
                <a:sym typeface="Microsoft JhengHei"/>
              </a:rPr>
              <a:t>A:</a:t>
            </a:r>
            <a:r>
              <a:rPr b="0" i="0" lang="zh-TW" sz="1200" u="none" cap="none" strike="noStrike">
                <a:solidFill>
                  <a:schemeClr val="dk1"/>
                </a:solidFill>
                <a:latin typeface="Microsoft JhengHei"/>
                <a:ea typeface="Microsoft JhengHei"/>
                <a:cs typeface="Microsoft JhengHei"/>
                <a:sym typeface="Microsoft JhengHei"/>
              </a:rPr>
              <a:t> 單筆交易</a:t>
            </a:r>
            <a:endParaRPr b="0" i="0" sz="12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chemeClr val="dk1"/>
              </a:buClr>
              <a:buSzPts val="1100"/>
              <a:buFont typeface="Arial"/>
              <a:buNone/>
            </a:pPr>
            <a:r>
              <a:rPr b="1" i="0" lang="zh-TW" sz="1200" u="none" cap="none" strike="noStrike">
                <a:solidFill>
                  <a:schemeClr val="dk1"/>
                </a:solidFill>
                <a:latin typeface="Microsoft JhengHei"/>
                <a:ea typeface="Microsoft JhengHei"/>
                <a:cs typeface="Microsoft JhengHei"/>
                <a:sym typeface="Microsoft JhengHei"/>
              </a:rPr>
              <a:t>B: </a:t>
            </a:r>
            <a:r>
              <a:rPr b="0" i="0" lang="zh-TW" sz="1200" u="none" cap="none" strike="noStrike">
                <a:solidFill>
                  <a:schemeClr val="dk1"/>
                </a:solidFill>
                <a:latin typeface="Microsoft JhengHei"/>
                <a:ea typeface="Microsoft JhengHei"/>
                <a:cs typeface="Microsoft JhengHei"/>
                <a:sym typeface="Microsoft JhengHei"/>
              </a:rPr>
              <a:t>Auto-Encoder 壓縮Sequence Data</a:t>
            </a:r>
            <a:endParaRPr b="0" i="0" sz="12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chemeClr val="dk1"/>
              </a:buClr>
              <a:buSzPts val="1100"/>
              <a:buFont typeface="Arial"/>
              <a:buNone/>
            </a:pPr>
            <a:r>
              <a:rPr b="1" i="0" lang="zh-TW" sz="1200" u="none" cap="none" strike="noStrike">
                <a:solidFill>
                  <a:schemeClr val="dk1"/>
                </a:solidFill>
                <a:latin typeface="Microsoft JhengHei"/>
                <a:ea typeface="Microsoft JhengHei"/>
                <a:cs typeface="Microsoft JhengHei"/>
                <a:sym typeface="Microsoft JhengHei"/>
              </a:rPr>
              <a:t>B 1 / B 2:</a:t>
            </a:r>
            <a:r>
              <a:rPr b="0" i="0" lang="zh-TW" sz="1200" u="none" cap="none" strike="noStrike">
                <a:solidFill>
                  <a:schemeClr val="dk1"/>
                </a:solidFill>
                <a:latin typeface="Microsoft JhengHei"/>
                <a:ea typeface="Microsoft JhengHei"/>
                <a:cs typeface="Microsoft JhengHei"/>
                <a:sym typeface="Microsoft JhengHei"/>
              </a:rPr>
              <a:t> Auto-Encoder + SSL，Task1 / Task2</a:t>
            </a:r>
            <a:endParaRPr b="0" i="0" sz="1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10bb75c48ec_2_294"/>
          <p:cNvSpPr txBox="1"/>
          <p:nvPr>
            <p:ph type="title"/>
          </p:nvPr>
        </p:nvSpPr>
        <p:spPr>
          <a:xfrm>
            <a:off x="631973" y="902775"/>
            <a:ext cx="58707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a:t>
            </a:r>
            <a:endParaRPr b="1" sz="3000">
              <a:latin typeface="Microsoft JhengHei"/>
              <a:ea typeface="Microsoft JhengHei"/>
              <a:cs typeface="Microsoft JhengHei"/>
              <a:sym typeface="Microsoft JhengHei"/>
            </a:endParaRPr>
          </a:p>
        </p:txBody>
      </p:sp>
      <p:sp>
        <p:nvSpPr>
          <p:cNvPr id="457" name="Google Shape;457;g10bb75c48ec_2_294"/>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800"/>
              <a:buNone/>
            </a:pPr>
            <a:r>
              <a:rPr b="1" lang="zh-TW"/>
              <a:t>問題：</a:t>
            </a:r>
            <a:r>
              <a:rPr lang="zh-TW"/>
              <a:t>AutoEncoder加上Self Supervised Learning雖然有稍微改善，但盜刷預測結果仍然不佳</a:t>
            </a:r>
            <a:endParaRPr sz="2400"/>
          </a:p>
          <a:p>
            <a:pPr indent="0" lvl="0" marL="0" rtl="0" algn="l">
              <a:lnSpc>
                <a:spcPct val="150000"/>
              </a:lnSpc>
              <a:spcBef>
                <a:spcPts val="0"/>
              </a:spcBef>
              <a:spcAft>
                <a:spcPts val="0"/>
              </a:spcAft>
              <a:buSzPts val="1800"/>
              <a:buNone/>
            </a:pPr>
            <a:r>
              <a:rPr b="1" lang="zh-TW"/>
              <a:t>解決方法：</a:t>
            </a:r>
            <a:r>
              <a:rPr lang="zh-TW"/>
              <a:t>將完整Sequence放進設計的Self Supervised Tasks，讓模型學習到完整的交易資訊，並取得具代表性的Sequence Data Representation</a:t>
            </a:r>
            <a:endParaRPr/>
          </a:p>
          <a:p>
            <a:pPr indent="0" lvl="0" marL="0" rtl="0" algn="l">
              <a:lnSpc>
                <a:spcPct val="150000"/>
              </a:lnSpc>
              <a:spcBef>
                <a:spcPts val="0"/>
              </a:spcBef>
              <a:spcAft>
                <a:spcPts val="0"/>
              </a:spcAft>
              <a:buSzPts val="1800"/>
              <a:buNone/>
            </a:pPr>
            <a:r>
              <a:rPr b="1" lang="zh-TW"/>
              <a:t>實作：</a:t>
            </a:r>
            <a:r>
              <a:rPr lang="zh-TW"/>
              <a:t>因為完整Sequence容易產生記憶體問題，因此將資料進行Sampling</a:t>
            </a:r>
            <a:endParaRPr/>
          </a:p>
        </p:txBody>
      </p:sp>
      <p:sp>
        <p:nvSpPr>
          <p:cNvPr id="458" name="Google Shape;458;g10bb75c48ec_2_294"/>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59" name="Google Shape;459;g10bb75c48ec_2_294"/>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055a1265fa_0_23"/>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t/>
            </a:r>
            <a:endParaRPr/>
          </a:p>
        </p:txBody>
      </p:sp>
      <p:sp>
        <p:nvSpPr>
          <p:cNvPr id="465" name="Google Shape;465;g1055a1265fa_0_23"/>
          <p:cNvSpPr txBox="1"/>
          <p:nvPr>
            <p:ph type="title"/>
          </p:nvPr>
        </p:nvSpPr>
        <p:spPr>
          <a:xfrm>
            <a:off x="631976" y="902775"/>
            <a:ext cx="858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 - Self-Supervised Learning</a:t>
            </a:r>
            <a:endParaRPr b="1" sz="3000">
              <a:latin typeface="Microsoft JhengHei"/>
              <a:ea typeface="Microsoft JhengHei"/>
              <a:cs typeface="Microsoft JhengHei"/>
              <a:sym typeface="Microsoft JhengHei"/>
            </a:endParaRPr>
          </a:p>
        </p:txBody>
      </p:sp>
      <p:sp>
        <p:nvSpPr>
          <p:cNvPr id="466" name="Google Shape;466;g1055a1265fa_0_23"/>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67" name="Google Shape;467;g1055a1265fa_0_23"/>
          <p:cNvSpPr txBox="1"/>
          <p:nvPr/>
        </p:nvSpPr>
        <p:spPr>
          <a:xfrm>
            <a:off x="176400" y="442800"/>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468" name="Google Shape;468;g1055a1265fa_0_23"/>
          <p:cNvGraphicFramePr/>
          <p:nvPr/>
        </p:nvGraphicFramePr>
        <p:xfrm>
          <a:off x="179556" y="1992735"/>
          <a:ext cx="3000000" cy="3000000"/>
        </p:xfrm>
        <a:graphic>
          <a:graphicData uri="http://schemas.openxmlformats.org/drawingml/2006/table">
            <a:tbl>
              <a:tblPr>
                <a:noFill/>
                <a:tableStyleId>{D2D823A7-3FF9-4932-A163-EEB897B8B904}</a:tableStyleId>
              </a:tblPr>
              <a:tblGrid>
                <a:gridCol w="594100"/>
                <a:gridCol w="743500"/>
                <a:gridCol w="743500"/>
                <a:gridCol w="743500"/>
                <a:gridCol w="743500"/>
                <a:gridCol w="743500"/>
                <a:gridCol w="743500"/>
                <a:gridCol w="743500"/>
                <a:gridCol w="743500"/>
                <a:gridCol w="743500"/>
                <a:gridCol w="743500"/>
                <a:gridCol w="763525"/>
              </a:tblGrid>
              <a:tr h="595925">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Oct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00275">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0.597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0.353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0.504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0.640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0.378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0.331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0.455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0.356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0.640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0.442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0.356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
        <p:nvSpPr>
          <p:cNvPr id="469" name="Google Shape;469;g1055a1265fa_0_23"/>
          <p:cNvSpPr txBox="1"/>
          <p:nvPr/>
        </p:nvSpPr>
        <p:spPr>
          <a:xfrm>
            <a:off x="0" y="4594725"/>
            <a:ext cx="5047200" cy="581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zh-TW" sz="1200" u="none" cap="none" strike="noStrike">
                <a:solidFill>
                  <a:srgbClr val="000000"/>
                </a:solidFill>
                <a:latin typeface="Microsoft JhengHei"/>
                <a:ea typeface="Microsoft JhengHei"/>
                <a:cs typeface="Microsoft JhengHei"/>
                <a:sym typeface="Microsoft JhengHei"/>
              </a:rPr>
              <a:t>A:</a:t>
            </a:r>
            <a:r>
              <a:rPr b="0" i="0" lang="zh-TW" sz="1200" u="none" cap="none" strike="noStrike">
                <a:solidFill>
                  <a:srgbClr val="000000"/>
                </a:solidFill>
                <a:latin typeface="Microsoft JhengHei"/>
                <a:ea typeface="Microsoft JhengHei"/>
                <a:cs typeface="Microsoft JhengHei"/>
                <a:sym typeface="Microsoft JhengHei"/>
              </a:rPr>
              <a:t> 單筆交易</a:t>
            </a:r>
            <a:endParaRPr b="0" i="0" sz="12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200"/>
              <a:buFont typeface="Arial"/>
              <a:buNone/>
            </a:pPr>
            <a:r>
              <a:rPr b="1" i="0" lang="zh-TW" sz="1200" u="none" cap="none" strike="noStrike">
                <a:solidFill>
                  <a:srgbClr val="000000"/>
                </a:solidFill>
                <a:latin typeface="Microsoft JhengHei"/>
                <a:ea typeface="Microsoft JhengHei"/>
                <a:cs typeface="Microsoft JhengHei"/>
                <a:sym typeface="Microsoft JhengHei"/>
              </a:rPr>
              <a:t>C' 1 /  C' 2:</a:t>
            </a:r>
            <a:r>
              <a:rPr b="0" i="0" lang="zh-TW" sz="1200" u="none" cap="none" strike="noStrike">
                <a:solidFill>
                  <a:srgbClr val="000000"/>
                </a:solidFill>
                <a:latin typeface="Microsoft JhengHei"/>
                <a:ea typeface="Microsoft JhengHei"/>
                <a:cs typeface="Microsoft JhengHei"/>
                <a:sym typeface="Microsoft JhengHei"/>
              </a:rPr>
              <a:t> Sampling Sequence Data + SSL，Task1 / Task2</a:t>
            </a:r>
            <a:endParaRPr b="0" i="0" sz="1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0bb75c48ec_2_277"/>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t/>
            </a:r>
            <a:endParaRPr/>
          </a:p>
        </p:txBody>
      </p:sp>
      <p:sp>
        <p:nvSpPr>
          <p:cNvPr id="475" name="Google Shape;475;g10bb75c48ec_2_277"/>
          <p:cNvSpPr txBox="1"/>
          <p:nvPr>
            <p:ph type="title"/>
          </p:nvPr>
        </p:nvSpPr>
        <p:spPr>
          <a:xfrm>
            <a:off x="631976" y="902775"/>
            <a:ext cx="858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a:t>
            </a:r>
            <a:endParaRPr b="1" sz="3000">
              <a:latin typeface="Microsoft JhengHei"/>
              <a:ea typeface="Microsoft JhengHei"/>
              <a:cs typeface="Microsoft JhengHei"/>
              <a:sym typeface="Microsoft JhengHei"/>
            </a:endParaRPr>
          </a:p>
        </p:txBody>
      </p:sp>
      <p:sp>
        <p:nvSpPr>
          <p:cNvPr id="476" name="Google Shape;476;g10bb75c48ec_2_277"/>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477" name="Google Shape;477;g10bb75c48ec_2_277"/>
          <p:cNvSpPr txBox="1"/>
          <p:nvPr/>
        </p:nvSpPr>
        <p:spPr>
          <a:xfrm>
            <a:off x="176400" y="442800"/>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478" name="Google Shape;478;g10bb75c48ec_2_277"/>
          <p:cNvGraphicFramePr/>
          <p:nvPr/>
        </p:nvGraphicFramePr>
        <p:xfrm>
          <a:off x="216556" y="1619260"/>
          <a:ext cx="3000000" cy="3000000"/>
        </p:xfrm>
        <a:graphic>
          <a:graphicData uri="http://schemas.openxmlformats.org/drawingml/2006/table">
            <a:tbl>
              <a:tblPr>
                <a:noFill/>
                <a:tableStyleId>{D2D823A7-3FF9-4932-A163-EEB897B8B904}</a:tableStyleId>
              </a:tblPr>
              <a:tblGrid>
                <a:gridCol w="594100"/>
                <a:gridCol w="743500"/>
                <a:gridCol w="743500"/>
                <a:gridCol w="743500"/>
                <a:gridCol w="743500"/>
                <a:gridCol w="743500"/>
                <a:gridCol w="743500"/>
                <a:gridCol w="743500"/>
                <a:gridCol w="743500"/>
                <a:gridCol w="743500"/>
                <a:gridCol w="743500"/>
                <a:gridCol w="763525"/>
              </a:tblGrid>
              <a:tr h="595925">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Oct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00275">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a:t>
                      </a:r>
                      <a:endParaRPr b="1" sz="15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0.597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0.353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0.504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0.424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0.640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0.378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0.331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0.455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0.356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0.640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0.442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0.356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 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0.570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0.467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 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0.572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0.333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0.446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0.307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
        <p:nvSpPr>
          <p:cNvPr id="479" name="Google Shape;479;g10bb75c48ec_2_277"/>
          <p:cNvSpPr txBox="1"/>
          <p:nvPr/>
        </p:nvSpPr>
        <p:spPr>
          <a:xfrm>
            <a:off x="0" y="4399925"/>
            <a:ext cx="4980600" cy="794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zh-TW" sz="1200" u="none" cap="none" strike="noStrike">
                <a:solidFill>
                  <a:srgbClr val="000000"/>
                </a:solidFill>
                <a:latin typeface="Microsoft JhengHei"/>
                <a:ea typeface="Microsoft JhengHei"/>
                <a:cs typeface="Microsoft JhengHei"/>
                <a:sym typeface="Microsoft JhengHei"/>
              </a:rPr>
              <a:t>A:</a:t>
            </a:r>
            <a:r>
              <a:rPr b="0" i="0" lang="zh-TW" sz="1200" u="none" cap="none" strike="noStrike">
                <a:solidFill>
                  <a:srgbClr val="000000"/>
                </a:solidFill>
                <a:latin typeface="Microsoft JhengHei"/>
                <a:ea typeface="Microsoft JhengHei"/>
                <a:cs typeface="Microsoft JhengHei"/>
                <a:sym typeface="Microsoft JhengHei"/>
              </a:rPr>
              <a:t> 單筆交易</a:t>
            </a:r>
            <a:endParaRPr b="0" i="0" sz="12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chemeClr val="dk1"/>
              </a:buClr>
              <a:buSzPts val="1100"/>
              <a:buFont typeface="Arial"/>
              <a:buNone/>
            </a:pPr>
            <a:r>
              <a:rPr b="1" i="0" lang="zh-TW" sz="1200" u="none" cap="none" strike="noStrike">
                <a:solidFill>
                  <a:schemeClr val="dk1"/>
                </a:solidFill>
                <a:latin typeface="Microsoft JhengHei"/>
                <a:ea typeface="Microsoft JhengHei"/>
                <a:cs typeface="Microsoft JhengHei"/>
                <a:sym typeface="Microsoft JhengHei"/>
              </a:rPr>
              <a:t>B 1 / B 2:</a:t>
            </a:r>
            <a:r>
              <a:rPr b="0" i="0" lang="zh-TW" sz="1200" u="none" cap="none" strike="noStrike">
                <a:solidFill>
                  <a:schemeClr val="dk1"/>
                </a:solidFill>
                <a:latin typeface="Microsoft JhengHei"/>
                <a:ea typeface="Microsoft JhengHei"/>
                <a:cs typeface="Microsoft JhengHei"/>
                <a:sym typeface="Microsoft JhengHei"/>
              </a:rPr>
              <a:t> Auto-Encoder + SSL，Task1 / Task2</a:t>
            </a:r>
            <a:endParaRPr b="0" i="0" sz="12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200"/>
              <a:buFont typeface="Arial"/>
              <a:buNone/>
            </a:pPr>
            <a:r>
              <a:rPr b="1" i="0" lang="zh-TW" sz="1200" u="none" cap="none" strike="noStrike">
                <a:solidFill>
                  <a:srgbClr val="000000"/>
                </a:solidFill>
                <a:latin typeface="Microsoft JhengHei"/>
                <a:ea typeface="Microsoft JhengHei"/>
                <a:cs typeface="Microsoft JhengHei"/>
                <a:sym typeface="Microsoft JhengHei"/>
              </a:rPr>
              <a:t>C' 1 / C' 2: </a:t>
            </a:r>
            <a:r>
              <a:rPr b="0" i="0" lang="zh-TW" sz="1200" u="none" cap="none" strike="noStrike">
                <a:solidFill>
                  <a:srgbClr val="000000"/>
                </a:solidFill>
                <a:latin typeface="Microsoft JhengHei"/>
                <a:ea typeface="Microsoft JhengHei"/>
                <a:cs typeface="Microsoft JhengHei"/>
                <a:sym typeface="Microsoft JhengHei"/>
              </a:rPr>
              <a:t>Sampling Sequence Data + SSL，Task1 / Task2</a:t>
            </a:r>
            <a:endParaRPr b="0" i="0" sz="1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0db1a35aee_11_8"/>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485" name="Google Shape;485;g10db1a35aee_11_8"/>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g10db1a35aee_11_8"/>
          <p:cNvSpPr txBox="1"/>
          <p:nvPr/>
        </p:nvSpPr>
        <p:spPr>
          <a:xfrm>
            <a:off x="631975" y="1551700"/>
            <a:ext cx="8511900" cy="3421500"/>
          </a:xfrm>
          <a:prstGeom prst="rect">
            <a:avLst/>
          </a:prstGeom>
          <a:noFill/>
          <a:ln>
            <a:noFill/>
          </a:ln>
        </p:spPr>
        <p:txBody>
          <a:bodyPr anchorCtr="0" anchor="t" bIns="68575" lIns="68575" spcFirstLastPara="1" rIns="68575" wrap="square" tIns="68575">
            <a:noAutofit/>
          </a:bodyPr>
          <a:lstStyle/>
          <a:p>
            <a:pPr indent="0" lvl="0" marL="0" marR="0" rtl="0" algn="l">
              <a:lnSpc>
                <a:spcPct val="115000"/>
              </a:lnSpc>
              <a:spcBef>
                <a:spcPts val="0"/>
              </a:spcBef>
              <a:spcAft>
                <a:spcPts val="0"/>
              </a:spcAft>
              <a:buClr>
                <a:schemeClr val="dk1"/>
              </a:buClr>
              <a:buSzPts val="1100"/>
              <a:buFont typeface="Arial"/>
              <a:buNone/>
            </a:pPr>
            <a:r>
              <a:rPr b="1" i="0" lang="zh-TW" sz="2000" u="none" cap="none" strike="noStrike">
                <a:solidFill>
                  <a:schemeClr val="dk1"/>
                </a:solidFill>
                <a:latin typeface="Microsoft JhengHei"/>
                <a:ea typeface="Microsoft JhengHei"/>
                <a:cs typeface="Microsoft JhengHei"/>
                <a:sym typeface="Microsoft JhengHei"/>
              </a:rPr>
              <a:t>目標：</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1000"/>
              </a:spcBef>
              <a:spcAft>
                <a:spcPts val="0"/>
              </a:spcAft>
              <a:buClr>
                <a:schemeClr val="dk1"/>
              </a:buClr>
              <a:buSzPts val="1100"/>
              <a:buFont typeface="Arial"/>
              <a:buNone/>
            </a:pPr>
            <a:r>
              <a:rPr b="0" i="0" lang="zh-TW" sz="1800" u="none" cap="none" strike="noStrike">
                <a:solidFill>
                  <a:schemeClr val="dk1"/>
                </a:solidFill>
                <a:latin typeface="Microsoft JhengHei"/>
                <a:ea typeface="Microsoft JhengHei"/>
                <a:cs typeface="Microsoft JhengHei"/>
                <a:sym typeface="Microsoft JhengHei"/>
              </a:rPr>
              <a:t>盜刷樣本的資料珍貴，且盜刷模式可能會繼續保留</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100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問題：</a:t>
            </a:r>
            <a:endParaRPr b="1" i="0" sz="20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不同期間的盜刷Pattern不完全相同，保留太長期的盜刷資料，可能衍生</a:t>
            </a:r>
            <a:r>
              <a:rPr b="1" i="0" lang="zh-TW" sz="1800" u="none" cap="none" strike="noStrike">
                <a:solidFill>
                  <a:schemeClr val="dk1"/>
                </a:solidFill>
                <a:latin typeface="Microsoft JhengHei"/>
                <a:ea typeface="Microsoft JhengHei"/>
                <a:cs typeface="Microsoft JhengHei"/>
                <a:sym typeface="Microsoft JhengHei"/>
              </a:rPr>
              <a:t>Concept Drift</a:t>
            </a:r>
            <a:r>
              <a:rPr b="0" i="0" lang="zh-TW" sz="1800" u="none" cap="none" strike="noStrike">
                <a:solidFill>
                  <a:schemeClr val="dk1"/>
                </a:solidFill>
                <a:latin typeface="Microsoft JhengHei"/>
                <a:ea typeface="Microsoft JhengHei"/>
                <a:cs typeface="Microsoft JhengHei"/>
                <a:sym typeface="Microsoft JhengHei"/>
              </a:rPr>
              <a:t>問題</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先前實驗：使用更長期、更多筆交易資料訓練模型，反而讓實驗效果下降</a:t>
            </a:r>
            <a:endParaRPr b="0"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1000"/>
              </a:spcBef>
              <a:spcAft>
                <a:spcPts val="1000"/>
              </a:spcAft>
              <a:buClr>
                <a:srgbClr val="000000"/>
              </a:buClr>
              <a:buSzPts val="1800"/>
              <a:buFont typeface="Arial"/>
              <a:buNone/>
            </a:pPr>
            <a:r>
              <a:t/>
            </a:r>
            <a:endParaRPr b="0" i="0" sz="1800" u="none" cap="none" strike="noStrike">
              <a:solidFill>
                <a:schemeClr val="dk1"/>
              </a:solidFill>
              <a:latin typeface="Microsoft JhengHei"/>
              <a:ea typeface="Microsoft JhengHei"/>
              <a:cs typeface="Microsoft JhengHei"/>
              <a:sym typeface="Microsoft JhengHei"/>
            </a:endParaRPr>
          </a:p>
        </p:txBody>
      </p:sp>
      <p:sp>
        <p:nvSpPr>
          <p:cNvPr id="487" name="Google Shape;487;g10db1a35aee_11_8"/>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488" name="Google Shape;488;g10db1a35aee_11_8"/>
          <p:cNvSpPr txBox="1"/>
          <p:nvPr>
            <p:ph type="title"/>
          </p:nvPr>
        </p:nvSpPr>
        <p:spPr>
          <a:xfrm>
            <a:off x="631975" y="902775"/>
            <a:ext cx="69276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Clr>
                <a:srgbClr val="000000"/>
              </a:buClr>
              <a:buSzPts val="4000"/>
              <a:buFont typeface="Arial"/>
              <a:buNone/>
            </a:pPr>
            <a:r>
              <a:rPr b="1" lang="zh-TW" sz="3000">
                <a:latin typeface="Microsoft JhengHei"/>
                <a:ea typeface="Microsoft JhengHei"/>
                <a:cs typeface="Microsoft JhengHei"/>
                <a:sym typeface="Microsoft JhengHei"/>
              </a:rPr>
              <a:t>Positive Accumulated </a:t>
            </a:r>
            <a:endParaRPr b="1" sz="3000">
              <a:latin typeface="Microsoft JhengHei"/>
              <a:ea typeface="Microsoft JhengHei"/>
              <a:cs typeface="Microsoft JhengHei"/>
              <a:sym typeface="Microsoft JhengHe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0bb75c48ec_2_302"/>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494" name="Google Shape;494;g10bb75c48ec_2_302"/>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g10bb75c48ec_2_302"/>
          <p:cNvSpPr txBox="1"/>
          <p:nvPr/>
        </p:nvSpPr>
        <p:spPr>
          <a:xfrm>
            <a:off x="631975" y="1551700"/>
            <a:ext cx="8511900" cy="3421500"/>
          </a:xfrm>
          <a:prstGeom prst="rect">
            <a:avLst/>
          </a:prstGeom>
          <a:noFill/>
          <a:ln>
            <a:noFill/>
          </a:ln>
        </p:spPr>
        <p:txBody>
          <a:bodyPr anchorCtr="0" anchor="t" bIns="68575" lIns="68575" spcFirstLastPara="1" rIns="68575" wrap="square" tIns="68575">
            <a:noAutofit/>
          </a:bodyPr>
          <a:lstStyle/>
          <a:p>
            <a:pPr indent="0" lvl="0" marL="0" marR="0" rtl="0" algn="l">
              <a:lnSpc>
                <a:spcPct val="115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實驗設定：</a:t>
            </a:r>
            <a:endParaRPr b="1" i="0" sz="20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除了訓練區間的盜刷之外，額外保留所有的盜刷交易</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使模型可以學習更長遠的盜刷特徵</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避免保留太長期的盜刷資料，期望解決</a:t>
            </a:r>
            <a:r>
              <a:rPr b="1" i="0" lang="zh-TW" sz="1800" u="none" cap="none" strike="noStrike">
                <a:solidFill>
                  <a:schemeClr val="dk1"/>
                </a:solidFill>
                <a:latin typeface="Microsoft JhengHei"/>
                <a:ea typeface="Microsoft JhengHei"/>
                <a:cs typeface="Microsoft JhengHei"/>
                <a:sym typeface="Microsoft JhengHei"/>
              </a:rPr>
              <a:t>Concept Drift</a:t>
            </a:r>
            <a:r>
              <a:rPr b="0" i="0" lang="zh-TW" sz="1800" u="none" cap="none" strike="noStrike">
                <a:solidFill>
                  <a:schemeClr val="dk1"/>
                </a:solidFill>
                <a:latin typeface="Microsoft JhengHei"/>
                <a:ea typeface="Microsoft JhengHei"/>
                <a:cs typeface="Microsoft JhengHei"/>
                <a:sym typeface="Microsoft JhengHei"/>
              </a:rPr>
              <a:t>的問題</a:t>
            </a:r>
            <a:endParaRPr b="0"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1000"/>
              </a:spcBef>
              <a:spcAft>
                <a:spcPts val="1000"/>
              </a:spcAft>
              <a:buClr>
                <a:srgbClr val="000000"/>
              </a:buClr>
              <a:buSzPts val="1800"/>
              <a:buFont typeface="Arial"/>
              <a:buNone/>
            </a:pPr>
            <a:r>
              <a:t/>
            </a:r>
            <a:endParaRPr b="0" i="0" sz="1800" u="none" cap="none" strike="noStrike">
              <a:solidFill>
                <a:schemeClr val="dk1"/>
              </a:solidFill>
              <a:latin typeface="Microsoft JhengHei"/>
              <a:ea typeface="Microsoft JhengHei"/>
              <a:cs typeface="Microsoft JhengHei"/>
              <a:sym typeface="Microsoft JhengHei"/>
            </a:endParaRPr>
          </a:p>
        </p:txBody>
      </p:sp>
      <p:sp>
        <p:nvSpPr>
          <p:cNvPr id="496" name="Google Shape;496;g10bb75c48ec_2_302"/>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497" name="Google Shape;497;g10bb75c48ec_2_302"/>
          <p:cNvSpPr txBox="1"/>
          <p:nvPr>
            <p:ph type="title"/>
          </p:nvPr>
        </p:nvSpPr>
        <p:spPr>
          <a:xfrm>
            <a:off x="631975" y="902775"/>
            <a:ext cx="69276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Clr>
                <a:srgbClr val="000000"/>
              </a:buClr>
              <a:buSzPts val="4000"/>
              <a:buFont typeface="Arial"/>
              <a:buNone/>
            </a:pPr>
            <a:r>
              <a:rPr b="1" lang="zh-TW" sz="3000">
                <a:latin typeface="Microsoft JhengHei"/>
                <a:ea typeface="Microsoft JhengHei"/>
                <a:cs typeface="Microsoft JhengHei"/>
                <a:sym typeface="Microsoft JhengHei"/>
              </a:rPr>
              <a:t>Positive Accumulated </a:t>
            </a:r>
            <a:endParaRPr b="1" sz="3000">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bb42addd6_0_0"/>
          <p:cNvSpPr txBox="1"/>
          <p:nvPr>
            <p:ph type="title"/>
          </p:nvPr>
        </p:nvSpPr>
        <p:spPr>
          <a:xfrm>
            <a:off x="631969" y="902775"/>
            <a:ext cx="41562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問題定義</a:t>
            </a:r>
            <a:endParaRPr b="1" sz="3000">
              <a:latin typeface="Microsoft JhengHei"/>
              <a:ea typeface="Microsoft JhengHei"/>
              <a:cs typeface="Microsoft JhengHei"/>
              <a:sym typeface="Microsoft JhengHei"/>
            </a:endParaRPr>
          </a:p>
        </p:txBody>
      </p:sp>
      <p:sp>
        <p:nvSpPr>
          <p:cNvPr id="233" name="Google Shape;233;g10bb42addd6_0_0"/>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800"/>
              <a:buNone/>
            </a:pPr>
            <a:fld id="{00000000-1234-1234-1234-123412341234}" type="slidenum">
              <a:rPr lang="zh-TW" sz="1100"/>
              <a:t>‹#›</a:t>
            </a:fld>
            <a:endParaRPr sz="1100"/>
          </a:p>
        </p:txBody>
      </p:sp>
      <p:sp>
        <p:nvSpPr>
          <p:cNvPr id="234" name="Google Shape;234;g10bb42addd6_0_0"/>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g10bb42addd6_0_0"/>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236" name="Google Shape;236;g10bb42addd6_0_0"/>
          <p:cNvSpPr txBox="1"/>
          <p:nvPr/>
        </p:nvSpPr>
        <p:spPr>
          <a:xfrm>
            <a:off x="611375" y="1623726"/>
            <a:ext cx="7649700" cy="3216000"/>
          </a:xfrm>
          <a:prstGeom prst="rect">
            <a:avLst/>
          </a:prstGeom>
          <a:noFill/>
          <a:ln>
            <a:noFill/>
          </a:ln>
        </p:spPr>
        <p:txBody>
          <a:bodyPr anchorCtr="0" anchor="t" bIns="68575" lIns="68575" spcFirstLastPara="1" rIns="68575" wrap="square" tIns="68575">
            <a:noAutofit/>
          </a:bodyPr>
          <a:lstStyle/>
          <a:p>
            <a:pPr indent="0" lvl="0" marL="0" marR="0" rtl="0" algn="l">
              <a:lnSpc>
                <a:spcPct val="115000"/>
              </a:lnSpc>
              <a:spcBef>
                <a:spcPts val="1000"/>
              </a:spcBef>
              <a:spcAft>
                <a:spcPts val="0"/>
              </a:spcAft>
              <a:buClr>
                <a:srgbClr val="000000"/>
              </a:buClr>
              <a:buSzPts val="1800"/>
              <a:buFont typeface="Arial"/>
              <a:buNone/>
            </a:pPr>
            <a:r>
              <a:rPr b="0" i="0" lang="zh-TW" sz="1800" u="none" cap="none" strike="noStrike">
                <a:solidFill>
                  <a:srgbClr val="000000"/>
                </a:solidFill>
                <a:latin typeface="Microsoft JhengHei"/>
                <a:ea typeface="Microsoft JhengHei"/>
                <a:cs typeface="Microsoft JhengHei"/>
                <a:sym typeface="Microsoft JhengHei"/>
              </a:rPr>
              <a:t>信用卡盜刷偵測2.0需要解決玉山提出的四個問題：</a:t>
            </a:r>
            <a:endParaRPr b="0" i="0" sz="16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115000"/>
              </a:lnSpc>
              <a:spcBef>
                <a:spcPts val="1000"/>
              </a:spcBef>
              <a:spcAft>
                <a:spcPts val="0"/>
              </a:spcAft>
              <a:buClr>
                <a:srgbClr val="000000"/>
              </a:buClr>
              <a:buSzPts val="1800"/>
              <a:buFont typeface="Microsoft JhengHei"/>
              <a:buAutoNum type="arabicPeriod"/>
            </a:pPr>
            <a:r>
              <a:rPr b="1" i="0" lang="zh-TW" sz="1800" u="none" cap="none" strike="noStrike">
                <a:solidFill>
                  <a:srgbClr val="000000"/>
                </a:solidFill>
                <a:latin typeface="Microsoft JhengHei"/>
                <a:ea typeface="Microsoft JhengHei"/>
                <a:cs typeface="Microsoft JhengHei"/>
                <a:sym typeface="Microsoft JhengHei"/>
              </a:rPr>
              <a:t>Sampling / Concept Drift</a:t>
            </a:r>
            <a:endParaRPr b="1" i="0" sz="1800" u="none" cap="none" strike="noStrike">
              <a:solidFill>
                <a:srgbClr val="000000"/>
              </a:solidFill>
              <a:latin typeface="Microsoft JhengHei"/>
              <a:ea typeface="Microsoft JhengHei"/>
              <a:cs typeface="Microsoft JhengHei"/>
              <a:sym typeface="Microsoft JhengHei"/>
            </a:endParaRPr>
          </a:p>
          <a:p>
            <a:pPr indent="-353060" lvl="1" marL="914400" marR="0" rtl="0" algn="l">
              <a:lnSpc>
                <a:spcPct val="115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要使用那些交易資料作為訓練資料？長期資料會更好？</a:t>
            </a:r>
            <a:endParaRPr b="0" i="0" sz="16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115000"/>
              </a:lnSpc>
              <a:spcBef>
                <a:spcPts val="0"/>
              </a:spcBef>
              <a:spcAft>
                <a:spcPts val="0"/>
              </a:spcAft>
              <a:buClr>
                <a:srgbClr val="000000"/>
              </a:buClr>
              <a:buSzPts val="1800"/>
              <a:buFont typeface="Microsoft JhengHei"/>
              <a:buAutoNum type="arabicPeriod"/>
            </a:pPr>
            <a:r>
              <a:rPr b="1" i="0" lang="zh-TW" sz="1800" u="none" cap="none" strike="noStrike">
                <a:solidFill>
                  <a:srgbClr val="000000"/>
                </a:solidFill>
                <a:latin typeface="Microsoft JhengHei"/>
                <a:ea typeface="Microsoft JhengHei"/>
                <a:cs typeface="Microsoft JhengHei"/>
                <a:sym typeface="Microsoft JhengHei"/>
              </a:rPr>
              <a:t>Noise Label</a:t>
            </a:r>
            <a:endParaRPr b="1" i="0" sz="1800" u="none" cap="none" strike="noStrike">
              <a:solidFill>
                <a:srgbClr val="000000"/>
              </a:solidFill>
              <a:latin typeface="Microsoft JhengHei"/>
              <a:ea typeface="Microsoft JhengHei"/>
              <a:cs typeface="Microsoft JhengHei"/>
              <a:sym typeface="Microsoft JhengHei"/>
            </a:endParaRPr>
          </a:p>
          <a:p>
            <a:pPr indent="-353060" lvl="1" marL="914400" marR="0" rtl="0" algn="l">
              <a:lnSpc>
                <a:spcPct val="115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盜刷不一定能即時發現，會在一段時間後才回報</a:t>
            </a:r>
            <a:endParaRPr b="0" i="0" sz="16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115000"/>
              </a:lnSpc>
              <a:spcBef>
                <a:spcPts val="0"/>
              </a:spcBef>
              <a:spcAft>
                <a:spcPts val="0"/>
              </a:spcAft>
              <a:buClr>
                <a:srgbClr val="000000"/>
              </a:buClr>
              <a:buSzPts val="1800"/>
              <a:buFont typeface="Microsoft JhengHei"/>
              <a:buAutoNum type="arabicPeriod"/>
            </a:pPr>
            <a:r>
              <a:rPr b="1" i="0" lang="zh-TW" sz="1800" u="none" cap="none" strike="noStrike">
                <a:solidFill>
                  <a:srgbClr val="000000"/>
                </a:solidFill>
                <a:latin typeface="Microsoft JhengHei"/>
                <a:ea typeface="Microsoft JhengHei"/>
                <a:cs typeface="Microsoft JhengHei"/>
                <a:sym typeface="Microsoft JhengHei"/>
              </a:rPr>
              <a:t>Dynamic Threshold</a:t>
            </a:r>
            <a:endParaRPr b="1" i="0" sz="1800" u="none" cap="none" strike="noStrike">
              <a:solidFill>
                <a:srgbClr val="000000"/>
              </a:solidFill>
              <a:latin typeface="Microsoft JhengHei"/>
              <a:ea typeface="Microsoft JhengHei"/>
              <a:cs typeface="Microsoft JhengHei"/>
              <a:sym typeface="Microsoft JhengHei"/>
            </a:endParaRPr>
          </a:p>
          <a:p>
            <a:pPr indent="-353060" lvl="1" marL="914400" marR="0" rtl="0" algn="l">
              <a:lnSpc>
                <a:spcPct val="115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每筆刷卡需即時判定，一週僅能人工處理5000筆疑似盜刷的交易</a:t>
            </a:r>
            <a:endParaRPr b="0" i="0" sz="16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115000"/>
              </a:lnSpc>
              <a:spcBef>
                <a:spcPts val="0"/>
              </a:spcBef>
              <a:spcAft>
                <a:spcPts val="0"/>
              </a:spcAft>
              <a:buClr>
                <a:srgbClr val="000000"/>
              </a:buClr>
              <a:buSzPts val="1800"/>
              <a:buFont typeface="Microsoft JhengHei"/>
              <a:buAutoNum type="arabicPeriod"/>
            </a:pPr>
            <a:r>
              <a:rPr b="1" i="0" lang="zh-TW" sz="1800" u="none" cap="none" strike="noStrike">
                <a:solidFill>
                  <a:srgbClr val="000000"/>
                </a:solidFill>
                <a:latin typeface="Microsoft JhengHei"/>
                <a:ea typeface="Microsoft JhengHei"/>
                <a:cs typeface="Microsoft JhengHei"/>
                <a:sym typeface="Microsoft JhengHei"/>
              </a:rPr>
              <a:t>花費時間</a:t>
            </a:r>
            <a:endParaRPr b="1" i="0" sz="1800" u="none" cap="none" strike="noStrike">
              <a:solidFill>
                <a:srgbClr val="000000"/>
              </a:solidFill>
              <a:latin typeface="Microsoft JhengHei"/>
              <a:ea typeface="Microsoft JhengHei"/>
              <a:cs typeface="Microsoft JhengHei"/>
              <a:sym typeface="Microsoft JhengHei"/>
            </a:endParaRPr>
          </a:p>
          <a:p>
            <a:pPr indent="-353060" lvl="1" marL="914400" marR="0" rtl="0" algn="l">
              <a:lnSpc>
                <a:spcPct val="115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每筆交易需要在0.1秒內即時反應</a:t>
            </a:r>
            <a:endParaRPr b="0" i="0" sz="16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500"/>
              <a:buFont typeface="Arial"/>
              <a:buNone/>
            </a:pPr>
            <a:r>
              <a:t/>
            </a:r>
            <a:endParaRPr b="0" i="0" sz="1800" u="none" cap="none" strike="noStrike">
              <a:solidFill>
                <a:srgbClr val="002060"/>
              </a:solidFill>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0bb75c48ec_2_310"/>
          <p:cNvSpPr txBox="1"/>
          <p:nvPr>
            <p:ph type="title"/>
          </p:nvPr>
        </p:nvSpPr>
        <p:spPr>
          <a:xfrm>
            <a:off x="631976" y="902775"/>
            <a:ext cx="858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Positive Accumulated</a:t>
            </a:r>
            <a:endParaRPr b="1" sz="3000">
              <a:latin typeface="Microsoft JhengHei"/>
              <a:ea typeface="Microsoft JhengHei"/>
              <a:cs typeface="Microsoft JhengHei"/>
              <a:sym typeface="Microsoft JhengHei"/>
            </a:endParaRPr>
          </a:p>
        </p:txBody>
      </p:sp>
      <p:sp>
        <p:nvSpPr>
          <p:cNvPr id="503" name="Google Shape;503;g10bb75c48ec_2_31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04" name="Google Shape;504;g10bb75c48ec_2_310"/>
          <p:cNvSpPr txBox="1"/>
          <p:nvPr/>
        </p:nvSpPr>
        <p:spPr>
          <a:xfrm>
            <a:off x="176400" y="442800"/>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05" name="Google Shape;505;g10bb75c48ec_2_310"/>
          <p:cNvGraphicFramePr/>
          <p:nvPr/>
        </p:nvGraphicFramePr>
        <p:xfrm>
          <a:off x="1972244" y="1675810"/>
          <a:ext cx="3000000" cy="3000000"/>
        </p:xfrm>
        <a:graphic>
          <a:graphicData uri="http://schemas.openxmlformats.org/drawingml/2006/table">
            <a:tbl>
              <a:tblPr>
                <a:noFill/>
                <a:tableStyleId>{D2D823A7-3FF9-4932-A163-EEB897B8B904}</a:tableStyleId>
              </a:tblPr>
              <a:tblGrid>
                <a:gridCol w="887625"/>
                <a:gridCol w="718650"/>
                <a:gridCol w="718650"/>
                <a:gridCol w="718650"/>
                <a:gridCol w="718650"/>
                <a:gridCol w="718650"/>
                <a:gridCol w="718650"/>
              </a:tblGrid>
              <a:tr h="26520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W1</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W2</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latin typeface="Microsoft JhengHei"/>
                          <a:ea typeface="Microsoft JhengHei"/>
                          <a:cs typeface="Microsoft JhengHei"/>
                          <a:sym typeface="Microsoft JhengHei"/>
                        </a:rPr>
                        <a:t>Average</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348225">
                <a:tc>
                  <a:txBody>
                    <a:bodyPr/>
                    <a:lstStyle/>
                    <a:p>
                      <a:pPr indent="0" lvl="0" marL="0" marR="0" rtl="0" algn="ctr">
                        <a:lnSpc>
                          <a:spcPct val="100000"/>
                        </a:lnSpc>
                        <a:spcBef>
                          <a:spcPts val="0"/>
                        </a:spcBef>
                        <a:spcAft>
                          <a:spcPts val="0"/>
                        </a:spcAft>
                        <a:buClr>
                          <a:srgbClr val="000000"/>
                        </a:buClr>
                        <a:buSzPts val="1000"/>
                        <a:buFont typeface="Arial"/>
                        <a:buNone/>
                      </a:pPr>
                      <a:r>
                        <a:rPr b="1" lang="zh-TW" sz="1000" u="none" cap="none" strike="noStrike">
                          <a:solidFill>
                            <a:srgbClr val="000000"/>
                          </a:solidFill>
                          <a:latin typeface="Microsoft JhengHei"/>
                          <a:ea typeface="Microsoft JhengHei"/>
                          <a:cs typeface="Microsoft JhengHei"/>
                          <a:sym typeface="Microsoft JhengHei"/>
                        </a:rPr>
                        <a:t>A</a:t>
                      </a:r>
                      <a:endParaRPr b="1" sz="10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0.410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0.423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0.448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0.404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0.322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a:t>
                      </a:r>
                      <a:r>
                        <a:rPr lang="zh-TW" sz="1200" u="none" cap="none" strike="noStrike">
                          <a:latin typeface="Microsoft JhengHei"/>
                          <a:ea typeface="Microsoft JhengHei"/>
                          <a:cs typeface="Microsoft JhengHei"/>
                          <a:sym typeface="Microsoft JhengHei"/>
                        </a:rPr>
                        <a:t>01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25550">
                <a:tc>
                  <a:txBody>
                    <a:bodyPr/>
                    <a:lstStyle/>
                    <a:p>
                      <a:pPr indent="0" lvl="0" marL="0" marR="0" rtl="0" algn="ctr">
                        <a:lnSpc>
                          <a:spcPct val="100000"/>
                        </a:lnSpc>
                        <a:spcBef>
                          <a:spcPts val="0"/>
                        </a:spcBef>
                        <a:spcAft>
                          <a:spcPts val="0"/>
                        </a:spcAft>
                        <a:buClr>
                          <a:srgbClr val="000000"/>
                        </a:buClr>
                        <a:buSzPts val="1000"/>
                        <a:buFont typeface="Arial"/>
                        <a:buNone/>
                      </a:pPr>
                      <a:r>
                        <a:rPr b="1" lang="zh-TW" sz="1000" u="none" cap="none" strike="noStrike">
                          <a:solidFill>
                            <a:srgbClr val="000000"/>
                          </a:solidFill>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(全部累積)</a:t>
                      </a:r>
                      <a:endParaRPr b="1" sz="10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0.431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a:t>
                      </a:r>
                      <a:r>
                        <a:rPr lang="zh-TW" sz="1200" u="none" cap="none" strike="noStrike">
                          <a:latin typeface="Microsoft JhengHei"/>
                          <a:ea typeface="Microsoft JhengHei"/>
                          <a:cs typeface="Microsoft JhengHei"/>
                          <a:sym typeface="Microsoft JhengHei"/>
                        </a:rPr>
                        <a:t>48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a:t>
                      </a:r>
                      <a:r>
                        <a:rPr lang="zh-TW" sz="1200" u="none" cap="none" strike="noStrike">
                          <a:latin typeface="Microsoft JhengHei"/>
                          <a:ea typeface="Microsoft JhengHei"/>
                          <a:cs typeface="Microsoft JhengHei"/>
                          <a:sym typeface="Microsoft JhengHei"/>
                        </a:rPr>
                        <a:t>15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0.320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a:t>
                      </a:r>
                      <a:r>
                        <a:rPr lang="zh-TW" sz="1200" u="none" cap="none" strike="noStrike">
                          <a:latin typeface="Microsoft JhengHei"/>
                          <a:ea typeface="Microsoft JhengHei"/>
                          <a:cs typeface="Microsoft JhengHei"/>
                          <a:sym typeface="Microsoft JhengHei"/>
                        </a:rPr>
                        <a:t>407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25550">
                <a:tc>
                  <a:txBody>
                    <a:bodyPr/>
                    <a:lstStyle/>
                    <a:p>
                      <a:pPr indent="0" lvl="0" marL="0" marR="0" rtl="0" algn="ctr">
                        <a:lnSpc>
                          <a:spcPct val="100000"/>
                        </a:lnSpc>
                        <a:spcBef>
                          <a:spcPts val="0"/>
                        </a:spcBef>
                        <a:spcAft>
                          <a:spcPts val="0"/>
                        </a:spcAft>
                        <a:buClr>
                          <a:schemeClr val="dk1"/>
                        </a:buClr>
                        <a:buSzPts val="1100"/>
                        <a:buFont typeface="Arial"/>
                        <a:buNone/>
                      </a:pPr>
                      <a:r>
                        <a:rPr b="1" lang="zh-TW" sz="1000" u="none" cap="none" strike="noStrike">
                          <a:solidFill>
                            <a:schemeClr val="dk1"/>
                          </a:solidFill>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(累積五期)</a:t>
                      </a:r>
                      <a:endParaRPr b="1" sz="10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425550">
                <a:tc>
                  <a:txBody>
                    <a:bodyPr/>
                    <a:lstStyle/>
                    <a:p>
                      <a:pPr indent="0" lvl="0" marL="0" marR="0" rtl="0" algn="ctr">
                        <a:lnSpc>
                          <a:spcPct val="100000"/>
                        </a:lnSpc>
                        <a:spcBef>
                          <a:spcPts val="0"/>
                        </a:spcBef>
                        <a:spcAft>
                          <a:spcPts val="0"/>
                        </a:spcAft>
                        <a:buClr>
                          <a:srgbClr val="000000"/>
                        </a:buClr>
                        <a:buSzPts val="1000"/>
                        <a:buFont typeface="Arial"/>
                        <a:buNone/>
                      </a:pPr>
                      <a:r>
                        <a:rPr b="1" lang="zh-TW" sz="1000" u="none" cap="none" strike="noStrike">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(累積四期)</a:t>
                      </a:r>
                      <a:endParaRPr b="1" sz="1000" u="none" cap="none" strike="noStrike">
                        <a:solidFill>
                          <a:srgbClr val="0000FF"/>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0.439</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0.457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0.418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0.333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25550">
                <a:tc>
                  <a:txBody>
                    <a:bodyPr/>
                    <a:lstStyle/>
                    <a:p>
                      <a:pPr indent="0" lvl="0" marL="0" marR="0" rtl="0" algn="ctr">
                        <a:lnSpc>
                          <a:spcPct val="100000"/>
                        </a:lnSpc>
                        <a:spcBef>
                          <a:spcPts val="0"/>
                        </a:spcBef>
                        <a:spcAft>
                          <a:spcPts val="0"/>
                        </a:spcAft>
                        <a:buClr>
                          <a:schemeClr val="dk1"/>
                        </a:buClr>
                        <a:buSzPts val="1100"/>
                        <a:buFont typeface="Arial"/>
                        <a:buNone/>
                      </a:pPr>
                      <a:r>
                        <a:rPr b="1" lang="zh-TW" sz="1000" u="none" cap="none" strike="noStrike">
                          <a:solidFill>
                            <a:schemeClr val="dk1"/>
                          </a:solidFill>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(累積三期)</a:t>
                      </a:r>
                      <a:endParaRPr b="1" sz="10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0.436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0.438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425550">
                <a:tc>
                  <a:txBody>
                    <a:bodyPr/>
                    <a:lstStyle/>
                    <a:p>
                      <a:pPr indent="0" lvl="0" marL="0" marR="0" rtl="0" algn="ctr">
                        <a:lnSpc>
                          <a:spcPct val="100000"/>
                        </a:lnSpc>
                        <a:spcBef>
                          <a:spcPts val="0"/>
                        </a:spcBef>
                        <a:spcAft>
                          <a:spcPts val="0"/>
                        </a:spcAft>
                        <a:buClr>
                          <a:schemeClr val="dk1"/>
                        </a:buClr>
                        <a:buSzPts val="1100"/>
                        <a:buFont typeface="Arial"/>
                        <a:buNone/>
                      </a:pPr>
                      <a:r>
                        <a:rPr b="1" lang="zh-TW" sz="1000" u="none" cap="none" strike="noStrike">
                          <a:solidFill>
                            <a:schemeClr val="dk1"/>
                          </a:solidFill>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(累積二期)</a:t>
                      </a:r>
                      <a:endParaRPr b="1" sz="10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0.434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25550">
                <a:tc>
                  <a:txBody>
                    <a:bodyPr/>
                    <a:lstStyle/>
                    <a:p>
                      <a:pPr indent="0" lvl="0" marL="0" marR="0" rtl="0" algn="ctr">
                        <a:lnSpc>
                          <a:spcPct val="100000"/>
                        </a:lnSpc>
                        <a:spcBef>
                          <a:spcPts val="0"/>
                        </a:spcBef>
                        <a:spcAft>
                          <a:spcPts val="0"/>
                        </a:spcAft>
                        <a:buClr>
                          <a:schemeClr val="dk1"/>
                        </a:buClr>
                        <a:buSzPts val="1100"/>
                        <a:buFont typeface="Arial"/>
                        <a:buNone/>
                      </a:pPr>
                      <a:r>
                        <a:rPr b="1" lang="zh-TW" sz="1000" u="none" cap="none" strike="noStrike">
                          <a:solidFill>
                            <a:schemeClr val="dk1"/>
                          </a:solidFill>
                          <a:latin typeface="Microsoft JhengHei"/>
                          <a:ea typeface="Microsoft JhengHei"/>
                          <a:cs typeface="Microsoft JhengHei"/>
                          <a:sym typeface="Microsoft JhengHei"/>
                        </a:rPr>
                        <a:t>A</a:t>
                      </a:r>
                      <a:r>
                        <a:rPr b="1" lang="zh-TW" sz="1000" u="none" cap="none" strike="noStrike">
                          <a:solidFill>
                            <a:srgbClr val="0000FF"/>
                          </a:solidFill>
                          <a:latin typeface="Microsoft JhengHei"/>
                          <a:ea typeface="Microsoft JhengHei"/>
                          <a:cs typeface="Microsoft JhengHei"/>
                          <a:sym typeface="Microsoft JhengHei"/>
                        </a:rPr>
                        <a:t>(累積一期)</a:t>
                      </a:r>
                      <a:endParaRPr b="1" sz="10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0.438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10e4f5849fe_1_27"/>
          <p:cNvSpPr txBox="1"/>
          <p:nvPr/>
        </p:nvSpPr>
        <p:spPr>
          <a:xfrm>
            <a:off x="0" y="4323725"/>
            <a:ext cx="4980600" cy="938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A:</a:t>
            </a:r>
            <a:r>
              <a:rPr b="0" i="0" lang="zh-TW" sz="1100" u="none" cap="none" strike="noStrike">
                <a:solidFill>
                  <a:srgbClr val="000000"/>
                </a:solidFill>
                <a:latin typeface="Microsoft JhengHei"/>
                <a:ea typeface="Microsoft JhengHei"/>
                <a:cs typeface="Microsoft JhengHei"/>
                <a:sym typeface="Microsoft JhengHei"/>
              </a:rPr>
              <a:t> 單筆交易</a:t>
            </a:r>
            <a:endParaRPr b="0" i="0" sz="11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100"/>
              <a:buFont typeface="Arial"/>
              <a:buNone/>
            </a:pPr>
            <a:r>
              <a:rPr b="1" i="0" lang="zh-TW" sz="1100" u="none" cap="none" strike="noStrike">
                <a:solidFill>
                  <a:schemeClr val="dk1"/>
                </a:solidFill>
                <a:latin typeface="Microsoft JhengHei"/>
                <a:ea typeface="Microsoft JhengHei"/>
                <a:cs typeface="Microsoft JhengHei"/>
                <a:sym typeface="Microsoft JhengHei"/>
              </a:rPr>
              <a:t>B 1 / B 2:</a:t>
            </a:r>
            <a:r>
              <a:rPr b="0" i="0" lang="zh-TW" sz="1100" u="none" cap="none" strike="noStrike">
                <a:solidFill>
                  <a:schemeClr val="dk1"/>
                </a:solidFill>
                <a:latin typeface="Microsoft JhengHei"/>
                <a:ea typeface="Microsoft JhengHei"/>
                <a:cs typeface="Microsoft JhengHei"/>
                <a:sym typeface="Microsoft JhengHei"/>
              </a:rPr>
              <a:t> Auto-Encoder + SSL，Task1 / Task2</a:t>
            </a:r>
            <a:endParaRPr b="0" i="0" sz="11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C' 1 / C' 2: </a:t>
            </a:r>
            <a:r>
              <a:rPr b="0" i="0" lang="zh-TW" sz="1100" u="none" cap="none" strike="noStrike">
                <a:solidFill>
                  <a:srgbClr val="000000"/>
                </a:solidFill>
                <a:latin typeface="Microsoft JhengHei"/>
                <a:ea typeface="Microsoft JhengHei"/>
                <a:cs typeface="Microsoft JhengHei"/>
                <a:sym typeface="Microsoft JhengHei"/>
              </a:rPr>
              <a:t>Sampling Sequence Data + SSL，Task1 / Task2</a:t>
            </a:r>
            <a:endParaRPr b="0" i="0" sz="11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Final:</a:t>
            </a:r>
            <a:r>
              <a:rPr b="0" i="0" lang="zh-TW" sz="1100" u="none" cap="none" strike="noStrike">
                <a:solidFill>
                  <a:srgbClr val="000000"/>
                </a:solidFill>
                <a:latin typeface="Microsoft JhengHei"/>
                <a:ea typeface="Microsoft JhengHei"/>
                <a:cs typeface="Microsoft JhengHei"/>
                <a:sym typeface="Microsoft JhengHei"/>
              </a:rPr>
              <a:t> Sampling Sequence Data (累積四期positive) + SSL，Task2</a:t>
            </a:r>
            <a:endParaRPr b="0" i="0" sz="1100" u="none" cap="none" strike="noStrike">
              <a:solidFill>
                <a:srgbClr val="000000"/>
              </a:solidFill>
              <a:latin typeface="Microsoft JhengHei"/>
              <a:ea typeface="Microsoft JhengHei"/>
              <a:cs typeface="Microsoft JhengHei"/>
              <a:sym typeface="Microsoft JhengHei"/>
            </a:endParaRPr>
          </a:p>
        </p:txBody>
      </p:sp>
      <p:sp>
        <p:nvSpPr>
          <p:cNvPr id="511" name="Google Shape;511;g10e4f5849fe_1_27"/>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t/>
            </a:r>
            <a:endParaRPr/>
          </a:p>
        </p:txBody>
      </p:sp>
      <p:sp>
        <p:nvSpPr>
          <p:cNvPr id="512" name="Google Shape;512;g10e4f5849fe_1_27"/>
          <p:cNvSpPr txBox="1"/>
          <p:nvPr>
            <p:ph type="title"/>
          </p:nvPr>
        </p:nvSpPr>
        <p:spPr>
          <a:xfrm>
            <a:off x="631976" y="902775"/>
            <a:ext cx="858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User Behavior 結論</a:t>
            </a:r>
            <a:endParaRPr b="1" sz="3000">
              <a:latin typeface="Microsoft JhengHei"/>
              <a:ea typeface="Microsoft JhengHei"/>
              <a:cs typeface="Microsoft JhengHei"/>
              <a:sym typeface="Microsoft JhengHei"/>
            </a:endParaRPr>
          </a:p>
        </p:txBody>
      </p:sp>
      <p:sp>
        <p:nvSpPr>
          <p:cNvPr id="513" name="Google Shape;513;g10e4f5849fe_1_27"/>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14" name="Google Shape;514;g10e4f5849fe_1_27"/>
          <p:cNvSpPr txBox="1"/>
          <p:nvPr/>
        </p:nvSpPr>
        <p:spPr>
          <a:xfrm>
            <a:off x="176400" y="442800"/>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15" name="Google Shape;515;g10e4f5849fe_1_27"/>
          <p:cNvGraphicFramePr/>
          <p:nvPr/>
        </p:nvGraphicFramePr>
        <p:xfrm>
          <a:off x="179569" y="1419123"/>
          <a:ext cx="3000000" cy="3000000"/>
        </p:xfrm>
        <a:graphic>
          <a:graphicData uri="http://schemas.openxmlformats.org/drawingml/2006/table">
            <a:tbl>
              <a:tblPr>
                <a:noFill/>
                <a:tableStyleId>{D2D823A7-3FF9-4932-A163-EEB897B8B904}</a:tableStyleId>
              </a:tblPr>
              <a:tblGrid>
                <a:gridCol w="594100"/>
                <a:gridCol w="743500"/>
                <a:gridCol w="743500"/>
                <a:gridCol w="743500"/>
                <a:gridCol w="743500"/>
                <a:gridCol w="743500"/>
                <a:gridCol w="743500"/>
                <a:gridCol w="743500"/>
                <a:gridCol w="743500"/>
                <a:gridCol w="743500"/>
                <a:gridCol w="743500"/>
                <a:gridCol w="763525"/>
              </a:tblGrid>
              <a:tr h="43280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Sep</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Oct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Oct 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Nov</a:t>
                      </a:r>
                      <a:r>
                        <a:rPr b="1" lang="zh-TW" sz="1200" u="none" cap="none" strike="noStrike">
                          <a:latin typeface="Microsoft JhengHei"/>
                          <a:ea typeface="Microsoft JhengHei"/>
                          <a:cs typeface="Microsoft JhengHei"/>
                          <a:sym typeface="Microsoft JhengHei"/>
                        </a:rPr>
                        <a:t> </a:t>
                      </a:r>
                      <a:r>
                        <a:rPr b="1" lang="zh-TW" sz="1200" u="none" cap="none" strike="noStrike">
                          <a:solidFill>
                            <a:srgbClr val="000000"/>
                          </a:solidFill>
                          <a:latin typeface="Microsoft JhengHei"/>
                          <a:ea typeface="Microsoft JhengHei"/>
                          <a:cs typeface="Microsoft JhengHei"/>
                          <a:sym typeface="Microsoft JhengHei"/>
                        </a:rPr>
                        <a:t>W4</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00275">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a:t>
                      </a:r>
                      <a:endParaRPr b="1" sz="15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0.597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0.311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0.504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0.410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0.404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0.421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 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0.570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0.258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0.455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0.397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0.362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0.467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0.280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B 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0.572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0.253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0.333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0.446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0.418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0.307</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0.392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1</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0.640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0.378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0.331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0.406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0.455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C</a:t>
                      </a:r>
                      <a:r>
                        <a:rPr b="1" lang="zh-TW" sz="1200" u="none" cap="none" strike="noStrike">
                          <a:solidFill>
                            <a:srgbClr val="000000"/>
                          </a:solidFill>
                          <a:latin typeface="Microsoft JhengHei"/>
                          <a:ea typeface="Microsoft JhengHei"/>
                          <a:cs typeface="Microsoft JhengHei"/>
                          <a:sym typeface="Microsoft JhengHei"/>
                        </a:rPr>
                        <a:t>' 2</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0.640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0.341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0.320</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0.483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0.389</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0.442</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0.490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0.356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0.438</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solidFill>
                            <a:schemeClr val="dk1"/>
                          </a:solidFill>
                          <a:latin typeface="Microsoft JhengHei"/>
                          <a:ea typeface="Microsoft JhengHei"/>
                          <a:cs typeface="Microsoft JhengHei"/>
                          <a:sym typeface="Microsoft JhengHei"/>
                        </a:rPr>
                        <a:t>Final</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0.645</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0.55</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0.466</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0.461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0.452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0.461</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0.43</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0.371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0.458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0bb42addd6_0_949"/>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SzPts val="1800"/>
              <a:buNone/>
            </a:pPr>
            <a:r>
              <a:rPr b="1" lang="zh-TW">
                <a:latin typeface="Microsoft JhengHei"/>
                <a:ea typeface="Microsoft JhengHei"/>
                <a:cs typeface="Microsoft JhengHei"/>
                <a:sym typeface="Microsoft JhengHei"/>
              </a:rPr>
              <a:t>目的：</a:t>
            </a:r>
            <a:r>
              <a:rPr lang="zh-TW">
                <a:latin typeface="Microsoft JhengHei"/>
                <a:ea typeface="Microsoft JhengHei"/>
                <a:cs typeface="Microsoft JhengHei"/>
                <a:sym typeface="Microsoft JhengHei"/>
              </a:rPr>
              <a:t>協助整合深度學習實驗流程</a:t>
            </a:r>
            <a:endParaRPr>
              <a:latin typeface="Microsoft JhengHei"/>
              <a:ea typeface="Microsoft JhengHei"/>
              <a:cs typeface="Microsoft JhengHei"/>
              <a:sym typeface="Microsoft JhengHei"/>
            </a:endParaRPr>
          </a:p>
          <a:p>
            <a:pPr indent="-342900" lvl="0" marL="457200" rtl="0" algn="l">
              <a:lnSpc>
                <a:spcPct val="150000"/>
              </a:lnSpc>
              <a:spcBef>
                <a:spcPts val="800"/>
              </a:spcBef>
              <a:spcAft>
                <a:spcPts val="0"/>
              </a:spcAft>
              <a:buClr>
                <a:schemeClr val="dk1"/>
              </a:buClr>
              <a:buSzPts val="1800"/>
              <a:buFont typeface="Microsoft JhengHei"/>
              <a:buChar char="●"/>
            </a:pPr>
            <a:r>
              <a:rPr lang="zh-TW">
                <a:latin typeface="Microsoft JhengHei"/>
                <a:ea typeface="Microsoft JhengHei"/>
                <a:cs typeface="Microsoft JhengHei"/>
                <a:sym typeface="Microsoft JhengHei"/>
              </a:rPr>
              <a:t>包含</a:t>
            </a:r>
            <a:r>
              <a:rPr lang="zh-TW">
                <a:solidFill>
                  <a:schemeClr val="dk1"/>
                </a:solidFill>
                <a:latin typeface="Microsoft JhengHei"/>
                <a:ea typeface="Microsoft JhengHei"/>
                <a:cs typeface="Microsoft JhengHei"/>
                <a:sym typeface="Microsoft JhengHei"/>
              </a:rPr>
              <a:t>資料預處理、參數選擇與最佳化、模型訓練、模型測試</a:t>
            </a:r>
            <a:r>
              <a:rPr lang="zh-TW">
                <a:latin typeface="Microsoft JhengHei"/>
                <a:ea typeface="Microsoft JhengHei"/>
                <a:cs typeface="Microsoft JhengHei"/>
                <a:sym typeface="Microsoft JhengHei"/>
              </a:rPr>
              <a:t>，以及其他實驗步驟</a:t>
            </a:r>
            <a:endParaRPr>
              <a:solidFill>
                <a:schemeClr val="dk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基於PyTorch、PyTorch Lightning開發</a:t>
            </a:r>
            <a:endParaRPr>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目前於玉山研發雲中實作</a:t>
            </a:r>
            <a:endParaRPr>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需選擇指定環境 Python 3.7; Tensorflow 2.4; CUDA 11 (MLaaS Develop)</a:t>
            </a:r>
            <a:endParaRPr sz="1600">
              <a:solidFill>
                <a:schemeClr val="dk1"/>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chemeClr val="dk1"/>
              </a:buClr>
              <a:buSzPts val="1600"/>
              <a:buFont typeface="Microsoft JhengHei"/>
              <a:buChar char="○"/>
            </a:pPr>
            <a:r>
              <a:rPr lang="zh-TW" sz="1600">
                <a:solidFill>
                  <a:schemeClr val="dk1"/>
                </a:solidFill>
                <a:latin typeface="Microsoft JhengHei"/>
                <a:ea typeface="Microsoft JhengHei"/>
                <a:cs typeface="Microsoft JhengHei"/>
                <a:sym typeface="Microsoft JhengHei"/>
              </a:rPr>
              <a:t>需安裝指定版本套件 (PyTorch、TensorBoard)</a:t>
            </a:r>
            <a:endParaRPr sz="1600">
              <a:solidFill>
                <a:schemeClr val="dk1"/>
              </a:solidFill>
              <a:latin typeface="Microsoft JhengHei"/>
              <a:ea typeface="Microsoft JhengHei"/>
              <a:cs typeface="Microsoft JhengHei"/>
              <a:sym typeface="Microsoft JhengHei"/>
            </a:endParaRPr>
          </a:p>
        </p:txBody>
      </p:sp>
      <p:sp>
        <p:nvSpPr>
          <p:cNvPr id="521" name="Google Shape;521;g10bb42addd6_0_949"/>
          <p:cNvSpPr txBox="1"/>
          <p:nvPr>
            <p:ph type="title"/>
          </p:nvPr>
        </p:nvSpPr>
        <p:spPr>
          <a:xfrm>
            <a:off x="631973" y="902775"/>
            <a:ext cx="501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玉山產學框架</a:t>
            </a:r>
            <a:endParaRPr b="1" sz="3000">
              <a:latin typeface="Microsoft JhengHei"/>
              <a:ea typeface="Microsoft JhengHei"/>
              <a:cs typeface="Microsoft JhengHei"/>
              <a:sym typeface="Microsoft JhengHei"/>
            </a:endParaRPr>
          </a:p>
        </p:txBody>
      </p:sp>
      <p:sp>
        <p:nvSpPr>
          <p:cNvPr id="522" name="Google Shape;522;g10bb42addd6_0_949"/>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23" name="Google Shape;523;g10bb42addd6_0_949"/>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10e4f5849fe_1_6"/>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lang="zh-TW"/>
              <a:t>目前實作完成：</a:t>
            </a:r>
            <a:endParaRPr/>
          </a:p>
          <a:p>
            <a:pPr indent="-342900" lvl="0" marL="457200" rtl="0" algn="l">
              <a:lnSpc>
                <a:spcPct val="90000"/>
              </a:lnSpc>
              <a:spcBef>
                <a:spcPts val="800"/>
              </a:spcBef>
              <a:spcAft>
                <a:spcPts val="0"/>
              </a:spcAft>
              <a:buSzPts val="1800"/>
              <a:buChar char="●"/>
            </a:pPr>
            <a:r>
              <a:rPr lang="zh-TW"/>
              <a:t>範例實驗實作與測試 </a:t>
            </a:r>
            <a:endParaRPr/>
          </a:p>
          <a:p>
            <a:pPr indent="-342900" lvl="0" marL="457200" rtl="0" algn="l">
              <a:lnSpc>
                <a:spcPct val="90000"/>
              </a:lnSpc>
              <a:spcBef>
                <a:spcPts val="0"/>
              </a:spcBef>
              <a:spcAft>
                <a:spcPts val="0"/>
              </a:spcAft>
              <a:buSzPts val="1800"/>
              <a:buChar char="●"/>
            </a:pPr>
            <a:r>
              <a:rPr lang="zh-TW"/>
              <a:t>與盜刷專案套件相容性測試</a:t>
            </a:r>
            <a:endParaRPr/>
          </a:p>
          <a:p>
            <a:pPr indent="-342900" lvl="0" marL="457200" rtl="0" algn="l">
              <a:lnSpc>
                <a:spcPct val="90000"/>
              </a:lnSpc>
              <a:spcBef>
                <a:spcPts val="0"/>
              </a:spcBef>
              <a:spcAft>
                <a:spcPts val="0"/>
              </a:spcAft>
              <a:buSzPts val="1800"/>
              <a:buChar char="●"/>
            </a:pPr>
            <a:r>
              <a:rPr lang="zh-TW"/>
              <a:t>實作基礎盜刷模型，並使用交易資料進行測試</a:t>
            </a:r>
            <a:endParaRPr/>
          </a:p>
        </p:txBody>
      </p:sp>
      <p:sp>
        <p:nvSpPr>
          <p:cNvPr id="529" name="Google Shape;529;g10e4f5849fe_1_6"/>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30" name="Google Shape;530;g10e4f5849fe_1_6"/>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pSp>
        <p:nvGrpSpPr>
          <p:cNvPr id="531" name="Google Shape;531;g10e4f5849fe_1_6"/>
          <p:cNvGrpSpPr/>
          <p:nvPr/>
        </p:nvGrpSpPr>
        <p:grpSpPr>
          <a:xfrm>
            <a:off x="323993" y="2742143"/>
            <a:ext cx="4732084" cy="2349537"/>
            <a:chOff x="2835447" y="1395588"/>
            <a:chExt cx="5876176" cy="3044625"/>
          </a:xfrm>
        </p:grpSpPr>
        <p:pic>
          <p:nvPicPr>
            <p:cNvPr id="532" name="Google Shape;532;g10e4f5849fe_1_6"/>
            <p:cNvPicPr preferRelativeResize="0"/>
            <p:nvPr/>
          </p:nvPicPr>
          <p:blipFill rotWithShape="1">
            <a:blip r:embed="rId3">
              <a:alphaModFix/>
            </a:blip>
            <a:srcRect b="0" l="0" r="0" t="0"/>
            <a:stretch/>
          </p:blipFill>
          <p:spPr>
            <a:xfrm>
              <a:off x="2835447" y="1395588"/>
              <a:ext cx="5876176" cy="3044625"/>
            </a:xfrm>
            <a:prstGeom prst="rect">
              <a:avLst/>
            </a:prstGeom>
            <a:noFill/>
            <a:ln>
              <a:noFill/>
            </a:ln>
          </p:spPr>
        </p:pic>
        <p:sp>
          <p:nvSpPr>
            <p:cNvPr id="533" name="Google Shape;533;g10e4f5849fe_1_6"/>
            <p:cNvSpPr/>
            <p:nvPr/>
          </p:nvSpPr>
          <p:spPr>
            <a:xfrm>
              <a:off x="2989900" y="1761375"/>
              <a:ext cx="843600" cy="24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g10e4f5849fe_1_6"/>
          <p:cNvSpPr txBox="1"/>
          <p:nvPr>
            <p:ph type="title"/>
          </p:nvPr>
        </p:nvSpPr>
        <p:spPr>
          <a:xfrm>
            <a:off x="631973" y="902775"/>
            <a:ext cx="501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玉山產學框架 實作</a:t>
            </a:r>
            <a:endParaRPr b="1" sz="3000">
              <a:latin typeface="Microsoft JhengHei"/>
              <a:ea typeface="Microsoft JhengHei"/>
              <a:cs typeface="Microsoft JhengHei"/>
              <a:sym typeface="Microsoft JhengHe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0e345a6222_0_9"/>
          <p:cNvSpPr txBox="1"/>
          <p:nvPr>
            <p:ph idx="12" type="sldNum"/>
          </p:nvPr>
        </p:nvSpPr>
        <p:spPr>
          <a:xfrm>
            <a:off x="8463324" y="4594717"/>
            <a:ext cx="384900" cy="24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40" name="Google Shape;540;g10e345a6222_0_9"/>
          <p:cNvSpPr txBox="1"/>
          <p:nvPr>
            <p:ph idx="1" type="body"/>
          </p:nvPr>
        </p:nvSpPr>
        <p:spPr>
          <a:xfrm>
            <a:off x="3394550" y="2264525"/>
            <a:ext cx="5203200" cy="551400"/>
          </a:xfrm>
          <a:prstGeom prst="rect">
            <a:avLst/>
          </a:prstGeom>
          <a:noFill/>
          <a:ln>
            <a:noFill/>
          </a:ln>
        </p:spPr>
        <p:txBody>
          <a:bodyPr anchorCtr="0" anchor="t" bIns="45700" lIns="91425" spcFirstLastPara="1" rIns="91425" wrap="square" tIns="45700">
            <a:noAutofit/>
          </a:bodyPr>
          <a:lstStyle/>
          <a:p>
            <a:pPr indent="-165100" lvl="0" marL="342900" rtl="0" algn="ctr">
              <a:lnSpc>
                <a:spcPct val="100000"/>
              </a:lnSpc>
              <a:spcBef>
                <a:spcPts val="0"/>
              </a:spcBef>
              <a:spcAft>
                <a:spcPts val="0"/>
              </a:spcAft>
              <a:buClr>
                <a:schemeClr val="dk1"/>
              </a:buClr>
              <a:buSzPts val="4400"/>
              <a:buFont typeface="Arial"/>
              <a:buNone/>
            </a:pPr>
            <a:r>
              <a:rPr lang="zh-TW" sz="3000"/>
              <a:t>Dynamic Threshold 實驗</a:t>
            </a:r>
            <a:endParaRPr sz="3000"/>
          </a:p>
          <a:p>
            <a:pPr indent="-165100" lvl="0" marL="342900" marR="0" rtl="0" algn="ctr">
              <a:lnSpc>
                <a:spcPct val="100000"/>
              </a:lnSpc>
              <a:spcBef>
                <a:spcPts val="0"/>
              </a:spcBef>
              <a:spcAft>
                <a:spcPts val="0"/>
              </a:spcAft>
              <a:buClr>
                <a:srgbClr val="000000"/>
              </a:buClr>
              <a:buSzPts val="4400"/>
              <a:buFont typeface="Arial"/>
              <a:buNone/>
            </a:pPr>
            <a:r>
              <a:t/>
            </a:r>
            <a:endParaRPr sz="3000"/>
          </a:p>
        </p:txBody>
      </p:sp>
      <p:sp>
        <p:nvSpPr>
          <p:cNvPr id="541" name="Google Shape;541;g10e345a6222_0_9"/>
          <p:cNvSpPr txBox="1"/>
          <p:nvPr>
            <p:ph idx="2" type="body"/>
          </p:nvPr>
        </p:nvSpPr>
        <p:spPr>
          <a:xfrm>
            <a:off x="1620107" y="2030400"/>
            <a:ext cx="1516800" cy="10197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rgbClr val="000000"/>
              </a:buClr>
              <a:buSzPts val="5000"/>
              <a:buFont typeface="Arial"/>
              <a:buNone/>
            </a:pPr>
            <a:r>
              <a:rPr lang="zh-TW" sz="6900"/>
              <a:t>03</a:t>
            </a:r>
            <a:endParaRPr sz="6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0360471cff_0_0"/>
          <p:cNvSpPr txBox="1"/>
          <p:nvPr>
            <p:ph idx="2" type="body"/>
          </p:nvPr>
        </p:nvSpPr>
        <p:spPr>
          <a:xfrm>
            <a:off x="497100" y="1612400"/>
            <a:ext cx="8149800" cy="2655900"/>
          </a:xfrm>
          <a:prstGeom prst="rect">
            <a:avLst/>
          </a:prstGeom>
          <a:noFill/>
          <a:ln>
            <a:noFill/>
          </a:ln>
        </p:spPr>
        <p:txBody>
          <a:bodyPr anchorCtr="0" anchor="t" bIns="34275" lIns="68575" spcFirstLastPara="1" rIns="68575" wrap="square" tIns="34275">
            <a:noAutofit/>
          </a:bodyPr>
          <a:lstStyle/>
          <a:p>
            <a:pPr indent="-342900" lvl="0" marL="457200" rtl="0" algn="l">
              <a:lnSpc>
                <a:spcPct val="115000"/>
              </a:lnSpc>
              <a:spcBef>
                <a:spcPts val="800"/>
              </a:spcBef>
              <a:spcAft>
                <a:spcPts val="1000"/>
              </a:spcAft>
              <a:buSzPts val="1800"/>
              <a:buChar char="●"/>
            </a:pPr>
            <a:r>
              <a:rPr b="1" lang="zh-TW"/>
              <a:t>目標：</a:t>
            </a:r>
            <a:r>
              <a:rPr lang="zh-TW">
                <a:latin typeface="Microsoft JhengHei"/>
                <a:ea typeface="Microsoft JhengHei"/>
                <a:cs typeface="Microsoft JhengHei"/>
                <a:sym typeface="Microsoft JhengHei"/>
              </a:rPr>
              <a:t>由於資源有限，目標是模型每週預測出最有可能是盜刷的5000筆資料，希望設計出會隨每週情況而改變的Threshold</a:t>
            </a:r>
            <a:endParaRPr>
              <a:latin typeface="Microsoft JhengHei"/>
              <a:ea typeface="Microsoft JhengHei"/>
              <a:cs typeface="Microsoft JhengHei"/>
              <a:sym typeface="Microsoft JhengHei"/>
            </a:endParaRPr>
          </a:p>
        </p:txBody>
      </p:sp>
      <p:sp>
        <p:nvSpPr>
          <p:cNvPr id="547" name="Google Shape;547;g10360471cff_0_0"/>
          <p:cNvSpPr txBox="1"/>
          <p:nvPr>
            <p:ph type="title"/>
          </p:nvPr>
        </p:nvSpPr>
        <p:spPr>
          <a:xfrm>
            <a:off x="631975" y="902775"/>
            <a:ext cx="52005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Dynamic Threshold統整</a:t>
            </a:r>
            <a:endParaRPr b="1" sz="3000">
              <a:latin typeface="Microsoft JhengHei"/>
              <a:ea typeface="Microsoft JhengHei"/>
              <a:cs typeface="Microsoft JhengHei"/>
              <a:sym typeface="Microsoft JhengHei"/>
            </a:endParaRPr>
          </a:p>
        </p:txBody>
      </p:sp>
      <p:sp>
        <p:nvSpPr>
          <p:cNvPr id="548" name="Google Shape;548;g10360471cff_0_0"/>
          <p:cNvSpPr/>
          <p:nvPr/>
        </p:nvSpPr>
        <p:spPr>
          <a:xfrm>
            <a:off x="854700" y="2493125"/>
            <a:ext cx="7434600" cy="2291100"/>
          </a:xfrm>
          <a:prstGeom prst="roundRect">
            <a:avLst>
              <a:gd fmla="val 16667" name="adj"/>
            </a:avLst>
          </a:prstGeom>
          <a:solidFill>
            <a:schemeClr val="lt1"/>
          </a:solid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0" i="0" lang="zh-TW" sz="1600" u="none" cap="none" strike="noStrike">
                <a:solidFill>
                  <a:schemeClr val="dk1"/>
                </a:solidFill>
                <a:latin typeface="Arial"/>
                <a:ea typeface="Arial"/>
                <a:cs typeface="Arial"/>
                <a:sym typeface="Arial"/>
              </a:rPr>
              <a:t>版本一：</a:t>
            </a:r>
            <a:r>
              <a:rPr b="0" i="0" lang="zh-TW" sz="1600" u="none" cap="none" strike="noStrike">
                <a:solidFill>
                  <a:schemeClr val="dk1"/>
                </a:solidFill>
                <a:latin typeface="Microsoft JhengHei"/>
                <a:ea typeface="Microsoft JhengHei"/>
                <a:cs typeface="Microsoft JhengHei"/>
                <a:sym typeface="Microsoft JhengHei"/>
              </a:rPr>
              <a:t>透過Validation set，取得當期的Threshold</a:t>
            </a:r>
            <a:endParaRPr b="0"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800"/>
              </a:spcBef>
              <a:spcAft>
                <a:spcPts val="0"/>
              </a:spcAft>
              <a:buClr>
                <a:schemeClr val="dk1"/>
              </a:buClr>
              <a:buSzPts val="1100"/>
              <a:buFont typeface="Arial"/>
              <a:buNone/>
            </a:pPr>
            <a:r>
              <a:rPr b="0" i="0" lang="zh-TW" sz="1600" u="none" cap="none" strike="noStrike">
                <a:solidFill>
                  <a:schemeClr val="dk1"/>
                </a:solidFill>
                <a:latin typeface="Arial"/>
                <a:ea typeface="Arial"/>
                <a:cs typeface="Arial"/>
                <a:sym typeface="Arial"/>
              </a:rPr>
              <a:t>版本二：</a:t>
            </a:r>
            <a:r>
              <a:rPr b="0" i="0" lang="zh-TW" sz="1600" u="none" cap="none" strike="noStrike">
                <a:solidFill>
                  <a:schemeClr val="dk1"/>
                </a:solidFill>
                <a:latin typeface="Microsoft JhengHei"/>
                <a:ea typeface="Microsoft JhengHei"/>
                <a:cs typeface="Microsoft JhengHei"/>
                <a:sym typeface="Microsoft JhengHei"/>
              </a:rPr>
              <a:t>依據已確認的盜刷筆數、該週剩餘時間決定Threshold</a:t>
            </a:r>
            <a:endParaRPr b="0"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800"/>
              </a:spcBef>
              <a:spcAft>
                <a:spcPts val="0"/>
              </a:spcAft>
              <a:buClr>
                <a:schemeClr val="dk1"/>
              </a:buClr>
              <a:buSzPts val="1100"/>
              <a:buFont typeface="Arial"/>
              <a:buNone/>
            </a:pPr>
            <a:r>
              <a:rPr b="0" i="0" lang="zh-TW" sz="1600" u="none" cap="none" strike="noStrike">
                <a:solidFill>
                  <a:schemeClr val="dk1"/>
                </a:solidFill>
                <a:latin typeface="Microsoft JhengHei"/>
                <a:ea typeface="Microsoft JhengHei"/>
                <a:cs typeface="Microsoft JhengHei"/>
                <a:sym typeface="Microsoft JhengHei"/>
              </a:rPr>
              <a:t>版本三：加入週期性盜刷量統計資訊決定Threshold</a:t>
            </a:r>
            <a:endParaRPr b="0"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800"/>
              </a:spcBef>
              <a:spcAft>
                <a:spcPts val="0"/>
              </a:spcAft>
              <a:buClr>
                <a:schemeClr val="dk1"/>
              </a:buClr>
              <a:buSzPts val="1100"/>
              <a:buFont typeface="Arial"/>
              <a:buNone/>
            </a:pPr>
            <a:r>
              <a:rPr b="0" i="0" lang="zh-TW" sz="1600" u="none" cap="none" strike="noStrike">
                <a:solidFill>
                  <a:schemeClr val="dk1"/>
                </a:solidFill>
                <a:latin typeface="Microsoft JhengHei"/>
                <a:ea typeface="Microsoft JhengHei"/>
                <a:cs typeface="Microsoft JhengHei"/>
                <a:sym typeface="Microsoft JhengHei"/>
              </a:rPr>
              <a:t>版本四：同版本三，且依據已確認的盜刷筆數、該週剩餘時間調整 Threshold</a:t>
            </a:r>
            <a:endParaRPr b="0" i="0" sz="1600" u="none" cap="none" strike="noStrike">
              <a:solidFill>
                <a:schemeClr val="dk1"/>
              </a:solidFill>
              <a:latin typeface="Microsoft JhengHei"/>
              <a:ea typeface="Microsoft JhengHei"/>
              <a:cs typeface="Microsoft JhengHei"/>
              <a:sym typeface="Microsoft JhengHei"/>
            </a:endParaRPr>
          </a:p>
          <a:p>
            <a:pPr indent="0" lvl="0" marL="0" marR="0" rtl="0" algn="l">
              <a:lnSpc>
                <a:spcPct val="150000"/>
              </a:lnSpc>
              <a:spcBef>
                <a:spcPts val="800"/>
              </a:spcBef>
              <a:spcAft>
                <a:spcPts val="0"/>
              </a:spcAft>
              <a:buClr>
                <a:srgbClr val="000000"/>
              </a:buClr>
              <a:buSzPts val="1600"/>
              <a:buFont typeface="Arial"/>
              <a:buNone/>
            </a:pPr>
            <a:r>
              <a:rPr b="0" i="0" lang="zh-TW" sz="1600" u="none" cap="none" strike="noStrike">
                <a:solidFill>
                  <a:schemeClr val="dk1"/>
                </a:solidFill>
                <a:latin typeface="Microsoft JhengHei"/>
                <a:ea typeface="Microsoft JhengHei"/>
                <a:cs typeface="Microsoft JhengHei"/>
                <a:sym typeface="Microsoft JhengHei"/>
              </a:rPr>
              <a:t>版本五：依據已確認的盜刷筆數、該週剩餘時間調整 Threshold</a:t>
            </a:r>
            <a:endParaRPr b="0" i="0" sz="1400" u="none" cap="none" strike="noStrike">
              <a:solidFill>
                <a:srgbClr val="000000"/>
              </a:solidFill>
              <a:latin typeface="Arial"/>
              <a:ea typeface="Arial"/>
              <a:cs typeface="Arial"/>
              <a:sym typeface="Arial"/>
            </a:endParaRPr>
          </a:p>
        </p:txBody>
      </p:sp>
      <p:sp>
        <p:nvSpPr>
          <p:cNvPr id="549" name="Google Shape;549;g10360471cff_0_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50" name="Google Shape;550;g10360471cff_0_0"/>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10bb42addd6_0_927"/>
          <p:cNvSpPr txBox="1"/>
          <p:nvPr>
            <p:ph idx="2" type="body"/>
          </p:nvPr>
        </p:nvSpPr>
        <p:spPr>
          <a:xfrm>
            <a:off x="497100" y="1612400"/>
            <a:ext cx="8149800" cy="2655900"/>
          </a:xfrm>
          <a:prstGeom prst="rect">
            <a:avLst/>
          </a:prstGeom>
          <a:noFill/>
          <a:ln>
            <a:noFill/>
          </a:ln>
        </p:spPr>
        <p:txBody>
          <a:bodyPr anchorCtr="0" anchor="t" bIns="34275" lIns="68575" spcFirstLastPara="1" rIns="68575" wrap="square" tIns="34275">
            <a:noAutofit/>
          </a:bodyPr>
          <a:lstStyle/>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Threshold的初始值會參考Validation Set</a:t>
            </a:r>
            <a:r>
              <a:rPr b="1" lang="zh-TW" sz="1600">
                <a:latin typeface="Microsoft JhengHei"/>
                <a:ea typeface="Microsoft JhengHei"/>
                <a:cs typeface="Microsoft JhengHei"/>
                <a:sym typeface="Microsoft JhengHei"/>
              </a:rPr>
              <a:t>盜刷量統計資訊</a:t>
            </a:r>
            <a:endParaRPr b="1" sz="16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盜刷量佔比統計量的計算，除了盜刷量之外，也會參考當日的交易數量</a:t>
            </a:r>
            <a:endParaRPr sz="16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Threshold會依據</a:t>
            </a:r>
            <a:r>
              <a:rPr b="1" lang="zh-TW" sz="1600">
                <a:latin typeface="Microsoft JhengHei"/>
                <a:ea typeface="Microsoft JhengHei"/>
                <a:cs typeface="Microsoft JhengHei"/>
                <a:sym typeface="Microsoft JhengHei"/>
              </a:rPr>
              <a:t>已確認的盜刷筆數、該週剩餘時間</a:t>
            </a:r>
            <a:r>
              <a:rPr lang="zh-TW" sz="1600">
                <a:latin typeface="Microsoft JhengHei"/>
                <a:ea typeface="Microsoft JhengHei"/>
                <a:cs typeface="Microsoft JhengHei"/>
                <a:sym typeface="Microsoft JhengHei"/>
              </a:rPr>
              <a:t>動態的調整 </a:t>
            </a:r>
            <a:endParaRPr>
              <a:latin typeface="Microsoft JhengHei"/>
              <a:ea typeface="Microsoft JhengHei"/>
              <a:cs typeface="Microsoft JhengHei"/>
              <a:sym typeface="Microsoft JhengHei"/>
            </a:endParaRPr>
          </a:p>
        </p:txBody>
      </p:sp>
      <p:sp>
        <p:nvSpPr>
          <p:cNvPr id="556" name="Google Shape;556;g10bb42addd6_0_927"/>
          <p:cNvSpPr txBox="1"/>
          <p:nvPr>
            <p:ph type="title"/>
          </p:nvPr>
        </p:nvSpPr>
        <p:spPr>
          <a:xfrm>
            <a:off x="631975" y="902775"/>
            <a:ext cx="59538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Dynamic Threshold 版本五</a:t>
            </a:r>
            <a:endParaRPr b="1" sz="3000">
              <a:latin typeface="Microsoft JhengHei"/>
              <a:ea typeface="Microsoft JhengHei"/>
              <a:cs typeface="Microsoft JhengHei"/>
              <a:sym typeface="Microsoft JhengHei"/>
            </a:endParaRPr>
          </a:p>
        </p:txBody>
      </p:sp>
      <p:sp>
        <p:nvSpPr>
          <p:cNvPr id="557" name="Google Shape;557;g10bb42addd6_0_927"/>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58" name="Google Shape;558;g10bb42addd6_0_927"/>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59" name="Google Shape;559;g10bb42addd6_0_927"/>
          <p:cNvGraphicFramePr/>
          <p:nvPr/>
        </p:nvGraphicFramePr>
        <p:xfrm>
          <a:off x="176231" y="3036656"/>
          <a:ext cx="3000000" cy="3000000"/>
        </p:xfrm>
        <a:graphic>
          <a:graphicData uri="http://schemas.openxmlformats.org/drawingml/2006/table">
            <a:tbl>
              <a:tblPr>
                <a:noFill/>
                <a:tableStyleId>{D2D823A7-3FF9-4932-A163-EEB897B8B904}</a:tableStyleId>
              </a:tblPr>
              <a:tblGrid>
                <a:gridCol w="1178725"/>
                <a:gridCol w="935125"/>
                <a:gridCol w="935125"/>
                <a:gridCol w="935125"/>
                <a:gridCol w="935125"/>
                <a:gridCol w="935125"/>
                <a:gridCol w="935125"/>
                <a:gridCol w="935125"/>
                <a:gridCol w="935125"/>
              </a:tblGrid>
              <a:tr h="335525">
                <a:tc>
                  <a:txBody>
                    <a:bodyPr/>
                    <a:lstStyle/>
                    <a:p>
                      <a:pPr indent="0" lvl="0" marL="0" marR="0" rtl="0" algn="ctr">
                        <a:lnSpc>
                          <a:spcPct val="115000"/>
                        </a:lnSpc>
                        <a:spcBef>
                          <a:spcPts val="0"/>
                        </a:spcBef>
                        <a:spcAft>
                          <a:spcPts val="0"/>
                        </a:spcAft>
                        <a:buClr>
                          <a:srgbClr val="000000"/>
                        </a:buClr>
                        <a:buSzPts val="1100"/>
                        <a:buFont typeface="Arial"/>
                        <a:buNone/>
                      </a:pPr>
                      <a:r>
                        <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星期一</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星期二</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星期三</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星期四</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星期五</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星期六</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星期日</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總和</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33552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當日</a:t>
                      </a:r>
                      <a:r>
                        <a:rPr b="1" lang="zh-TW" sz="1200" u="none" cap="none" strike="noStrike">
                          <a:solidFill>
                            <a:schemeClr val="dk1"/>
                          </a:solidFill>
                          <a:latin typeface="Microsoft JhengHei"/>
                          <a:ea typeface="Microsoft JhengHei"/>
                          <a:cs typeface="Microsoft JhengHei"/>
                          <a:sym typeface="Microsoft JhengHei"/>
                        </a:rPr>
                        <a:t>盜刷量</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50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150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3552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當日</a:t>
                      </a:r>
                      <a:r>
                        <a:rPr b="1" lang="zh-TW" sz="1200" u="none" cap="none" strike="noStrike">
                          <a:solidFill>
                            <a:schemeClr val="dk1"/>
                          </a:solidFill>
                          <a:latin typeface="Microsoft JhengHei"/>
                          <a:ea typeface="Microsoft JhengHei"/>
                          <a:cs typeface="Microsoft JhengHei"/>
                          <a:sym typeface="Microsoft JhengHei"/>
                        </a:rPr>
                        <a:t>交易量</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80000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50000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50000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65000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4250000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335525">
                <a:tc>
                  <a:txBody>
                    <a:bodyPr/>
                    <a:lstStyle/>
                    <a:p>
                      <a:pPr indent="0" lvl="0" marL="0" marR="0" rtl="0" algn="ctr">
                        <a:lnSpc>
                          <a:spcPct val="100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盜刷量佔比</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0.17%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0.24%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335525">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盜刷量佔比</a:t>
                      </a:r>
                      <a:endParaRPr b="1" sz="1200" u="none" cap="none" strike="noStrike">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a:t>
                      </a:r>
                      <a:r>
                        <a:rPr b="1" lang="zh-TW" sz="1200" u="none" cap="none" strike="noStrike">
                          <a:solidFill>
                            <a:srgbClr val="000000"/>
                          </a:solidFill>
                          <a:latin typeface="Microsoft JhengHei"/>
                          <a:ea typeface="Microsoft JhengHei"/>
                          <a:cs typeface="Microsoft JhengHei"/>
                          <a:sym typeface="Microsoft JhengHei"/>
                        </a:rPr>
                        <a:t>標準化</a:t>
                      </a:r>
                      <a:r>
                        <a:rPr b="1" lang="zh-TW" sz="1200" u="none" cap="none" strike="noStrike">
                          <a:latin typeface="Microsoft JhengHei"/>
                          <a:ea typeface="Microsoft JhengHei"/>
                          <a:cs typeface="Microsoft JhengHei"/>
                          <a:sym typeface="Microsoft JhengHei"/>
                        </a:rPr>
                        <a:t>)</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10.39%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15.56%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15.56%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12.45%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19.10%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20.72%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bl>
          </a:graphicData>
        </a:graphic>
      </p:graphicFrame>
      <p:sp>
        <p:nvSpPr>
          <p:cNvPr id="560" name="Google Shape;560;g10bb42addd6_0_927"/>
          <p:cNvSpPr/>
          <p:nvPr/>
        </p:nvSpPr>
        <p:spPr>
          <a:xfrm>
            <a:off x="1474600" y="3427550"/>
            <a:ext cx="684600" cy="135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0bb42addd6_0_927"/>
          <p:cNvSpPr/>
          <p:nvPr/>
        </p:nvSpPr>
        <p:spPr>
          <a:xfrm>
            <a:off x="5221250" y="3427550"/>
            <a:ext cx="684600" cy="135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0bb42addd6_0_916"/>
          <p:cNvSpPr txBox="1"/>
          <p:nvPr>
            <p:ph idx="2" type="body"/>
          </p:nvPr>
        </p:nvSpPr>
        <p:spPr>
          <a:xfrm>
            <a:off x="497100" y="1612400"/>
            <a:ext cx="8149800" cy="2655900"/>
          </a:xfrm>
          <a:prstGeom prst="rect">
            <a:avLst/>
          </a:prstGeom>
          <a:noFill/>
          <a:ln>
            <a:noFill/>
          </a:ln>
        </p:spPr>
        <p:txBody>
          <a:bodyPr anchorCtr="0" anchor="t" bIns="34275" lIns="68575" spcFirstLastPara="1" rIns="68575" wrap="square" tIns="34275">
            <a:noAutofit/>
          </a:bodyPr>
          <a:lstStyle/>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盜刷 Quota 數量為 7天 5000筆，依據Validation Set統計盜刷量佔比如下表</a:t>
            </a:r>
            <a:endParaRPr sz="1600">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sz="1600">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sz="1600">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sz="12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AutoNum type="arabicPeriod"/>
            </a:pPr>
            <a:r>
              <a:rPr lang="zh-TW" sz="1600">
                <a:latin typeface="Microsoft JhengHei"/>
                <a:ea typeface="Microsoft JhengHei"/>
                <a:cs typeface="Microsoft JhengHei"/>
                <a:sym typeface="Microsoft JhengHei"/>
              </a:rPr>
              <a:t>假設Testing 第一天是週一，應該分配 10.39%的 Quota 的盜刷量</a:t>
            </a:r>
            <a:endParaRPr sz="16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AutoNum type="arabicPeriod"/>
            </a:pPr>
            <a:r>
              <a:rPr lang="zh-TW" sz="1600">
                <a:latin typeface="Microsoft JhengHei"/>
                <a:ea typeface="Microsoft JhengHei"/>
                <a:cs typeface="Microsoft JhengHei"/>
                <a:sym typeface="Microsoft JhengHei"/>
              </a:rPr>
              <a:t>依照確認的盜刷筆數，使用統計結果分配下一天的Threshold</a:t>
            </a:r>
            <a:endParaRPr sz="16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假設實際上第一天預測600筆盜刷，剩餘盜刷 Quota為4400筆</a:t>
            </a:r>
            <a:endParaRPr sz="1600">
              <a:latin typeface="Microsoft JhengHei"/>
              <a:ea typeface="Microsoft JhengHei"/>
              <a:cs typeface="Microsoft JhengHei"/>
              <a:sym typeface="Microsoft JhengHei"/>
            </a:endParaRPr>
          </a:p>
          <a:p>
            <a:pPr indent="-330200" lvl="0" marL="457200" rtl="0" algn="l">
              <a:lnSpc>
                <a:spcPct val="150000"/>
              </a:lnSpc>
              <a:spcBef>
                <a:spcPts val="0"/>
              </a:spcBef>
              <a:spcAft>
                <a:spcPts val="0"/>
              </a:spcAft>
              <a:buSzPts val="1600"/>
              <a:buFont typeface="Microsoft JhengHei"/>
              <a:buChar char="●"/>
            </a:pPr>
            <a:r>
              <a:rPr lang="zh-TW" sz="1600">
                <a:latin typeface="Microsoft JhengHei"/>
                <a:ea typeface="Microsoft JhengHei"/>
                <a:cs typeface="Microsoft JhengHei"/>
                <a:sym typeface="Microsoft JhengHei"/>
              </a:rPr>
              <a:t>Testing第二天可分配到的盜刷量：</a:t>
            </a:r>
            <a:endParaRPr sz="1600">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Clr>
                <a:schemeClr val="dk1"/>
              </a:buClr>
              <a:buSzPts val="1500"/>
              <a:buFont typeface="Microsoft JhengHei"/>
              <a:buChar char="○"/>
            </a:pPr>
            <a:r>
              <a:rPr lang="zh-TW">
                <a:solidFill>
                  <a:schemeClr val="dk1"/>
                </a:solidFill>
                <a:latin typeface="Microsoft JhengHei"/>
                <a:ea typeface="Microsoft JhengHei"/>
                <a:cs typeface="Microsoft JhengHei"/>
                <a:sym typeface="Microsoft JhengHei"/>
              </a:rPr>
              <a:t>(第二天盜刷佔筆) / (剩餘總盜刷比例)  </a:t>
            </a:r>
            <a:endParaRPr>
              <a:solidFill>
                <a:schemeClr val="dk1"/>
              </a:solidFill>
              <a:latin typeface="Microsoft JhengHei"/>
              <a:ea typeface="Microsoft JhengHei"/>
              <a:cs typeface="Microsoft JhengHei"/>
              <a:sym typeface="Microsoft JhengHei"/>
            </a:endParaRPr>
          </a:p>
          <a:p>
            <a:pPr indent="-323850" lvl="1" marL="914400" rtl="0" algn="l">
              <a:lnSpc>
                <a:spcPct val="150000"/>
              </a:lnSpc>
              <a:spcBef>
                <a:spcPts val="0"/>
              </a:spcBef>
              <a:spcAft>
                <a:spcPts val="0"/>
              </a:spcAft>
              <a:buClr>
                <a:schemeClr val="dk1"/>
              </a:buClr>
              <a:buSzPts val="1500"/>
              <a:buFont typeface="Microsoft JhengHei"/>
              <a:buChar char="○"/>
            </a:pPr>
            <a:r>
              <a:rPr lang="zh-TW">
                <a:solidFill>
                  <a:schemeClr val="dk1"/>
                </a:solidFill>
                <a:latin typeface="Microsoft JhengHei"/>
                <a:ea typeface="Microsoft JhengHei"/>
                <a:cs typeface="Microsoft JhengHei"/>
                <a:sym typeface="Microsoft JhengHei"/>
              </a:rPr>
              <a:t>0.1556 / (0.1556+0.0622+0.1556+0.1245+0.191+0.2072) ≒ 0.1736 = 17.36%</a:t>
            </a:r>
            <a:endParaRPr sz="1600">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sz="1600">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sz="1600">
              <a:latin typeface="Microsoft JhengHei"/>
              <a:ea typeface="Microsoft JhengHei"/>
              <a:cs typeface="Microsoft JhengHei"/>
              <a:sym typeface="Microsoft JhengHei"/>
            </a:endParaRPr>
          </a:p>
        </p:txBody>
      </p:sp>
      <p:sp>
        <p:nvSpPr>
          <p:cNvPr id="567" name="Google Shape;567;g10bb42addd6_0_916"/>
          <p:cNvSpPr txBox="1"/>
          <p:nvPr>
            <p:ph type="title"/>
          </p:nvPr>
        </p:nvSpPr>
        <p:spPr>
          <a:xfrm>
            <a:off x="631975" y="902775"/>
            <a:ext cx="59538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Dynamic Threshold 計算方法</a:t>
            </a:r>
            <a:endParaRPr b="1" sz="3000">
              <a:latin typeface="Microsoft JhengHei"/>
              <a:ea typeface="Microsoft JhengHei"/>
              <a:cs typeface="Microsoft JhengHei"/>
              <a:sym typeface="Microsoft JhengHei"/>
            </a:endParaRPr>
          </a:p>
        </p:txBody>
      </p:sp>
      <p:sp>
        <p:nvSpPr>
          <p:cNvPr id="568" name="Google Shape;568;g10bb42addd6_0_916"/>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69" name="Google Shape;569;g10bb42addd6_0_916"/>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70" name="Google Shape;570;g10bb42addd6_0_916"/>
          <p:cNvGraphicFramePr/>
          <p:nvPr/>
        </p:nvGraphicFramePr>
        <p:xfrm>
          <a:off x="337281" y="1997481"/>
          <a:ext cx="3000000" cy="3000000"/>
        </p:xfrm>
        <a:graphic>
          <a:graphicData uri="http://schemas.openxmlformats.org/drawingml/2006/table">
            <a:tbl>
              <a:tblPr>
                <a:noFill/>
                <a:tableStyleId>{D2D823A7-3FF9-4932-A163-EEB897B8B904}</a:tableStyleId>
              </a:tblPr>
              <a:tblGrid>
                <a:gridCol w="1178725"/>
                <a:gridCol w="935125"/>
                <a:gridCol w="935125"/>
                <a:gridCol w="935125"/>
                <a:gridCol w="935125"/>
                <a:gridCol w="935125"/>
                <a:gridCol w="935125"/>
                <a:gridCol w="935125"/>
                <a:gridCol w="935125"/>
              </a:tblGrid>
              <a:tr h="433350">
                <a:tc>
                  <a:txBody>
                    <a:bodyPr/>
                    <a:lstStyle/>
                    <a:p>
                      <a:pPr indent="0" lvl="0" marL="0" marR="0" rtl="0" algn="ctr">
                        <a:lnSpc>
                          <a:spcPct val="115000"/>
                        </a:lnSpc>
                        <a:spcBef>
                          <a:spcPts val="0"/>
                        </a:spcBef>
                        <a:spcAft>
                          <a:spcPts val="0"/>
                        </a:spcAft>
                        <a:buClr>
                          <a:srgbClr val="000000"/>
                        </a:buClr>
                        <a:buSzPts val="1100"/>
                        <a:buFont typeface="Arial"/>
                        <a:buNone/>
                      </a:pPr>
                      <a:r>
                        <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星期一</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星期二</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星期三</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星期四</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星期五</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星期六</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rgbClr val="000000"/>
                          </a:solidFill>
                          <a:latin typeface="Microsoft JhengHei"/>
                          <a:ea typeface="Microsoft JhengHei"/>
                          <a:cs typeface="Microsoft JhengHei"/>
                          <a:sym typeface="Microsoft JhengHei"/>
                        </a:rPr>
                        <a:t>星期日</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zh-TW" sz="1200" u="none" cap="none" strike="noStrike">
                          <a:solidFill>
                            <a:srgbClr val="000000"/>
                          </a:solidFill>
                          <a:latin typeface="Microsoft JhengHei"/>
                          <a:ea typeface="Microsoft JhengHei"/>
                          <a:cs typeface="Microsoft JhengHei"/>
                          <a:sym typeface="Microsoft JhengHei"/>
                        </a:rPr>
                        <a:t>總和</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333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盜刷量佔比</a:t>
                      </a:r>
                      <a:br>
                        <a:rPr b="1" lang="zh-TW" sz="1200" u="none" cap="none" strike="noStrike">
                          <a:latin typeface="Microsoft JhengHei"/>
                          <a:ea typeface="Microsoft JhengHei"/>
                          <a:cs typeface="Microsoft JhengHei"/>
                          <a:sym typeface="Microsoft JhengHei"/>
                        </a:rPr>
                      </a:br>
                      <a:r>
                        <a:rPr b="1" lang="zh-TW" sz="1200" u="none" cap="none" strike="noStrike">
                          <a:latin typeface="Microsoft JhengHei"/>
                          <a:ea typeface="Microsoft JhengHei"/>
                          <a:cs typeface="Microsoft JhengHei"/>
                          <a:sym typeface="Microsoft JhengHei"/>
                        </a:rPr>
                        <a:t>(</a:t>
                      </a:r>
                      <a:r>
                        <a:rPr b="1" lang="zh-TW" sz="1200" u="none" cap="none" strike="noStrike">
                          <a:solidFill>
                            <a:srgbClr val="000000"/>
                          </a:solidFill>
                          <a:latin typeface="Microsoft JhengHei"/>
                          <a:ea typeface="Microsoft JhengHei"/>
                          <a:cs typeface="Microsoft JhengHei"/>
                          <a:sym typeface="Microsoft JhengHei"/>
                        </a:rPr>
                        <a:t>標準化</a:t>
                      </a:r>
                      <a:r>
                        <a:rPr b="1" lang="zh-TW" sz="1200" u="none" cap="none" strike="noStrike">
                          <a:latin typeface="Microsoft JhengHei"/>
                          <a:ea typeface="Microsoft JhengHei"/>
                          <a:cs typeface="Microsoft JhengHei"/>
                          <a:sym typeface="Microsoft JhengHei"/>
                        </a:rPr>
                        <a:t>)</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10.39%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15.56%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6.22%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15.56%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12.45%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19.1%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20.72%</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100%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0bb42addd6_0_908"/>
          <p:cNvSpPr txBox="1"/>
          <p:nvPr>
            <p:ph type="title"/>
          </p:nvPr>
        </p:nvSpPr>
        <p:spPr>
          <a:xfrm>
            <a:off x="631975" y="902775"/>
            <a:ext cx="8369100" cy="46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Dynamic Threshold 實驗結果 (Recall@5000)</a:t>
            </a:r>
            <a:endParaRPr b="1" sz="3000">
              <a:latin typeface="Microsoft JhengHei"/>
              <a:ea typeface="Microsoft JhengHei"/>
              <a:cs typeface="Microsoft JhengHei"/>
              <a:sym typeface="Microsoft JhengHei"/>
            </a:endParaRPr>
          </a:p>
        </p:txBody>
      </p:sp>
      <p:sp>
        <p:nvSpPr>
          <p:cNvPr id="577" name="Google Shape;577;g10bb42addd6_0_908"/>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578" name="Google Shape;578;g10bb42addd6_0_908"/>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79" name="Google Shape;579;g10bb42addd6_0_908"/>
          <p:cNvGraphicFramePr/>
          <p:nvPr/>
        </p:nvGraphicFramePr>
        <p:xfrm>
          <a:off x="242156" y="1604706"/>
          <a:ext cx="3000000" cy="3000000"/>
        </p:xfrm>
        <a:graphic>
          <a:graphicData uri="http://schemas.openxmlformats.org/drawingml/2006/table">
            <a:tbl>
              <a:tblPr>
                <a:noFill/>
                <a:tableStyleId>{D2D823A7-3FF9-4932-A163-EEB897B8B904}</a:tableStyleId>
              </a:tblPr>
              <a:tblGrid>
                <a:gridCol w="1321425"/>
                <a:gridCol w="1048325"/>
                <a:gridCol w="1048325"/>
                <a:gridCol w="1048325"/>
                <a:gridCol w="1048325"/>
                <a:gridCol w="1048325"/>
                <a:gridCol w="1048325"/>
                <a:gridCol w="1048325"/>
              </a:tblGrid>
              <a:tr h="43335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Aug</a:t>
                      </a:r>
                      <a:r>
                        <a:rPr b="1" lang="zh-TW" sz="1200" u="none" cap="none" strike="noStrike">
                          <a:solidFill>
                            <a:srgbClr val="000000"/>
                          </a:solidFill>
                          <a:latin typeface="Microsoft JhengHei"/>
                          <a:ea typeface="Microsoft JhengHei"/>
                          <a:cs typeface="Microsoft JhengHei"/>
                          <a:sym typeface="Microsoft JhengHei"/>
                        </a:rPr>
                        <a: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a:t>
                      </a:r>
                      <a:r>
                        <a:rPr b="1" lang="zh-TW" sz="1200" u="none" cap="none" strike="noStrike">
                          <a:solidFill>
                            <a:srgbClr val="000000"/>
                          </a:solidFill>
                          <a:latin typeface="Microsoft JhengHei"/>
                          <a:ea typeface="Microsoft JhengHei"/>
                          <a:cs typeface="Microsoft JhengHei"/>
                          <a:sym typeface="Microsoft JhengHei"/>
                        </a:rPr>
                        <a:t>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W2</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W3</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33350">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直接Testing</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0.385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0.386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0.510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0.549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0.360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0.445</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版本一</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zh-TW" sz="1200" u="none" cap="none" strike="noStrike">
                          <a:solidFill>
                            <a:srgbClr val="000000"/>
                          </a:solidFill>
                          <a:latin typeface="Microsoft JhengHei"/>
                          <a:ea typeface="Microsoft JhengHei"/>
                          <a:cs typeface="Microsoft JhengHei"/>
                          <a:sym typeface="Microsoft JhengHei"/>
                        </a:rPr>
                        <a:t>0.388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0.450</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0.484</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0.551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0.377</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0.451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433350">
                <a:tc>
                  <a:txBody>
                    <a:bodyPr/>
                    <a:lstStyle/>
                    <a:p>
                      <a:pPr indent="0" lvl="0" marL="0" marR="0" rtl="0" algn="ctr">
                        <a:lnSpc>
                          <a:spcPct val="115000"/>
                        </a:lnSpc>
                        <a:spcBef>
                          <a:spcPts val="0"/>
                        </a:spcBef>
                        <a:spcAft>
                          <a:spcPts val="0"/>
                        </a:spcAft>
                        <a:buClr>
                          <a:schemeClr val="dk1"/>
                        </a:buClr>
                        <a:buSzPts val="800"/>
                        <a:buFont typeface="Arial"/>
                        <a:buNone/>
                      </a:pPr>
                      <a:r>
                        <a:rPr b="1" lang="zh-TW" sz="1200" u="none" cap="none" strike="noStrike">
                          <a:solidFill>
                            <a:schemeClr val="dk1"/>
                          </a:solidFill>
                          <a:latin typeface="Microsoft JhengHei"/>
                          <a:ea typeface="Microsoft JhengHei"/>
                          <a:cs typeface="Microsoft JhengHei"/>
                          <a:sym typeface="Microsoft JhengHei"/>
                        </a:rPr>
                        <a:t>版本二</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0.397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0.458</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0.516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0.476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0.341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0.364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0.425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a:t>
                      </a:r>
                      <a:r>
                        <a:rPr b="1" lang="zh-TW" sz="1200" u="none" cap="none" strike="noStrike">
                          <a:latin typeface="Microsoft JhengHei"/>
                          <a:ea typeface="Microsoft JhengHei"/>
                          <a:cs typeface="Microsoft JhengHei"/>
                          <a:sym typeface="Microsoft JhengHei"/>
                        </a:rPr>
                        <a:t>三</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0.389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0.453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0.487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0.509</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0.472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0.435</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0.457</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版本四</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0.389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0.421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0.519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0.305</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0.361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0.408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版本五</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0.378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0.416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0.522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0.464</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0.415</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0.366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0.426</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E7E6E6"/>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10c0610f6ee_0_97"/>
          <p:cNvSpPr txBox="1"/>
          <p:nvPr>
            <p:ph type="title"/>
          </p:nvPr>
        </p:nvSpPr>
        <p:spPr>
          <a:xfrm>
            <a:off x="631974" y="902775"/>
            <a:ext cx="7886700" cy="46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Dynamic Threshold 實驗結果 (預測誤差)</a:t>
            </a:r>
            <a:endParaRPr b="1" sz="3000">
              <a:latin typeface="Microsoft JhengHei"/>
              <a:ea typeface="Microsoft JhengHei"/>
              <a:cs typeface="Microsoft JhengHei"/>
              <a:sym typeface="Microsoft JhengHei"/>
            </a:endParaRPr>
          </a:p>
        </p:txBody>
      </p:sp>
      <p:sp>
        <p:nvSpPr>
          <p:cNvPr id="586" name="Google Shape;586;g10c0610f6ee_0_97"/>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fld id="{00000000-1234-1234-1234-123412341234}" type="slidenum">
              <a:rPr lang="zh-TW"/>
              <a:t>‹#›</a:t>
            </a:fld>
            <a:endParaRPr/>
          </a:p>
        </p:txBody>
      </p:sp>
      <p:sp>
        <p:nvSpPr>
          <p:cNvPr id="587" name="Google Shape;587;g10c0610f6ee_0_97"/>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588" name="Google Shape;588;g10c0610f6ee_0_97"/>
          <p:cNvGraphicFramePr/>
          <p:nvPr/>
        </p:nvGraphicFramePr>
        <p:xfrm>
          <a:off x="242156" y="1604706"/>
          <a:ext cx="3000000" cy="3000000"/>
        </p:xfrm>
        <a:graphic>
          <a:graphicData uri="http://schemas.openxmlformats.org/drawingml/2006/table">
            <a:tbl>
              <a:tblPr>
                <a:noFill/>
                <a:tableStyleId>{D2D823A7-3FF9-4932-A163-EEB897B8B904}</a:tableStyleId>
              </a:tblPr>
              <a:tblGrid>
                <a:gridCol w="1321425"/>
                <a:gridCol w="1048325"/>
                <a:gridCol w="1048325"/>
                <a:gridCol w="1048325"/>
                <a:gridCol w="1048325"/>
                <a:gridCol w="1048325"/>
                <a:gridCol w="1048325"/>
                <a:gridCol w="1048325"/>
              </a:tblGrid>
              <a:tr h="43335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Aug</a:t>
                      </a:r>
                      <a:r>
                        <a:rPr b="1" lang="zh-TW" sz="1200" u="none" cap="none" strike="noStrike">
                          <a:solidFill>
                            <a:srgbClr val="000000"/>
                          </a:solidFill>
                          <a:latin typeface="Microsoft JhengHei"/>
                          <a:ea typeface="Microsoft JhengHei"/>
                          <a:cs typeface="Microsoft JhengHei"/>
                          <a:sym typeface="Microsoft JhengHei"/>
                        </a:rPr>
                        <a:t> W3</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Aug</a:t>
                      </a:r>
                      <a:r>
                        <a:rPr b="1" lang="zh-TW" sz="1200" u="none" cap="none" strike="noStrike">
                          <a:solidFill>
                            <a:srgbClr val="000000"/>
                          </a:solidFill>
                          <a:latin typeface="Microsoft JhengHei"/>
                          <a:ea typeface="Microsoft JhengHei"/>
                          <a:cs typeface="Microsoft JhengHei"/>
                          <a:sym typeface="Microsoft JhengHei"/>
                        </a:rPr>
                        <a:t>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W1</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W2</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Sep</a:t>
                      </a:r>
                      <a:r>
                        <a:rPr b="1" lang="zh-TW" sz="1200" u="none" cap="none" strike="noStrike">
                          <a:solidFill>
                            <a:srgbClr val="000000"/>
                          </a:solidFill>
                          <a:latin typeface="Microsoft JhengHei"/>
                          <a:ea typeface="Microsoft JhengHei"/>
                          <a:cs typeface="Microsoft JhengHei"/>
                          <a:sym typeface="Microsoft JhengHei"/>
                        </a:rPr>
                        <a:t> W3</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Sep W4</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200" u="none" cap="none" strike="noStrike">
                          <a:latin typeface="Microsoft JhengHei"/>
                          <a:ea typeface="Microsoft JhengHei"/>
                          <a:cs typeface="Microsoft JhengHei"/>
                          <a:sym typeface="Microsoft JhengHei"/>
                        </a:rPr>
                        <a:t>Average</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版本一</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308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288</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1266</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813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49</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851</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595.83</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tcPr>
                </a:tc>
              </a:tr>
              <a:tr h="433350">
                <a:tc>
                  <a:txBody>
                    <a:bodyPr/>
                    <a:lstStyle/>
                    <a:p>
                      <a:pPr indent="0" lvl="0" marL="0" marR="0" rtl="0" algn="ctr">
                        <a:lnSpc>
                          <a:spcPct val="115000"/>
                        </a:lnSpc>
                        <a:spcBef>
                          <a:spcPts val="0"/>
                        </a:spcBef>
                        <a:spcAft>
                          <a:spcPts val="0"/>
                        </a:spcAft>
                        <a:buClr>
                          <a:schemeClr val="dk1"/>
                        </a:buClr>
                        <a:buSzPts val="800"/>
                        <a:buFont typeface="Arial"/>
                        <a:buNone/>
                      </a:pPr>
                      <a:r>
                        <a:rPr b="1" lang="zh-TW" sz="1200" u="none" cap="none" strike="noStrike">
                          <a:solidFill>
                            <a:schemeClr val="dk1"/>
                          </a:solidFill>
                          <a:latin typeface="Microsoft JhengHei"/>
                          <a:ea typeface="Microsoft JhengHei"/>
                          <a:cs typeface="Microsoft JhengHei"/>
                          <a:sym typeface="Microsoft JhengHei"/>
                        </a:rPr>
                        <a:t>版本二</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93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41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193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158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84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99.50</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a:t>
                      </a:r>
                      <a:r>
                        <a:rPr b="1" lang="zh-TW" sz="1200" u="none" cap="none" strike="noStrike">
                          <a:latin typeface="Microsoft JhengHei"/>
                          <a:ea typeface="Microsoft JhengHei"/>
                          <a:cs typeface="Microsoft JhengHei"/>
                          <a:sym typeface="Microsoft JhengHei"/>
                        </a:rPr>
                        <a:t>三</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549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2518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733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1477</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256</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2752</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1380.83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版本四</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101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20</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264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112</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5</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11</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85.41</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33350">
                <a:tc>
                  <a:txBody>
                    <a:bodyPr/>
                    <a:lstStyle/>
                    <a:p>
                      <a:pPr indent="0" lvl="0" marL="0" marR="0" rtl="0" algn="ctr">
                        <a:lnSpc>
                          <a:spcPct val="115000"/>
                        </a:lnSpc>
                        <a:spcBef>
                          <a:spcPts val="0"/>
                        </a:spcBef>
                        <a:spcAft>
                          <a:spcPts val="0"/>
                        </a:spcAft>
                        <a:buClr>
                          <a:srgbClr val="000000"/>
                        </a:buClr>
                        <a:buSzPts val="800"/>
                        <a:buFont typeface="Arial"/>
                        <a:buNone/>
                      </a:pPr>
                      <a:r>
                        <a:rPr b="1" lang="zh-TW" sz="1200" u="none" cap="none" strike="noStrike">
                          <a:solidFill>
                            <a:srgbClr val="000000"/>
                          </a:solidFill>
                          <a:latin typeface="Microsoft JhengHei"/>
                          <a:ea typeface="Microsoft JhengHei"/>
                          <a:cs typeface="Microsoft JhengHei"/>
                          <a:sym typeface="Microsoft JhengHei"/>
                        </a:rPr>
                        <a:t>版本五</a:t>
                      </a:r>
                      <a:endParaRPr b="1"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53</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139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FF0000"/>
                          </a:solidFill>
                          <a:latin typeface="Microsoft JhengHei"/>
                          <a:ea typeface="Microsoft JhengHei"/>
                          <a:cs typeface="Microsoft JhengHei"/>
                          <a:sym typeface="Microsoft JhengHei"/>
                        </a:rPr>
                        <a:t>94</a:t>
                      </a:r>
                      <a:endParaRPr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129</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104</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218</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rgbClr val="000000"/>
                          </a:solidFill>
                          <a:latin typeface="Microsoft JhengHei"/>
                          <a:ea typeface="Microsoft JhengHei"/>
                          <a:cs typeface="Microsoft JhengHei"/>
                          <a:sym typeface="Microsoft JhengHei"/>
                        </a:rPr>
                        <a:t>122.93</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nvSpPr>
        <p:spPr>
          <a:xfrm>
            <a:off x="631975" y="1731850"/>
            <a:ext cx="7902300" cy="2719800"/>
          </a:xfrm>
          <a:prstGeom prst="rect">
            <a:avLst/>
          </a:prstGeom>
          <a:noFill/>
          <a:ln>
            <a:noFill/>
          </a:ln>
        </p:spPr>
        <p:txBody>
          <a:bodyPr anchorCtr="0" anchor="t" bIns="68575" lIns="68575" spcFirstLastPara="1" rIns="68575" wrap="square" tIns="68575">
            <a:noAutofit/>
          </a:bodyPr>
          <a:lstStyle/>
          <a:p>
            <a:pPr indent="-342900" lvl="0" marL="457200" marR="0" rtl="0" algn="l">
              <a:lnSpc>
                <a:spcPct val="115000"/>
              </a:lnSpc>
              <a:spcBef>
                <a:spcPts val="0"/>
              </a:spcBef>
              <a:spcAft>
                <a:spcPts val="0"/>
              </a:spcAft>
              <a:buClr>
                <a:srgbClr val="000000"/>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使用2020/05/01~2020/11/30玉山信用卡交易的資料共</a:t>
            </a:r>
            <a:r>
              <a:rPr b="0" i="0" lang="zh-TW" sz="1800" u="none" cap="none" strike="noStrike">
                <a:solidFill>
                  <a:srgbClr val="FF0000"/>
                </a:solidFill>
                <a:latin typeface="Microsoft JhengHei"/>
                <a:ea typeface="Microsoft JhengHei"/>
                <a:cs typeface="Microsoft JhengHei"/>
                <a:sym typeface="Microsoft JhengHei"/>
              </a:rPr>
              <a:t>133,688,582</a:t>
            </a:r>
            <a:r>
              <a:rPr b="0" i="0" lang="zh-TW" sz="1800" u="none" cap="none" strike="noStrike">
                <a:solidFill>
                  <a:schemeClr val="dk1"/>
                </a:solidFill>
                <a:latin typeface="Microsoft JhengHei"/>
                <a:ea typeface="Microsoft JhengHei"/>
                <a:cs typeface="Microsoft JhengHei"/>
                <a:sym typeface="Microsoft JhengHei"/>
              </a:rPr>
              <a:t>筆</a:t>
            </a:r>
            <a:endParaRPr b="0"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其中包含盜刷資料：</a:t>
            </a:r>
            <a:r>
              <a:rPr b="0" i="0" lang="zh-TW" sz="1800" u="none" cap="none" strike="noStrike">
                <a:solidFill>
                  <a:schemeClr val="lt1"/>
                </a:solidFill>
                <a:latin typeface="Microsoft JhengHei"/>
                <a:ea typeface="Microsoft JhengHei"/>
                <a:cs typeface="Microsoft JhengHei"/>
                <a:sym typeface="Microsoft JhengHei"/>
              </a:rPr>
              <a:t>108,0</a:t>
            </a:r>
            <a:r>
              <a:rPr b="0" i="0" lang="zh-TW" sz="1800" u="none" cap="none" strike="noStrike">
                <a:solidFill>
                  <a:srgbClr val="FF0000"/>
                </a:solidFill>
                <a:latin typeface="Microsoft JhengHei"/>
                <a:ea typeface="Microsoft JhengHei"/>
                <a:cs typeface="Microsoft JhengHei"/>
                <a:sym typeface="Microsoft JhengHei"/>
              </a:rPr>
              <a:t>57,571</a:t>
            </a:r>
            <a:r>
              <a:rPr b="0" i="0" lang="zh-TW" sz="1800" u="none" cap="none" strike="noStrike">
                <a:solidFill>
                  <a:schemeClr val="dk1"/>
                </a:solidFill>
                <a:latin typeface="Microsoft JhengHei"/>
                <a:ea typeface="Microsoft JhengHei"/>
                <a:cs typeface="Microsoft JhengHei"/>
                <a:sym typeface="Microsoft JhengHei"/>
              </a:rPr>
              <a:t>筆</a:t>
            </a:r>
            <a:endParaRPr b="0" i="0" sz="1800" u="none" cap="none" strike="noStrike">
              <a:solidFill>
                <a:schemeClr val="dk1"/>
              </a:solidFill>
              <a:latin typeface="Microsoft JhengHei"/>
              <a:ea typeface="Microsoft JhengHei"/>
              <a:cs typeface="Microsoft JhengHei"/>
              <a:sym typeface="Microsoft JhengHei"/>
            </a:endParaRPr>
          </a:p>
          <a:p>
            <a:pPr indent="0" lvl="0" marL="68580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非盜刷資料：</a:t>
            </a:r>
            <a:r>
              <a:rPr b="0" i="0" lang="zh-TW" sz="1800" u="none" cap="none" strike="noStrike">
                <a:solidFill>
                  <a:srgbClr val="FF0000"/>
                </a:solidFill>
                <a:latin typeface="Microsoft JhengHei"/>
                <a:ea typeface="Microsoft JhengHei"/>
                <a:cs typeface="Microsoft JhengHei"/>
                <a:sym typeface="Microsoft JhengHei"/>
              </a:rPr>
              <a:t>133,631,011</a:t>
            </a:r>
            <a:r>
              <a:rPr b="0" i="0" lang="zh-TW" sz="1800" u="none" cap="none" strike="noStrike">
                <a:solidFill>
                  <a:schemeClr val="dk1"/>
                </a:solidFill>
                <a:latin typeface="Microsoft JhengHei"/>
                <a:ea typeface="Microsoft JhengHei"/>
                <a:cs typeface="Microsoft JhengHei"/>
                <a:sym typeface="Microsoft JhengHei"/>
              </a:rPr>
              <a:t>筆</a:t>
            </a:r>
            <a:endParaRPr b="0"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盜刷資料佔所有資料的</a:t>
            </a:r>
            <a:r>
              <a:rPr b="0" i="0" lang="zh-TW" sz="1800" u="none" cap="none" strike="noStrike">
                <a:solidFill>
                  <a:srgbClr val="FF0000"/>
                </a:solidFill>
                <a:latin typeface="Microsoft JhengHei"/>
                <a:ea typeface="Microsoft JhengHei"/>
                <a:cs typeface="Microsoft JhengHei"/>
                <a:sym typeface="Microsoft JhengHei"/>
              </a:rPr>
              <a:t>0.043</a:t>
            </a:r>
            <a:r>
              <a:rPr b="1" i="0" lang="zh-TW" sz="1800" u="none" cap="none" strike="noStrike">
                <a:solidFill>
                  <a:schemeClr val="dk1"/>
                </a:solidFill>
                <a:latin typeface="Microsoft JhengHei"/>
                <a:ea typeface="Microsoft JhengHei"/>
                <a:cs typeface="Microsoft JhengHei"/>
                <a:sym typeface="Microsoft JhengHei"/>
              </a:rPr>
              <a:t>%</a:t>
            </a:r>
            <a:endParaRPr b="1"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每一筆資料在交易後會透過玉山的盜刷偵測機制或是由使用者向玉山回報，來判斷該筆交易是否為盜刷</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15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通常盜刷的紀錄只有80%會在交易結束後兩個禮拜內被發現</a:t>
            </a:r>
            <a:endParaRPr b="0" i="0" sz="1800" u="none" cap="none" strike="noStrike">
              <a:solidFill>
                <a:srgbClr val="000000"/>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2060"/>
              </a:solidFill>
              <a:latin typeface="Microsoft JhengHei"/>
              <a:ea typeface="Microsoft JhengHei"/>
              <a:cs typeface="Microsoft JhengHei"/>
              <a:sym typeface="Microsoft JhengHei"/>
            </a:endParaRPr>
          </a:p>
        </p:txBody>
      </p:sp>
      <p:sp>
        <p:nvSpPr>
          <p:cNvPr id="242" name="Google Shape;242;p6"/>
          <p:cNvSpPr txBox="1"/>
          <p:nvPr>
            <p:ph type="title"/>
          </p:nvPr>
        </p:nvSpPr>
        <p:spPr>
          <a:xfrm>
            <a:off x="631969" y="902775"/>
            <a:ext cx="4156200" cy="533475"/>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資料介紹</a:t>
            </a:r>
            <a:endParaRPr b="1" sz="3000">
              <a:latin typeface="Microsoft JhengHei"/>
              <a:ea typeface="Microsoft JhengHei"/>
              <a:cs typeface="Microsoft JhengHei"/>
              <a:sym typeface="Microsoft JhengHei"/>
            </a:endParaRPr>
          </a:p>
        </p:txBody>
      </p:sp>
      <p:sp>
        <p:nvSpPr>
          <p:cNvPr id="243" name="Google Shape;243;p6"/>
          <p:cNvSpPr txBox="1"/>
          <p:nvPr>
            <p:ph idx="12" type="sldNum"/>
          </p:nvPr>
        </p:nvSpPr>
        <p:spPr>
          <a:xfrm>
            <a:off x="8463324" y="4594717"/>
            <a:ext cx="384975" cy="245025"/>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800"/>
              <a:buNone/>
            </a:pPr>
            <a:fld id="{00000000-1234-1234-1234-123412341234}" type="slidenum">
              <a:rPr lang="zh-TW" sz="1100"/>
              <a:t>‹#›</a:t>
            </a:fld>
            <a:endParaRPr sz="1100"/>
          </a:p>
        </p:txBody>
      </p:sp>
      <p:sp>
        <p:nvSpPr>
          <p:cNvPr id="244" name="Google Shape;244;p6"/>
          <p:cNvSpPr txBox="1"/>
          <p:nvPr/>
        </p:nvSpPr>
        <p:spPr>
          <a:xfrm>
            <a:off x="176227" y="442850"/>
            <a:ext cx="1682325" cy="344475"/>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6"/>
          <p:cNvSpPr txBox="1"/>
          <p:nvPr/>
        </p:nvSpPr>
        <p:spPr>
          <a:xfrm>
            <a:off x="176213" y="442838"/>
            <a:ext cx="2151450" cy="344475"/>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0bb42addd6_0_297"/>
          <p:cNvSpPr txBox="1"/>
          <p:nvPr>
            <p:ph idx="12" type="sldNum"/>
          </p:nvPr>
        </p:nvSpPr>
        <p:spPr>
          <a:xfrm>
            <a:off x="8463324" y="4594717"/>
            <a:ext cx="384900" cy="24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594" name="Google Shape;594;g10bb42addd6_0_297"/>
          <p:cNvSpPr txBox="1"/>
          <p:nvPr>
            <p:ph idx="1" type="body"/>
          </p:nvPr>
        </p:nvSpPr>
        <p:spPr>
          <a:xfrm>
            <a:off x="3394550" y="2264525"/>
            <a:ext cx="5203200" cy="551400"/>
          </a:xfrm>
          <a:prstGeom prst="rect">
            <a:avLst/>
          </a:prstGeom>
          <a:noFill/>
          <a:ln>
            <a:noFill/>
          </a:ln>
        </p:spPr>
        <p:txBody>
          <a:bodyPr anchorCtr="0" anchor="t" bIns="45700" lIns="91425" spcFirstLastPara="1" rIns="91425" wrap="square" tIns="45700">
            <a:noAutofit/>
          </a:bodyPr>
          <a:lstStyle/>
          <a:p>
            <a:pPr indent="-165100" lvl="0" marL="342900" rtl="0" algn="l">
              <a:lnSpc>
                <a:spcPct val="100000"/>
              </a:lnSpc>
              <a:spcBef>
                <a:spcPts val="0"/>
              </a:spcBef>
              <a:spcAft>
                <a:spcPts val="0"/>
              </a:spcAft>
              <a:buClr>
                <a:schemeClr val="dk1"/>
              </a:buClr>
              <a:buSzPts val="4400"/>
              <a:buFont typeface="Arial"/>
              <a:buNone/>
            </a:pPr>
            <a:r>
              <a:rPr lang="zh-TW" sz="3000"/>
              <a:t>Hybrid</a:t>
            </a:r>
            <a:endParaRPr sz="3000"/>
          </a:p>
          <a:p>
            <a:pPr indent="-165100" lvl="0" marL="342900" marR="0" rtl="0" algn="ctr">
              <a:lnSpc>
                <a:spcPct val="100000"/>
              </a:lnSpc>
              <a:spcBef>
                <a:spcPts val="0"/>
              </a:spcBef>
              <a:spcAft>
                <a:spcPts val="0"/>
              </a:spcAft>
              <a:buClr>
                <a:srgbClr val="000000"/>
              </a:buClr>
              <a:buSzPts val="4400"/>
              <a:buFont typeface="Arial"/>
              <a:buNone/>
            </a:pPr>
            <a:r>
              <a:t/>
            </a:r>
            <a:endParaRPr sz="3000"/>
          </a:p>
        </p:txBody>
      </p:sp>
      <p:sp>
        <p:nvSpPr>
          <p:cNvPr id="595" name="Google Shape;595;g10bb42addd6_0_297"/>
          <p:cNvSpPr txBox="1"/>
          <p:nvPr>
            <p:ph idx="2" type="body"/>
          </p:nvPr>
        </p:nvSpPr>
        <p:spPr>
          <a:xfrm>
            <a:off x="1620107" y="2030400"/>
            <a:ext cx="1516800" cy="10197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rgbClr val="000000"/>
              </a:buClr>
              <a:buSzPts val="5000"/>
              <a:buFont typeface="Arial"/>
              <a:buNone/>
            </a:pPr>
            <a:r>
              <a:rPr lang="zh-TW" sz="6900"/>
              <a:t>04</a:t>
            </a:r>
            <a:endParaRPr sz="6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fc97a5c87f_1_0"/>
          <p:cNvSpPr txBox="1"/>
          <p:nvPr>
            <p:ph idx="2" type="body"/>
          </p:nvPr>
        </p:nvSpPr>
        <p:spPr>
          <a:xfrm>
            <a:off x="632530" y="1589956"/>
            <a:ext cx="7886700" cy="2655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b="1" lang="zh-TW">
                <a:latin typeface="Microsoft JhengHei"/>
                <a:ea typeface="Microsoft JhengHei"/>
                <a:cs typeface="Microsoft JhengHei"/>
                <a:sym typeface="Microsoft JhengHei"/>
              </a:rPr>
              <a:t>目標：</a:t>
            </a:r>
            <a:endParaRPr b="1">
              <a:latin typeface="Microsoft JhengHei"/>
              <a:ea typeface="Microsoft JhengHei"/>
              <a:cs typeface="Microsoft JhengHei"/>
              <a:sym typeface="Microsoft JhengHei"/>
            </a:endParaRPr>
          </a:p>
          <a:p>
            <a:pPr indent="0" lvl="0" marL="0" rtl="0" algn="l">
              <a:lnSpc>
                <a:spcPct val="90000"/>
              </a:lnSpc>
              <a:spcBef>
                <a:spcPts val="800"/>
              </a:spcBef>
              <a:spcAft>
                <a:spcPts val="0"/>
              </a:spcAft>
              <a:buSzPts val="1800"/>
              <a:buNone/>
            </a:pPr>
            <a:r>
              <a:rPr lang="zh-TW">
                <a:latin typeface="Microsoft JhengHei"/>
                <a:ea typeface="Microsoft JhengHei"/>
                <a:cs typeface="Microsoft JhengHei"/>
                <a:sym typeface="Microsoft JhengHei"/>
              </a:rPr>
              <a:t>整合Sampling, Self-supervised, Dynamic Threshold方法的盜刷偵測模型</a:t>
            </a:r>
            <a:endParaRPr>
              <a:latin typeface="Microsoft JhengHei"/>
              <a:ea typeface="Microsoft JhengHei"/>
              <a:cs typeface="Microsoft JhengHei"/>
              <a:sym typeface="Microsoft JhengHei"/>
            </a:endParaRPr>
          </a:p>
          <a:p>
            <a:pPr indent="-342900" lvl="0" marL="457200" rtl="0" algn="l">
              <a:lnSpc>
                <a:spcPct val="150000"/>
              </a:lnSpc>
              <a:spcBef>
                <a:spcPts val="800"/>
              </a:spcBef>
              <a:spcAft>
                <a:spcPts val="0"/>
              </a:spcAft>
              <a:buSzPts val="1800"/>
              <a:buFont typeface="Microsoft JhengHei"/>
              <a:buChar char="●"/>
            </a:pPr>
            <a:r>
              <a:rPr lang="zh-TW">
                <a:latin typeface="Microsoft JhengHei"/>
                <a:ea typeface="Microsoft JhengHei"/>
                <a:cs typeface="Microsoft JhengHei"/>
                <a:sym typeface="Microsoft JhengHei"/>
              </a:rPr>
              <a:t>解決以下問題</a:t>
            </a:r>
            <a:endParaRPr>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lang="zh-TW" sz="1800">
                <a:solidFill>
                  <a:schemeClr val="dk1"/>
                </a:solidFill>
                <a:latin typeface="Microsoft JhengHei"/>
                <a:ea typeface="Microsoft JhengHei"/>
                <a:cs typeface="Microsoft JhengHei"/>
                <a:sym typeface="Microsoft JhengHei"/>
              </a:rPr>
              <a:t>Noise Label</a:t>
            </a:r>
            <a:endParaRPr sz="1800">
              <a:solidFill>
                <a:schemeClr val="dk1"/>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lang="zh-TW" sz="1800">
                <a:solidFill>
                  <a:schemeClr val="dk1"/>
                </a:solidFill>
                <a:latin typeface="Microsoft JhengHei"/>
                <a:ea typeface="Microsoft JhengHei"/>
                <a:cs typeface="Microsoft JhengHei"/>
                <a:sym typeface="Microsoft JhengHei"/>
              </a:rPr>
              <a:t>Sequence Data資料量過大</a:t>
            </a:r>
            <a:endParaRPr sz="1800">
              <a:solidFill>
                <a:schemeClr val="dk1"/>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lang="zh-TW" sz="1800">
                <a:solidFill>
                  <a:schemeClr val="dk1"/>
                </a:solidFill>
                <a:latin typeface="Microsoft JhengHei"/>
                <a:ea typeface="Microsoft JhengHei"/>
                <a:cs typeface="Microsoft JhengHei"/>
                <a:sym typeface="Microsoft JhengHei"/>
              </a:rPr>
              <a:t>Sampling導致資訊量不足</a:t>
            </a:r>
            <a:endParaRPr sz="1800">
              <a:solidFill>
                <a:schemeClr val="dk1"/>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lang="zh-TW" sz="1800">
                <a:solidFill>
                  <a:schemeClr val="dk1"/>
                </a:solidFill>
                <a:latin typeface="Microsoft JhengHei"/>
                <a:ea typeface="Microsoft JhengHei"/>
                <a:cs typeface="Microsoft JhengHei"/>
                <a:sym typeface="Microsoft JhengHei"/>
              </a:rPr>
              <a:t>對應不同期資料，動態調整盜刷Threshold</a:t>
            </a:r>
            <a:endParaRPr sz="1800">
              <a:solidFill>
                <a:schemeClr val="dk1"/>
              </a:solidFill>
              <a:latin typeface="Microsoft JhengHei"/>
              <a:ea typeface="Microsoft JhengHei"/>
              <a:cs typeface="Microsoft JhengHei"/>
              <a:sym typeface="Microsoft JhengHei"/>
            </a:endParaRPr>
          </a:p>
          <a:p>
            <a:pPr indent="0" lvl="0" marL="0" rtl="0" algn="l">
              <a:lnSpc>
                <a:spcPct val="90000"/>
              </a:lnSpc>
              <a:spcBef>
                <a:spcPts val="800"/>
              </a:spcBef>
              <a:spcAft>
                <a:spcPts val="0"/>
              </a:spcAft>
              <a:buSzPts val="1800"/>
              <a:buNone/>
            </a:pPr>
            <a:r>
              <a:t/>
            </a:r>
            <a:endParaRPr>
              <a:latin typeface="Microsoft JhengHei"/>
              <a:ea typeface="Microsoft JhengHei"/>
              <a:cs typeface="Microsoft JhengHei"/>
              <a:sym typeface="Microsoft JhengHei"/>
            </a:endParaRPr>
          </a:p>
        </p:txBody>
      </p:sp>
      <p:sp>
        <p:nvSpPr>
          <p:cNvPr id="601" name="Google Shape;601;gfc97a5c87f_1_0"/>
          <p:cNvSpPr txBox="1"/>
          <p:nvPr>
            <p:ph type="title"/>
          </p:nvPr>
        </p:nvSpPr>
        <p:spPr>
          <a:xfrm>
            <a:off x="631973" y="902775"/>
            <a:ext cx="501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Hybrid</a:t>
            </a:r>
            <a:endParaRPr b="1" sz="3000">
              <a:latin typeface="Microsoft JhengHei"/>
              <a:ea typeface="Microsoft JhengHei"/>
              <a:cs typeface="Microsoft JhengHei"/>
              <a:sym typeface="Microsoft JhengHei"/>
            </a:endParaRPr>
          </a:p>
        </p:txBody>
      </p:sp>
      <p:sp>
        <p:nvSpPr>
          <p:cNvPr id="602" name="Google Shape;602;gfc97a5c87f_1_0"/>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603" name="Google Shape;603;gfc97a5c87f_1_0"/>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0e345a6222_0_15"/>
          <p:cNvSpPr txBox="1"/>
          <p:nvPr>
            <p:ph type="title"/>
          </p:nvPr>
        </p:nvSpPr>
        <p:spPr>
          <a:xfrm>
            <a:off x="536000" y="902784"/>
            <a:ext cx="6045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Hybrid 實驗結果 (Recall@5000)</a:t>
            </a:r>
            <a:endParaRPr b="1" sz="3000">
              <a:latin typeface="Microsoft JhengHei"/>
              <a:ea typeface="Microsoft JhengHei"/>
              <a:cs typeface="Microsoft JhengHei"/>
              <a:sym typeface="Microsoft JhengHei"/>
            </a:endParaRPr>
          </a:p>
        </p:txBody>
      </p:sp>
      <p:sp>
        <p:nvSpPr>
          <p:cNvPr id="609" name="Google Shape;609;g10e345a6222_0_15"/>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610" name="Google Shape;610;g10e345a6222_0_15"/>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611" name="Google Shape;611;g10e345a6222_0_15"/>
          <p:cNvGraphicFramePr/>
          <p:nvPr/>
        </p:nvGraphicFramePr>
        <p:xfrm>
          <a:off x="175606" y="2062385"/>
          <a:ext cx="3000000" cy="3000000"/>
        </p:xfrm>
        <a:graphic>
          <a:graphicData uri="http://schemas.openxmlformats.org/drawingml/2006/table">
            <a:tbl>
              <a:tblPr>
                <a:noFill/>
                <a:tableStyleId>{D2D823A7-3FF9-4932-A163-EEB897B8B904}</a:tableStyleId>
              </a:tblPr>
              <a:tblGrid>
                <a:gridCol w="887625"/>
                <a:gridCol w="718650"/>
                <a:gridCol w="718650"/>
                <a:gridCol w="718650"/>
                <a:gridCol w="718650"/>
                <a:gridCol w="718650"/>
                <a:gridCol w="718650"/>
                <a:gridCol w="718650"/>
                <a:gridCol w="718650"/>
                <a:gridCol w="718650"/>
                <a:gridCol w="718650"/>
                <a:gridCol w="718650"/>
              </a:tblGrid>
              <a:tr h="30095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Sep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Sep W4</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W1</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W2</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W1</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W2</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latin typeface="Microsoft JhengHei"/>
                          <a:ea typeface="Microsoft JhengHei"/>
                          <a:cs typeface="Microsoft JhengHei"/>
                          <a:sym typeface="Microsoft JhengHei"/>
                        </a:rPr>
                        <a:t>Average</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00275">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基礎</a:t>
                      </a:r>
                      <a:br>
                        <a:rPr b="1" lang="zh-TW" sz="1200" u="none" cap="none" strike="noStrike">
                          <a:latin typeface="Microsoft JhengHei"/>
                          <a:ea typeface="Microsoft JhengHei"/>
                          <a:cs typeface="Microsoft JhengHei"/>
                          <a:sym typeface="Microsoft JhengHei"/>
                        </a:rPr>
                      </a:br>
                      <a:r>
                        <a:rPr b="1" lang="zh-TW" sz="1200" u="none" cap="none" strike="noStrike">
                          <a:latin typeface="Microsoft JhengHei"/>
                          <a:ea typeface="Microsoft JhengHei"/>
                          <a:cs typeface="Microsoft JhengHei"/>
                          <a:sym typeface="Microsoft JhengHei"/>
                        </a:rPr>
                        <a:t>盜刷模型</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0.443</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0.309</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0.261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0.448</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0.357</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0.371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0.358</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0.471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0.408</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0.297</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0.372</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489150">
                <a:tc>
                  <a:txBody>
                    <a:bodyPr/>
                    <a:lstStyle/>
                    <a:p>
                      <a:pPr indent="0" lvl="0" marL="0" marR="0" rtl="0" algn="ctr">
                        <a:lnSpc>
                          <a:spcPct val="100000"/>
                        </a:lnSpc>
                        <a:spcBef>
                          <a:spcPts val="0"/>
                        </a:spcBef>
                        <a:spcAft>
                          <a:spcPts val="0"/>
                        </a:spcAft>
                        <a:buClr>
                          <a:schemeClr val="dk1"/>
                        </a:buClr>
                        <a:buSzPts val="1100"/>
                        <a:buFont typeface="Arial"/>
                        <a:buNone/>
                      </a:pPr>
                      <a:r>
                        <a:rPr b="1" lang="zh-TW" sz="1200" u="none" cap="none" strike="noStrike">
                          <a:latin typeface="Microsoft JhengHei"/>
                          <a:ea typeface="Microsoft JhengHei"/>
                          <a:cs typeface="Microsoft JhengHei"/>
                          <a:sym typeface="Microsoft JhengHei"/>
                        </a:rPr>
                        <a:t>Hybrid</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0.497</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0.298</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0.267</a:t>
                      </a:r>
                      <a:endParaRPr sz="1400" u="none" cap="none" strike="noStrike">
                        <a:solidFill>
                          <a:schemeClr val="dk1"/>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0.446</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0.398</a:t>
                      </a:r>
                      <a:endParaRPr sz="1400" u="none" cap="none" strike="noStrike">
                        <a:solidFill>
                          <a:schemeClr val="dk1"/>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0.354</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0.381</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0.390</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0.381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0.265</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0.368</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4891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Hybrid </a:t>
                      </a:r>
                      <a:endParaRPr b="1" sz="1200" u="none" cap="none" strike="noStrike">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Dynamic Threshold</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0.488</a:t>
                      </a:r>
                      <a:endParaRPr sz="1400" u="none" cap="none" strike="noStrike">
                        <a:solidFill>
                          <a:schemeClr val="dk1"/>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0.321</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0.271</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0.412</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0.424</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0.405</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0.369</a:t>
                      </a:r>
                      <a:endParaRPr sz="1400" u="none" cap="none" strike="noStrike">
                        <a:solidFill>
                          <a:schemeClr val="dk1"/>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0.402</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0.375</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0.329</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rgbClr val="FF0000"/>
                          </a:solidFill>
                        </a:rPr>
                        <a:t>0.380</a:t>
                      </a:r>
                      <a:endParaRPr sz="1400" u="none" cap="none" strike="noStrike">
                        <a:solidFill>
                          <a:srgbClr val="FF0000"/>
                        </a:solidFill>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10e4f5849fe_1_19"/>
          <p:cNvSpPr txBox="1"/>
          <p:nvPr>
            <p:ph type="title"/>
          </p:nvPr>
        </p:nvSpPr>
        <p:spPr>
          <a:xfrm>
            <a:off x="537650" y="902775"/>
            <a:ext cx="85308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Hybrid 實驗結果 (Dynamic Threshold)預測誤差</a:t>
            </a:r>
            <a:endParaRPr b="1" sz="3000">
              <a:latin typeface="Microsoft JhengHei"/>
              <a:ea typeface="Microsoft JhengHei"/>
              <a:cs typeface="Microsoft JhengHei"/>
              <a:sym typeface="Microsoft JhengHei"/>
            </a:endParaRPr>
          </a:p>
        </p:txBody>
      </p:sp>
      <p:sp>
        <p:nvSpPr>
          <p:cNvPr id="617" name="Google Shape;617;g10e4f5849fe_1_19"/>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618" name="Google Shape;618;g10e4f5849fe_1_19"/>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619" name="Google Shape;619;g10e4f5849fe_1_19"/>
          <p:cNvGraphicFramePr/>
          <p:nvPr/>
        </p:nvGraphicFramePr>
        <p:xfrm>
          <a:off x="175606" y="2046485"/>
          <a:ext cx="3000000" cy="3000000"/>
        </p:xfrm>
        <a:graphic>
          <a:graphicData uri="http://schemas.openxmlformats.org/drawingml/2006/table">
            <a:tbl>
              <a:tblPr>
                <a:noFill/>
                <a:tableStyleId>{D2D823A7-3FF9-4932-A163-EEB897B8B904}</a:tableStyleId>
              </a:tblPr>
              <a:tblGrid>
                <a:gridCol w="887625"/>
                <a:gridCol w="718650"/>
                <a:gridCol w="718650"/>
                <a:gridCol w="718650"/>
                <a:gridCol w="718650"/>
                <a:gridCol w="718650"/>
                <a:gridCol w="718650"/>
                <a:gridCol w="718650"/>
                <a:gridCol w="718650"/>
                <a:gridCol w="718650"/>
                <a:gridCol w="718650"/>
                <a:gridCol w="718650"/>
              </a:tblGrid>
              <a:tr h="30095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Sep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Sep W4</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W1</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W2</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Oct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W1</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W2</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W3</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solidFill>
                            <a:srgbClr val="000000"/>
                          </a:solidFill>
                          <a:latin typeface="Microsoft JhengHei"/>
                          <a:ea typeface="Microsoft JhengHei"/>
                          <a:cs typeface="Microsoft JhengHei"/>
                          <a:sym typeface="Microsoft JhengHei"/>
                        </a:rPr>
                        <a:t>Nov W4</a:t>
                      </a:r>
                      <a:endParaRPr b="1" sz="11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zh-TW" sz="1100" u="none" cap="none" strike="noStrike">
                          <a:latin typeface="Microsoft JhengHei"/>
                          <a:ea typeface="Microsoft JhengHei"/>
                          <a:cs typeface="Microsoft JhengHei"/>
                          <a:sym typeface="Microsoft JhengHei"/>
                        </a:rPr>
                        <a:t>Average</a:t>
                      </a:r>
                      <a:endParaRPr b="1" sz="11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489150">
                <a:tc>
                  <a:txBody>
                    <a:bodyPr/>
                    <a:lstStyle/>
                    <a:p>
                      <a:pPr indent="0" lvl="0" marL="0" marR="0" rtl="0" algn="ctr">
                        <a:lnSpc>
                          <a:spcPct val="100000"/>
                        </a:lnSpc>
                        <a:spcBef>
                          <a:spcPts val="0"/>
                        </a:spcBef>
                        <a:spcAft>
                          <a:spcPts val="0"/>
                        </a:spcAft>
                        <a:buClr>
                          <a:srgbClr val="000000"/>
                        </a:buClr>
                        <a:buSzPts val="1200"/>
                        <a:buFont typeface="Arial"/>
                        <a:buNone/>
                      </a:pPr>
                      <a:r>
                        <a:rPr b="1" lang="zh-TW" sz="1200" u="none" cap="none" strike="noStrike">
                          <a:latin typeface="Microsoft JhengHei"/>
                          <a:ea typeface="Microsoft JhengHei"/>
                          <a:cs typeface="Microsoft JhengHei"/>
                          <a:sym typeface="Microsoft JhengHei"/>
                        </a:rPr>
                        <a:t>Hybrid</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91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136</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3</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13</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59</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114</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172</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103</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273</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207</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117.1</a:t>
                      </a:r>
                      <a:endParaRPr sz="1400" u="none" cap="none" strike="noStrike"/>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10bb42addd6_0_958"/>
          <p:cNvSpPr txBox="1"/>
          <p:nvPr>
            <p:ph idx="2" type="body"/>
          </p:nvPr>
        </p:nvSpPr>
        <p:spPr>
          <a:xfrm>
            <a:off x="632525" y="1589950"/>
            <a:ext cx="8173200" cy="26559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800"/>
              </a:spcBef>
              <a:spcAft>
                <a:spcPts val="0"/>
              </a:spcAft>
              <a:buSzPts val="1800"/>
              <a:buFont typeface="Microsoft JhengHei"/>
              <a:buChar char="●"/>
            </a:pPr>
            <a:r>
              <a:rPr lang="zh-TW">
                <a:latin typeface="Microsoft JhengHei"/>
                <a:ea typeface="Microsoft JhengHei"/>
                <a:cs typeface="Microsoft JhengHei"/>
                <a:sym typeface="Microsoft JhengHei"/>
              </a:rPr>
              <a:t>提出Hybrid盜刷模型，Recall@5000達到預期成效</a:t>
            </a:r>
            <a:endParaRPr>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針對盜刷偵測2.0模型需要解決的問題提出解決方案</a:t>
            </a:r>
            <a:endParaRPr>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b="1" lang="zh-TW" sz="1800">
                <a:solidFill>
                  <a:schemeClr val="dk1"/>
                </a:solidFill>
                <a:latin typeface="Microsoft JhengHei"/>
                <a:ea typeface="Microsoft JhengHei"/>
                <a:cs typeface="Microsoft JhengHei"/>
                <a:sym typeface="Microsoft JhengHei"/>
              </a:rPr>
              <a:t>Sampling：</a:t>
            </a:r>
            <a:r>
              <a:rPr lang="zh-TW" sz="1800">
                <a:solidFill>
                  <a:schemeClr val="dk1"/>
                </a:solidFill>
                <a:latin typeface="Microsoft JhengHei"/>
                <a:ea typeface="Microsoft JhengHei"/>
                <a:cs typeface="Microsoft JhengHei"/>
                <a:sym typeface="Microsoft JhengHei"/>
              </a:rPr>
              <a:t>Negative Sampling方法找出最有效的訓練資料</a:t>
            </a:r>
            <a:endParaRPr sz="1800">
              <a:solidFill>
                <a:schemeClr val="dk1"/>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b="1" lang="zh-TW" sz="1800">
                <a:solidFill>
                  <a:schemeClr val="dk1"/>
                </a:solidFill>
                <a:latin typeface="Microsoft JhengHei"/>
                <a:ea typeface="Microsoft JhengHei"/>
                <a:cs typeface="Microsoft JhengHei"/>
                <a:sym typeface="Microsoft JhengHei"/>
              </a:rPr>
              <a:t>Noise Label：</a:t>
            </a:r>
            <a:r>
              <a:rPr lang="zh-TW" sz="1800">
                <a:solidFill>
                  <a:schemeClr val="dk1"/>
                </a:solidFill>
                <a:latin typeface="Microsoft JhengHei"/>
                <a:ea typeface="Microsoft JhengHei"/>
                <a:cs typeface="Microsoft JhengHei"/>
                <a:sym typeface="Microsoft JhengHei"/>
              </a:rPr>
              <a:t>篩出影響訓練的交易資料，並加以處理</a:t>
            </a:r>
            <a:endParaRPr sz="1800">
              <a:solidFill>
                <a:schemeClr val="dk1"/>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chemeClr val="dk1"/>
              </a:buClr>
              <a:buSzPts val="1800"/>
              <a:buFont typeface="Microsoft JhengHei"/>
              <a:buChar char="○"/>
            </a:pPr>
            <a:r>
              <a:rPr b="1" lang="zh-TW" sz="1800">
                <a:solidFill>
                  <a:schemeClr val="dk1"/>
                </a:solidFill>
                <a:latin typeface="Microsoft JhengHei"/>
                <a:ea typeface="Microsoft JhengHei"/>
                <a:cs typeface="Microsoft JhengHei"/>
                <a:sym typeface="Microsoft JhengHei"/>
              </a:rPr>
              <a:t>Dynamic Threshold：</a:t>
            </a:r>
            <a:r>
              <a:rPr lang="zh-TW" sz="1800">
                <a:solidFill>
                  <a:schemeClr val="dk1"/>
                </a:solidFill>
                <a:latin typeface="Microsoft JhengHei"/>
                <a:ea typeface="Microsoft JhengHei"/>
                <a:cs typeface="Microsoft JhengHei"/>
                <a:sym typeface="Microsoft JhengHei"/>
              </a:rPr>
              <a:t>結合盜刷統計量與實際預測情形，有效分配有限的資源</a:t>
            </a:r>
            <a:endParaRPr b="1" sz="1800">
              <a:solidFill>
                <a:schemeClr val="dk1"/>
              </a:solidFill>
              <a:latin typeface="Microsoft JhengHei"/>
              <a:ea typeface="Microsoft JhengHei"/>
              <a:cs typeface="Microsoft JhengHei"/>
              <a:sym typeface="Microsoft JhengHei"/>
            </a:endParaRPr>
          </a:p>
        </p:txBody>
      </p:sp>
      <p:sp>
        <p:nvSpPr>
          <p:cNvPr id="625" name="Google Shape;625;g10bb42addd6_0_958"/>
          <p:cNvSpPr txBox="1"/>
          <p:nvPr>
            <p:ph type="title"/>
          </p:nvPr>
        </p:nvSpPr>
        <p:spPr>
          <a:xfrm>
            <a:off x="631973" y="902775"/>
            <a:ext cx="50136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a:latin typeface="Microsoft JhengHei"/>
                <a:ea typeface="Microsoft JhengHei"/>
                <a:cs typeface="Microsoft JhengHei"/>
                <a:sym typeface="Microsoft JhengHei"/>
              </a:rPr>
              <a:t>結論</a:t>
            </a:r>
            <a:endParaRPr b="1">
              <a:latin typeface="Microsoft JhengHei"/>
              <a:ea typeface="Microsoft JhengHei"/>
              <a:cs typeface="Microsoft JhengHei"/>
              <a:sym typeface="Microsoft JhengHei"/>
            </a:endParaRPr>
          </a:p>
        </p:txBody>
      </p:sp>
      <p:sp>
        <p:nvSpPr>
          <p:cNvPr id="626" name="Google Shape;626;g10bb42addd6_0_958"/>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627" name="Google Shape;627;g10bb42addd6_0_958"/>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5"/>
          <p:cNvSpPr txBox="1"/>
          <p:nvPr>
            <p:ph idx="1" type="body"/>
          </p:nvPr>
        </p:nvSpPr>
        <p:spPr>
          <a:xfrm>
            <a:off x="1348804" y="1970901"/>
            <a:ext cx="6446400" cy="2664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00"/>
              <a:buNone/>
            </a:pPr>
            <a:r>
              <a:rPr b="1" lang="zh-TW" sz="1800">
                <a:solidFill>
                  <a:srgbClr val="0070C0"/>
                </a:solidFill>
                <a:latin typeface="Microsoft JhengHei"/>
                <a:ea typeface="Microsoft JhengHei"/>
                <a:cs typeface="Microsoft JhengHei"/>
                <a:sym typeface="Microsoft JhengHei"/>
              </a:rPr>
              <a:t>感謝各位長官及先進的聆聽</a:t>
            </a:r>
            <a:endParaRPr b="1" sz="1800">
              <a:solidFill>
                <a:srgbClr val="0070C0"/>
              </a:solidFill>
              <a:latin typeface="Microsoft JhengHei"/>
              <a:ea typeface="Microsoft JhengHei"/>
              <a:cs typeface="Microsoft JhengHei"/>
              <a:sym typeface="Microsoft JhengHei"/>
            </a:endParaRPr>
          </a:p>
          <a:p>
            <a:pPr indent="0" lvl="0" marL="0" rtl="0" algn="ctr">
              <a:lnSpc>
                <a:spcPct val="100000"/>
              </a:lnSpc>
              <a:spcBef>
                <a:spcPts val="0"/>
              </a:spcBef>
              <a:spcAft>
                <a:spcPts val="0"/>
              </a:spcAft>
              <a:buSzPts val="1400"/>
              <a:buNone/>
            </a:pPr>
            <a:r>
              <a:rPr b="1" lang="zh-TW" sz="1800">
                <a:solidFill>
                  <a:srgbClr val="0070C0"/>
                </a:solidFill>
                <a:latin typeface="Microsoft JhengHei"/>
                <a:ea typeface="Microsoft JhengHei"/>
                <a:cs typeface="Microsoft JhengHei"/>
                <a:sym typeface="Microsoft JhengHei"/>
              </a:rPr>
              <a:t>請不吝以下列方式與我聯繫</a:t>
            </a:r>
            <a:endParaRPr b="1" sz="1800">
              <a:solidFill>
                <a:srgbClr val="0070C0"/>
              </a:solidFill>
              <a:latin typeface="Microsoft JhengHei"/>
              <a:ea typeface="Microsoft JhengHei"/>
              <a:cs typeface="Microsoft JhengHei"/>
              <a:sym typeface="Microsoft JhengHei"/>
            </a:endParaRPr>
          </a:p>
          <a:p>
            <a:pPr indent="0" lvl="1" marL="0" rtl="0" algn="ctr">
              <a:lnSpc>
                <a:spcPct val="100000"/>
              </a:lnSpc>
              <a:spcBef>
                <a:spcPts val="0"/>
              </a:spcBef>
              <a:spcAft>
                <a:spcPts val="0"/>
              </a:spcAft>
              <a:buSzPts val="1400"/>
              <a:buNone/>
            </a:pPr>
            <a:r>
              <a:t/>
            </a:r>
            <a:endParaRPr sz="1500">
              <a:latin typeface="Microsoft JhengHei"/>
              <a:ea typeface="Microsoft JhengHei"/>
              <a:cs typeface="Microsoft JhengHei"/>
              <a:sym typeface="Microsoft JhengHei"/>
            </a:endParaRPr>
          </a:p>
          <a:p>
            <a:pPr indent="0" lvl="1" marL="0" rtl="0" algn="ctr">
              <a:lnSpc>
                <a:spcPct val="100000"/>
              </a:lnSpc>
              <a:spcBef>
                <a:spcPts val="0"/>
              </a:spcBef>
              <a:spcAft>
                <a:spcPts val="0"/>
              </a:spcAft>
              <a:buSzPts val="1400"/>
              <a:buNone/>
            </a:pPr>
            <a:r>
              <a:t/>
            </a:r>
            <a:endParaRPr sz="1500">
              <a:latin typeface="Microsoft JhengHei"/>
              <a:ea typeface="Microsoft JhengHei"/>
              <a:cs typeface="Microsoft JhengHei"/>
              <a:sym typeface="Microsoft JhengHei"/>
            </a:endParaRPr>
          </a:p>
          <a:p>
            <a:pPr indent="0" lvl="1" marL="205740" rtl="0" algn="ctr">
              <a:lnSpc>
                <a:spcPct val="100000"/>
              </a:lnSpc>
              <a:spcBef>
                <a:spcPts val="0"/>
              </a:spcBef>
              <a:spcAft>
                <a:spcPts val="0"/>
              </a:spcAft>
              <a:buSzPts val="1400"/>
              <a:buNone/>
            </a:pPr>
            <a:r>
              <a:rPr lang="zh-TW" sz="1800">
                <a:latin typeface="Microsoft JhengHei"/>
                <a:ea typeface="Microsoft JhengHei"/>
                <a:cs typeface="Microsoft JhengHei"/>
                <a:sym typeface="Microsoft JhengHei"/>
              </a:rPr>
              <a:t>黃思皓 Szu-Hao Huang</a:t>
            </a:r>
            <a:endParaRPr sz="1800">
              <a:latin typeface="Microsoft JhengHei"/>
              <a:ea typeface="Microsoft JhengHei"/>
              <a:cs typeface="Microsoft JhengHei"/>
              <a:sym typeface="Microsoft JhengHei"/>
            </a:endParaRPr>
          </a:p>
          <a:p>
            <a:pPr indent="0" lvl="1" marL="205740" rtl="0" algn="ctr">
              <a:lnSpc>
                <a:spcPct val="100000"/>
              </a:lnSpc>
              <a:spcBef>
                <a:spcPts val="0"/>
              </a:spcBef>
              <a:spcAft>
                <a:spcPts val="0"/>
              </a:spcAft>
              <a:buSzPts val="1400"/>
              <a:buNone/>
            </a:pPr>
            <a:r>
              <a:rPr lang="zh-TW" sz="1800">
                <a:latin typeface="Microsoft JhengHei"/>
                <a:ea typeface="Microsoft JhengHei"/>
                <a:cs typeface="Microsoft JhengHei"/>
                <a:sym typeface="Microsoft JhengHei"/>
              </a:rPr>
              <a:t>  </a:t>
            </a:r>
            <a:r>
              <a:rPr lang="zh-TW" sz="1800" u="sng">
                <a:solidFill>
                  <a:schemeClr val="hlink"/>
                </a:solidFill>
                <a:latin typeface="Microsoft JhengHei"/>
                <a:ea typeface="Microsoft JhengHei"/>
                <a:cs typeface="Microsoft JhengHei"/>
                <a:sym typeface="Microsoft JhengHei"/>
                <a:hlinkClick r:id="rId3"/>
              </a:rPr>
              <a:t>szuhaohuang@nycu.edu.tw</a:t>
            </a:r>
            <a:endParaRPr sz="1800">
              <a:latin typeface="Microsoft JhengHei"/>
              <a:ea typeface="Microsoft JhengHei"/>
              <a:cs typeface="Microsoft JhengHei"/>
              <a:sym typeface="Microsoft JhengHei"/>
            </a:endParaRPr>
          </a:p>
          <a:p>
            <a:pPr indent="0" lvl="1" marL="205740" rtl="0" algn="ctr">
              <a:lnSpc>
                <a:spcPct val="100000"/>
              </a:lnSpc>
              <a:spcBef>
                <a:spcPts val="0"/>
              </a:spcBef>
              <a:spcAft>
                <a:spcPts val="0"/>
              </a:spcAft>
              <a:buSzPts val="1400"/>
              <a:buNone/>
            </a:pPr>
            <a:r>
              <a:rPr lang="zh-TW" sz="1800">
                <a:latin typeface="Microsoft JhengHei"/>
                <a:ea typeface="Microsoft JhengHei"/>
                <a:cs typeface="Microsoft JhengHei"/>
                <a:sym typeface="Microsoft JhengHei"/>
              </a:rPr>
              <a:t>Thanks for your Listening</a:t>
            </a:r>
            <a:endParaRPr sz="1800">
              <a:latin typeface="Microsoft JhengHei"/>
              <a:ea typeface="Microsoft JhengHei"/>
              <a:cs typeface="Microsoft JhengHei"/>
              <a:sym typeface="Microsoft JhengHei"/>
            </a:endParaRPr>
          </a:p>
        </p:txBody>
      </p:sp>
      <p:pic>
        <p:nvPicPr>
          <p:cNvPr id="633" name="Google Shape;633;p35"/>
          <p:cNvPicPr preferRelativeResize="0"/>
          <p:nvPr/>
        </p:nvPicPr>
        <p:blipFill rotWithShape="1">
          <a:blip r:embed="rId4">
            <a:alphaModFix/>
          </a:blip>
          <a:srcRect b="0" l="0" r="0" t="0"/>
          <a:stretch/>
        </p:blipFill>
        <p:spPr>
          <a:xfrm>
            <a:off x="2876613" y="330270"/>
            <a:ext cx="3390752" cy="16406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631978" y="902775"/>
            <a:ext cx="64164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前情回顧</a:t>
            </a:r>
            <a:endParaRPr b="1" sz="3000">
              <a:latin typeface="Microsoft JhengHei"/>
              <a:ea typeface="Microsoft JhengHei"/>
              <a:cs typeface="Microsoft JhengHei"/>
              <a:sym typeface="Microsoft JhengHei"/>
            </a:endParaRPr>
          </a:p>
        </p:txBody>
      </p:sp>
      <p:sp>
        <p:nvSpPr>
          <p:cNvPr id="251" name="Google Shape;251;p34"/>
          <p:cNvSpPr txBox="1"/>
          <p:nvPr>
            <p:ph idx="12" type="sldNum"/>
          </p:nvPr>
        </p:nvSpPr>
        <p:spPr>
          <a:xfrm>
            <a:off x="8463324" y="4594717"/>
            <a:ext cx="384975" cy="245025"/>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800"/>
              <a:buNone/>
            </a:pPr>
            <a:fld id="{00000000-1234-1234-1234-123412341234}" type="slidenum">
              <a:rPr lang="zh-TW" sz="1100"/>
              <a:t>‹#›</a:t>
            </a:fld>
            <a:endParaRPr sz="1100"/>
          </a:p>
        </p:txBody>
      </p:sp>
      <p:sp>
        <p:nvSpPr>
          <p:cNvPr id="252" name="Google Shape;252;p34"/>
          <p:cNvSpPr txBox="1"/>
          <p:nvPr/>
        </p:nvSpPr>
        <p:spPr>
          <a:xfrm>
            <a:off x="176227" y="442850"/>
            <a:ext cx="1682325" cy="344475"/>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34"/>
          <p:cNvSpPr txBox="1"/>
          <p:nvPr/>
        </p:nvSpPr>
        <p:spPr>
          <a:xfrm>
            <a:off x="616950" y="1551625"/>
            <a:ext cx="7910100" cy="2511600"/>
          </a:xfrm>
          <a:prstGeom prst="rect">
            <a:avLst/>
          </a:prstGeom>
          <a:noFill/>
          <a:ln>
            <a:noFill/>
          </a:ln>
        </p:spPr>
        <p:txBody>
          <a:bodyPr anchorCtr="0" anchor="t" bIns="68575" lIns="68575" spcFirstLastPara="1" rIns="68575" wrap="square" tIns="68575">
            <a:noAutofit/>
          </a:bodyPr>
          <a:lstStyle/>
          <a:p>
            <a:pPr indent="0" lvl="0" marL="0" marR="0" rtl="0" algn="l">
              <a:lnSpc>
                <a:spcPct val="13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動機：</a:t>
            </a:r>
            <a:r>
              <a:rPr b="0" i="0" lang="zh-TW" sz="1800" u="none" cap="none" strike="noStrike">
                <a:solidFill>
                  <a:schemeClr val="dk1"/>
                </a:solidFill>
                <a:latin typeface="Microsoft JhengHei"/>
                <a:ea typeface="Microsoft JhengHei"/>
                <a:cs typeface="Microsoft JhengHei"/>
                <a:sym typeface="Microsoft JhengHei"/>
              </a:rPr>
              <a:t>現有交易資料表達能力不足，盜刷模型無法有效學習有用的資訊</a:t>
            </a:r>
            <a:endParaRPr b="0" i="0" sz="1800" u="none" cap="none" strike="noStrike">
              <a:solidFill>
                <a:schemeClr val="dk1"/>
              </a:solidFill>
              <a:latin typeface="Microsoft JhengHei"/>
              <a:ea typeface="Microsoft JhengHei"/>
              <a:cs typeface="Microsoft JhengHei"/>
              <a:sym typeface="Microsoft JhengHei"/>
            </a:endParaRPr>
          </a:p>
          <a:p>
            <a:pPr indent="-342900" lvl="0" marL="457200" marR="0" rtl="0" algn="l">
              <a:lnSpc>
                <a:spcPct val="130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從</a:t>
            </a:r>
            <a:r>
              <a:rPr b="1" i="0" lang="zh-TW" sz="1800" u="none" cap="none" strike="noStrike">
                <a:solidFill>
                  <a:schemeClr val="dk1"/>
                </a:solidFill>
                <a:latin typeface="Microsoft JhengHei"/>
                <a:ea typeface="Microsoft JhengHei"/>
                <a:cs typeface="Microsoft JhengHei"/>
                <a:sym typeface="Microsoft JhengHei"/>
              </a:rPr>
              <a:t>金額、時間、地點</a:t>
            </a:r>
            <a:r>
              <a:rPr b="0" i="0" lang="zh-TW" sz="1800" u="none" cap="none" strike="noStrike">
                <a:solidFill>
                  <a:schemeClr val="dk1"/>
                </a:solidFill>
                <a:latin typeface="Microsoft JhengHei"/>
                <a:ea typeface="Microsoft JhengHei"/>
                <a:cs typeface="Microsoft JhengHei"/>
                <a:sym typeface="Microsoft JhengHei"/>
              </a:rPr>
              <a:t>發想，為現有資料設計新的特徵</a:t>
            </a:r>
            <a:endParaRPr b="0" i="0" sz="1800" u="none" cap="none" strike="noStrike">
              <a:solidFill>
                <a:schemeClr val="dk1"/>
              </a:solidFill>
              <a:latin typeface="Microsoft JhengHei"/>
              <a:ea typeface="Microsoft JhengHei"/>
              <a:cs typeface="Microsoft JhengHei"/>
              <a:sym typeface="Microsoft JhengHei"/>
            </a:endParaRPr>
          </a:p>
          <a:p>
            <a:pPr indent="0" lvl="0" marL="0" marR="0" rtl="0" algn="l">
              <a:lnSpc>
                <a:spcPct val="130000"/>
              </a:lnSpc>
              <a:spcBef>
                <a:spcPts val="0"/>
              </a:spcBef>
              <a:spcAft>
                <a:spcPts val="0"/>
              </a:spcAft>
              <a:buClr>
                <a:srgbClr val="000000"/>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(交易資料特徵共125維)</a:t>
            </a:r>
            <a:endParaRPr b="0" i="0" sz="1800" u="none" cap="none" strike="noStrike">
              <a:solidFill>
                <a:schemeClr val="dk1"/>
              </a:solidFill>
              <a:latin typeface="Microsoft JhengHei"/>
              <a:ea typeface="Microsoft JhengHei"/>
              <a:cs typeface="Microsoft JhengHei"/>
              <a:sym typeface="Microsoft JhengHei"/>
            </a:endParaRPr>
          </a:p>
        </p:txBody>
      </p:sp>
      <p:sp>
        <p:nvSpPr>
          <p:cNvPr id="254" name="Google Shape;254;p34"/>
          <p:cNvSpPr txBox="1"/>
          <p:nvPr/>
        </p:nvSpPr>
        <p:spPr>
          <a:xfrm>
            <a:off x="176213" y="442838"/>
            <a:ext cx="2151450" cy="344475"/>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graphicFrame>
        <p:nvGraphicFramePr>
          <p:cNvPr id="255" name="Google Shape;255;p34"/>
          <p:cNvGraphicFramePr/>
          <p:nvPr/>
        </p:nvGraphicFramePr>
        <p:xfrm>
          <a:off x="616944" y="2784953"/>
          <a:ext cx="3000000" cy="3000000"/>
        </p:xfrm>
        <a:graphic>
          <a:graphicData uri="http://schemas.openxmlformats.org/drawingml/2006/table">
            <a:tbl>
              <a:tblPr>
                <a:noFill/>
                <a:tableStyleId>{D2D823A7-3FF9-4932-A163-EEB897B8B904}</a:tableStyleId>
              </a:tblPr>
              <a:tblGrid>
                <a:gridCol w="2636700"/>
                <a:gridCol w="2636700"/>
                <a:gridCol w="2636700"/>
              </a:tblGrid>
              <a:tr h="320075">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金額</a:t>
                      </a:r>
                      <a:endParaRPr b="1"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時間</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1" lang="zh-TW" sz="1200" u="none" cap="none" strike="noStrike">
                          <a:solidFill>
                            <a:schemeClr val="dk1"/>
                          </a:solidFill>
                          <a:latin typeface="Microsoft JhengHei"/>
                          <a:ea typeface="Microsoft JhengHei"/>
                          <a:cs typeface="Microsoft JhengHei"/>
                          <a:sym typeface="Microsoft JhengHei"/>
                        </a:rPr>
                        <a:t>地點</a:t>
                      </a:r>
                      <a:endParaRPr b="1"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3C915"/>
                    </a:solidFill>
                  </a:tcPr>
                </a:tc>
              </a:tr>
              <a:tr h="502950">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與前一筆交易的金額差</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與前一筆交易的時間差</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是否</a:t>
                      </a:r>
                      <a:r>
                        <a:rPr lang="zh-TW" sz="1200" u="none" cap="none" strike="noStrike">
                          <a:solidFill>
                            <a:schemeClr val="dk1"/>
                          </a:solidFill>
                          <a:latin typeface="Microsoft JhengHei"/>
                          <a:ea typeface="Microsoft JhengHei"/>
                          <a:cs typeface="Microsoft JhengHei"/>
                          <a:sym typeface="Microsoft JhengHei"/>
                        </a:rPr>
                        <a:t>與前一筆交易的消費地點</a:t>
                      </a:r>
                      <a:r>
                        <a:rPr lang="zh-TW" sz="1200" u="none" cap="none" strike="noStrike">
                          <a:latin typeface="Microsoft JhengHei"/>
                          <a:ea typeface="Microsoft JhengHei"/>
                          <a:cs typeface="Microsoft JhengHei"/>
                          <a:sym typeface="Microsoft JhengHei"/>
                        </a:rPr>
                        <a:t>相同</a:t>
                      </a:r>
                      <a:endParaRPr sz="1200" u="none" cap="none" strike="noStrike">
                        <a:solidFill>
                          <a:srgbClr val="00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rgbClr val="FFFFFF"/>
                    </a:solidFill>
                  </a:tcPr>
                </a:tc>
              </a:tr>
              <a:tr h="502950">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過去時間內消費的累積金額</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solidFill>
                            <a:schemeClr val="dk1"/>
                          </a:solidFill>
                          <a:latin typeface="Microsoft JhengHei"/>
                          <a:ea typeface="Microsoft JhengHei"/>
                          <a:cs typeface="Microsoft JhengHei"/>
                          <a:sym typeface="Microsoft JhengHei"/>
                        </a:rPr>
                        <a:t>時間範圍內交易次數</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是否曾經在該國家、地點消費過</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r h="502950">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過去時間內在相同交易地點消費的</a:t>
                      </a:r>
                      <a:br>
                        <a:rPr lang="zh-TW" sz="1200" u="none" cap="none" strike="noStrike">
                          <a:solidFill>
                            <a:schemeClr val="dk1"/>
                          </a:solidFill>
                          <a:latin typeface="Microsoft JhengHei"/>
                          <a:ea typeface="Microsoft JhengHei"/>
                          <a:cs typeface="Microsoft JhengHei"/>
                          <a:sym typeface="Microsoft JhengHei"/>
                        </a:rPr>
                      </a:br>
                      <a:r>
                        <a:rPr lang="zh-TW" sz="1200" u="none" cap="none" strike="noStrike">
                          <a:solidFill>
                            <a:schemeClr val="dk1"/>
                          </a:solidFill>
                          <a:latin typeface="Microsoft JhengHei"/>
                          <a:ea typeface="Microsoft JhengHei"/>
                          <a:cs typeface="Microsoft JhengHei"/>
                          <a:sym typeface="Microsoft JhengHei"/>
                        </a:rPr>
                        <a:t>累積金額</a:t>
                      </a:r>
                      <a:endParaRPr sz="1200" u="none" cap="none" strike="noStrike">
                        <a:solidFill>
                          <a:schemeClr val="dk1"/>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交易時間是否坐落於</a:t>
                      </a:r>
                      <a:br>
                        <a:rPr lang="zh-TW" sz="1200" u="none" cap="none" strike="noStrike">
                          <a:solidFill>
                            <a:schemeClr val="dk1"/>
                          </a:solidFill>
                          <a:latin typeface="Microsoft JhengHei"/>
                          <a:ea typeface="Microsoft JhengHei"/>
                          <a:cs typeface="Microsoft JhengHei"/>
                          <a:sym typeface="Microsoft JhengHei"/>
                        </a:rPr>
                      </a:br>
                      <a:r>
                        <a:rPr lang="zh-TW" sz="1200" u="none" cap="none" strike="noStrike">
                          <a:solidFill>
                            <a:schemeClr val="dk1"/>
                          </a:solidFill>
                          <a:latin typeface="Microsoft JhengHei"/>
                          <a:ea typeface="Microsoft JhengHei"/>
                          <a:cs typeface="Microsoft JhengHei"/>
                          <a:sym typeface="Microsoft JhengHei"/>
                        </a:rPr>
                        <a:t>高風險區間</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solidFill>
                            <a:schemeClr val="dk1"/>
                          </a:solidFill>
                          <a:latin typeface="Microsoft JhengHei"/>
                          <a:ea typeface="Microsoft JhengHei"/>
                          <a:cs typeface="Microsoft JhengHei"/>
                          <a:sym typeface="Microsoft JhengHei"/>
                        </a:rPr>
                        <a:t>同一交易地點(國家、特店)佔過去</a:t>
                      </a:r>
                      <a:br>
                        <a:rPr lang="zh-TW" sz="1200" u="none" cap="none" strike="noStrike">
                          <a:solidFill>
                            <a:schemeClr val="dk1"/>
                          </a:solidFill>
                          <a:latin typeface="Microsoft JhengHei"/>
                          <a:ea typeface="Microsoft JhengHei"/>
                          <a:cs typeface="Microsoft JhengHei"/>
                          <a:sym typeface="Microsoft JhengHei"/>
                        </a:rPr>
                      </a:br>
                      <a:r>
                        <a:rPr lang="zh-TW" sz="1200" u="none" cap="none" strike="noStrike">
                          <a:solidFill>
                            <a:schemeClr val="dk1"/>
                          </a:solidFill>
                          <a:latin typeface="Microsoft JhengHei"/>
                          <a:ea typeface="Microsoft JhengHei"/>
                          <a:cs typeface="Microsoft JhengHei"/>
                          <a:sym typeface="Microsoft JhengHei"/>
                        </a:rPr>
                        <a:t>消費次數的比例</a:t>
                      </a:r>
                      <a:endParaRPr b="1" sz="1200" u="none" cap="none" strike="noStrike">
                        <a:solidFill>
                          <a:srgbClr val="FF0000"/>
                        </a:solidFill>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1"/>
                    </a:solidFill>
                  </a:tcPr>
                </a:tc>
              </a:tr>
              <a:tr h="502950">
                <a:tc>
                  <a:txBody>
                    <a:bodyPr/>
                    <a:lstStyle/>
                    <a:p>
                      <a:pPr indent="0" lvl="0" marL="0" marR="0" rtl="0" algn="ctr">
                        <a:lnSpc>
                          <a:spcPct val="100000"/>
                        </a:lnSpc>
                        <a:spcBef>
                          <a:spcPts val="0"/>
                        </a:spcBef>
                        <a:spcAft>
                          <a:spcPts val="0"/>
                        </a:spcAft>
                        <a:buClr>
                          <a:schemeClr val="dk1"/>
                        </a:buClr>
                        <a:buSzPts val="1100"/>
                        <a:buFont typeface="Arial"/>
                        <a:buNone/>
                      </a:pPr>
                      <a:r>
                        <a:rPr lang="zh-TW" sz="1200" u="none" cap="none" strike="noStrike">
                          <a:latin typeface="Microsoft JhengHei"/>
                          <a:ea typeface="Microsoft JhengHei"/>
                          <a:cs typeface="Microsoft JhengHei"/>
                          <a:sym typeface="Microsoft JhengHei"/>
                        </a:rPr>
                        <a:t>與過去消費金額的差距是否</a:t>
                      </a:r>
                      <a:br>
                        <a:rPr lang="zh-TW" sz="1200" u="none" cap="none" strike="noStrike">
                          <a:latin typeface="Microsoft JhengHei"/>
                          <a:ea typeface="Microsoft JhengHei"/>
                          <a:cs typeface="Microsoft JhengHei"/>
                          <a:sym typeface="Microsoft JhengHei"/>
                        </a:rPr>
                      </a:br>
                      <a:r>
                        <a:rPr lang="zh-TW" sz="1200" u="none" cap="none" strike="noStrike">
                          <a:latin typeface="Microsoft JhengHei"/>
                          <a:ea typeface="Microsoft JhengHei"/>
                          <a:cs typeface="Microsoft JhengHei"/>
                          <a:sym typeface="Microsoft JhengHei"/>
                        </a:rPr>
                        <a:t>大於1個標準差</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交易時間差是否小於1分鐘</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zh-TW" sz="1200" u="none" cap="none" strike="noStrike">
                          <a:latin typeface="Microsoft JhengHei"/>
                          <a:ea typeface="Microsoft JhengHei"/>
                          <a:cs typeface="Microsoft JhengHei"/>
                          <a:sym typeface="Microsoft JhengHei"/>
                        </a:rPr>
                        <a:t>過去消費過的地點(國家、特店)總數</a:t>
                      </a:r>
                      <a:endParaRPr sz="1200" u="none" cap="none" strike="noStrike">
                        <a:latin typeface="Microsoft JhengHei"/>
                        <a:ea typeface="Microsoft JhengHei"/>
                        <a:cs typeface="Microsoft JhengHei"/>
                        <a:sym typeface="Microsoft JhengHei"/>
                      </a:endParaRPr>
                    </a:p>
                  </a:txBody>
                  <a:tcPr marT="68600" marB="68600" marR="68600" marL="686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A6A6A6"/>
                      </a:solidFill>
                      <a:prstDash val="solid"/>
                      <a:round/>
                      <a:headEnd len="sm" w="sm" type="none"/>
                      <a:tailEnd len="sm" w="sm" type="none"/>
                    </a:lnT>
                    <a:lnB cap="flat" cmpd="sng" w="19050">
                      <a:solidFill>
                        <a:srgbClr val="A6A6A6"/>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0e345a6222_0_0"/>
          <p:cNvSpPr txBox="1"/>
          <p:nvPr>
            <p:ph type="title"/>
          </p:nvPr>
        </p:nvSpPr>
        <p:spPr>
          <a:xfrm>
            <a:off x="631969" y="902775"/>
            <a:ext cx="41562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前情回顧 結論</a:t>
            </a:r>
            <a:endParaRPr b="1" sz="3000">
              <a:latin typeface="Microsoft JhengHei"/>
              <a:ea typeface="Microsoft JhengHei"/>
              <a:cs typeface="Microsoft JhengHei"/>
              <a:sym typeface="Microsoft JhengHei"/>
            </a:endParaRPr>
          </a:p>
        </p:txBody>
      </p:sp>
      <p:sp>
        <p:nvSpPr>
          <p:cNvPr id="261" name="Google Shape;261;g10e345a6222_0_0"/>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800"/>
              <a:buNone/>
            </a:pPr>
            <a:fld id="{00000000-1234-1234-1234-123412341234}" type="slidenum">
              <a:rPr lang="zh-TW" sz="1100"/>
              <a:t>‹#›</a:t>
            </a:fld>
            <a:endParaRPr sz="1100"/>
          </a:p>
        </p:txBody>
      </p:sp>
      <p:sp>
        <p:nvSpPr>
          <p:cNvPr id="262" name="Google Shape;262;g10e345a6222_0_0"/>
          <p:cNvSpPr txBox="1"/>
          <p:nvPr/>
        </p:nvSpPr>
        <p:spPr>
          <a:xfrm>
            <a:off x="176227" y="442850"/>
            <a:ext cx="1682400" cy="344400"/>
          </a:xfrm>
          <a:prstGeom prst="rect">
            <a:avLst/>
          </a:prstGeom>
          <a:noFill/>
          <a:ln>
            <a:noFill/>
          </a:ln>
        </p:spPr>
        <p:txBody>
          <a:bodyPr anchorCtr="0" anchor="t" bIns="34275" lIns="68550" spcFirstLastPara="1" rIns="68550"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g10e345a6222_0_0"/>
          <p:cNvSpPr txBox="1"/>
          <p:nvPr/>
        </p:nvSpPr>
        <p:spPr>
          <a:xfrm>
            <a:off x="616950" y="1607475"/>
            <a:ext cx="7910100" cy="2511600"/>
          </a:xfrm>
          <a:prstGeom prst="rect">
            <a:avLst/>
          </a:prstGeom>
          <a:noFill/>
          <a:ln>
            <a:noFill/>
          </a:ln>
        </p:spPr>
        <p:txBody>
          <a:bodyPr anchorCtr="0" anchor="t" bIns="68575" lIns="68575" spcFirstLastPara="1" rIns="68575" wrap="square" tIns="68575">
            <a:noAutofit/>
          </a:bodyPr>
          <a:lstStyle/>
          <a:p>
            <a:pPr indent="-279400" lvl="0" marL="342900" marR="0" rtl="0" algn="l">
              <a:lnSpc>
                <a:spcPct val="130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目前盜刷模型 Recall@5000有</a:t>
            </a:r>
            <a:r>
              <a:rPr b="1" i="0" lang="zh-TW" sz="1800" u="none" cap="none" strike="noStrike">
                <a:solidFill>
                  <a:schemeClr val="dk1"/>
                </a:solidFill>
                <a:latin typeface="Microsoft JhengHei"/>
                <a:ea typeface="Microsoft JhengHei"/>
                <a:cs typeface="Microsoft JhengHei"/>
                <a:sym typeface="Microsoft JhengHei"/>
              </a:rPr>
              <a:t>40%以上</a:t>
            </a:r>
            <a:r>
              <a:rPr b="0" i="0" lang="zh-TW" sz="1800" u="none" cap="none" strike="noStrike">
                <a:solidFill>
                  <a:schemeClr val="dk1"/>
                </a:solidFill>
                <a:latin typeface="Microsoft JhengHei"/>
                <a:ea typeface="Microsoft JhengHei"/>
                <a:cs typeface="Microsoft JhengHei"/>
                <a:sym typeface="Microsoft JhengHei"/>
              </a:rPr>
              <a:t>，符合預期</a:t>
            </a:r>
            <a:endParaRPr b="0" i="0" sz="1800" u="none" cap="none" strike="noStrike">
              <a:solidFill>
                <a:schemeClr val="dk1"/>
              </a:solidFill>
              <a:latin typeface="Microsoft JhengHei"/>
              <a:ea typeface="Microsoft JhengHei"/>
              <a:cs typeface="Microsoft JhengHei"/>
              <a:sym typeface="Microsoft JhengHei"/>
            </a:endParaRPr>
          </a:p>
          <a:p>
            <a:pPr indent="-279400" lvl="0" marL="342900" marR="0" rtl="0" algn="l">
              <a:lnSpc>
                <a:spcPct val="130000"/>
              </a:lnSpc>
              <a:spcBef>
                <a:spcPts val="0"/>
              </a:spcBef>
              <a:spcAft>
                <a:spcPts val="0"/>
              </a:spcAft>
              <a:buClr>
                <a:schemeClr val="dk1"/>
              </a:buClr>
              <a:buSzPts val="1800"/>
              <a:buFont typeface="Microsoft JhengHei"/>
              <a:buChar char="●"/>
            </a:pPr>
            <a:r>
              <a:rPr b="0" i="0" lang="zh-TW" sz="1800" u="none" cap="none" strike="noStrike">
                <a:solidFill>
                  <a:schemeClr val="dk1"/>
                </a:solidFill>
                <a:latin typeface="Microsoft JhengHei"/>
                <a:ea typeface="Microsoft JhengHei"/>
                <a:cs typeface="Microsoft JhengHei"/>
                <a:sym typeface="Microsoft JhengHei"/>
              </a:rPr>
              <a:t>針對2.0盜刷偵測模型需要解決的問題，提出看法：</a:t>
            </a:r>
            <a:endParaRPr b="0" i="0" sz="1800" u="none" cap="none" strike="noStrike">
              <a:solidFill>
                <a:schemeClr val="dk1"/>
              </a:solidFill>
              <a:latin typeface="Microsoft JhengHei"/>
              <a:ea typeface="Microsoft JhengHei"/>
              <a:cs typeface="Microsoft JhengHei"/>
              <a:sym typeface="Microsoft JhengHei"/>
            </a:endParaRPr>
          </a:p>
          <a:p>
            <a:pPr indent="-266700" lvl="1" marL="685800" marR="0" rtl="0" algn="l">
              <a:lnSpc>
                <a:spcPct val="150000"/>
              </a:lnSpc>
              <a:spcBef>
                <a:spcPts val="0"/>
              </a:spcBef>
              <a:spcAft>
                <a:spcPts val="0"/>
              </a:spcAft>
              <a:buClr>
                <a:schemeClr val="dk1"/>
              </a:buClr>
              <a:buSzPts val="1600"/>
              <a:buFont typeface="Microsoft JhengHei"/>
              <a:buChar char="○"/>
            </a:pPr>
            <a:r>
              <a:rPr b="1" i="0" lang="zh-TW" sz="1600" u="none" cap="none" strike="noStrike">
                <a:solidFill>
                  <a:schemeClr val="dk1"/>
                </a:solidFill>
                <a:latin typeface="Microsoft JhengHei"/>
                <a:ea typeface="Microsoft JhengHei"/>
                <a:cs typeface="Microsoft JhengHei"/>
                <a:sym typeface="Microsoft JhengHei"/>
              </a:rPr>
              <a:t>Sampling</a:t>
            </a:r>
            <a:r>
              <a:rPr b="0" i="0" lang="zh-TW" sz="1600" u="none" cap="none" strike="noStrike">
                <a:solidFill>
                  <a:schemeClr val="dk1"/>
                </a:solidFill>
                <a:latin typeface="Microsoft JhengHei"/>
                <a:ea typeface="Microsoft JhengHei"/>
                <a:cs typeface="Microsoft JhengHei"/>
                <a:sym typeface="Microsoft JhengHei"/>
              </a:rPr>
              <a:t>：參考研討會、期刊論文，提出Negative Sample構想</a:t>
            </a:r>
            <a:endParaRPr b="0" i="0" sz="1600" u="none" cap="none" strike="noStrike">
              <a:solidFill>
                <a:schemeClr val="dk1"/>
              </a:solidFill>
              <a:latin typeface="Microsoft JhengHei"/>
              <a:ea typeface="Microsoft JhengHei"/>
              <a:cs typeface="Microsoft JhengHei"/>
              <a:sym typeface="Microsoft JhengHei"/>
            </a:endParaRPr>
          </a:p>
          <a:p>
            <a:pPr indent="-266700" lvl="1" marL="685800" marR="0" rtl="0" algn="l">
              <a:lnSpc>
                <a:spcPct val="150000"/>
              </a:lnSpc>
              <a:spcBef>
                <a:spcPts val="0"/>
              </a:spcBef>
              <a:spcAft>
                <a:spcPts val="0"/>
              </a:spcAft>
              <a:buClr>
                <a:schemeClr val="dk1"/>
              </a:buClr>
              <a:buSzPts val="1600"/>
              <a:buFont typeface="Microsoft JhengHei"/>
              <a:buChar char="○"/>
            </a:pPr>
            <a:r>
              <a:rPr b="1" i="0" lang="zh-TW" sz="1600" u="none" cap="none" strike="noStrike">
                <a:solidFill>
                  <a:schemeClr val="dk1"/>
                </a:solidFill>
                <a:latin typeface="Microsoft JhengHei"/>
                <a:ea typeface="Microsoft JhengHei"/>
                <a:cs typeface="Microsoft JhengHei"/>
                <a:sym typeface="Microsoft JhengHei"/>
              </a:rPr>
              <a:t>Noise Label</a:t>
            </a:r>
            <a:r>
              <a:rPr b="0" i="0" lang="zh-TW" sz="1600" u="none" cap="none" strike="noStrike">
                <a:solidFill>
                  <a:schemeClr val="dk1"/>
                </a:solidFill>
                <a:latin typeface="Microsoft JhengHei"/>
                <a:ea typeface="Microsoft JhengHei"/>
                <a:cs typeface="Microsoft JhengHei"/>
                <a:sym typeface="Microsoft JhengHei"/>
              </a:rPr>
              <a:t>：實驗不同的Label方式</a:t>
            </a:r>
            <a:endParaRPr b="0" i="0" sz="1600" u="none" cap="none" strike="noStrike">
              <a:solidFill>
                <a:schemeClr val="dk1"/>
              </a:solidFill>
              <a:latin typeface="Microsoft JhengHei"/>
              <a:ea typeface="Microsoft JhengHei"/>
              <a:cs typeface="Microsoft JhengHei"/>
              <a:sym typeface="Microsoft JhengHei"/>
            </a:endParaRPr>
          </a:p>
          <a:p>
            <a:pPr indent="-266700" lvl="1" marL="685800" marR="0" rtl="0" algn="l">
              <a:lnSpc>
                <a:spcPct val="150000"/>
              </a:lnSpc>
              <a:spcBef>
                <a:spcPts val="0"/>
              </a:spcBef>
              <a:spcAft>
                <a:spcPts val="0"/>
              </a:spcAft>
              <a:buClr>
                <a:schemeClr val="dk1"/>
              </a:buClr>
              <a:buSzPts val="1600"/>
              <a:buFont typeface="Microsoft JhengHei"/>
              <a:buChar char="○"/>
            </a:pPr>
            <a:r>
              <a:rPr b="1" i="0" lang="zh-TW" sz="1600" u="none" cap="none" strike="noStrike">
                <a:solidFill>
                  <a:schemeClr val="dk1"/>
                </a:solidFill>
                <a:latin typeface="Microsoft JhengHei"/>
                <a:ea typeface="Microsoft JhengHei"/>
                <a:cs typeface="Microsoft JhengHei"/>
                <a:sym typeface="Microsoft JhengHei"/>
              </a:rPr>
              <a:t>Dynamic threshold</a:t>
            </a:r>
            <a:r>
              <a:rPr b="0" i="0" lang="zh-TW" sz="1600" u="none" cap="none" strike="noStrike">
                <a:solidFill>
                  <a:schemeClr val="dk1"/>
                </a:solidFill>
                <a:latin typeface="Microsoft JhengHei"/>
                <a:ea typeface="Microsoft JhengHei"/>
                <a:cs typeface="Microsoft JhengHei"/>
                <a:sym typeface="Microsoft JhengHei"/>
              </a:rPr>
              <a:t>：統計Validation Set盜刷佔比，得到盜刷資料的分配情形</a:t>
            </a:r>
            <a:endParaRPr b="0" i="0" sz="1600" u="none" cap="none" strike="noStrike">
              <a:solidFill>
                <a:schemeClr val="dk1"/>
              </a:solidFill>
              <a:latin typeface="Microsoft JhengHei"/>
              <a:ea typeface="Microsoft JhengHei"/>
              <a:cs typeface="Microsoft JhengHei"/>
              <a:sym typeface="Microsoft JhengHei"/>
            </a:endParaRPr>
          </a:p>
          <a:p>
            <a:pPr indent="-266700" lvl="1" marL="685800" marR="0" rtl="0" algn="l">
              <a:lnSpc>
                <a:spcPct val="150000"/>
              </a:lnSpc>
              <a:spcBef>
                <a:spcPts val="0"/>
              </a:spcBef>
              <a:spcAft>
                <a:spcPts val="0"/>
              </a:spcAft>
              <a:buClr>
                <a:schemeClr val="dk1"/>
              </a:buClr>
              <a:buSzPts val="1600"/>
              <a:buFont typeface="Microsoft JhengHei"/>
              <a:buChar char="○"/>
            </a:pPr>
            <a:r>
              <a:rPr b="1" i="0" lang="zh-TW" sz="1600" u="none" cap="none" strike="noStrike">
                <a:solidFill>
                  <a:schemeClr val="dk1"/>
                </a:solidFill>
                <a:latin typeface="Microsoft JhengHei"/>
                <a:ea typeface="Microsoft JhengHei"/>
                <a:cs typeface="Microsoft JhengHei"/>
                <a:sym typeface="Microsoft JhengHei"/>
              </a:rPr>
              <a:t>花費時間</a:t>
            </a:r>
            <a:r>
              <a:rPr b="0" i="0" lang="zh-TW" sz="1600" u="none" cap="none" strike="noStrike">
                <a:solidFill>
                  <a:schemeClr val="dk1"/>
                </a:solidFill>
                <a:latin typeface="Microsoft JhengHei"/>
                <a:ea typeface="Microsoft JhengHei"/>
                <a:cs typeface="Microsoft JhengHei"/>
                <a:sym typeface="Microsoft JhengHei"/>
              </a:rPr>
              <a:t>：單一筆資料Testing十分快速，需要考慮Feature Engineering時間</a:t>
            </a:r>
            <a:endParaRPr b="0" i="0" sz="1600" u="none" cap="none" strike="noStrike">
              <a:solidFill>
                <a:schemeClr val="dk1"/>
              </a:solidFill>
              <a:latin typeface="Microsoft JhengHei"/>
              <a:ea typeface="Microsoft JhengHei"/>
              <a:cs typeface="Microsoft JhengHei"/>
              <a:sym typeface="Microsoft JhengHei"/>
            </a:endParaRPr>
          </a:p>
          <a:p>
            <a:pPr indent="-266700" lvl="1" marL="685800" marR="0" rtl="0" algn="l">
              <a:lnSpc>
                <a:spcPct val="150000"/>
              </a:lnSpc>
              <a:spcBef>
                <a:spcPts val="0"/>
              </a:spcBef>
              <a:spcAft>
                <a:spcPts val="0"/>
              </a:spcAft>
              <a:buClr>
                <a:schemeClr val="dk1"/>
              </a:buClr>
              <a:buSzPts val="1600"/>
              <a:buFont typeface="Microsoft JhengHei"/>
              <a:buChar char="○"/>
            </a:pPr>
            <a:r>
              <a:rPr b="1" i="0" lang="zh-TW" sz="1600" u="none" cap="none" strike="noStrike">
                <a:solidFill>
                  <a:schemeClr val="dk1"/>
                </a:solidFill>
                <a:latin typeface="Microsoft JhengHei"/>
                <a:ea typeface="Microsoft JhengHei"/>
                <a:cs typeface="Microsoft JhengHei"/>
                <a:sym typeface="Microsoft JhengHei"/>
              </a:rPr>
              <a:t>深度學習技術應用在盜刷偵測議題上：</a:t>
            </a:r>
            <a:r>
              <a:rPr b="0" i="0" lang="zh-TW" sz="1600" u="none" cap="none" strike="noStrike">
                <a:solidFill>
                  <a:schemeClr val="dk1"/>
                </a:solidFill>
                <a:latin typeface="Microsoft JhengHei"/>
                <a:ea typeface="Microsoft JhengHei"/>
                <a:cs typeface="Microsoft JhengHei"/>
                <a:sym typeface="Microsoft JhengHei"/>
              </a:rPr>
              <a:t>Self-supervised Learning</a:t>
            </a:r>
            <a:endParaRPr b="0" i="0" sz="1600" u="none" cap="none" strike="noStrike">
              <a:solidFill>
                <a:schemeClr val="dk1"/>
              </a:solidFill>
              <a:latin typeface="Microsoft JhengHei"/>
              <a:ea typeface="Microsoft JhengHei"/>
              <a:cs typeface="Microsoft JhengHei"/>
              <a:sym typeface="Microsoft JhengHei"/>
            </a:endParaRPr>
          </a:p>
        </p:txBody>
      </p:sp>
      <p:sp>
        <p:nvSpPr>
          <p:cNvPr id="264" name="Google Shape;264;g10e345a6222_0_0"/>
          <p:cNvSpPr txBox="1"/>
          <p:nvPr/>
        </p:nvSpPr>
        <p:spPr>
          <a:xfrm>
            <a:off x="176213" y="442838"/>
            <a:ext cx="21513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
          <p:cNvSpPr txBox="1"/>
          <p:nvPr>
            <p:ph idx="12" type="sldNum"/>
          </p:nvPr>
        </p:nvSpPr>
        <p:spPr>
          <a:xfrm>
            <a:off x="8463324" y="4594717"/>
            <a:ext cx="384900" cy="2451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sz="1100"/>
              <a:t>‹#›</a:t>
            </a:fld>
            <a:endParaRPr sz="1100"/>
          </a:p>
        </p:txBody>
      </p:sp>
      <p:cxnSp>
        <p:nvCxnSpPr>
          <p:cNvPr id="271" name="Google Shape;271;p5"/>
          <p:cNvCxnSpPr/>
          <p:nvPr/>
        </p:nvCxnSpPr>
        <p:spPr>
          <a:xfrm>
            <a:off x="-306000" y="2273613"/>
            <a:ext cx="9450000" cy="0"/>
          </a:xfrm>
          <a:prstGeom prst="straightConnector1">
            <a:avLst/>
          </a:prstGeom>
          <a:noFill/>
          <a:ln cap="flat" cmpd="sng" w="152400">
            <a:solidFill>
              <a:srgbClr val="F3C915"/>
            </a:solidFill>
            <a:prstDash val="solid"/>
            <a:round/>
            <a:headEnd len="sm" w="sm" type="none"/>
            <a:tailEnd len="med" w="med" type="triangle"/>
          </a:ln>
        </p:spPr>
      </p:cxnSp>
      <p:sp>
        <p:nvSpPr>
          <p:cNvPr id="272" name="Google Shape;272;p5"/>
          <p:cNvSpPr/>
          <p:nvPr/>
        </p:nvSpPr>
        <p:spPr>
          <a:xfrm>
            <a:off x="684487" y="2103945"/>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73" name="Google Shape;273;p5"/>
          <p:cNvSpPr/>
          <p:nvPr/>
        </p:nvSpPr>
        <p:spPr>
          <a:xfrm>
            <a:off x="6826376" y="2103945"/>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74" name="Google Shape;274;p5"/>
          <p:cNvSpPr txBox="1"/>
          <p:nvPr/>
        </p:nvSpPr>
        <p:spPr>
          <a:xfrm>
            <a:off x="315931" y="1670254"/>
            <a:ext cx="11499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JhengHei"/>
                <a:ea typeface="Microsoft JhengHei"/>
                <a:cs typeface="Microsoft JhengHei"/>
                <a:sym typeface="Microsoft JhengHei"/>
              </a:rPr>
              <a:t>盜刷模型</a:t>
            </a:r>
            <a:endParaRPr b="0" i="0" sz="1500" u="none" cap="none" strike="noStrike">
              <a:solidFill>
                <a:srgbClr val="000000"/>
              </a:solidFill>
              <a:latin typeface="Microsoft JhengHei"/>
              <a:ea typeface="Microsoft JhengHei"/>
              <a:cs typeface="Microsoft JhengHei"/>
              <a:sym typeface="Microsoft JhengHei"/>
            </a:endParaRPr>
          </a:p>
        </p:txBody>
      </p:sp>
      <p:sp>
        <p:nvSpPr>
          <p:cNvPr id="275" name="Google Shape;275;p5"/>
          <p:cNvSpPr txBox="1"/>
          <p:nvPr/>
        </p:nvSpPr>
        <p:spPr>
          <a:xfrm>
            <a:off x="3115209" y="3155500"/>
            <a:ext cx="1620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700" u="none" cap="none" strike="noStrike">
                <a:solidFill>
                  <a:srgbClr val="000000"/>
                </a:solidFill>
                <a:latin typeface="Microsoft JhengHei"/>
                <a:ea typeface="Microsoft JhengHei"/>
                <a:cs typeface="Microsoft JhengHei"/>
                <a:sym typeface="Microsoft JhengHei"/>
              </a:rPr>
              <a:t>Positive Accumulated</a:t>
            </a:r>
            <a:endParaRPr b="0" i="0" sz="1700" u="none" cap="none" strike="noStrike">
              <a:solidFill>
                <a:srgbClr val="000000"/>
              </a:solidFill>
              <a:latin typeface="Microsoft JhengHei"/>
              <a:ea typeface="Microsoft JhengHei"/>
              <a:cs typeface="Microsoft JhengHei"/>
              <a:sym typeface="Microsoft JhengHei"/>
            </a:endParaRPr>
          </a:p>
        </p:txBody>
      </p:sp>
      <p:sp>
        <p:nvSpPr>
          <p:cNvPr id="276" name="Google Shape;276;p5"/>
          <p:cNvSpPr/>
          <p:nvPr/>
        </p:nvSpPr>
        <p:spPr>
          <a:xfrm>
            <a:off x="3755841" y="3681682"/>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77" name="Google Shape;277;p5"/>
          <p:cNvSpPr/>
          <p:nvPr/>
        </p:nvSpPr>
        <p:spPr>
          <a:xfrm>
            <a:off x="5898526" y="3664991"/>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78" name="Google Shape;278;p5"/>
          <p:cNvSpPr txBox="1"/>
          <p:nvPr/>
        </p:nvSpPr>
        <p:spPr>
          <a:xfrm>
            <a:off x="1915400" y="1530304"/>
            <a:ext cx="18828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zh-TW" sz="1700" u="none" cap="none" strike="noStrike">
                <a:solidFill>
                  <a:schemeClr val="dk1"/>
                </a:solidFill>
                <a:latin typeface="Microsoft JhengHei"/>
                <a:ea typeface="Microsoft JhengHei"/>
                <a:cs typeface="Microsoft JhengHei"/>
                <a:sym typeface="Microsoft JhengHei"/>
              </a:rPr>
              <a:t>Negative Sampling</a:t>
            </a:r>
            <a:endParaRPr b="0" i="0" sz="1300" u="none" cap="none" strike="noStrike">
              <a:solidFill>
                <a:srgbClr val="000000"/>
              </a:solidFill>
              <a:latin typeface="Microsoft JhengHei"/>
              <a:ea typeface="Microsoft JhengHei"/>
              <a:cs typeface="Microsoft JhengHei"/>
              <a:sym typeface="Microsoft JhengHei"/>
            </a:endParaRPr>
          </a:p>
        </p:txBody>
      </p:sp>
      <p:sp>
        <p:nvSpPr>
          <p:cNvPr id="279" name="Google Shape;279;p5"/>
          <p:cNvSpPr txBox="1"/>
          <p:nvPr/>
        </p:nvSpPr>
        <p:spPr>
          <a:xfrm>
            <a:off x="1168250" y="3344613"/>
            <a:ext cx="1230900" cy="33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JhengHei"/>
                <a:ea typeface="Microsoft JhengHei"/>
                <a:cs typeface="Microsoft JhengHei"/>
                <a:sym typeface="Microsoft JhengHei"/>
              </a:rPr>
              <a:t>Clipping</a:t>
            </a:r>
            <a:endParaRPr b="0" i="0" sz="1400" u="none" cap="none" strike="noStrike">
              <a:solidFill>
                <a:srgbClr val="000000"/>
              </a:solidFill>
              <a:latin typeface="Microsoft JhengHei"/>
              <a:ea typeface="Microsoft JhengHei"/>
              <a:cs typeface="Microsoft JhengHei"/>
              <a:sym typeface="Microsoft JhengHei"/>
            </a:endParaRPr>
          </a:p>
        </p:txBody>
      </p:sp>
      <p:pic>
        <p:nvPicPr>
          <p:cNvPr id="280" name="Google Shape;280;p5"/>
          <p:cNvPicPr preferRelativeResize="0"/>
          <p:nvPr/>
        </p:nvPicPr>
        <p:blipFill rotWithShape="1">
          <a:blip r:embed="rId3">
            <a:alphaModFix/>
          </a:blip>
          <a:srcRect b="0" l="0" r="0" t="0"/>
          <a:stretch/>
        </p:blipFill>
        <p:spPr>
          <a:xfrm>
            <a:off x="5963900" y="286137"/>
            <a:ext cx="1149889" cy="1149889"/>
          </a:xfrm>
          <a:prstGeom prst="rect">
            <a:avLst/>
          </a:prstGeom>
          <a:noFill/>
          <a:ln>
            <a:noFill/>
          </a:ln>
        </p:spPr>
      </p:pic>
      <p:sp>
        <p:nvSpPr>
          <p:cNvPr id="281" name="Google Shape;281;p5"/>
          <p:cNvSpPr txBox="1"/>
          <p:nvPr>
            <p:ph type="title"/>
          </p:nvPr>
        </p:nvSpPr>
        <p:spPr>
          <a:xfrm>
            <a:off x="631969" y="902775"/>
            <a:ext cx="4156200" cy="533400"/>
          </a:xfrm>
          <a:prstGeom prst="rect">
            <a:avLst/>
          </a:prstGeom>
          <a:noFill/>
          <a:ln>
            <a:noFill/>
          </a:ln>
        </p:spPr>
        <p:txBody>
          <a:bodyPr anchorCtr="0" anchor="ctr" bIns="34275" lIns="68550" spcFirstLastPara="1" rIns="68550" wrap="square" tIns="34275">
            <a:noAutofit/>
          </a:bodyPr>
          <a:lstStyle/>
          <a:p>
            <a:pPr indent="0" lvl="0" marL="0" rtl="0" algn="l">
              <a:lnSpc>
                <a:spcPct val="90000"/>
              </a:lnSpc>
              <a:spcBef>
                <a:spcPts val="0"/>
              </a:spcBef>
              <a:spcAft>
                <a:spcPts val="0"/>
              </a:spcAft>
              <a:buSzPts val="4000"/>
              <a:buNone/>
            </a:pPr>
            <a:r>
              <a:rPr b="1" lang="zh-TW" sz="3000">
                <a:latin typeface="Microsoft JhengHei"/>
                <a:ea typeface="Microsoft JhengHei"/>
                <a:cs typeface="Microsoft JhengHei"/>
                <a:sym typeface="Microsoft JhengHei"/>
              </a:rPr>
              <a:t>實驗過程</a:t>
            </a:r>
            <a:endParaRPr b="1" sz="3000">
              <a:latin typeface="Microsoft JhengHei"/>
              <a:ea typeface="Microsoft JhengHei"/>
              <a:cs typeface="Microsoft JhengHei"/>
              <a:sym typeface="Microsoft JhengHei"/>
            </a:endParaRPr>
          </a:p>
        </p:txBody>
      </p:sp>
      <p:sp>
        <p:nvSpPr>
          <p:cNvPr id="282" name="Google Shape;282;p5"/>
          <p:cNvSpPr/>
          <p:nvPr/>
        </p:nvSpPr>
        <p:spPr>
          <a:xfrm>
            <a:off x="1614045" y="3683901"/>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cxnSp>
        <p:nvCxnSpPr>
          <p:cNvPr id="283" name="Google Shape;283;p5"/>
          <p:cNvCxnSpPr/>
          <p:nvPr/>
        </p:nvCxnSpPr>
        <p:spPr>
          <a:xfrm>
            <a:off x="-306000" y="3851239"/>
            <a:ext cx="9450000" cy="0"/>
          </a:xfrm>
          <a:prstGeom prst="straightConnector1">
            <a:avLst/>
          </a:prstGeom>
          <a:noFill/>
          <a:ln cap="flat" cmpd="sng" w="152400">
            <a:solidFill>
              <a:srgbClr val="F3C915"/>
            </a:solidFill>
            <a:prstDash val="solid"/>
            <a:round/>
            <a:headEnd len="sm" w="sm" type="none"/>
            <a:tailEnd len="med" w="med" type="triangle"/>
          </a:ln>
        </p:spPr>
      </p:cxnSp>
      <p:sp>
        <p:nvSpPr>
          <p:cNvPr id="284" name="Google Shape;284;p5"/>
          <p:cNvSpPr txBox="1"/>
          <p:nvPr/>
        </p:nvSpPr>
        <p:spPr>
          <a:xfrm>
            <a:off x="5219023" y="3298661"/>
            <a:ext cx="1698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JhengHei"/>
                <a:ea typeface="Microsoft JhengHei"/>
                <a:cs typeface="Microsoft JhengHei"/>
                <a:sym typeface="Microsoft JhengHei"/>
              </a:rPr>
              <a:t>Hybrid </a:t>
            </a:r>
            <a:endParaRPr b="0" i="0" sz="1800" u="none" cap="none" strike="noStrike">
              <a:solidFill>
                <a:srgbClr val="000000"/>
              </a:solidFill>
              <a:latin typeface="Microsoft JhengHei"/>
              <a:ea typeface="Microsoft JhengHei"/>
              <a:cs typeface="Microsoft JhengHei"/>
              <a:sym typeface="Microsoft JhengHei"/>
            </a:endParaRPr>
          </a:p>
        </p:txBody>
      </p:sp>
      <p:sp>
        <p:nvSpPr>
          <p:cNvPr id="285" name="Google Shape;285;p5"/>
          <p:cNvSpPr txBox="1"/>
          <p:nvPr/>
        </p:nvSpPr>
        <p:spPr>
          <a:xfrm>
            <a:off x="1800200" y="2465025"/>
            <a:ext cx="2151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挑選有幫助的訓練資料</a:t>
            </a:r>
            <a:br>
              <a:rPr b="0" i="0" lang="zh-TW" sz="1400" u="none" cap="none" strike="noStrike">
                <a:solidFill>
                  <a:schemeClr val="dk1"/>
                </a:solidFill>
                <a:latin typeface="Microsoft JhengHei"/>
                <a:ea typeface="Microsoft JhengHei"/>
                <a:cs typeface="Microsoft JhengHei"/>
                <a:sym typeface="Microsoft JhengHei"/>
              </a:rPr>
            </a:br>
            <a:r>
              <a:rPr b="0" i="0" lang="zh-TW" sz="1400" u="none" cap="none" strike="noStrike">
                <a:solidFill>
                  <a:schemeClr val="dk1"/>
                </a:solidFill>
                <a:latin typeface="Microsoft JhengHei"/>
                <a:ea typeface="Microsoft JhengHei"/>
                <a:cs typeface="Microsoft JhengHei"/>
                <a:sym typeface="Microsoft JhengHei"/>
              </a:rPr>
              <a:t>改善Noise Label</a:t>
            </a:r>
            <a:endParaRPr b="0" i="0" sz="1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86" name="Google Shape;286;p5"/>
          <p:cNvSpPr txBox="1"/>
          <p:nvPr/>
        </p:nvSpPr>
        <p:spPr>
          <a:xfrm>
            <a:off x="41725" y="2460200"/>
            <a:ext cx="1698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第一次成果發表會提出，作為本次的Baseline</a:t>
            </a:r>
            <a:endParaRPr b="0" i="0" sz="1400" u="none" cap="none" strike="noStrike">
              <a:solidFill>
                <a:srgbClr val="000000"/>
              </a:solidFill>
              <a:latin typeface="Microsoft JhengHei"/>
              <a:ea typeface="Microsoft JhengHei"/>
              <a:cs typeface="Microsoft JhengHei"/>
              <a:sym typeface="Microsoft JhengHei"/>
            </a:endParaRPr>
          </a:p>
        </p:txBody>
      </p:sp>
      <p:sp>
        <p:nvSpPr>
          <p:cNvPr id="287" name="Google Shape;287;p5"/>
          <p:cNvSpPr txBox="1"/>
          <p:nvPr/>
        </p:nvSpPr>
        <p:spPr>
          <a:xfrm>
            <a:off x="2458549" y="4087255"/>
            <a:ext cx="1698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88" name="Google Shape;288;p5"/>
          <p:cNvSpPr txBox="1"/>
          <p:nvPr/>
        </p:nvSpPr>
        <p:spPr>
          <a:xfrm>
            <a:off x="4855650" y="4077550"/>
            <a:ext cx="1698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89" name="Google Shape;289;p5"/>
          <p:cNvSpPr txBox="1"/>
          <p:nvPr/>
        </p:nvSpPr>
        <p:spPr>
          <a:xfrm>
            <a:off x="5433372" y="4077541"/>
            <a:ext cx="1269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最終盜刷模型</a:t>
            </a:r>
            <a:endParaRPr b="0" i="0" sz="1400" u="none" cap="none" strike="noStrike">
              <a:solidFill>
                <a:srgbClr val="000000"/>
              </a:solidFill>
              <a:latin typeface="Microsoft JhengHei"/>
              <a:ea typeface="Microsoft JhengHei"/>
              <a:cs typeface="Microsoft JhengHei"/>
              <a:sym typeface="Microsoft JhengHei"/>
            </a:endParaRPr>
          </a:p>
        </p:txBody>
      </p:sp>
      <p:sp>
        <p:nvSpPr>
          <p:cNvPr id="290" name="Google Shape;290;p5"/>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291" name="Google Shape;291;p5"/>
          <p:cNvSpPr txBox="1"/>
          <p:nvPr/>
        </p:nvSpPr>
        <p:spPr>
          <a:xfrm>
            <a:off x="6033324" y="1557213"/>
            <a:ext cx="1925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zh-TW" sz="1700" u="none" cap="none" strike="noStrike">
                <a:solidFill>
                  <a:schemeClr val="dk1"/>
                </a:solidFill>
                <a:latin typeface="Microsoft JhengHei"/>
                <a:ea typeface="Microsoft JhengHei"/>
                <a:cs typeface="Microsoft JhengHei"/>
                <a:sym typeface="Microsoft JhengHei"/>
              </a:rPr>
              <a:t>Dynamic</a:t>
            </a:r>
            <a:endParaRPr b="0" i="0" sz="17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chemeClr val="dk1"/>
              </a:buClr>
              <a:buSzPts val="1800"/>
              <a:buFont typeface="Arial"/>
              <a:buNone/>
            </a:pPr>
            <a:r>
              <a:rPr b="0" i="0" lang="zh-TW" sz="1700" u="none" cap="none" strike="noStrike">
                <a:solidFill>
                  <a:schemeClr val="dk1"/>
                </a:solidFill>
                <a:latin typeface="Microsoft JhengHei"/>
                <a:ea typeface="Microsoft JhengHei"/>
                <a:cs typeface="Microsoft JhengHei"/>
                <a:sym typeface="Microsoft JhengHei"/>
              </a:rPr>
              <a:t>Threshold</a:t>
            </a:r>
            <a:endParaRPr b="0" i="0" sz="1700" u="none" cap="none" strike="noStrike">
              <a:solidFill>
                <a:schemeClr val="dk1"/>
              </a:solidFill>
              <a:latin typeface="Microsoft JhengHei"/>
              <a:ea typeface="Microsoft JhengHei"/>
              <a:cs typeface="Microsoft JhengHei"/>
              <a:sym typeface="Microsoft JhengHei"/>
            </a:endParaRPr>
          </a:p>
        </p:txBody>
      </p:sp>
      <p:sp>
        <p:nvSpPr>
          <p:cNvPr id="292" name="Google Shape;292;p5"/>
          <p:cNvSpPr txBox="1"/>
          <p:nvPr/>
        </p:nvSpPr>
        <p:spPr>
          <a:xfrm>
            <a:off x="3939852" y="2459750"/>
            <a:ext cx="2049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增強序列資料的Representation</a:t>
            </a:r>
            <a:endParaRPr b="0" i="0" sz="1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93" name="Google Shape;293;p5"/>
          <p:cNvSpPr txBox="1"/>
          <p:nvPr/>
        </p:nvSpPr>
        <p:spPr>
          <a:xfrm>
            <a:off x="4040275" y="1562800"/>
            <a:ext cx="1808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zh-TW" sz="1700" u="none" cap="none" strike="noStrike">
                <a:solidFill>
                  <a:schemeClr val="dk1"/>
                </a:solidFill>
                <a:latin typeface="Microsoft JhengHei"/>
                <a:ea typeface="Microsoft JhengHei"/>
                <a:cs typeface="Microsoft JhengHei"/>
                <a:sym typeface="Microsoft JhengHei"/>
              </a:rPr>
              <a:t>Self-supervised Learning</a:t>
            </a:r>
            <a:endParaRPr b="0" i="0" sz="1700" u="none" cap="none" strike="noStrike">
              <a:solidFill>
                <a:schemeClr val="dk1"/>
              </a:solidFill>
              <a:latin typeface="Microsoft JhengHei"/>
              <a:ea typeface="Microsoft JhengHei"/>
              <a:cs typeface="Microsoft JhengHei"/>
              <a:sym typeface="Microsoft JhengHei"/>
            </a:endParaRPr>
          </a:p>
        </p:txBody>
      </p:sp>
      <p:sp>
        <p:nvSpPr>
          <p:cNvPr id="294" name="Google Shape;294;p5"/>
          <p:cNvSpPr txBox="1"/>
          <p:nvPr/>
        </p:nvSpPr>
        <p:spPr>
          <a:xfrm>
            <a:off x="146909" y="4082175"/>
            <a:ext cx="1882800" cy="29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95" name="Google Shape;295;p5"/>
          <p:cNvSpPr/>
          <p:nvPr/>
        </p:nvSpPr>
        <p:spPr>
          <a:xfrm>
            <a:off x="2687162" y="2103970"/>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Arial"/>
              <a:ea typeface="Arial"/>
              <a:cs typeface="Arial"/>
              <a:sym typeface="Arial"/>
            </a:endParaRPr>
          </a:p>
        </p:txBody>
      </p:sp>
      <p:sp>
        <p:nvSpPr>
          <p:cNvPr id="296" name="Google Shape;296;p5"/>
          <p:cNvSpPr/>
          <p:nvPr/>
        </p:nvSpPr>
        <p:spPr>
          <a:xfrm>
            <a:off x="4794847" y="2103976"/>
            <a:ext cx="339300" cy="339300"/>
          </a:xfrm>
          <a:prstGeom prst="ellipse">
            <a:avLst/>
          </a:prstGeom>
          <a:solidFill>
            <a:srgbClr val="F3C9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97" name="Google Shape;297;p5"/>
          <p:cNvSpPr txBox="1"/>
          <p:nvPr/>
        </p:nvSpPr>
        <p:spPr>
          <a:xfrm>
            <a:off x="5971377" y="2460125"/>
            <a:ext cx="2049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使資源能最有效的利用</a:t>
            </a:r>
            <a:endParaRPr b="0" i="0" sz="1400" u="none" cap="none" strike="noStrike">
              <a:solidFill>
                <a:srgbClr val="000000"/>
              </a:solidFill>
              <a:latin typeface="Microsoft JhengHei"/>
              <a:ea typeface="Microsoft JhengHei"/>
              <a:cs typeface="Microsoft JhengHei"/>
              <a:sym typeface="Microsoft JhengHei"/>
            </a:endParaRPr>
          </a:p>
        </p:txBody>
      </p:sp>
      <p:sp>
        <p:nvSpPr>
          <p:cNvPr id="298" name="Google Shape;298;p5"/>
          <p:cNvSpPr txBox="1"/>
          <p:nvPr/>
        </p:nvSpPr>
        <p:spPr>
          <a:xfrm>
            <a:off x="3290697" y="4077541"/>
            <a:ext cx="1269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學習更多盜刷資訊</a:t>
            </a:r>
            <a:endParaRPr b="0" i="0" sz="1400" u="none" cap="none" strike="noStrike">
              <a:solidFill>
                <a:srgbClr val="000000"/>
              </a:solidFill>
              <a:latin typeface="Microsoft JhengHei"/>
              <a:ea typeface="Microsoft JhengHei"/>
              <a:cs typeface="Microsoft JhengHei"/>
              <a:sym typeface="Microsoft JhengHei"/>
            </a:endParaRPr>
          </a:p>
        </p:txBody>
      </p:sp>
      <p:sp>
        <p:nvSpPr>
          <p:cNvPr id="299" name="Google Shape;299;p5"/>
          <p:cNvSpPr txBox="1"/>
          <p:nvPr/>
        </p:nvSpPr>
        <p:spPr>
          <a:xfrm>
            <a:off x="1148022" y="4044666"/>
            <a:ext cx="1269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解決極端值</a:t>
            </a:r>
            <a:endParaRPr b="0" i="0" sz="14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0bb42addd6_0_48"/>
          <p:cNvSpPr txBox="1"/>
          <p:nvPr>
            <p:ph idx="12" type="sldNum"/>
          </p:nvPr>
        </p:nvSpPr>
        <p:spPr>
          <a:xfrm>
            <a:off x="8463324" y="4594717"/>
            <a:ext cx="384900" cy="24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05" name="Google Shape;305;g10bb42addd6_0_48"/>
          <p:cNvSpPr txBox="1"/>
          <p:nvPr>
            <p:ph idx="1" type="body"/>
          </p:nvPr>
        </p:nvSpPr>
        <p:spPr>
          <a:xfrm>
            <a:off x="3394550" y="2264525"/>
            <a:ext cx="5203200" cy="551400"/>
          </a:xfrm>
          <a:prstGeom prst="rect">
            <a:avLst/>
          </a:prstGeom>
          <a:noFill/>
          <a:ln>
            <a:noFill/>
          </a:ln>
        </p:spPr>
        <p:txBody>
          <a:bodyPr anchorCtr="0" anchor="t" bIns="45700" lIns="91425" spcFirstLastPara="1" rIns="91425" wrap="square" tIns="45700">
            <a:noAutofit/>
          </a:bodyPr>
          <a:lstStyle/>
          <a:p>
            <a:pPr indent="-165100" lvl="0" marL="342900" rtl="0" algn="l">
              <a:lnSpc>
                <a:spcPct val="100000"/>
              </a:lnSpc>
              <a:spcBef>
                <a:spcPts val="0"/>
              </a:spcBef>
              <a:spcAft>
                <a:spcPts val="0"/>
              </a:spcAft>
              <a:buClr>
                <a:schemeClr val="dk1"/>
              </a:buClr>
              <a:buSzPts val="4400"/>
              <a:buFont typeface="Arial"/>
              <a:buNone/>
            </a:pPr>
            <a:r>
              <a:rPr lang="zh-TW" sz="3000"/>
              <a:t>Negative Sampling 實驗</a:t>
            </a:r>
            <a:endParaRPr sz="3000"/>
          </a:p>
          <a:p>
            <a:pPr indent="-165100" lvl="0" marL="342900" marR="0" rtl="0" algn="ctr">
              <a:lnSpc>
                <a:spcPct val="100000"/>
              </a:lnSpc>
              <a:spcBef>
                <a:spcPts val="0"/>
              </a:spcBef>
              <a:spcAft>
                <a:spcPts val="0"/>
              </a:spcAft>
              <a:buClr>
                <a:srgbClr val="000000"/>
              </a:buClr>
              <a:buSzPts val="4400"/>
              <a:buFont typeface="Arial"/>
              <a:buNone/>
            </a:pPr>
            <a:r>
              <a:t/>
            </a:r>
            <a:endParaRPr sz="3000"/>
          </a:p>
        </p:txBody>
      </p:sp>
      <p:sp>
        <p:nvSpPr>
          <p:cNvPr id="306" name="Google Shape;306;g10bb42addd6_0_48"/>
          <p:cNvSpPr txBox="1"/>
          <p:nvPr>
            <p:ph idx="2" type="body"/>
          </p:nvPr>
        </p:nvSpPr>
        <p:spPr>
          <a:xfrm>
            <a:off x="1620107" y="2030400"/>
            <a:ext cx="1516800" cy="10197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rgbClr val="000000"/>
              </a:buClr>
              <a:buSzPts val="5000"/>
              <a:buFont typeface="Arial"/>
              <a:buNone/>
            </a:pPr>
            <a:r>
              <a:rPr lang="zh-TW" sz="6900"/>
              <a:t>01</a:t>
            </a:r>
            <a:endParaRPr sz="6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0360471cff_0_12"/>
          <p:cNvSpPr txBox="1"/>
          <p:nvPr>
            <p:ph type="title"/>
          </p:nvPr>
        </p:nvSpPr>
        <p:spPr>
          <a:xfrm>
            <a:off x="631973" y="902775"/>
            <a:ext cx="4815300" cy="533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b="1" lang="zh-TW" sz="3000">
                <a:latin typeface="Microsoft JhengHei"/>
                <a:ea typeface="Microsoft JhengHei"/>
                <a:cs typeface="Microsoft JhengHei"/>
                <a:sym typeface="Microsoft JhengHei"/>
              </a:rPr>
              <a:t>Sampling</a:t>
            </a:r>
            <a:endParaRPr b="1" sz="3000">
              <a:latin typeface="Microsoft JhengHei"/>
              <a:ea typeface="Microsoft JhengHei"/>
              <a:cs typeface="Microsoft JhengHei"/>
              <a:sym typeface="Microsoft JhengHei"/>
            </a:endParaRPr>
          </a:p>
        </p:txBody>
      </p:sp>
      <p:sp>
        <p:nvSpPr>
          <p:cNvPr id="312" name="Google Shape;312;g10360471cff_0_12"/>
          <p:cNvSpPr txBox="1"/>
          <p:nvPr>
            <p:ph idx="2" type="body"/>
          </p:nvPr>
        </p:nvSpPr>
        <p:spPr>
          <a:xfrm>
            <a:off x="632525" y="1589950"/>
            <a:ext cx="8007900" cy="2655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800"/>
              <a:buNone/>
            </a:pPr>
            <a:r>
              <a:rPr b="1" lang="zh-TW">
                <a:latin typeface="Microsoft JhengHei"/>
                <a:ea typeface="Microsoft JhengHei"/>
                <a:cs typeface="Microsoft JhengHei"/>
                <a:sym typeface="Microsoft JhengHei"/>
              </a:rPr>
              <a:t>目標：</a:t>
            </a:r>
            <a:r>
              <a:rPr lang="zh-TW">
                <a:latin typeface="Microsoft JhengHei"/>
                <a:ea typeface="Microsoft JhengHei"/>
                <a:cs typeface="Microsoft JhengHei"/>
                <a:sym typeface="Microsoft JhengHei"/>
              </a:rPr>
              <a:t> 雖然放入越多的訓練資料效果越好，但非盜刷交易高達</a:t>
            </a:r>
            <a:r>
              <a:rPr lang="zh-TW">
                <a:solidFill>
                  <a:srgbClr val="FF0000"/>
                </a:solidFill>
                <a:latin typeface="Microsoft JhengHei"/>
                <a:ea typeface="Microsoft JhengHei"/>
                <a:cs typeface="Microsoft JhengHei"/>
                <a:sym typeface="Microsoft JhengHei"/>
              </a:rPr>
              <a:t>133,631,011</a:t>
            </a:r>
            <a:r>
              <a:rPr lang="zh-TW">
                <a:latin typeface="Microsoft JhengHei"/>
                <a:ea typeface="Microsoft JhengHei"/>
                <a:cs typeface="Microsoft JhengHei"/>
                <a:sym typeface="Microsoft JhengHei"/>
              </a:rPr>
              <a:t>筆，太過消耗訓練的資源，且盜刷交易存在Noise Label問題</a:t>
            </a:r>
            <a:endParaRPr sz="1800">
              <a:solidFill>
                <a:schemeClr val="dk1"/>
              </a:solidFill>
              <a:latin typeface="Microsoft JhengHei"/>
              <a:ea typeface="Microsoft JhengHei"/>
              <a:cs typeface="Microsoft JhengHei"/>
              <a:sym typeface="Microsoft JhengHei"/>
            </a:endParaRPr>
          </a:p>
        </p:txBody>
      </p:sp>
      <p:sp>
        <p:nvSpPr>
          <p:cNvPr id="313" name="Google Shape;313;g10360471cff_0_12"/>
          <p:cNvSpPr txBox="1"/>
          <p:nvPr>
            <p:ph idx="12" type="sldNum"/>
          </p:nvPr>
        </p:nvSpPr>
        <p:spPr>
          <a:xfrm>
            <a:off x="8463324" y="4594717"/>
            <a:ext cx="384900" cy="245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
        <p:nvSpPr>
          <p:cNvPr id="314" name="Google Shape;314;g10360471cff_0_12"/>
          <p:cNvSpPr txBox="1"/>
          <p:nvPr/>
        </p:nvSpPr>
        <p:spPr>
          <a:xfrm>
            <a:off x="176213" y="442838"/>
            <a:ext cx="2151600" cy="3444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信用卡盜刷偵測2.0</a:t>
            </a:r>
            <a:endParaRPr b="0" i="0" sz="1800" u="none" cap="none" strike="noStrike">
              <a:solidFill>
                <a:schemeClr val="dk1"/>
              </a:solidFill>
              <a:latin typeface="Microsoft JhengHei"/>
              <a:ea typeface="Microsoft JhengHei"/>
              <a:cs typeface="Microsoft JhengHei"/>
              <a:sym typeface="Microsoft JhengHei"/>
            </a:endParaRPr>
          </a:p>
        </p:txBody>
      </p:sp>
      <p:sp>
        <p:nvSpPr>
          <p:cNvPr id="315" name="Google Shape;315;g10360471cff_0_12"/>
          <p:cNvSpPr txBox="1"/>
          <p:nvPr/>
        </p:nvSpPr>
        <p:spPr>
          <a:xfrm>
            <a:off x="4456700" y="2571749"/>
            <a:ext cx="4456500" cy="2360400"/>
          </a:xfrm>
          <a:prstGeom prst="rect">
            <a:avLst/>
          </a:prstGeom>
          <a:noFill/>
          <a:ln>
            <a:noFill/>
          </a:ln>
        </p:spPr>
        <p:txBody>
          <a:bodyPr anchorCtr="0" anchor="t" bIns="68575" lIns="68575" spcFirstLastPara="1" rIns="68575" wrap="square" tIns="68575">
            <a:noAutofit/>
          </a:bodyPr>
          <a:lstStyle/>
          <a:p>
            <a:pPr indent="-342900" lvl="0" marL="457200" marR="0" rtl="0" algn="l">
              <a:lnSpc>
                <a:spcPct val="150000"/>
              </a:lnSpc>
              <a:spcBef>
                <a:spcPts val="0"/>
              </a:spcBef>
              <a:spcAft>
                <a:spcPts val="0"/>
              </a:spcAft>
              <a:buClr>
                <a:srgbClr val="000000"/>
              </a:buClr>
              <a:buSzPts val="1800"/>
              <a:buFont typeface="Microsoft JhengHei"/>
              <a:buChar char="●"/>
            </a:pPr>
            <a:r>
              <a:rPr b="0" i="0" lang="zh-TW" sz="1800" u="none" cap="none" strike="noStrike">
                <a:solidFill>
                  <a:srgbClr val="000000"/>
                </a:solidFill>
                <a:latin typeface="Microsoft JhengHei"/>
                <a:ea typeface="Microsoft JhengHei"/>
                <a:cs typeface="Microsoft JhengHei"/>
                <a:sym typeface="Microsoft JhengHei"/>
              </a:rPr>
              <a:t>Reliable Negative Sample</a:t>
            </a:r>
            <a:endParaRPr b="0" i="0" sz="1800" u="none" cap="none" strike="noStrike">
              <a:solidFill>
                <a:srgbClr val="000000"/>
              </a:solidFill>
              <a:latin typeface="Microsoft JhengHei"/>
              <a:ea typeface="Microsoft JhengHei"/>
              <a:cs typeface="Microsoft JhengHei"/>
              <a:sym typeface="Microsoft JhengHei"/>
            </a:endParaRPr>
          </a:p>
          <a:p>
            <a:pPr indent="-330200" lvl="1" marL="809999" marR="0" rtl="0" algn="l">
              <a:lnSpc>
                <a:spcPct val="150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對模型而言</a:t>
            </a:r>
            <a:r>
              <a:rPr b="1" i="0" lang="zh-TW" sz="1600" u="none" cap="none" strike="noStrike">
                <a:solidFill>
                  <a:srgbClr val="000000"/>
                </a:solidFill>
                <a:latin typeface="Microsoft JhengHei"/>
                <a:ea typeface="Microsoft JhengHei"/>
                <a:cs typeface="Microsoft JhengHei"/>
                <a:sym typeface="Microsoft JhengHei"/>
              </a:rPr>
              <a:t>容易</a:t>
            </a:r>
            <a:r>
              <a:rPr b="0" i="0" lang="zh-TW" sz="1600" u="none" cap="none" strike="noStrike">
                <a:solidFill>
                  <a:srgbClr val="000000"/>
                </a:solidFill>
                <a:latin typeface="Microsoft JhengHei"/>
                <a:ea typeface="Microsoft JhengHei"/>
                <a:cs typeface="Microsoft JhengHei"/>
                <a:sym typeface="Microsoft JhengHei"/>
              </a:rPr>
              <a:t>辨識的Negative Sample</a:t>
            </a:r>
            <a:endParaRPr b="0" i="0" sz="16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150000"/>
              </a:lnSpc>
              <a:spcBef>
                <a:spcPts val="0"/>
              </a:spcBef>
              <a:spcAft>
                <a:spcPts val="0"/>
              </a:spcAft>
              <a:buClr>
                <a:srgbClr val="000000"/>
              </a:buClr>
              <a:buSzPts val="1800"/>
              <a:buFont typeface="Microsoft JhengHei"/>
              <a:buChar char="●"/>
            </a:pPr>
            <a:r>
              <a:rPr b="0" i="0" lang="zh-TW" sz="1800" u="none" cap="none" strike="noStrike">
                <a:solidFill>
                  <a:srgbClr val="000000"/>
                </a:solidFill>
                <a:latin typeface="Microsoft JhengHei"/>
                <a:ea typeface="Microsoft JhengHei"/>
                <a:cs typeface="Microsoft JhengHei"/>
                <a:sym typeface="Microsoft JhengHei"/>
              </a:rPr>
              <a:t>Representative Negative Sample</a:t>
            </a:r>
            <a:endParaRPr b="0" i="0" sz="1800" u="none" cap="none" strike="noStrike">
              <a:solidFill>
                <a:srgbClr val="000000"/>
              </a:solidFill>
              <a:latin typeface="Microsoft JhengHei"/>
              <a:ea typeface="Microsoft JhengHei"/>
              <a:cs typeface="Microsoft JhengHei"/>
              <a:sym typeface="Microsoft JhengHei"/>
            </a:endParaRPr>
          </a:p>
          <a:p>
            <a:pPr indent="-330200" lvl="1" marL="809999" marR="0" rtl="0" algn="l">
              <a:lnSpc>
                <a:spcPct val="150000"/>
              </a:lnSpc>
              <a:spcBef>
                <a:spcPts val="0"/>
              </a:spcBef>
              <a:spcAft>
                <a:spcPts val="0"/>
              </a:spcAft>
              <a:buClr>
                <a:srgbClr val="000000"/>
              </a:buClr>
              <a:buSzPts val="1600"/>
              <a:buFont typeface="Microsoft JhengHei"/>
              <a:buChar char="○"/>
            </a:pPr>
            <a:r>
              <a:rPr b="0" i="0" lang="zh-TW" sz="1600" u="none" cap="none" strike="noStrike">
                <a:solidFill>
                  <a:srgbClr val="000000"/>
                </a:solidFill>
                <a:latin typeface="Microsoft JhengHei"/>
                <a:ea typeface="Microsoft JhengHei"/>
                <a:cs typeface="Microsoft JhengHei"/>
                <a:sym typeface="Microsoft JhengHei"/>
              </a:rPr>
              <a:t>對模型而言</a:t>
            </a:r>
            <a:r>
              <a:rPr b="1" i="0" lang="zh-TW" sz="1600" u="none" cap="none" strike="noStrike">
                <a:solidFill>
                  <a:srgbClr val="000000"/>
                </a:solidFill>
                <a:latin typeface="Microsoft JhengHei"/>
                <a:ea typeface="Microsoft JhengHei"/>
                <a:cs typeface="Microsoft JhengHei"/>
                <a:sym typeface="Microsoft JhengHei"/>
              </a:rPr>
              <a:t>難以分辨</a:t>
            </a:r>
            <a:r>
              <a:rPr b="0" i="0" lang="zh-TW" sz="1600" u="none" cap="none" strike="noStrike">
                <a:solidFill>
                  <a:srgbClr val="000000"/>
                </a:solidFill>
                <a:latin typeface="Microsoft JhengHei"/>
                <a:ea typeface="Microsoft JhengHei"/>
                <a:cs typeface="Microsoft JhengHei"/>
                <a:sym typeface="Microsoft JhengHei"/>
              </a:rPr>
              <a:t>的Negative Sample，潛在的</a:t>
            </a:r>
            <a:r>
              <a:rPr b="1" i="0" lang="zh-TW" sz="1600" u="none" cap="none" strike="noStrike">
                <a:solidFill>
                  <a:srgbClr val="000000"/>
                </a:solidFill>
                <a:latin typeface="Microsoft JhengHei"/>
                <a:ea typeface="Microsoft JhengHei"/>
                <a:cs typeface="Microsoft JhengHei"/>
                <a:sym typeface="Microsoft JhengHei"/>
              </a:rPr>
              <a:t>Noise Label</a:t>
            </a:r>
            <a:endParaRPr b="1" i="0" sz="1600" u="none" cap="none" strike="noStrike">
              <a:solidFill>
                <a:srgbClr val="000000"/>
              </a:solidFill>
              <a:latin typeface="Microsoft JhengHei"/>
              <a:ea typeface="Microsoft JhengHei"/>
              <a:cs typeface="Microsoft JhengHei"/>
              <a:sym typeface="Microsoft JhengHei"/>
            </a:endParaRPr>
          </a:p>
        </p:txBody>
      </p:sp>
      <p:sp>
        <p:nvSpPr>
          <p:cNvPr id="316" name="Google Shape;316;g10360471cff_0_12"/>
          <p:cNvSpPr txBox="1"/>
          <p:nvPr/>
        </p:nvSpPr>
        <p:spPr>
          <a:xfrm>
            <a:off x="867175" y="4716341"/>
            <a:ext cx="153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rgbClr val="FF0000"/>
                </a:solidFill>
                <a:latin typeface="Arial"/>
                <a:ea typeface="Arial"/>
                <a:cs typeface="Arial"/>
                <a:sym typeface="Arial"/>
              </a:rPr>
              <a:t>Ground Truth</a:t>
            </a:r>
            <a:endParaRPr b="1" i="0" sz="1400" u="none" cap="none" strike="noStrike">
              <a:solidFill>
                <a:srgbClr val="FF0000"/>
              </a:solidFill>
              <a:latin typeface="Arial"/>
              <a:ea typeface="Arial"/>
              <a:cs typeface="Arial"/>
              <a:sym typeface="Arial"/>
            </a:endParaRPr>
          </a:p>
        </p:txBody>
      </p:sp>
      <p:grpSp>
        <p:nvGrpSpPr>
          <p:cNvPr id="317" name="Google Shape;317;g10360471cff_0_12"/>
          <p:cNvGrpSpPr/>
          <p:nvPr/>
        </p:nvGrpSpPr>
        <p:grpSpPr>
          <a:xfrm>
            <a:off x="114950" y="2378413"/>
            <a:ext cx="4341750" cy="2855987"/>
            <a:chOff x="29225" y="2260563"/>
            <a:chExt cx="4341750" cy="2855987"/>
          </a:xfrm>
        </p:grpSpPr>
        <p:pic>
          <p:nvPicPr>
            <p:cNvPr id="318" name="Google Shape;318;g10360471cff_0_12"/>
            <p:cNvPicPr preferRelativeResize="0"/>
            <p:nvPr/>
          </p:nvPicPr>
          <p:blipFill rotWithShape="1">
            <a:blip r:embed="rId3">
              <a:alphaModFix/>
            </a:blip>
            <a:srcRect b="0" l="0" r="0" t="0"/>
            <a:stretch/>
          </p:blipFill>
          <p:spPr>
            <a:xfrm>
              <a:off x="29226" y="2331550"/>
              <a:ext cx="4177500" cy="2785000"/>
            </a:xfrm>
            <a:prstGeom prst="rect">
              <a:avLst/>
            </a:prstGeom>
            <a:noFill/>
            <a:ln>
              <a:noFill/>
            </a:ln>
          </p:spPr>
        </p:pic>
        <p:sp>
          <p:nvSpPr>
            <p:cNvPr id="319" name="Google Shape;319;g10360471cff_0_12"/>
            <p:cNvSpPr/>
            <p:nvPr/>
          </p:nvSpPr>
          <p:spPr>
            <a:xfrm>
              <a:off x="925625" y="2981450"/>
              <a:ext cx="2211300" cy="17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0360471cff_0_12"/>
            <p:cNvSpPr/>
            <p:nvPr/>
          </p:nvSpPr>
          <p:spPr>
            <a:xfrm>
              <a:off x="2766750" y="2660775"/>
              <a:ext cx="1237200" cy="881100"/>
            </a:xfrm>
            <a:prstGeom prst="rect">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0360471cff_0_12"/>
            <p:cNvSpPr txBox="1"/>
            <p:nvPr/>
          </p:nvSpPr>
          <p:spPr>
            <a:xfrm>
              <a:off x="2159675" y="2331550"/>
              <a:ext cx="221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chemeClr val="accent5"/>
                  </a:solidFill>
                  <a:latin typeface="Arial"/>
                  <a:ea typeface="Arial"/>
                  <a:cs typeface="Arial"/>
                  <a:sym typeface="Arial"/>
                </a:rPr>
                <a:t>Hard Negative Sample</a:t>
              </a:r>
              <a:endParaRPr b="1" i="0" sz="1400" u="none" cap="none" strike="noStrike">
                <a:solidFill>
                  <a:schemeClr val="accent5"/>
                </a:solidFill>
                <a:latin typeface="Arial"/>
                <a:ea typeface="Arial"/>
                <a:cs typeface="Arial"/>
                <a:sym typeface="Arial"/>
              </a:endParaRPr>
            </a:p>
          </p:txBody>
        </p:sp>
        <p:sp>
          <p:nvSpPr>
            <p:cNvPr id="322" name="Google Shape;322;g10360471cff_0_12"/>
            <p:cNvSpPr/>
            <p:nvPr/>
          </p:nvSpPr>
          <p:spPr>
            <a:xfrm>
              <a:off x="269475" y="2575448"/>
              <a:ext cx="1237200" cy="629400"/>
            </a:xfrm>
            <a:prstGeom prst="rect">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0360471cff_0_12"/>
            <p:cNvSpPr txBox="1"/>
            <p:nvPr/>
          </p:nvSpPr>
          <p:spPr>
            <a:xfrm>
              <a:off x="29225" y="2260563"/>
              <a:ext cx="221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chemeClr val="accent5"/>
                  </a:solidFill>
                  <a:latin typeface="Arial"/>
                  <a:ea typeface="Arial"/>
                  <a:cs typeface="Arial"/>
                  <a:sym typeface="Arial"/>
                </a:rPr>
                <a:t>Easy Negative Sample</a:t>
              </a:r>
              <a:endParaRPr b="1" i="0" sz="1400" u="none" cap="none" strike="noStrike">
                <a:solidFill>
                  <a:schemeClr val="accent5"/>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tech中心模板_V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panda</dc:creator>
</cp:coreProperties>
</file>