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95" r:id="rId3"/>
    <p:sldId id="299" r:id="rId4"/>
    <p:sldId id="259" r:id="rId5"/>
    <p:sldId id="300" r:id="rId6"/>
    <p:sldId id="296" r:id="rId7"/>
    <p:sldId id="301" r:id="rId8"/>
    <p:sldId id="303" r:id="rId9"/>
    <p:sldId id="305" r:id="rId10"/>
    <p:sldId id="30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84" autoAdjust="0"/>
  </p:normalViewPr>
  <p:slideViewPr>
    <p:cSldViewPr snapToGrid="0">
      <p:cViewPr varScale="1">
        <p:scale>
          <a:sx n="67" d="100"/>
          <a:sy n="67" d="100"/>
        </p:scale>
        <p:origin x="6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917ED-547A-42E0-B3D1-0F7596BDDE1B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2FF2-EB2B-48D4-A92C-5F1002C8C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68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91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https://www.careerstep.com/certify/healthcare/patient-care-technician/program-course-outline/</a:t>
            </a:r>
          </a:p>
          <a:p>
            <a:r>
              <a:rPr lang="en-US" altLang="zh-TW" dirty="0"/>
              <a:t>https://www.flaticon.com/free-icon/smart-watch_2639634</a:t>
            </a:r>
          </a:p>
          <a:p>
            <a:r>
              <a:rPr lang="en-US" altLang="zh-TW" dirty="0"/>
              <a:t>https://xsj.699pic.com/image/445940.html</a:t>
            </a:r>
          </a:p>
          <a:p>
            <a:r>
              <a:rPr lang="en-US" altLang="zh-TW" dirty="0"/>
              <a:t>https://www.flaticon.com/free-icon/server_969438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B851F-A2B1-4416-85B7-80171D0A08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84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B851F-A2B1-4416-85B7-80171D0A08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63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62271-2D75-4C8F-BA47-A20F3E20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037D35-ED93-4798-8268-7981B086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2E0E5-21A3-491D-A206-7F8D5FE7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7FB79D-EEB8-423D-9D0B-881C99D2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EE950C-1965-4693-87FF-9940641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7FD37-8885-4DC8-B687-3919C6FB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FE3268-2C1D-4E85-A682-9230B91AD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89FB4-3E0C-466D-A532-048334AA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36C5F-9CC3-411D-B674-E8B7EE13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F02A2A-6354-41F5-AD84-9B3B2257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2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25E475-78F4-4047-9AD6-E7A632DCA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E569F4-D36F-4DC9-8D93-BE55FC88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E7FC5-8859-4ADD-94A6-82644F93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9596D3-A304-46CC-9390-0484C693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1EB418-4A82-4E94-B833-AF573BD8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1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" y="313169"/>
            <a:ext cx="12192000" cy="6231662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83833" y="2216600"/>
            <a:ext cx="9424400" cy="24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31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383833" y="1805264"/>
            <a:ext cx="9424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8" lvl="0" indent="-50800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1pPr>
            <a:lvl2pPr marL="1219215" lvl="1" indent="-50800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823" lvl="2" indent="-50800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430" lvl="3" indent="-50800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8038" lvl="4" indent="-50800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646" lvl="5" indent="-50800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253" lvl="6" indent="-50800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861" lvl="7" indent="-50800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469" lvl="8" indent="-50800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04246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395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A5A33C-6170-4CAC-AAAD-6FF9CA54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833-C50D-42FB-AF04-680843A9E283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E4505B-1730-4875-89EA-B58E383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57BDC6-9E58-4D33-BC33-39801028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730A-8AC1-43F2-8C7A-1C8F8B271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5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BC4AA-F38F-47FC-9A94-A04862C0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751DB-A0CD-445C-8F9D-307AFEFE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06CBE-0697-4993-85E2-8E57EDB2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FB105-84B6-4297-B68E-7ABE9AD8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44904-052B-4DB9-A31B-7F60202F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00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7EAF2-9B18-43AD-B2FE-BF5F719F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70374A-560B-4CFA-B8DA-E61CF365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99748-1775-4105-B72F-5AFEB4F9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8641A2-9AF5-479F-84C0-C27B56E1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6BF1A-93A0-4C0B-AA54-92F055D3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9FD53-4ABD-481E-90C8-ACA90573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8E747-16E9-490B-A738-E10A87805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393226-6044-4868-9020-9EFCCC0F7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A88A12-14E0-4986-925A-55CFC1D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C90350-D7DC-4101-9966-A730EFB3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C6F6FC-DE99-49D7-B5CA-B206F3FD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56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D174B-533E-417A-B5F0-2B3C51E2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5D1257-F4EE-4F0E-86C9-182EA728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0A2FE7-520F-40E9-9FC6-0EA254C2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86E4C3-D631-40BA-BDDD-678333F5E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958F94-D51F-4808-9B99-635AC3EA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6302EB-962F-47AB-91CE-E92C722A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C49AFC-FA6A-42E7-9344-7803D6E9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22CB85-3FEC-41FB-B0A2-EAF4683A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9460D-D9E2-48EE-B8C3-E170941F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6305F5-F83D-48EA-85CF-1602F882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D3F65F-3348-4708-9C42-BF10626E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0C4042-CA66-4414-84C7-A00F52B9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17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977933-3C0F-47BA-ADCF-D7A339B5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8FBE26-22E5-4624-A45A-CBD09EE3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4EB216-D605-4C39-BA49-9C2EE82C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CA65-1810-425B-84C9-B49274C1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96AE9-2339-4B61-B394-16B766F7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52D350-6ED2-4E5B-B3AF-716A3E64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AFC399-A34F-4C94-A5A8-77F90C01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A53DDD-4FC2-40FE-AD30-1A35F7B8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AC0EC1-4F3C-4101-A8F1-204A87D9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6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C4CC-0E84-4FC5-8A31-6FC2B052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F2A5A9-CC1C-44F6-922A-57EB881F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895E40-BC77-40F4-ABCA-DBEA6B05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3C610-3A65-4E25-B908-A681AEB3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FE4EC9-579A-4851-97FD-640E0CD1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44DE29-76F6-47B4-831F-7198A4E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36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07A93A-360C-4AE3-878C-5871658B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4A42A0-5584-4FD3-8D1B-184EBC37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83687-BBEE-4EFE-9ECA-08FFA233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6F27-FE98-494E-A7F9-5D462F81F8D4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304717-0BEA-4411-884C-5AA295D03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70158-DFCE-4063-A324-1B1CCA65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8901-858A-4C37-8886-478C32F7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83833" y="1805264"/>
            <a:ext cx="9424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04246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4664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alpha val="79000"/>
              </a:schemeClr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59E3FC3-A8D2-ADBF-DC23-694BB59B279F}"/>
              </a:ext>
            </a:extLst>
          </p:cNvPr>
          <p:cNvSpPr/>
          <p:nvPr/>
        </p:nvSpPr>
        <p:spPr>
          <a:xfrm>
            <a:off x="1211323" y="1675635"/>
            <a:ext cx="8944959" cy="1404359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 defTabSz="342900">
              <a:buClr>
                <a:srgbClr val="000000"/>
              </a:buClr>
            </a:pPr>
            <a:r>
              <a:rPr lang="zh-TW" altLang="en-US" sz="4163" b="1" kern="0" dirty="0">
                <a:ln w="0"/>
                <a:solidFill>
                  <a:srgbClr val="FFFFFF"/>
                </a:solidFill>
                <a:latin typeface="Inter-Regular" panose="02020500000000000000" charset="0"/>
                <a:ea typeface="Inter-Regular" panose="02020500000000000000" charset="0"/>
                <a:cs typeface="Arial"/>
                <a:sym typeface="Arial"/>
              </a:rPr>
              <a:t>以</a:t>
            </a:r>
            <a:r>
              <a:rPr lang="en-US" altLang="zh-TW" sz="4163" b="1" kern="0" dirty="0">
                <a:ln w="0"/>
                <a:solidFill>
                  <a:srgbClr val="FFFFFF"/>
                </a:solidFill>
                <a:latin typeface="Inter-Regular" panose="02020500000000000000" charset="0"/>
                <a:ea typeface="Inter-Regular" panose="02020500000000000000" charset="0"/>
                <a:cs typeface="Arial"/>
                <a:sym typeface="Arial"/>
              </a:rPr>
              <a:t>WISE-PaaS</a:t>
            </a:r>
            <a:r>
              <a:rPr lang="zh-TW" altLang="en-US" sz="4163" b="1" kern="0" dirty="0">
                <a:ln w="0"/>
                <a:solidFill>
                  <a:srgbClr val="FFFFFF"/>
                </a:solidFill>
                <a:latin typeface="Inter-Regular" panose="02020500000000000000" charset="0"/>
                <a:ea typeface="Inter-Regular" panose="02020500000000000000" charset="0"/>
                <a:cs typeface="Arial"/>
                <a:sym typeface="Arial"/>
              </a:rPr>
              <a:t>建構隱私保護分散式資料蒐集與分析</a:t>
            </a:r>
            <a:endParaRPr lang="zh-TW" altLang="en-US" sz="4163" b="1" kern="0" dirty="0">
              <a:ln w="0"/>
              <a:solidFill>
                <a:srgbClr val="FFFFFF"/>
              </a:solidFill>
              <a:latin typeface="Inter-Regular" panose="02020500000000000000" charset="0"/>
              <a:cs typeface="Arial"/>
              <a:sym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92F56A-5F5A-EC3B-7F9E-ED49D48C9AA5}"/>
              </a:ext>
            </a:extLst>
          </p:cNvPr>
          <p:cNvSpPr/>
          <p:nvPr/>
        </p:nvSpPr>
        <p:spPr>
          <a:xfrm>
            <a:off x="4101726" y="4829632"/>
            <a:ext cx="1477328" cy="61555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 defTabSz="342900">
              <a:buClr>
                <a:srgbClr val="000000"/>
              </a:buClr>
            </a:pPr>
            <a:r>
              <a:rPr lang="zh-TW" altLang="en-US" sz="3200" b="1" kern="0" dirty="0">
                <a:ln w="0"/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陳畹潾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B9390C-0F84-42DF-873C-389CEE2369FE}"/>
              </a:ext>
            </a:extLst>
          </p:cNvPr>
          <p:cNvSpPr/>
          <p:nvPr/>
        </p:nvSpPr>
        <p:spPr>
          <a:xfrm>
            <a:off x="6103207" y="4829632"/>
            <a:ext cx="1477328" cy="61555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 defTabSz="342900">
              <a:buClr>
                <a:srgbClr val="000000"/>
              </a:buClr>
            </a:pPr>
            <a:r>
              <a:rPr lang="zh-TW" altLang="en-US" sz="3200" b="1" kern="0" dirty="0">
                <a:ln w="0"/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周信廷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996085-342F-4359-A1A5-80F92D8B611B}"/>
              </a:ext>
            </a:extLst>
          </p:cNvPr>
          <p:cNvSpPr/>
          <p:nvPr/>
        </p:nvSpPr>
        <p:spPr>
          <a:xfrm>
            <a:off x="4101726" y="5389838"/>
            <a:ext cx="1477328" cy="61555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 defTabSz="342900">
              <a:buClr>
                <a:srgbClr val="000000"/>
              </a:buClr>
            </a:pPr>
            <a:r>
              <a:rPr lang="zh-TW" altLang="en-US" sz="3200" b="1" kern="0" dirty="0">
                <a:ln w="0"/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許嘉宜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E19CE7-B024-4F99-AFFC-9C39FC3C34AA}"/>
              </a:ext>
            </a:extLst>
          </p:cNvPr>
          <p:cNvSpPr/>
          <p:nvPr/>
        </p:nvSpPr>
        <p:spPr>
          <a:xfrm>
            <a:off x="6010960" y="5389838"/>
            <a:ext cx="1661819" cy="61555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 defTabSz="342900">
              <a:buClr>
                <a:srgbClr val="000000"/>
              </a:buClr>
            </a:pPr>
            <a:r>
              <a:rPr lang="zh-TW" altLang="en-US" sz="3200" b="1" kern="0" dirty="0">
                <a:ln w="0"/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林志訓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7BC536-2625-40EF-8D91-184F1B73A4CE}"/>
              </a:ext>
            </a:extLst>
          </p:cNvPr>
          <p:cNvSpPr/>
          <p:nvPr/>
        </p:nvSpPr>
        <p:spPr>
          <a:xfrm>
            <a:off x="5880243" y="3826898"/>
            <a:ext cx="1925015" cy="677108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 defTabSz="342900">
              <a:buClr>
                <a:srgbClr val="000000"/>
              </a:buClr>
            </a:pPr>
            <a:r>
              <a:rPr lang="zh-TW" altLang="en-US" sz="3600" b="1" kern="0" dirty="0">
                <a:ln w="0"/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黃俊穎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B292A7-DE4D-4D30-A9FF-D909CD721E84}"/>
              </a:ext>
            </a:extLst>
          </p:cNvPr>
          <p:cNvSpPr/>
          <p:nvPr/>
        </p:nvSpPr>
        <p:spPr>
          <a:xfrm>
            <a:off x="91091" y="59372"/>
            <a:ext cx="10523918" cy="763735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defTabSz="342900">
              <a:buClr>
                <a:srgbClr val="000000"/>
              </a:buClr>
            </a:pPr>
            <a:r>
              <a:rPr lang="en-US" altLang="zh-TW" sz="4163" b="1" i="1" kern="0" dirty="0">
                <a:ln w="0"/>
                <a:solidFill>
                  <a:srgbClr val="FFFFFF"/>
                </a:solidFill>
                <a:latin typeface="MV Boli" panose="02000500030200090000" pitchFamily="2" charset="0"/>
                <a:ea typeface="Inter-Regular" panose="02020500000000000000" charset="0"/>
                <a:cs typeface="MV Boli" panose="02000500030200090000" pitchFamily="2" charset="0"/>
                <a:sym typeface="Arial"/>
              </a:rPr>
              <a:t>Intelligence Net</a:t>
            </a:r>
            <a:endParaRPr lang="zh-TW" altLang="en-US" sz="4163" b="1" i="1" kern="0" dirty="0">
              <a:ln w="0"/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DD1D8-099F-4E42-AF39-AAB8973A17FA}"/>
              </a:ext>
            </a:extLst>
          </p:cNvPr>
          <p:cNvSpPr/>
          <p:nvPr/>
        </p:nvSpPr>
        <p:spPr>
          <a:xfrm>
            <a:off x="4049148" y="3826898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游家牧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6123DBF-EDB1-4395-901B-B139A65C612B}"/>
              </a:ext>
            </a:extLst>
          </p:cNvPr>
          <p:cNvSpPr/>
          <p:nvPr/>
        </p:nvSpPr>
        <p:spPr>
          <a:xfrm>
            <a:off x="140531" y="176980"/>
            <a:ext cx="6824369" cy="1362040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r"/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WISE-PaaS</a:t>
            </a:r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</a:t>
            </a:r>
            <a:r>
              <a:rPr lang="zh-TW" altLang="en-US" sz="4313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隱私保護</a:t>
            </a:r>
            <a:endParaRPr lang="en-US" altLang="zh-TW" sz="4313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分散式資料蒐集與分析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13013B-8000-4354-B987-5BCB919517AA}"/>
              </a:ext>
            </a:extLst>
          </p:cNvPr>
          <p:cNvSpPr/>
          <p:nvPr/>
        </p:nvSpPr>
        <p:spPr>
          <a:xfrm>
            <a:off x="443680" y="1695021"/>
            <a:ext cx="11304639" cy="1758174"/>
          </a:xfrm>
          <a:prstGeom prst="rect">
            <a:avLst/>
          </a:prstGeom>
          <a:noFill/>
        </p:spPr>
        <p:txBody>
          <a:bodyPr wrap="square" lIns="34290" tIns="17145" rIns="34290" bIns="17145">
            <a:spAutoFit/>
          </a:bodyPr>
          <a:lstStyle/>
          <a:p>
            <a:pPr algn="just"/>
            <a:r>
              <a:rPr lang="zh-TW" altLang="en-US" sz="28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28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LDP-FL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系統，預期能夠藉由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的理論</a:t>
            </a:r>
            <a:r>
              <a:rPr lang="zh-TW" altLang="en-US" sz="2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保證個人隱私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，但是又可以同時蒐集諸多系統使用者的各項統計數據、建立以使用者數據特性為主的</a:t>
            </a:r>
            <a:r>
              <a:rPr lang="zh-TW" altLang="en-US" sz="2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深度學習模型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。因為其架構之彈性，這樣的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LDP/LDP-FL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系統可廣泛地使用在各項與邊緣裝置以及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AIoT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相關的應用。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24E33A-E4D1-4D7E-A99A-5093F57508C6}"/>
              </a:ext>
            </a:extLst>
          </p:cNvPr>
          <p:cNvSpPr/>
          <p:nvPr/>
        </p:nvSpPr>
        <p:spPr>
          <a:xfrm>
            <a:off x="11641559" y="6065443"/>
            <a:ext cx="213520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CFDF44D-F45E-4DF9-BDF0-77276BBD4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75" y="3760796"/>
            <a:ext cx="5144736" cy="2604930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774800-D0FC-4D5C-B652-9442F23B8F24}"/>
              </a:ext>
            </a:extLst>
          </p:cNvPr>
          <p:cNvSpPr/>
          <p:nvPr/>
        </p:nvSpPr>
        <p:spPr>
          <a:xfrm>
            <a:off x="8279653" y="6103235"/>
            <a:ext cx="318388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50" b="0" cap="none" spc="0" dirty="0">
                <a:ln w="0"/>
                <a:solidFill>
                  <a:schemeClr val="bg1">
                    <a:lumMod val="50000"/>
                  </a:schemeClr>
                </a:solidFill>
              </a:rPr>
              <a:t>https://pattern.swarma.org/study_group_issue/112</a:t>
            </a:r>
            <a:endParaRPr lang="zh-TW" altLang="en-US" sz="1050" b="0" cap="none" spc="0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8B8AEF5-7812-423D-8853-171BDE287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3" y="3560740"/>
            <a:ext cx="4727764" cy="2912531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7D2FCA0-57BF-45BC-BAE5-6AD88F0421ED}"/>
              </a:ext>
            </a:extLst>
          </p:cNvPr>
          <p:cNvSpPr/>
          <p:nvPr/>
        </p:nvSpPr>
        <p:spPr>
          <a:xfrm>
            <a:off x="0" y="6473271"/>
            <a:ext cx="8199681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1">
                    <a:lumMod val="50000"/>
                  </a:schemeClr>
                </a:solidFill>
              </a:rPr>
              <a:t>https://www.marktechpost.com/2022/09/05/in-a-latest-machine-learning-research-researchers-question-the-ease-of-leaking-data-from-</a:t>
            </a:r>
          </a:p>
          <a:p>
            <a:r>
              <a:rPr lang="en-US" altLang="zh-TW" sz="1050" b="0" cap="none" spc="0" dirty="0">
                <a:ln w="0"/>
                <a:solidFill>
                  <a:schemeClr val="bg1">
                    <a:lumMod val="50000"/>
                  </a:schemeClr>
                </a:solidFill>
              </a:rPr>
              <a:t>inverting-gradient-highlighting-dropout-is-not-enough-to-prevent-leakage/</a:t>
            </a:r>
            <a:endParaRPr lang="zh-TW" altLang="en-US" sz="1050" b="0" cap="none" spc="0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FB9691E-B7DB-45A2-938F-74DA44B3C8FF}"/>
              </a:ext>
            </a:extLst>
          </p:cNvPr>
          <p:cNvSpPr/>
          <p:nvPr/>
        </p:nvSpPr>
        <p:spPr>
          <a:xfrm>
            <a:off x="140531" y="176980"/>
            <a:ext cx="6705682" cy="698333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即時醫療數據的蒐集與分析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E0F05B-3E6A-48B8-B1D3-B4482841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53" y="1356188"/>
            <a:ext cx="7677093" cy="46598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129B4C-6678-4D64-84E9-8E749A18B583}"/>
              </a:ext>
            </a:extLst>
          </p:cNvPr>
          <p:cNvSpPr/>
          <p:nvPr/>
        </p:nvSpPr>
        <p:spPr>
          <a:xfrm>
            <a:off x="140531" y="5987333"/>
            <a:ext cx="5787162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https://www.careerstep.com/certify/healthcare/patient-care-technician/program-course-outline/</a:t>
            </a:r>
          </a:p>
          <a:p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https://www.flaticon.com/free-icon/smart-watch_2639634</a:t>
            </a:r>
          </a:p>
          <a:p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https://xsj.699pic.com/image/445940.html</a:t>
            </a:r>
          </a:p>
          <a:p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https://www.flaticon.com/free-icon/server_969438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17095E-1516-45BE-A208-72712E2853AC}"/>
              </a:ext>
            </a:extLst>
          </p:cNvPr>
          <p:cNvSpPr/>
          <p:nvPr/>
        </p:nvSpPr>
        <p:spPr>
          <a:xfrm>
            <a:off x="11641559" y="6065443"/>
            <a:ext cx="213520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79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FB9691E-B7DB-45A2-938F-74DA44B3C8FF}"/>
              </a:ext>
            </a:extLst>
          </p:cNvPr>
          <p:cNvSpPr/>
          <p:nvPr/>
        </p:nvSpPr>
        <p:spPr>
          <a:xfrm>
            <a:off x="140531" y="176980"/>
            <a:ext cx="3387466" cy="698333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醫療數據來源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8CA9FC-4623-4EBF-8F12-401F4586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262062"/>
            <a:ext cx="9020622" cy="433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4F6A4B-29B5-47CD-B6D2-0E482EC53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89118"/>
            <a:ext cx="5166093" cy="3575281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659F696-4B8F-4951-9ADC-6A94928494F7}"/>
              </a:ext>
            </a:extLst>
          </p:cNvPr>
          <p:cNvSpPr/>
          <p:nvPr/>
        </p:nvSpPr>
        <p:spPr>
          <a:xfrm>
            <a:off x="11641559" y="6065443"/>
            <a:ext cx="213520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1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6C97198-DE53-4ABC-92FD-5413C1C9E724}"/>
              </a:ext>
            </a:extLst>
          </p:cNvPr>
          <p:cNvSpPr/>
          <p:nvPr/>
        </p:nvSpPr>
        <p:spPr>
          <a:xfrm>
            <a:off x="140531" y="176980"/>
            <a:ext cx="5067413" cy="698333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 </a:t>
            </a:r>
            <a:r>
              <a:rPr lang="en-US" altLang="zh-TW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4313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3CDA4A3-6AA3-4A36-A37D-F262EF20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5" y="1177989"/>
            <a:ext cx="10522189" cy="521434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4117CF1-CFAB-4596-BD52-9F491E256265}"/>
              </a:ext>
            </a:extLst>
          </p:cNvPr>
          <p:cNvSpPr/>
          <p:nvPr/>
        </p:nvSpPr>
        <p:spPr>
          <a:xfrm>
            <a:off x="11641559" y="6065443"/>
            <a:ext cx="213520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05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6C97198-DE53-4ABC-92FD-5413C1C9E724}"/>
              </a:ext>
            </a:extLst>
          </p:cNvPr>
          <p:cNvSpPr/>
          <p:nvPr/>
        </p:nvSpPr>
        <p:spPr>
          <a:xfrm>
            <a:off x="140531" y="176980"/>
            <a:ext cx="5067413" cy="698333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 </a:t>
            </a:r>
            <a:r>
              <a:rPr lang="en-US" altLang="zh-TW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4313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預警</a:t>
            </a:r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693DF3-FD48-4A80-8F27-D47BDAA3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3" y="1184245"/>
            <a:ext cx="9245793" cy="53627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26023E-D469-45B3-ADF9-1DB551138309}"/>
              </a:ext>
            </a:extLst>
          </p:cNvPr>
          <p:cNvSpPr/>
          <p:nvPr/>
        </p:nvSpPr>
        <p:spPr>
          <a:xfrm>
            <a:off x="11641558" y="6065443"/>
            <a:ext cx="213521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3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FF05EB7-7161-42FC-B6B4-C195C4BC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22" y="1142498"/>
            <a:ext cx="5517092" cy="330000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C97198-DE53-4ABC-92FD-5413C1C9E724}"/>
              </a:ext>
            </a:extLst>
          </p:cNvPr>
          <p:cNvSpPr/>
          <p:nvPr/>
        </p:nvSpPr>
        <p:spPr>
          <a:xfrm>
            <a:off x="140531" y="176980"/>
            <a:ext cx="3573414" cy="698333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TW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sz="4313" b="1" dirty="0">
              <a:ln w="0"/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DCCE989-DB1A-4865-9500-E1A0877A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5" y="1903356"/>
            <a:ext cx="2458483" cy="2368796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072DAEE-865E-4D42-BF04-601D0BF60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793" y="4027949"/>
            <a:ext cx="4243184" cy="238374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61951A-8FF9-4967-8499-13B4F6C52855}"/>
              </a:ext>
            </a:extLst>
          </p:cNvPr>
          <p:cNvSpPr/>
          <p:nvPr/>
        </p:nvSpPr>
        <p:spPr>
          <a:xfrm>
            <a:off x="11641558" y="6065443"/>
            <a:ext cx="213521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25E5B8-DC31-40A2-88D8-F7F2E8837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674" y="2916325"/>
            <a:ext cx="4874521" cy="271165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7150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6C97198-DE53-4ABC-92FD-5413C1C9E724}"/>
              </a:ext>
            </a:extLst>
          </p:cNvPr>
          <p:cNvSpPr/>
          <p:nvPr/>
        </p:nvSpPr>
        <p:spPr>
          <a:xfrm>
            <a:off x="140531" y="176980"/>
            <a:ext cx="3573414" cy="698333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TW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sz="4313" b="1" dirty="0">
              <a:ln w="0"/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61951A-8FF9-4967-8499-13B4F6C52855}"/>
              </a:ext>
            </a:extLst>
          </p:cNvPr>
          <p:cNvSpPr/>
          <p:nvPr/>
        </p:nvSpPr>
        <p:spPr>
          <a:xfrm>
            <a:off x="11641558" y="6065443"/>
            <a:ext cx="213521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2F7701-68CB-45D4-8E79-587989C7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46" y="1731636"/>
            <a:ext cx="6849669" cy="3849059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4C310C3-2DD0-490D-8F4A-4BCFFFDE59F2}"/>
              </a:ext>
            </a:extLst>
          </p:cNvPr>
          <p:cNvCxnSpPr>
            <a:cxnSpLocks/>
          </p:cNvCxnSpPr>
          <p:nvPr/>
        </p:nvCxnSpPr>
        <p:spPr>
          <a:xfrm>
            <a:off x="2265056" y="2398866"/>
            <a:ext cx="0" cy="22384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EB27FBB-5077-4605-A048-B8CC5710B7FA}"/>
              </a:ext>
            </a:extLst>
          </p:cNvPr>
          <p:cNvSpPr/>
          <p:nvPr/>
        </p:nvSpPr>
        <p:spPr>
          <a:xfrm>
            <a:off x="990971" y="2317769"/>
            <a:ext cx="11079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隱私</a:t>
            </a:r>
            <a:endParaRPr lang="en-US" altLang="zh-TW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保護</a:t>
            </a:r>
            <a:endParaRPr lang="en-US" altLang="zh-TW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3E6F4C-6E96-46E5-836F-5B826439DFB4}"/>
              </a:ext>
            </a:extLst>
          </p:cNvPr>
          <p:cNvSpPr/>
          <p:nvPr/>
        </p:nvSpPr>
        <p:spPr>
          <a:xfrm>
            <a:off x="1487459" y="3734464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弱</a:t>
            </a:r>
            <a:endParaRPr lang="en-US" altLang="zh-TW" sz="36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0F4BA6B-4C04-40AB-871B-D77F10DF4DD6}"/>
              </a:ext>
            </a:extLst>
          </p:cNvPr>
          <p:cNvCxnSpPr>
            <a:cxnSpLocks/>
          </p:cNvCxnSpPr>
          <p:nvPr/>
        </p:nvCxnSpPr>
        <p:spPr>
          <a:xfrm flipV="1">
            <a:off x="4446281" y="1865466"/>
            <a:ext cx="3657600" cy="95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45E6682-82B1-4418-8842-359442B6CDAE}"/>
              </a:ext>
            </a:extLst>
          </p:cNvPr>
          <p:cNvSpPr/>
          <p:nvPr/>
        </p:nvSpPr>
        <p:spPr>
          <a:xfrm>
            <a:off x="5264180" y="1219135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訓練時期</a:t>
            </a:r>
            <a:endParaRPr lang="en-US" altLang="zh-TW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005F4F-90FC-4F45-AAFD-7B4CBB44B6C7}"/>
              </a:ext>
            </a:extLst>
          </p:cNvPr>
          <p:cNvSpPr/>
          <p:nvPr/>
        </p:nvSpPr>
        <p:spPr>
          <a:xfrm>
            <a:off x="2665106" y="4742016"/>
            <a:ext cx="6387110" cy="417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2F6AEC-674B-420D-8B65-5DE55E241B3D}"/>
              </a:ext>
            </a:extLst>
          </p:cNvPr>
          <p:cNvSpPr/>
          <p:nvPr/>
        </p:nvSpPr>
        <p:spPr>
          <a:xfrm>
            <a:off x="1190102" y="4770591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無防護</a:t>
            </a:r>
            <a:endParaRPr lang="zh-TW" altLang="en-US" sz="32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3A2ECBE4-43B3-418A-B55D-29BD4F49BF9C}"/>
              </a:ext>
            </a:extLst>
          </p:cNvPr>
          <p:cNvSpPr/>
          <p:nvPr/>
        </p:nvSpPr>
        <p:spPr>
          <a:xfrm>
            <a:off x="2665106" y="4143399"/>
            <a:ext cx="6387110" cy="49393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F18BEB-F400-4C4C-8E9F-F35D334606E5}"/>
              </a:ext>
            </a:extLst>
          </p:cNvPr>
          <p:cNvSpPr/>
          <p:nvPr/>
        </p:nvSpPr>
        <p:spPr>
          <a:xfrm>
            <a:off x="2599876" y="5491921"/>
            <a:ext cx="66784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macOS 10.12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 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6&lt;</a:t>
            </a:r>
            <a:r>
              <a:rPr lang="zh-TW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&lt;14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美國政府所推出的人口普查資料使用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=8.9</a:t>
            </a:r>
            <a:endParaRPr lang="zh-TW" altLang="en-US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8E17AC-AC5B-417D-9147-FA4B8AA1676D}"/>
              </a:ext>
            </a:extLst>
          </p:cNvPr>
          <p:cNvSpPr/>
          <p:nvPr/>
        </p:nvSpPr>
        <p:spPr>
          <a:xfrm>
            <a:off x="9278307" y="1219135"/>
            <a:ext cx="11079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隱私</a:t>
            </a:r>
            <a:endParaRPr lang="en-US" altLang="zh-TW" sz="3600" b="0" cap="none" spc="0" dirty="0">
              <a:ln w="0"/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0" cap="none" spc="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洩漏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432632-67B7-4F00-BBF1-C5B06BD2690D}"/>
              </a:ext>
            </a:extLst>
          </p:cNvPr>
          <p:cNvSpPr/>
          <p:nvPr/>
        </p:nvSpPr>
        <p:spPr>
          <a:xfrm>
            <a:off x="9446904" y="2456268"/>
            <a:ext cx="747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  <a:endParaRPr lang="en-US" altLang="zh-TW" sz="2400" b="1" cap="none" spc="0" dirty="0">
              <a:ln w="0"/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A8D51F-8D21-4C03-A234-F8A679AFFB8F}"/>
              </a:ext>
            </a:extLst>
          </p:cNvPr>
          <p:cNvSpPr/>
          <p:nvPr/>
        </p:nvSpPr>
        <p:spPr>
          <a:xfrm>
            <a:off x="9446904" y="3056433"/>
            <a:ext cx="747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=2</a:t>
            </a:r>
            <a:endParaRPr lang="en-US" altLang="zh-TW" sz="2400" b="1" cap="none" spc="0" dirty="0">
              <a:ln w="0"/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772E81-0467-4383-8132-1E4E9F7664C5}"/>
              </a:ext>
            </a:extLst>
          </p:cNvPr>
          <p:cNvSpPr/>
          <p:nvPr/>
        </p:nvSpPr>
        <p:spPr>
          <a:xfrm>
            <a:off x="9446904" y="3603588"/>
            <a:ext cx="747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=4</a:t>
            </a:r>
            <a:endParaRPr lang="en-US" altLang="zh-TW" sz="2400" b="1" cap="none" spc="0" dirty="0">
              <a:ln w="0"/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D919F4-4A6B-4B9A-8FCD-948378D297B5}"/>
              </a:ext>
            </a:extLst>
          </p:cNvPr>
          <p:cNvSpPr/>
          <p:nvPr/>
        </p:nvSpPr>
        <p:spPr>
          <a:xfrm>
            <a:off x="9446904" y="4175665"/>
            <a:ext cx="9393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=8</a:t>
            </a:r>
            <a:endParaRPr lang="en-US" altLang="zh-TW" sz="2400" b="1" cap="none" spc="0" dirty="0">
              <a:ln w="0"/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FF3EA8-7D20-42E8-ACB4-C6FD87799DAA}"/>
              </a:ext>
            </a:extLst>
          </p:cNvPr>
          <p:cNvSpPr/>
          <p:nvPr/>
        </p:nvSpPr>
        <p:spPr>
          <a:xfrm>
            <a:off x="9446903" y="4742016"/>
            <a:ext cx="11079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</a:t>
            </a:r>
            <a:endParaRPr lang="en-US" altLang="zh-TW" sz="2400" b="1" i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82FE11-43B3-4B0B-A773-68233A37DF45}"/>
              </a:ext>
            </a:extLst>
          </p:cNvPr>
          <p:cNvSpPr/>
          <p:nvPr/>
        </p:nvSpPr>
        <p:spPr>
          <a:xfrm>
            <a:off x="2059908" y="6522245"/>
            <a:ext cx="759214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</a:rPr>
              <a:t>Wood, Alexandra, et al. "Differential privacy: A primer for a non-technical audience." </a:t>
            </a:r>
            <a:r>
              <a:rPr lang="en-US" altLang="zh-TW" sz="1050" dirty="0" err="1">
                <a:solidFill>
                  <a:schemeClr val="bg1">
                    <a:lumMod val="50000"/>
                  </a:schemeClr>
                </a:solidFill>
              </a:rPr>
              <a:t>Vand</a:t>
            </a:r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</a:rPr>
              <a:t>. J. Ent. &amp; Tech. L. 21 (2018): 209.</a:t>
            </a:r>
            <a:endParaRPr lang="zh-TW" altLang="en-US" sz="105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8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6C97198-DE53-4ABC-92FD-5413C1C9E724}"/>
              </a:ext>
            </a:extLst>
          </p:cNvPr>
          <p:cNvSpPr/>
          <p:nvPr/>
        </p:nvSpPr>
        <p:spPr>
          <a:xfrm>
            <a:off x="731081" y="853255"/>
            <a:ext cx="2281394" cy="698333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r>
              <a:rPr lang="zh-TW" altLang="en-US" sz="4313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專案結論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B6FD44-974D-45D9-8DA0-9CA5ED06E15B}"/>
              </a:ext>
            </a:extLst>
          </p:cNvPr>
          <p:cNvSpPr/>
          <p:nvPr/>
        </p:nvSpPr>
        <p:spPr>
          <a:xfrm>
            <a:off x="2132267" y="2274838"/>
            <a:ext cx="725871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TW" altLang="en-US" sz="36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3600" b="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本地化差分隱私與聯邦學習</a:t>
            </a:r>
            <a:endParaRPr lang="en-US" altLang="zh-TW" sz="3600" b="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zh-TW" altLang="en-US" sz="3600" b="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實現資料共享於協作式模型訓練</a:t>
            </a:r>
            <a:endParaRPr lang="en-US" altLang="zh-TW" sz="3600" b="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zh-TW" altLang="en-US" sz="36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透過樹莓派模擬智慧手錶的運作</a:t>
            </a:r>
            <a:endParaRPr lang="en-US" altLang="zh-TW" sz="36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zh-TW" altLang="en-US" sz="3600" b="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600" b="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WISE-PaaS</a:t>
            </a:r>
            <a:r>
              <a:rPr lang="zh-TW" altLang="en-US" sz="3600" b="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達成數據之監看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1E2A67-00BF-4854-875D-FF0DF8BECA0A}"/>
              </a:ext>
            </a:extLst>
          </p:cNvPr>
          <p:cNvSpPr/>
          <p:nvPr/>
        </p:nvSpPr>
        <p:spPr>
          <a:xfrm>
            <a:off x="11641558" y="6065443"/>
            <a:ext cx="213521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TW" sz="202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202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82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394</Words>
  <Application>Microsoft Office PowerPoint</Application>
  <PresentationFormat>寬螢幕</PresentationFormat>
  <Paragraphs>58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Inter-Regular</vt:lpstr>
      <vt:lpstr>微軟正黑體</vt:lpstr>
      <vt:lpstr>新細明體</vt:lpstr>
      <vt:lpstr>Arial</vt:lpstr>
      <vt:lpstr>Calibri</vt:lpstr>
      <vt:lpstr>Calibri Light</vt:lpstr>
      <vt:lpstr>MV Boli</vt:lpstr>
      <vt:lpstr>Wingdings</vt:lpstr>
      <vt:lpstr>Office 佈景主題</vt:lpstr>
      <vt:lpstr>Joan template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Chih-Hsun Lin</dc:creator>
  <cp:lastModifiedBy>Chih-Hsun Lin</cp:lastModifiedBy>
  <cp:revision>22</cp:revision>
  <dcterms:created xsi:type="dcterms:W3CDTF">2023-07-31T05:57:24Z</dcterms:created>
  <dcterms:modified xsi:type="dcterms:W3CDTF">2023-07-31T07:44:38Z</dcterms:modified>
</cp:coreProperties>
</file>