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5"/>
    <p:sldMasterId id="2147483856" r:id="rId16"/>
  </p:sldMasterIdLst>
  <p:notesMasterIdLst>
    <p:notesMasterId r:id="rId25"/>
  </p:notesMasterIdLst>
  <p:handoutMasterIdLst>
    <p:handoutMasterId r:id="rId26"/>
  </p:handoutMasterIdLst>
  <p:sldIdLst>
    <p:sldId id="808" r:id="rId17"/>
    <p:sldId id="818" r:id="rId18"/>
    <p:sldId id="819" r:id="rId19"/>
    <p:sldId id="820" r:id="rId20"/>
    <p:sldId id="821" r:id="rId21"/>
    <p:sldId id="796" r:id="rId22"/>
    <p:sldId id="788" r:id="rId23"/>
    <p:sldId id="81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A1D08393-A553-4667-9E67-1E758E21DCC5}">
          <p14:sldIdLst>
            <p14:sldId id="808"/>
            <p14:sldId id="818"/>
            <p14:sldId id="819"/>
            <p14:sldId id="820"/>
            <p14:sldId id="821"/>
            <p14:sldId id="796"/>
            <p14:sldId id="788"/>
            <p14:sldId id="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C36"/>
    <a:srgbClr val="000000"/>
    <a:srgbClr val="FCA304"/>
    <a:srgbClr val="7DA902"/>
    <a:srgbClr val="22D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92052" autoAdjust="0"/>
  </p:normalViewPr>
  <p:slideViewPr>
    <p:cSldViewPr snapToGrid="0">
      <p:cViewPr varScale="1">
        <p:scale>
          <a:sx n="102" d="100"/>
          <a:sy n="102" d="100"/>
        </p:scale>
        <p:origin x="6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388"/>
    </p:cViewPr>
  </p:sorterViewPr>
  <p:notesViewPr>
    <p:cSldViewPr snapToGrid="0">
      <p:cViewPr varScale="1">
        <p:scale>
          <a:sx n="46" d="100"/>
          <a:sy n="46" d="100"/>
        </p:scale>
        <p:origin x="27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2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C3A9-3298-429A-AA3B-9A05CF95C9B8}" type="datetimeFigureOut">
              <a:rPr lang="zh-TW" altLang="en-US" smtClean="0"/>
              <a:t>2018/4/3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442-515A-46F5-976F-C5715305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9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629F-40DE-4CFF-B6A3-BE0291DC6611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60A70-CD12-4C5B-87D6-0A055ACDB9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0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1" y="2497340"/>
            <a:ext cx="10240455" cy="609398"/>
          </a:xfrm>
        </p:spPr>
        <p:txBody>
          <a:bodyPr anchor="b" anchorCtr="0"/>
          <a:lstStyle>
            <a:lvl1pPr>
              <a:defRPr sz="4400" spc="-15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1" y="3425825"/>
            <a:ext cx="10240455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246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3" y="4641125"/>
            <a:ext cx="10064289" cy="1404913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419064"/>
            <a:ext cx="10064289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Build School </a:t>
            </a:r>
            <a:r>
              <a:rPr lang="en-US" dirty="0" err="1"/>
              <a:t>課程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274899"/>
            <a:ext cx="12192000" cy="58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7" b="0" i="0" u="none" strike="noStrike" kern="1200" cap="none" spc="0" normalizeH="0" baseline="0" noProof="0" dirty="0">
              <a:ln>
                <a:noFill/>
              </a:ln>
              <a:solidFill>
                <a:srgbClr val="2BB8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294" y="6332642"/>
            <a:ext cx="1467194" cy="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3" y="4641125"/>
            <a:ext cx="10064289" cy="1404913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419064"/>
            <a:ext cx="10064289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Build School </a:t>
            </a:r>
            <a:r>
              <a:rPr lang="en-US" dirty="0" err="1"/>
              <a:t>課程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274899"/>
            <a:ext cx="12192000" cy="58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0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7" b="0" i="0" u="none" strike="noStrike" kern="1200" cap="none" spc="0" normalizeH="0" baseline="0" noProof="0" dirty="0">
              <a:ln>
                <a:noFill/>
              </a:ln>
              <a:solidFill>
                <a:srgbClr val="2BB8E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294" y="6332642"/>
            <a:ext cx="1467194" cy="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7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61063" y="4881596"/>
            <a:ext cx="10295518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61063" y="2503145"/>
            <a:ext cx="10295518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1572" y="4871087"/>
            <a:ext cx="10158883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71573" y="2503146"/>
            <a:ext cx="10158883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3" y="243955"/>
            <a:ext cx="1891861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03889" y="4765987"/>
            <a:ext cx="10247587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03889" y="2534681"/>
            <a:ext cx="10247587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>
            <a:lvl1pPr algn="l" defTabSz="913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99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 light (Headings)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36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17525" indent="-233363">
              <a:buFont typeface="Wingdings" pitchFamily="2" charset="2"/>
              <a:buChar char=""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741363" indent="-223838">
              <a:buFont typeface="Wingdings" pitchFamily="2" charset="2"/>
              <a:buChar char=""/>
              <a:tabLst/>
              <a:defRPr sz="2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914400" indent="-173038">
              <a:buFont typeface="Wingdings" pitchFamily="2" charset="2"/>
              <a:buChar char=""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87438" indent="-173038">
              <a:buFont typeface="Wingdings" pitchFamily="2" charset="2"/>
              <a:buChar char=""/>
              <a:tabLst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2" y="6347232"/>
            <a:ext cx="1389289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/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4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448943"/>
            <a:ext cx="11151917" cy="74789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259080"/>
          </a:xfrm>
          <a:prstGeom prst="rect">
            <a:avLst/>
          </a:prstGeom>
        </p:spPr>
        <p:txBody>
          <a:bodyPr/>
          <a:lstStyle>
            <a:lvl1pPr marL="284163" indent="-284163">
              <a:buFont typeface="Arial" panose="020B0604020202020204" pitchFamily="34" charset="0"/>
              <a:buChar char="•"/>
              <a:defRPr sz="3600">
                <a:solidFill>
                  <a:schemeClr val="tx2"/>
                </a:solidFill>
              </a:defRPr>
            </a:lvl1pPr>
            <a:lvl2pPr marL="517525" indent="-233363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741363" indent="-2238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914400" indent="-17303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087438" indent="-173038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17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447799"/>
            <a:ext cx="11151917" cy="2394502"/>
          </a:xfrm>
          <a:prstGeom prst="rect">
            <a:avLst/>
          </a:prstGeom>
        </p:spPr>
        <p:txBody>
          <a:bodyPr/>
          <a:lstStyle>
            <a:lvl1pPr marL="273050" indent="-273050">
              <a:spcBef>
                <a:spcPts val="2400"/>
              </a:spcBef>
              <a:buFont typeface="Arial" panose="020B0604020202020204" pitchFamily="34" charset="0"/>
              <a:buChar char="•"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536575" indent="-273050">
              <a:buFont typeface="Arial" panose="020B0604020202020204" pitchFamily="34" charset="0"/>
              <a:buChar char="•"/>
              <a:defRPr sz="28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30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5"/>
            <a:ext cx="5396365" cy="1797415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 sz="3200"/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 sz="2000"/>
            </a:lvl4pPr>
            <a:lvl5pPr marL="1028700" indent="-165100">
              <a:tabLst/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5"/>
            <a:ext cx="5396365" cy="179741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2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按一下以編輯母片文字樣式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第二層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第三層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第四層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7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631" y="318576"/>
            <a:ext cx="11151917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5" y="1447805"/>
            <a:ext cx="11155093" cy="1988237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7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50594" y="2184912"/>
            <a:ext cx="9838124" cy="2659190"/>
          </a:xfrm>
        </p:spPr>
        <p:txBody>
          <a:bodyPr/>
          <a:lstStyle>
            <a:lvl1pPr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Demo Slide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Item 1</a:t>
            </a:r>
            <a:br>
              <a:rPr lang="en-US" altLang="zh-TW" dirty="0"/>
            </a:br>
            <a:r>
              <a:rPr lang="en-US" altLang="zh-TW" dirty="0"/>
              <a:t>Item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751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50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03889" y="4765987"/>
            <a:ext cx="10247587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8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03889" y="2534681"/>
            <a:ext cx="10247587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4400" spc="-99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8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012" y="460089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5"/>
            <a:ext cx="11155093" cy="225908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61" y="6346371"/>
            <a:ext cx="1339122" cy="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03" r:id="rId3"/>
    <p:sldLayoutId id="2147483663" r:id="rId4"/>
    <p:sldLayoutId id="2147483665" r:id="rId5"/>
    <p:sldLayoutId id="2147483669" r:id="rId6"/>
    <p:sldLayoutId id="2147483898" r:id="rId7"/>
    <p:sldLayoutId id="2147483668" r:id="rId8"/>
    <p:sldLayoutId id="2147483904" r:id="rId9"/>
    <p:sldLayoutId id="2147483905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57" r:id="rId2"/>
    <p:sldLayoutId id="2147483860" r:id="rId3"/>
    <p:sldLayoutId id="2147483901" r:id="rId4"/>
    <p:sldLayoutId id="2147483902" r:id="rId5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directions?hl=zh-tw#Waypoints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geocoding/start?hl=zh-tw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Practices (3)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F7E34D-D029-4F03-A94E-61FA38521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2018.4.3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9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943847" y="5246347"/>
            <a:ext cx="8542817" cy="1162564"/>
          </a:xfrm>
        </p:spPr>
        <p:txBody>
          <a:bodyPr/>
          <a:lstStyle/>
          <a:p>
            <a:r>
              <a:rPr lang="zh-TW" altLang="en-US" sz="2000" dirty="0"/>
              <a:t>請尊重講師的著作權及智慧財產權</a:t>
            </a:r>
            <a:r>
              <a:rPr lang="en-US" altLang="zh-TW" sz="2000" dirty="0"/>
              <a:t>!</a:t>
            </a:r>
            <a:br>
              <a:rPr lang="en-US" altLang="zh-TW" sz="2400" dirty="0"/>
            </a:br>
            <a:br>
              <a:rPr lang="en-US" altLang="zh-TW" sz="2000" dirty="0"/>
            </a:br>
            <a:r>
              <a:rPr lang="en-US" altLang="zh-TW" sz="2000" dirty="0"/>
              <a:t>Build School </a:t>
            </a:r>
            <a:r>
              <a:rPr lang="zh-TW" altLang="en-US" sz="2000" dirty="0"/>
              <a:t>課程之</a:t>
            </a:r>
            <a:r>
              <a:rPr lang="zh-TW" altLang="zh-TW" sz="2000" dirty="0"/>
              <a:t>教材、程式碼等</a:t>
            </a:r>
            <a:r>
              <a:rPr lang="zh-TW" altLang="en-US" sz="2000" dirty="0"/>
              <a:t>、僅供</a:t>
            </a:r>
            <a:r>
              <a:rPr lang="zh-TW" altLang="zh-TW" sz="2000" dirty="0"/>
              <a:t>課程中</a:t>
            </a:r>
            <a:r>
              <a:rPr lang="zh-TW" altLang="en-US" sz="2000" dirty="0"/>
              <a:t>學習用、請不要任意</a:t>
            </a:r>
            <a:r>
              <a:rPr lang="zh-TW" altLang="zh-TW" sz="2000" dirty="0"/>
              <a:t>自行</a:t>
            </a:r>
            <a:r>
              <a:rPr lang="zh-TW" altLang="en-US" sz="2000" dirty="0"/>
              <a:t>散</a:t>
            </a:r>
            <a:r>
              <a:rPr lang="zh-TW" altLang="zh-TW" sz="2000" dirty="0"/>
              <a:t>佈、重製、</a:t>
            </a:r>
            <a:r>
              <a:rPr lang="zh-TW" altLang="en-US" sz="2000" dirty="0"/>
              <a:t>分享，謝謝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1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C6EA7A7-778A-534B-9709-C537374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 1. </a:t>
            </a:r>
            <a:r>
              <a:rPr kumimoji="1" lang="zh-Hant" altLang="en-US" dirty="0"/>
              <a:t>預估交通費用計算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4F7D4A-9FC4-5849-B0FC-E11926732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8"/>
            <a:ext cx="11151917" cy="4877846"/>
          </a:xfrm>
        </p:spPr>
        <p:txBody>
          <a:bodyPr/>
          <a:lstStyle/>
          <a:p>
            <a:r>
              <a:rPr kumimoji="1" lang="zh-Hant" altLang="en-US" sz="2800" dirty="0"/>
              <a:t>使用 </a:t>
            </a:r>
            <a:r>
              <a:rPr kumimoji="1" lang="en-US" altLang="zh-Hant" sz="2800" dirty="0"/>
              <a:t>Google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Map</a:t>
            </a:r>
            <a:r>
              <a:rPr kumimoji="1" lang="zh-Hant" altLang="en-US" sz="2800" dirty="0"/>
              <a:t> 設計，在地圖上點選兩個地點 （例如中華大學到新竹車站），依</a:t>
            </a:r>
            <a:r>
              <a:rPr kumimoji="1" lang="zh-Hant" altLang="en-US" sz="2800" dirty="0">
                <a:solidFill>
                  <a:srgbClr val="FFC000"/>
                </a:solidFill>
              </a:rPr>
              <a:t>大眾運輸工具、開車與搭計程車</a:t>
            </a:r>
            <a:r>
              <a:rPr kumimoji="1" lang="zh-Hant" altLang="en-US" sz="2800" dirty="0"/>
              <a:t>，分別計算出交通的成本。</a:t>
            </a:r>
            <a:endParaRPr kumimoji="1" lang="en-US" altLang="zh-Hant" sz="2800" dirty="0"/>
          </a:p>
          <a:p>
            <a:r>
              <a:rPr kumimoji="1" lang="zh-Hant" altLang="en-US" sz="2800" dirty="0"/>
              <a:t>大眾運輸工具可由 </a:t>
            </a:r>
            <a:r>
              <a:rPr kumimoji="1" lang="en-US" altLang="zh-Hant" sz="2800" dirty="0"/>
              <a:t>Google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Map Direction API </a:t>
            </a:r>
            <a:r>
              <a:rPr kumimoji="1" lang="zh-Hant" altLang="en-US" sz="2800" dirty="0"/>
              <a:t>取得</a:t>
            </a:r>
            <a:endParaRPr kumimoji="1" lang="en-US" altLang="zh-Hant" sz="2800" dirty="0"/>
          </a:p>
          <a:p>
            <a:r>
              <a:rPr kumimoji="1" lang="zh-Hant" altLang="en-US" sz="2800" dirty="0"/>
              <a:t>自行開車，假設開一公里的成本為 </a:t>
            </a:r>
            <a:r>
              <a:rPr kumimoji="1" lang="en-US" altLang="zh-Hant" sz="2800" dirty="0"/>
              <a:t>5</a:t>
            </a:r>
            <a:r>
              <a:rPr kumimoji="1" lang="zh-Hant" altLang="en-US" sz="2800" dirty="0"/>
              <a:t>元</a:t>
            </a:r>
            <a:r>
              <a:rPr kumimoji="1" lang="en-US" altLang="zh-Hant" sz="2800" dirty="0"/>
              <a:t>/KM</a:t>
            </a:r>
            <a:r>
              <a:rPr kumimoji="1" lang="zh-Hant" altLang="en-US" sz="2800" dirty="0"/>
              <a:t>，計算出開車的成本，若道路有經過高速公路時，要將通行費</a:t>
            </a:r>
            <a:r>
              <a:rPr kumimoji="1" lang="en-US" altLang="zh-Hant" sz="2800" dirty="0"/>
              <a:t> (1.2</a:t>
            </a:r>
            <a:r>
              <a:rPr kumimoji="1" lang="zh-Hant" altLang="en-US" sz="2800" dirty="0"/>
              <a:t>元</a:t>
            </a:r>
            <a:r>
              <a:rPr kumimoji="1" lang="en-US" altLang="zh-Hant" sz="2800" dirty="0"/>
              <a:t>/KM)</a:t>
            </a:r>
            <a:r>
              <a:rPr kumimoji="1" lang="zh-Hant" altLang="en-US" sz="2800" dirty="0"/>
              <a:t> 也算進去。</a:t>
            </a:r>
            <a:endParaRPr kumimoji="1" lang="en-US" altLang="zh-Hant" sz="2800" dirty="0"/>
          </a:p>
          <a:p>
            <a:r>
              <a:rPr kumimoji="1" lang="zh-Hant" altLang="en-US" sz="2800" dirty="0"/>
              <a:t>搭計程車，成本為前</a:t>
            </a:r>
            <a:r>
              <a:rPr kumimoji="1" lang="en-US" altLang="zh-Hant" sz="2800" dirty="0"/>
              <a:t> 1.5 </a:t>
            </a:r>
            <a:r>
              <a:rPr kumimoji="1" lang="zh-Hant" altLang="en-US" sz="2800" dirty="0"/>
              <a:t>公里</a:t>
            </a:r>
            <a:r>
              <a:rPr kumimoji="1" lang="en-US" altLang="zh-Hant" sz="2800" dirty="0"/>
              <a:t> 85 </a:t>
            </a:r>
            <a:r>
              <a:rPr kumimoji="1" lang="zh-Hant" altLang="en-US" sz="2800" dirty="0"/>
              <a:t>元，</a:t>
            </a:r>
            <a:r>
              <a:rPr kumimoji="1" lang="en-US" altLang="zh-Hant" sz="2800" dirty="0"/>
              <a:t>1.5</a:t>
            </a:r>
            <a:r>
              <a:rPr kumimoji="1" lang="zh-Hant" altLang="en-US" sz="2800" dirty="0"/>
              <a:t>公里開始每</a:t>
            </a:r>
            <a:r>
              <a:rPr kumimoji="1" lang="en-US" altLang="zh-Hant" sz="2800" dirty="0"/>
              <a:t> 250</a:t>
            </a:r>
            <a:r>
              <a:rPr kumimoji="1" lang="zh-Hant" altLang="en-US" sz="2800" dirty="0"/>
              <a:t> 公尺跳</a:t>
            </a:r>
            <a:r>
              <a:rPr kumimoji="1" lang="en-US" altLang="zh-Hant" sz="2800" dirty="0"/>
              <a:t>5</a:t>
            </a:r>
            <a:r>
              <a:rPr kumimoji="1" lang="zh-Hant" altLang="en-US" sz="2800" dirty="0"/>
              <a:t>元，停等時間於本例不計，但若有經過高速公路時通行費一樣要計算。</a:t>
            </a:r>
            <a:endParaRPr kumimoji="1" lang="en-US" altLang="zh-Hant" sz="2800" dirty="0"/>
          </a:p>
          <a:p>
            <a:r>
              <a:rPr kumimoji="1" lang="zh-Hant" altLang="en-US" sz="2800" dirty="0"/>
              <a:t>於網頁上輸出不同交通方式所需時間、里程以及成本數據。</a:t>
            </a:r>
            <a:endParaRPr kumimoji="1" lang="en-US" altLang="zh-Hant" sz="2800" dirty="0"/>
          </a:p>
          <a:p>
            <a:endParaRPr kumimoji="1" lang="en-US" altLang="zh-Hant" sz="2800" dirty="0"/>
          </a:p>
        </p:txBody>
      </p:sp>
    </p:spTree>
    <p:extLst>
      <p:ext uri="{BB962C8B-B14F-4D97-AF65-F5344CB8AC3E}">
        <p14:creationId xmlns:p14="http://schemas.microsoft.com/office/powerpoint/2010/main" val="21668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A98E5-079F-FD47-BE92-B018B1B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Exercise</a:t>
            </a:r>
            <a:r>
              <a:rPr kumimoji="1" lang="zh-Hant" altLang="en-US" dirty="0"/>
              <a:t> </a:t>
            </a:r>
            <a:r>
              <a:rPr kumimoji="1" lang="en-US" altLang="zh-Hant" dirty="0"/>
              <a:t>2.</a:t>
            </a:r>
            <a:r>
              <a:rPr kumimoji="1" lang="zh-Hant" altLang="en-US" dirty="0"/>
              <a:t> 遊程規劃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2BC03-0D8B-5940-959F-2F84AC581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715006"/>
          </a:xfrm>
        </p:spPr>
        <p:txBody>
          <a:bodyPr/>
          <a:lstStyle/>
          <a:p>
            <a:r>
              <a:rPr kumimoji="1" lang="zh-Hant" altLang="en-US" sz="2800" dirty="0"/>
              <a:t>使用</a:t>
            </a:r>
            <a:r>
              <a:rPr kumimoji="1" lang="zh-TW" altLang="en-US" sz="2800" dirty="0">
                <a:solidFill>
                  <a:srgbClr val="FFC000"/>
                </a:solidFill>
              </a:rPr>
              <a:t>新竹市合法旅館資料名冊</a:t>
            </a:r>
            <a:r>
              <a:rPr kumimoji="1" lang="zh-Hant" altLang="en-US" sz="2800" dirty="0"/>
              <a:t>、</a:t>
            </a:r>
            <a:r>
              <a:rPr kumimoji="1" lang="zh-TW" altLang="en-US" sz="2800" dirty="0">
                <a:solidFill>
                  <a:srgbClr val="FFC000"/>
                </a:solidFill>
              </a:rPr>
              <a:t>新竹市觀光景點清單</a:t>
            </a:r>
            <a:r>
              <a:rPr kumimoji="1" lang="zh-Hant" altLang="en-US" sz="2800" dirty="0"/>
              <a:t>與</a:t>
            </a:r>
            <a:r>
              <a:rPr kumimoji="1" lang="zh-Hant" altLang="en-US" sz="2800" dirty="0">
                <a:solidFill>
                  <a:srgbClr val="FFC000"/>
                </a:solidFill>
              </a:rPr>
              <a:t>新竹市非吃不可美食</a:t>
            </a:r>
            <a:r>
              <a:rPr kumimoji="1" lang="zh-Hant" altLang="en-US" sz="2800" dirty="0"/>
              <a:t>三份</a:t>
            </a:r>
            <a:r>
              <a:rPr kumimoji="1" lang="en-US" altLang="zh-Hant" sz="2800" dirty="0"/>
              <a:t> Open Data </a:t>
            </a:r>
            <a:r>
              <a:rPr kumimoji="1" lang="zh-Hant" altLang="en-US" sz="2800" dirty="0"/>
              <a:t>資料，在</a:t>
            </a:r>
            <a:r>
              <a:rPr kumimoji="1" lang="en-US" altLang="zh-Hant" sz="2800" dirty="0"/>
              <a:t> Google Map </a:t>
            </a:r>
            <a:r>
              <a:rPr kumimoji="1" lang="zh-Hant" altLang="en-US" sz="2800" dirty="0"/>
              <a:t>上繪製出各住宿點、觀光景點以及美食地點等三種資料，且不同類型的資料應使用不同的</a:t>
            </a:r>
            <a:r>
              <a:rPr kumimoji="1" lang="en-US" altLang="zh-Hant" sz="2800" dirty="0"/>
              <a:t> icon</a:t>
            </a:r>
            <a:r>
              <a:rPr kumimoji="1" lang="zh-Hant" altLang="en-US" sz="2800" dirty="0"/>
              <a:t> 以提高辨識度。</a:t>
            </a:r>
            <a:endParaRPr kumimoji="1" lang="en-US" altLang="zh-Hant" sz="2800" dirty="0"/>
          </a:p>
          <a:p>
            <a:r>
              <a:rPr kumimoji="1" lang="zh-Hant" altLang="en-US" sz="2800" dirty="0"/>
              <a:t>允許使用者依需要點選想去的景點、美食與住宿點資料，系統需將這些選取的資料記錄起來並排序為遊程規劃清單，並使用</a:t>
            </a:r>
            <a:r>
              <a:rPr kumimoji="1" lang="en-US" altLang="zh-Hant" sz="2800" dirty="0"/>
              <a:t> Direction API </a:t>
            </a:r>
            <a:r>
              <a:rPr kumimoji="1" lang="zh-Hant" altLang="en-US" sz="2800" dirty="0"/>
              <a:t>的</a:t>
            </a:r>
            <a:r>
              <a:rPr kumimoji="1" lang="en-US" altLang="zh-Hant" sz="2800" dirty="0"/>
              <a:t> Waypoints </a:t>
            </a:r>
            <a:r>
              <a:rPr kumimoji="1" lang="zh-Hant" altLang="en-US" sz="2800" dirty="0"/>
              <a:t>來繪製出依次排列的路線圖。 </a:t>
            </a:r>
            <a:endParaRPr kumimoji="1" lang="en-US" altLang="zh-Hant" sz="2800" dirty="0"/>
          </a:p>
          <a:p>
            <a:pPr lvl="1"/>
            <a:r>
              <a:rPr kumimoji="1" lang="zh-Hant" altLang="en-US" sz="2000" dirty="0"/>
              <a:t>參考：</a:t>
            </a:r>
            <a:r>
              <a:rPr kumimoji="1" lang="en" altLang="zh-Hant" sz="2000" dirty="0">
                <a:hlinkClick r:id="rId2"/>
              </a:rPr>
              <a:t>https://developers.google.com/maps/documentation/javascript/directions?hl=zh-tw#Waypoints</a:t>
            </a:r>
            <a:r>
              <a:rPr kumimoji="1" lang="zh-Hant" altLang="en-US" sz="2000" dirty="0"/>
              <a:t> </a:t>
            </a:r>
            <a:endParaRPr kumimoji="1" lang="en-US" altLang="zh-Hant" sz="2000" dirty="0"/>
          </a:p>
        </p:txBody>
      </p:sp>
    </p:spTree>
    <p:extLst>
      <p:ext uri="{BB962C8B-B14F-4D97-AF65-F5344CB8AC3E}">
        <p14:creationId xmlns:p14="http://schemas.microsoft.com/office/powerpoint/2010/main" val="26520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A98E5-079F-FD47-BE92-B018B1B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t" dirty="0"/>
              <a:t>Exercise</a:t>
            </a:r>
            <a:r>
              <a:rPr kumimoji="1" lang="zh-Hant" altLang="en-US" dirty="0"/>
              <a:t> </a:t>
            </a:r>
            <a:r>
              <a:rPr kumimoji="1" lang="en-US" altLang="zh-Hant" dirty="0"/>
              <a:t>3.</a:t>
            </a:r>
            <a:r>
              <a:rPr kumimoji="1" lang="zh-Hant" altLang="en-US" dirty="0"/>
              <a:t> 擴充行事曆功能：地點資料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4358CD-9CBF-6A4B-B3D2-60EC7742B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8"/>
            <a:ext cx="11151917" cy="4827741"/>
          </a:xfrm>
        </p:spPr>
        <p:txBody>
          <a:bodyPr/>
          <a:lstStyle/>
          <a:p>
            <a:r>
              <a:rPr lang="zh-Hant" altLang="en-US" dirty="0"/>
              <a:t>將前一份行事曆的欄位擴充，加入活動地點的資料，允許使用者以</a:t>
            </a:r>
            <a:r>
              <a:rPr lang="zh-Hant" altLang="en-US" dirty="0">
                <a:solidFill>
                  <a:srgbClr val="FFC000"/>
                </a:solidFill>
              </a:rPr>
              <a:t>輸入地址的方式或於地圖點選的方式</a:t>
            </a:r>
            <a:r>
              <a:rPr lang="zh-Hant" altLang="en-US" dirty="0"/>
              <a:t>選取地點。</a:t>
            </a:r>
            <a:endParaRPr lang="en-US" altLang="zh-Hant" dirty="0"/>
          </a:p>
          <a:p>
            <a:pPr lvl="1"/>
            <a:r>
              <a:rPr lang="zh-Hant" altLang="en-US" dirty="0"/>
              <a:t>提示：</a:t>
            </a:r>
            <a:r>
              <a:rPr lang="en-US" altLang="zh-Hant" dirty="0">
                <a:hlinkClick r:id="rId2"/>
              </a:rPr>
              <a:t>Google Geocoding API</a:t>
            </a:r>
            <a:endParaRPr lang="en-US" altLang="zh-Hant" dirty="0"/>
          </a:p>
          <a:p>
            <a:r>
              <a:rPr lang="zh-Hant" altLang="en-US" dirty="0"/>
              <a:t>當使用者查看該活動地點時，系統需彈出地圖並標示該位置。</a:t>
            </a:r>
            <a:endParaRPr lang="en-US" altLang="zh-Hant" dirty="0"/>
          </a:p>
          <a:p>
            <a:pPr lvl="1"/>
            <a:r>
              <a:rPr lang="zh-Hant" altLang="en-US" dirty="0"/>
              <a:t>提示：也可以做成兩個</a:t>
            </a:r>
            <a:r>
              <a:rPr lang="en-US" altLang="zh-Hant" dirty="0"/>
              <a:t> tab</a:t>
            </a:r>
            <a:r>
              <a:rPr lang="zh-Hant" altLang="en-US" dirty="0"/>
              <a:t>，一個行事曆資訊一個地圖。</a:t>
            </a: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43281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713730" y="967136"/>
            <a:ext cx="11151917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4400" dirty="0"/>
              <a:t>在這裏你將學到 </a:t>
            </a:r>
            <a:r>
              <a:rPr lang="en-US" altLang="zh-TW" sz="4400" dirty="0"/>
              <a:t>….</a:t>
            </a:r>
          </a:p>
          <a:p>
            <a:r>
              <a:rPr lang="en-US" altLang="zh-TW" sz="4400" b="1" dirty="0">
                <a:solidFill>
                  <a:srgbClr val="C00000"/>
                </a:solidFill>
              </a:rPr>
              <a:t>Learn How to Learn</a:t>
            </a:r>
            <a:br>
              <a:rPr lang="zh-TW" altLang="en-US" sz="4400" dirty="0"/>
            </a:b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82424" y="2807220"/>
            <a:ext cx="7310949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學新東西、新技術的能力</a:t>
            </a:r>
            <a:endParaRPr lang="en-US" altLang="zh-TW" sz="3200" b="1" spc="-7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尋找解答的能力</a:t>
            </a:r>
            <a:endParaRPr lang="en-US" altLang="zh-TW" sz="3200" b="1" spc="-7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TW" altLang="en-US" sz="3200" b="1" spc="-70" dirty="0">
                <a:solidFill>
                  <a:schemeClr val="accent1"/>
                </a:solidFill>
              </a:rPr>
              <a:t>隨時吸取新知識的能力</a:t>
            </a:r>
            <a:endParaRPr lang="en-US" altLang="zh-TW" sz="2800" spc="-70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847819" y="4985481"/>
            <a:ext cx="5812465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4000" dirty="0"/>
              <a:t>跟著你一輩子的能力 </a:t>
            </a:r>
            <a:r>
              <a:rPr lang="en-US" altLang="zh-TW" sz="4000" dirty="0"/>
              <a:t>…</a:t>
            </a:r>
            <a:endParaRPr lang="zh-TW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165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519248" y="432983"/>
            <a:ext cx="11151917" cy="110799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zh-TW" altLang="en-US" sz="3600" dirty="0"/>
              <a:t>對學生的好處</a:t>
            </a:r>
            <a:br>
              <a:rPr lang="zh-TW" altLang="en-US" sz="3600" dirty="0"/>
            </a:br>
            <a:r>
              <a:rPr lang="zh-TW" altLang="en-US" sz="2800" dirty="0">
                <a:solidFill>
                  <a:schemeClr val="accent1"/>
                </a:solidFill>
              </a:rPr>
              <a:t>不只是就業銜接，培養自我解決問題的能力及信心</a:t>
            </a:r>
            <a:r>
              <a:rPr lang="en-US" altLang="zh-TW" sz="2800" dirty="0">
                <a:solidFill>
                  <a:schemeClr val="accent1"/>
                </a:solidFill>
              </a:rPr>
              <a:t>!</a:t>
            </a:r>
            <a:endParaRPr lang="zh-TW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2095" y="1923911"/>
            <a:ext cx="2833679" cy="4527335"/>
            <a:chOff x="760125" y="2381334"/>
            <a:chExt cx="2833679" cy="452733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25" y="2381334"/>
              <a:ext cx="2357791" cy="235779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63103" y="5135876"/>
              <a:ext cx="2630701" cy="17727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err="1">
                  <a:solidFill>
                    <a:schemeClr val="accent1"/>
                  </a:solidFill>
                </a:rPr>
                <a:t>解決問題能力</a:t>
              </a:r>
              <a:endParaRPr lang="en-US" sz="28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(Problem-Solving)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Learn how to learn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Peer Learning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Project-based</a:t>
              </a:r>
            </a:p>
            <a:p>
              <a:pPr marL="342900" indent="-3429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endParaRPr lang="en-US" sz="2000" b="1" spc="-7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994986" y="1923911"/>
            <a:ext cx="2200439" cy="4227056"/>
            <a:chOff x="4952454" y="2403627"/>
            <a:chExt cx="2200439" cy="422705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454" y="2403627"/>
              <a:ext cx="2200439" cy="2200439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252834" y="5134889"/>
              <a:ext cx="1599680" cy="1495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800" dirty="0">
                  <a:solidFill>
                    <a:schemeClr val="accent1"/>
                  </a:solidFill>
                </a:rPr>
                <a:t>就業銜接</a:t>
              </a:r>
              <a:endParaRPr lang="en-US" altLang="zh-TW" sz="28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(Professional skills ready)</a:t>
              </a:r>
            </a:p>
            <a:p>
              <a:pPr marL="180975" indent="-180975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Technical + Soft Skill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596608" y="1987140"/>
            <a:ext cx="2543565" cy="4035132"/>
            <a:chOff x="8742940" y="2263964"/>
            <a:chExt cx="2543565" cy="40351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2940" y="2263964"/>
              <a:ext cx="2543565" cy="254356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9324541" y="5135701"/>
              <a:ext cx="1858571" cy="11633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 err="1">
                  <a:solidFill>
                    <a:schemeClr val="accent1"/>
                  </a:solidFill>
                </a:rPr>
                <a:t>擴散及影響</a:t>
              </a:r>
              <a:endParaRPr lang="en-US" sz="2400" dirty="0">
                <a:solidFill>
                  <a:schemeClr val="accen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spc="-70" dirty="0">
                  <a:solidFill>
                    <a:schemeClr val="accent1"/>
                  </a:solidFill>
                </a:rPr>
                <a:t>(Make impacts)</a:t>
              </a:r>
            </a:p>
            <a:p>
              <a:pPr marL="265113" indent="-265113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b="1" spc="-70" dirty="0"/>
                <a:t>Mentor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800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課程資料 </a:t>
            </a:r>
            <a:r>
              <a:rPr lang="en-US" altLang="zh-TW" dirty="0">
                <a:solidFill>
                  <a:schemeClr val="bg1">
                    <a:lumMod val="20000"/>
                    <a:lumOff val="80000"/>
                  </a:schemeClr>
                </a:solidFill>
              </a:rPr>
              <a:t>– http://xxx.xxx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20000"/>
                    <a:lumOff val="80000"/>
                  </a:schemeClr>
                </a:solidFill>
              </a:rPr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ildSchool - Light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7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2" id="{B22671E4-08B5-4FCC-A556-7D553B18850B}" vid="{EEDBDF15-B576-4600-B0AB-EB2DEB984CDC}"/>
    </a:ext>
  </a:extLst>
</a:theme>
</file>

<file path=ppt/theme/theme2.xml><?xml version="1.0" encoding="utf-8"?>
<a:theme xmlns:a="http://schemas.openxmlformats.org/drawingml/2006/main" name="Build School - Dark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0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Icons.Settings" Revision="1" Stencil="System.Storyboarding.MetroIcons" StencilVersion="0.1"/>
</Control>
</file>

<file path=customXml/item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5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6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7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8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9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Props1.xml><?xml version="1.0" encoding="utf-8"?>
<ds:datastoreItem xmlns:ds="http://schemas.openxmlformats.org/officeDocument/2006/customXml" ds:itemID="{C74CED65-89AA-439B-A554-2F41988DA2E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2739D47-F981-4E08-AAD7-D4675C7FB5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4306D5B-9BB8-4115-ADC4-DC01837E43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8B39BB2-237B-4032-86FF-74EE0AD2856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1D6E272-7971-4911-85E9-D7EC4BE5F22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EFEC62A-7981-4E91-A2E9-BFD7D64E24E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2C408EF-5F80-47A8-B59C-938198CE729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5596BEE-2870-4395-94CC-FADA9141D9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9F2849E-06A6-496C-B29A-AE18AA0EBF8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D3C4B9E-630F-44CE-BD8B-C8A2498450C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73EC357-B011-4CF7-8186-1A77FBC9EA5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A105EA6-BEC7-4651-B9BF-861C1FB9D2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7E13C55-CA44-4E9C-9C19-47F6A134C7E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7BFBEEA-141D-4673-9371-D0492E8CA1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VS2012</Template>
  <TotalTime>16856</TotalTime>
  <Words>463</Words>
  <Application>Microsoft Macintosh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微軟正黑體</vt:lpstr>
      <vt:lpstr>新細明體</vt:lpstr>
      <vt:lpstr>Segoe</vt:lpstr>
      <vt:lpstr>Segoe UI</vt:lpstr>
      <vt:lpstr>Segoe UI Light</vt:lpstr>
      <vt:lpstr>Segoe ui light (Headings)</vt:lpstr>
      <vt:lpstr>Arial</vt:lpstr>
      <vt:lpstr>Calibri</vt:lpstr>
      <vt:lpstr>Consolas</vt:lpstr>
      <vt:lpstr>Wingdings</vt:lpstr>
      <vt:lpstr>BuildSchool - Light</vt:lpstr>
      <vt:lpstr>Build School - Dark</vt:lpstr>
      <vt:lpstr>JavaScript Practices (3)</vt:lpstr>
      <vt:lpstr>請尊重講師的著作權及智慧財產權!  Build School 課程之教材、程式碼等、僅供課程中學習用、請不要任意自行散佈、重製、分享，謝謝</vt:lpstr>
      <vt:lpstr>Exercise 1. 預估交通費用計算</vt:lpstr>
      <vt:lpstr>Exercise 2. 遊程規劃</vt:lpstr>
      <vt:lpstr>Exercise 3. 擴充行事曆功能：地點資料</vt:lpstr>
      <vt:lpstr>PowerPoint 簡報</vt:lpstr>
      <vt:lpstr>PowerPoint 簡報</vt:lpstr>
      <vt:lpstr>Q&amp;A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DEV02-HTML與CSS</dc:title>
  <dc:creator>小朱...</dc:creator>
  <cp:lastModifiedBy>小朱...</cp:lastModifiedBy>
  <cp:revision>155</cp:revision>
  <cp:lastPrinted>2015-09-22T04:08:09Z</cp:lastPrinted>
  <dcterms:created xsi:type="dcterms:W3CDTF">2013-01-03T02:50:48Z</dcterms:created>
  <dcterms:modified xsi:type="dcterms:W3CDTF">2018-04-03T15:29:11Z</dcterms:modified>
</cp:coreProperties>
</file>