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59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928" y="18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egmentfault.com/?enc=W3W8oTaKUZ58iEmYuzKcpA%3D%3D.9%2FHieB2qw3OX9IwVOtWLwhCfk5XWjKhX%2BFsretlKfPE%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4345" y="1666240"/>
            <a:ext cx="9144000" cy="1446530"/>
          </a:xfrm>
        </p:spPr>
        <p:txBody>
          <a:bodyPr/>
          <a:lstStyle/>
          <a:p>
            <a:r>
              <a:rPr lang="en-US" altLang="zh-CN" dirty="0"/>
              <a:t>go-micro</a:t>
            </a:r>
            <a:r>
              <a:rPr lang="zh-CN" altLang="en-US" dirty="0"/>
              <a:t>和</a:t>
            </a:r>
            <a:r>
              <a:rPr lang="en-US" altLang="zh-CN" dirty="0"/>
              <a:t>Kafka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重复消费：消费者消费了数据，但是提交</a:t>
            </a:r>
            <a:r>
              <a:rPr lang="en-US" altLang="zh-CN" dirty="0"/>
              <a:t>offset</a:t>
            </a:r>
            <a:r>
              <a:rPr lang="zh-CN" altLang="en-US" dirty="0"/>
              <a:t>失败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消费者拉取了太多的消费，导致消费者处理消息时超时，导致</a:t>
            </a:r>
            <a:r>
              <a:rPr lang="en-US" altLang="zh-CN" dirty="0" err="1"/>
              <a:t>kafka</a:t>
            </a:r>
            <a:r>
              <a:rPr lang="zh-CN" altLang="en-US" dirty="0"/>
              <a:t>认为当前消费者死掉，触发再均衡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消费者使用「自动提交</a:t>
            </a:r>
            <a:r>
              <a:rPr lang="en-US" altLang="zh-CN" dirty="0"/>
              <a:t>offset</a:t>
            </a:r>
            <a:r>
              <a:rPr lang="zh-CN" altLang="en-US" dirty="0"/>
              <a:t>」，当还没有提交时，有新的消费者加入或者移除，发生再均衡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消费者死掉，导致没有提交</a:t>
            </a:r>
            <a:r>
              <a:rPr lang="en-US" altLang="zh-CN" dirty="0"/>
              <a:t>offset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注意：自动提交：是指从</a:t>
            </a:r>
            <a:r>
              <a:rPr lang="en-US" altLang="zh-CN" dirty="0"/>
              <a:t>broker</a:t>
            </a:r>
            <a:r>
              <a:rPr lang="zh-CN" altLang="en-US" dirty="0"/>
              <a:t>中</a:t>
            </a:r>
            <a:r>
              <a:rPr lang="en-US" altLang="zh-CN" dirty="0"/>
              <a:t>poll</a:t>
            </a:r>
            <a:r>
              <a:rPr lang="zh-CN" altLang="en-US" dirty="0"/>
              <a:t>一批数据，等着这一批数据处理完以后，再提交</a:t>
            </a:r>
            <a:r>
              <a:rPr lang="en-US" altLang="zh-CN" dirty="0"/>
              <a:t>offset</a:t>
            </a:r>
            <a:r>
              <a:rPr lang="zh-CN" altLang="en-US" dirty="0"/>
              <a:t>；更改成手动提交后，可以每消费完一个消息后，就提交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解决方案：由于网络问题，重复消费问题不可避免，因此消费者需要实现幂等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数据库唯一索引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缓存消费过的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文件映射，实现顺序的快速写入 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-Micro基础架构">
            <a:extLst>
              <a:ext uri="{FF2B5EF4-FFF2-40B4-BE49-F238E27FC236}">
                <a16:creationId xmlns:a16="http://schemas.microsoft.com/office/drawing/2014/main" id="{53EA4091-A313-3FD3-0172-01DA12B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1" y="1263338"/>
            <a:ext cx="9474200" cy="2044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</p:spTree>
    <p:extLst>
      <p:ext uri="{BB962C8B-B14F-4D97-AF65-F5344CB8AC3E}">
        <p14:creationId xmlns:p14="http://schemas.microsoft.com/office/powerpoint/2010/main" val="8092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B42A7D-4CBF-5BA2-6424-C4333120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8" y="1101436"/>
            <a:ext cx="7534101" cy="3310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144145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640" y="1202426"/>
            <a:ext cx="10887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核心价值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工作流程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索引机制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文件存储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</a:t>
            </a:r>
            <a:r>
              <a:rPr lang="en-US" altLang="zh-CN" sz="2000" dirty="0"/>
              <a:t>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go-micro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基础架构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核心价值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C7D1A-3C42-5EAA-39CA-5DED304B6987}"/>
              </a:ext>
            </a:extLst>
          </p:cNvPr>
          <p:cNvSpPr txBox="1"/>
          <p:nvPr/>
        </p:nvSpPr>
        <p:spPr>
          <a:xfrm>
            <a:off x="380010" y="1120676"/>
            <a:ext cx="108896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功能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削峰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网关收到请求后，会将请求放入到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后端从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中获取请求，完成后续流程，然后返回给用户结果。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网络收到请求后，将请求放入到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后，就直接返回；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等待消费者消费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中的数据后，返回请求的响应；相当于将一件事拆成了两件事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解耦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上述过程就是解耦的过程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缺点</a:t>
            </a:r>
            <a:r>
              <a:rPr kumimoji="1" lang="zh-CN" altLang="en-US" sz="2400" dirty="0">
                <a:highlight>
                  <a:srgbClr val="FFFF00"/>
                </a:highlight>
              </a:rPr>
              <a:t>（稍后分析）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消息堆积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当消费者能力不足时，会造成</a:t>
            </a:r>
            <a:r>
              <a:rPr kumimoji="1" lang="en-US" altLang="zh-CN" sz="2000" dirty="0"/>
              <a:t>MQ</a:t>
            </a:r>
            <a:r>
              <a:rPr kumimoji="1" lang="zh-CN" altLang="en-US" sz="2000" dirty="0"/>
              <a:t>中的消息堆积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重复消费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当网络出现抖动时，可能会出现消费者重复消费消息的情况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42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—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模式选择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E8ABAFB-6454-D29D-9BB8-95E16451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79413"/>
            <a:ext cx="5807231" cy="21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eview">
            <a:extLst>
              <a:ext uri="{FF2B5EF4-FFF2-40B4-BE49-F238E27FC236}">
                <a16:creationId xmlns:a16="http://schemas.microsoft.com/office/drawing/2014/main" id="{18EBA5B0-2805-486D-8BE1-48F2CC1E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67" y="1179412"/>
            <a:ext cx="5807233" cy="21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5809D94-BA0D-685A-5B23-C65F313931EF}"/>
              </a:ext>
            </a:extLst>
          </p:cNvPr>
          <p:cNvCxnSpPr>
            <a:cxnSpLocks/>
          </p:cNvCxnSpPr>
          <p:nvPr/>
        </p:nvCxnSpPr>
        <p:spPr>
          <a:xfrm>
            <a:off x="6096000" y="244486"/>
            <a:ext cx="0" cy="6613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71EB639-F085-5A51-1C83-CCD6765102EE}"/>
              </a:ext>
            </a:extLst>
          </p:cNvPr>
          <p:cNvSpPr/>
          <p:nvPr/>
        </p:nvSpPr>
        <p:spPr>
          <a:xfrm>
            <a:off x="174812" y="3949896"/>
            <a:ext cx="4625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点对点模式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：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生产者将消息发送到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中，然后消费者从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中取出并且消费消息。消息被消费以后，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中不再存储，所以消费者不可能消费到已经被消费的消息。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支持存在多个消费者，但是对一个消息而言，只能被一个消费者消费。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785D56-91BB-E650-D752-F1913D870023}"/>
              </a:ext>
            </a:extLst>
          </p:cNvPr>
          <p:cNvSpPr/>
          <p:nvPr/>
        </p:nvSpPr>
        <p:spPr>
          <a:xfrm>
            <a:off x="6384767" y="4226895"/>
            <a:ext cx="48399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发布</a:t>
            </a:r>
            <a:r>
              <a:rPr lang="en-US" altLang="zh-CN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/</a:t>
            </a:r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订阅模式：</a:t>
            </a:r>
            <a:endParaRPr lang="en-US" altLang="zh-CN" dirty="0">
              <a:solidFill>
                <a:srgbClr val="212529"/>
              </a:solidFill>
              <a:highlight>
                <a:srgbClr val="FFFF00"/>
              </a:highlight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中，同时可以有多个消费者订阅该消息。和点对点方式不同，发布到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的消息会被所有订阅者消费。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system-ui"/>
              </a:rPr>
              <a:t>Kafka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属于这种模式。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34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主题和分区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1957672"/>
            <a:ext cx="116734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Kafka 中消息是以topic进行分类的，生产者生产消息，消费者消费消息，都是面向topic的；但是</a:t>
            </a:r>
            <a:r>
              <a:rPr lang="en-US" altLang="zh-CN" dirty="0"/>
              <a:t>topic</a:t>
            </a:r>
            <a:r>
              <a:rPr lang="zh-CN" altLang="en-US" dirty="0"/>
              <a:t>是逻辑上的概念，可以认为是消息的类别，每条发送到</a:t>
            </a:r>
            <a:r>
              <a:rPr lang="en-US" altLang="zh-CN" dirty="0"/>
              <a:t>MQ</a:t>
            </a:r>
            <a:r>
              <a:rPr lang="zh-CN" altLang="en-US" dirty="0"/>
              <a:t>的消息都必须有一个类别，即必须属于一个</a:t>
            </a:r>
            <a:r>
              <a:rPr lang="en-US" altLang="zh-CN" dirty="0"/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物理上，每个</a:t>
            </a:r>
            <a:r>
              <a:rPr lang="en-US" altLang="zh-CN" dirty="0"/>
              <a:t>topic</a:t>
            </a:r>
            <a:r>
              <a:rPr lang="zh-CN" altLang="en-US" dirty="0"/>
              <a:t>可以划分多个分区，至少应该有一个分区</a:t>
            </a:r>
            <a:r>
              <a:rPr lang="en-US" altLang="zh-CN" dirty="0"/>
              <a:t>partition</a:t>
            </a:r>
            <a:r>
              <a:rPr lang="zh-CN" altLang="en-US" dirty="0"/>
              <a:t>，同一 </a:t>
            </a:r>
            <a:r>
              <a:rPr lang="en" altLang="zh-CN" dirty="0"/>
              <a:t>topic </a:t>
            </a:r>
            <a:r>
              <a:rPr lang="zh-CN" altLang="en-US" dirty="0"/>
              <a:t>下的不同分区包含的消息是不同的，每个消息被添加到分区时，都会分配一个</a:t>
            </a:r>
            <a:r>
              <a:rPr lang="en-US" altLang="zh-CN" dirty="0"/>
              <a:t>offset</a:t>
            </a:r>
            <a:r>
              <a:rPr lang="zh-CN" altLang="en-US" dirty="0"/>
              <a:t>，它是消息中的唯一编号，</a:t>
            </a:r>
            <a:r>
              <a:rPr lang="en" altLang="zh-CN" dirty="0"/>
              <a:t> Kafka </a:t>
            </a:r>
            <a:r>
              <a:rPr lang="zh-CN" altLang="en-US" dirty="0"/>
              <a:t>通过 </a:t>
            </a:r>
            <a:r>
              <a:rPr lang="en" altLang="zh-CN" dirty="0"/>
              <a:t>offset </a:t>
            </a:r>
            <a:r>
              <a:rPr lang="zh-CN" altLang="en-US" dirty="0"/>
              <a:t>保证消息在分区内的顺序。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整个</a:t>
            </a:r>
            <a:r>
              <a:rPr lang="en-US" altLang="zh-CN" dirty="0"/>
              <a:t>topic</a:t>
            </a:r>
            <a:r>
              <a:rPr lang="zh-CN" altLang="en-US" dirty="0"/>
              <a:t>无法保证消息的顺序，但是分区内的顺序是可以保证的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保留所有消息，无论有没有被消费，</a:t>
            </a:r>
            <a:r>
              <a:rPr lang="zh-CN" altLang="en-US" b="1" dirty="0"/>
              <a:t>并通过一个可配置的参数</a:t>
            </a:r>
            <a:r>
              <a:rPr lang="en-US" altLang="zh-CN" b="1" dirty="0"/>
              <a:t>——</a:t>
            </a:r>
            <a:r>
              <a:rPr lang="zh-CN" altLang="en-US" b="1" dirty="0"/>
              <a:t>保留期限来控制（可以同时配置时间和消息大小，以较小的那个为准）。</a:t>
            </a:r>
            <a:r>
              <a:rPr lang="zh-CN" altLang="en-US" dirty="0"/>
              <a:t>举个例子， 如果保留策略设置为</a:t>
            </a:r>
            <a:r>
              <a:rPr lang="en-US" altLang="zh-CN" dirty="0"/>
              <a:t>2</a:t>
            </a:r>
            <a:r>
              <a:rPr lang="zh-CN" altLang="en-US" dirty="0"/>
              <a:t>天，一条记录发布后两天内，可以随时被消费，两天过后这条记录会被抛弃并释放磁盘空间。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分区的数量：比如为了扩展主题的容量、降低单个分区的吞吐量或者要在单个消费者组内运行更多的消费者（因为一个分区只能由消费者组里的一个消费者读取）。从消费者的角度来看，基于键的主题添加分区是很困难的，因为分区数量改变，键到分区的映射也会变化，所以对于基于键的主题来说，建议在一开始就设置好分区，避免以后对其进行调整；不能减少分区的数量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7C46B9-F024-55DA-73AE-BF568F5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8010" y="244486"/>
            <a:ext cx="5774712" cy="17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生产者和消费者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380009" y="952372"/>
            <a:ext cx="11673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9" y="1510951"/>
            <a:ext cx="117328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212529"/>
                </a:solidFill>
                <a:latin typeface="system-ui"/>
              </a:rPr>
              <a:t>生产者：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，一般情况下，一个消息会被发布到一个特定的主题上。生产者在默认情况下把消息均衡的分布到主题的所有分区上，而并不关心特定消息会被写入哪个分区。消息的格式：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(key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value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timestamp)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如果在发消息的时候指定了分区，则消息投递到指定的分区；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如果没有指定分区，但是消息的</a:t>
            </a:r>
            <a:r>
              <a:rPr lang="en" altLang="zh-CN" dirty="0"/>
              <a:t>key</a:t>
            </a:r>
            <a:r>
              <a:rPr lang="zh-CN" altLang="en-US" dirty="0"/>
              <a:t>不为空，则基于</a:t>
            </a:r>
            <a:r>
              <a:rPr lang="en" altLang="zh-CN" dirty="0"/>
              <a:t>key</a:t>
            </a:r>
            <a:r>
              <a:rPr lang="zh-CN" altLang="en-US" dirty="0"/>
              <a:t>的哈希值来选择一个分区；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如果既没有指定分区，且消息的</a:t>
            </a:r>
            <a:r>
              <a:rPr lang="en" altLang="zh-CN" dirty="0"/>
              <a:t>key</a:t>
            </a:r>
            <a:r>
              <a:rPr lang="zh-CN" altLang="en-US" dirty="0"/>
              <a:t>也是空，则用轮询的方式选择一个分区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消费者：</a:t>
            </a:r>
            <a:r>
              <a:rPr lang="zh-CN" altLang="en-US" dirty="0"/>
              <a:t>消费者可以订阅一个或者多个主题，并按照消息生成的顺序读取它们。消费者通过检查消息的</a:t>
            </a:r>
            <a:r>
              <a:rPr lang="en-US" altLang="zh-CN" dirty="0"/>
              <a:t>offset</a:t>
            </a:r>
            <a:r>
              <a:rPr lang="zh-CN" altLang="en-US" dirty="0"/>
              <a:t>来区分已经读取过的消息。在创建消息时，</a:t>
            </a:r>
            <a:r>
              <a:rPr lang="en" altLang="zh-CN" dirty="0"/>
              <a:t>Kafka</a:t>
            </a:r>
            <a:r>
              <a:rPr lang="zh-CN" altLang="en-US" dirty="0"/>
              <a:t>会把它添加到消息里。消费者把每个分区最后读取的消息偏移量保存在</a:t>
            </a:r>
            <a:r>
              <a:rPr lang="en" altLang="zh-CN" dirty="0"/>
              <a:t>zookeeper</a:t>
            </a:r>
            <a:r>
              <a:rPr lang="zh-CN" altLang="en-US" dirty="0"/>
              <a:t>或者</a:t>
            </a:r>
            <a:r>
              <a:rPr lang="en" altLang="zh-CN" dirty="0"/>
              <a:t>Kafka</a:t>
            </a:r>
            <a:r>
              <a:rPr lang="zh-CN" altLang="en-US" dirty="0"/>
              <a:t>上，如果消费者关闭或者重启，它的读取状态不会丢失。消费者是消费者组的一部分，也就是说，会有一个或者多个消费共同读取一个主题。</a:t>
            </a:r>
            <a:r>
              <a:rPr lang="zh-CN" altLang="en-US" b="1" dirty="0">
                <a:highlight>
                  <a:srgbClr val="FFFF00"/>
                </a:highlight>
              </a:rPr>
              <a:t>消费者组保证每个分区只能被同一个组内的一个消费者使用。如果一个消费者失效，群组里的其他消费者可以接管失效消费者的工作。</a:t>
            </a:r>
            <a:endParaRPr lang="zh-CN" altLang="en-US" dirty="0">
              <a:highlight>
                <a:srgbClr val="FFFF00"/>
              </a:highlight>
            </a:endParaRP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126669" y="4212857"/>
            <a:ext cx="116734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Topic</a:t>
            </a:r>
            <a:r>
              <a:rPr lang="zh-CN" altLang="en-US" dirty="0"/>
              <a:t>是逻辑上的概念，而分区是物理上的概念，每个</a:t>
            </a:r>
            <a:r>
              <a:rPr lang="en" altLang="zh-CN" dirty="0"/>
              <a:t>partition</a:t>
            </a:r>
            <a:r>
              <a:rPr lang="zh-CN" altLang="en-US" dirty="0"/>
              <a:t>对应于一个</a:t>
            </a:r>
            <a:r>
              <a:rPr lang="en" altLang="zh-CN" dirty="0"/>
              <a:t>log</a:t>
            </a:r>
            <a:r>
              <a:rPr lang="zh-CN" altLang="en-US" dirty="0"/>
              <a:t>文件，该</a:t>
            </a:r>
            <a:r>
              <a:rPr lang="en" altLang="zh-CN" dirty="0"/>
              <a:t>log</a:t>
            </a:r>
            <a:r>
              <a:rPr lang="zh-CN" altLang="en-US" dirty="0"/>
              <a:t>文件中存储的就是</a:t>
            </a:r>
            <a:r>
              <a:rPr lang="en" altLang="zh-CN" dirty="0"/>
              <a:t>producer</a:t>
            </a:r>
            <a:r>
              <a:rPr lang="zh-CN" altLang="en-US" dirty="0"/>
              <a:t>生产的数据。</a:t>
            </a:r>
            <a:r>
              <a:rPr lang="en" altLang="zh-CN" dirty="0"/>
              <a:t>Producer</a:t>
            </a:r>
            <a:r>
              <a:rPr lang="zh-CN" altLang="en-US" dirty="0"/>
              <a:t>生产的数据会被不断追加到该</a:t>
            </a:r>
            <a:r>
              <a:rPr lang="en" altLang="zh-CN" dirty="0"/>
              <a:t>log</a:t>
            </a:r>
            <a:r>
              <a:rPr lang="zh-CN" altLang="en-US" dirty="0"/>
              <a:t>文件末端，且每条数据都有自己的</a:t>
            </a:r>
            <a:r>
              <a:rPr lang="en" altLang="zh-CN" dirty="0"/>
              <a:t>offset</a:t>
            </a:r>
            <a:r>
              <a:rPr lang="zh-CN" altLang="en" dirty="0"/>
              <a:t>。</a:t>
            </a:r>
            <a:r>
              <a:rPr lang="zh-CN" altLang="en-US" dirty="0"/>
              <a:t>消费者组中的每个消费者，都会实时记录自己消费到哪个</a:t>
            </a:r>
            <a:r>
              <a:rPr lang="en" altLang="zh-CN" dirty="0"/>
              <a:t>offset</a:t>
            </a:r>
            <a:r>
              <a:rPr lang="zh-CN" altLang="en" dirty="0"/>
              <a:t>，</a:t>
            </a:r>
            <a:r>
              <a:rPr lang="zh-CN" altLang="en-US" dirty="0"/>
              <a:t>以便出错恢复时，从上次的位置继续消费。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由于生产者生产的消息会不断追加到</a:t>
            </a:r>
            <a:r>
              <a:rPr lang="en" altLang="zh-CN" dirty="0"/>
              <a:t>log</a:t>
            </a:r>
            <a:r>
              <a:rPr lang="zh-CN" altLang="en-US" dirty="0"/>
              <a:t>文件末尾，为防止</a:t>
            </a:r>
            <a:r>
              <a:rPr lang="en" altLang="zh-CN" dirty="0"/>
              <a:t>log</a:t>
            </a:r>
            <a:r>
              <a:rPr lang="zh-CN" altLang="en-US" dirty="0"/>
              <a:t>文件过大导致数据定位效率低下，</a:t>
            </a:r>
            <a:r>
              <a:rPr lang="en" altLang="zh-CN" dirty="0"/>
              <a:t>Kafka</a:t>
            </a:r>
            <a:r>
              <a:rPr lang="zh-CN" altLang="en-US" dirty="0"/>
              <a:t>采取了分片和索引的机制，将每个</a:t>
            </a:r>
            <a:r>
              <a:rPr lang="en" altLang="zh-CN" dirty="0"/>
              <a:t>partition</a:t>
            </a:r>
            <a:r>
              <a:rPr lang="zh-CN" altLang="en-US" dirty="0"/>
              <a:t>分为多个</a:t>
            </a:r>
            <a:r>
              <a:rPr lang="en" altLang="zh-CN" dirty="0"/>
              <a:t>segment</a:t>
            </a:r>
            <a:r>
              <a:rPr lang="zh-CN" altLang="en" dirty="0"/>
              <a:t>。（</a:t>
            </a:r>
            <a:r>
              <a:rPr lang="zh-CN" altLang="en-US" dirty="0"/>
              <a:t>由</a:t>
            </a:r>
            <a:r>
              <a:rPr lang="en" altLang="zh-CN" dirty="0"/>
              <a:t>log.segment.bytes</a:t>
            </a:r>
            <a:r>
              <a:rPr lang="zh-CN" altLang="en-US" dirty="0"/>
              <a:t>决定，控制每个</a:t>
            </a:r>
            <a:r>
              <a:rPr lang="en" altLang="zh-CN" dirty="0"/>
              <a:t>segment</a:t>
            </a:r>
            <a:r>
              <a:rPr lang="zh-CN" altLang="en-US" dirty="0"/>
              <a:t>的大小，也可通过</a:t>
            </a:r>
            <a:r>
              <a:rPr lang="en" altLang="zh-CN" dirty="0">
                <a:hlinkClick r:id="rId2"/>
              </a:rPr>
              <a:t>log.segment.ms</a:t>
            </a:r>
            <a:r>
              <a:rPr lang="zh-CN" altLang="en-US" dirty="0"/>
              <a:t>控制，指定多长时间后日志片段会被关闭）每个</a:t>
            </a:r>
            <a:r>
              <a:rPr lang="en" altLang="zh-CN" dirty="0"/>
              <a:t>segment</a:t>
            </a:r>
            <a:r>
              <a:rPr lang="zh-CN" altLang="en-US" dirty="0"/>
              <a:t>对应两个文件</a:t>
            </a:r>
            <a:r>
              <a:rPr lang="en-US" altLang="zh-CN" dirty="0"/>
              <a:t>——“.</a:t>
            </a:r>
            <a:r>
              <a:rPr lang="en" altLang="zh-CN" dirty="0"/>
              <a:t>index”</a:t>
            </a:r>
            <a:r>
              <a:rPr lang="zh-CN" altLang="en-US" dirty="0"/>
              <a:t>文件、“</a:t>
            </a:r>
            <a:r>
              <a:rPr lang="en-US" altLang="zh-CN" dirty="0"/>
              <a:t>.</a:t>
            </a:r>
            <a:r>
              <a:rPr lang="en" altLang="zh-CN" dirty="0"/>
              <a:t>log”</a:t>
            </a:r>
            <a:r>
              <a:rPr lang="zh-CN" altLang="en-US" dirty="0"/>
              <a:t>文件、</a:t>
            </a:r>
            <a:r>
              <a:rPr lang="en-US" altLang="zh-CN" dirty="0"/>
              <a:t>”.</a:t>
            </a:r>
            <a:r>
              <a:rPr lang="en-US" altLang="zh-CN" dirty="0" err="1"/>
              <a:t>timelog</a:t>
            </a:r>
            <a:r>
              <a:rPr lang="en-US" altLang="zh-CN" dirty="0"/>
              <a:t>”</a:t>
            </a:r>
            <a:r>
              <a:rPr lang="zh-CN" altLang="en-US" dirty="0"/>
              <a:t>文件。这些文件位于一个文件夹下，该文件夹的命名规则为：</a:t>
            </a:r>
            <a:r>
              <a:rPr lang="en" altLang="zh-CN" dirty="0"/>
              <a:t>topic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分区序号。例如：</a:t>
            </a:r>
            <a:r>
              <a:rPr lang="en" altLang="zh-CN" dirty="0" err="1"/>
              <a:t>bing</a:t>
            </a:r>
            <a:r>
              <a:rPr lang="zh-CN" altLang="en-US" dirty="0"/>
              <a:t>这个</a:t>
            </a:r>
            <a:r>
              <a:rPr lang="en" altLang="zh-CN" dirty="0"/>
              <a:t>topic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个分区，则其对应的文件夹为：</a:t>
            </a:r>
            <a:r>
              <a:rPr lang="en" altLang="zh-CN" dirty="0"/>
              <a:t>bing-0</a:t>
            </a:r>
            <a:r>
              <a:rPr lang="zh-CN" altLang="en" dirty="0"/>
              <a:t>、</a:t>
            </a:r>
            <a:r>
              <a:rPr lang="en" altLang="zh-CN" dirty="0"/>
              <a:t>bing-1</a:t>
            </a:r>
            <a:r>
              <a:rPr lang="zh-CN" altLang="en-US" dirty="0"/>
              <a:t>和</a:t>
            </a:r>
            <a:r>
              <a:rPr lang="en" altLang="zh-CN" dirty="0"/>
              <a:t>bing-2</a:t>
            </a:r>
            <a:r>
              <a:rPr lang="zh-CN" altLang="en" dirty="0"/>
              <a:t>。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FE8619-E031-7A19-5CE3-BD146E9F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2" y="54284"/>
            <a:ext cx="4948299" cy="42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AB17875D-4192-6566-29D7-08F1A6E4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035938"/>
            <a:ext cx="4769774" cy="418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在这里插入图片描述">
            <a:extLst>
              <a:ext uri="{FF2B5EF4-FFF2-40B4-BE49-F238E27FC236}">
                <a16:creationId xmlns:a16="http://schemas.microsoft.com/office/drawing/2014/main" id="{533B9741-A9A9-9413-497E-E01D0CBE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82" y="799824"/>
            <a:ext cx="5638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6C4FBE2-4B61-B321-B423-F29E2CE3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4" y="2646379"/>
            <a:ext cx="5534231" cy="31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2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index</a:t>
            </a:r>
            <a:r>
              <a:rPr lang="zh-CN" altLang="en-US" dirty="0"/>
              <a:t>和</a:t>
            </a:r>
            <a:r>
              <a:rPr lang="en" altLang="zh-CN" dirty="0"/>
              <a:t>log</a:t>
            </a:r>
            <a:r>
              <a:rPr lang="zh-CN" altLang="en-US" dirty="0"/>
              <a:t>文件以当前</a:t>
            </a:r>
            <a:r>
              <a:rPr lang="en" altLang="zh-CN" dirty="0"/>
              <a:t>segment</a:t>
            </a:r>
            <a:r>
              <a:rPr lang="zh-CN" altLang="en-US" dirty="0"/>
              <a:t>的第一条消息的</a:t>
            </a:r>
            <a:r>
              <a:rPr lang="en" altLang="zh-CN" dirty="0"/>
              <a:t>offset</a:t>
            </a:r>
            <a:r>
              <a:rPr lang="zh-CN" altLang="en-US" dirty="0"/>
              <a:t>命名。</a:t>
            </a:r>
            <a:r>
              <a:rPr lang="en" altLang="zh-CN" dirty="0"/>
              <a:t>index</a:t>
            </a:r>
            <a:r>
              <a:rPr lang="zh-CN" altLang="en-US" dirty="0"/>
              <a:t>文件记录的是数据文件的</a:t>
            </a:r>
            <a:r>
              <a:rPr lang="en" altLang="zh-CN" dirty="0"/>
              <a:t>offset</a:t>
            </a:r>
            <a:r>
              <a:rPr lang="zh-CN" altLang="en-US" dirty="0"/>
              <a:t>和对应的物理位置，正是有了这个</a:t>
            </a:r>
            <a:r>
              <a:rPr lang="en" altLang="zh-CN" dirty="0"/>
              <a:t>index</a:t>
            </a:r>
            <a:r>
              <a:rPr lang="zh-CN" altLang="en-US" dirty="0"/>
              <a:t>文件，才能对任一数据写入和查看拥有</a:t>
            </a:r>
            <a:r>
              <a:rPr lang="en" altLang="zh-CN" dirty="0"/>
              <a:t>O(1)</a:t>
            </a:r>
            <a:r>
              <a:rPr lang="zh-CN" altLang="en-US" dirty="0"/>
              <a:t>的复杂度，</a:t>
            </a:r>
            <a:r>
              <a:rPr lang="en" altLang="zh-CN" dirty="0"/>
              <a:t>index</a:t>
            </a:r>
            <a:r>
              <a:rPr lang="zh-CN" altLang="en-US" dirty="0"/>
              <a:t>文件的粒度可以通过参数</a:t>
            </a:r>
            <a:r>
              <a:rPr lang="en" altLang="zh-CN" dirty="0" err="1"/>
              <a:t>log.index.interval.bytes</a:t>
            </a:r>
            <a:r>
              <a:rPr lang="zh-CN" altLang="en-US" dirty="0"/>
              <a:t>来控制，默认是是每过</a:t>
            </a:r>
            <a:r>
              <a:rPr lang="en-US" altLang="zh-CN" dirty="0"/>
              <a:t>4096</a:t>
            </a:r>
            <a:r>
              <a:rPr lang="zh-CN" altLang="en-US" dirty="0"/>
              <a:t>字节记录一条</a:t>
            </a:r>
            <a:r>
              <a:rPr lang="en" altLang="zh-CN" dirty="0"/>
              <a:t>index</a:t>
            </a:r>
            <a:r>
              <a:rPr lang="zh-CN" altLang="en" dirty="0"/>
              <a:t>。</a:t>
            </a:r>
            <a:r>
              <a:rPr lang="zh-CN" altLang="en-US" dirty="0"/>
              <a:t>上图图为</a:t>
            </a:r>
            <a:r>
              <a:rPr lang="en" altLang="zh-CN" dirty="0"/>
              <a:t>index</a:t>
            </a:r>
            <a:r>
              <a:rPr lang="zh-CN" altLang="en-US" dirty="0"/>
              <a:t>文件和</a:t>
            </a:r>
            <a:r>
              <a:rPr lang="en" altLang="zh-CN" dirty="0"/>
              <a:t>log</a:t>
            </a:r>
            <a:r>
              <a:rPr lang="zh-CN" altLang="en-US" dirty="0"/>
              <a:t>文件的结构示意图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查找</a:t>
            </a:r>
            <a:r>
              <a:rPr lang="en" altLang="zh-CN" dirty="0"/>
              <a:t>message</a:t>
            </a:r>
            <a:r>
              <a:rPr lang="zh-CN" altLang="en-US" dirty="0"/>
              <a:t>的流程（比如要查找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</a:t>
            </a:r>
            <a:r>
              <a:rPr lang="zh-CN" altLang="en" dirty="0"/>
              <a:t>消息）：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首先用二分查找确定它是在哪个</a:t>
            </a:r>
            <a:r>
              <a:rPr lang="en" altLang="zh-CN" dirty="0"/>
              <a:t>Segment</a:t>
            </a:r>
            <a:r>
              <a:rPr lang="zh-CN" altLang="en-US" dirty="0"/>
              <a:t>文件中，其中</a:t>
            </a:r>
            <a:r>
              <a:rPr lang="en-US" altLang="zh-CN" dirty="0"/>
              <a:t>0000000000000000000.</a:t>
            </a:r>
            <a:r>
              <a:rPr lang="en" altLang="zh-CN" dirty="0"/>
              <a:t>index</a:t>
            </a:r>
            <a:r>
              <a:rPr lang="zh-CN" altLang="en-US" dirty="0"/>
              <a:t>为最开始的文件，第二个文件为</a:t>
            </a:r>
            <a:r>
              <a:rPr lang="en-US" altLang="zh-CN" dirty="0"/>
              <a:t>0000000000000170410.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170410+1 = 170411</a:t>
            </a:r>
            <a:r>
              <a:rPr lang="zh-CN" altLang="en-US" dirty="0"/>
              <a:t>），而第三个文件为</a:t>
            </a:r>
            <a:r>
              <a:rPr lang="en-US" altLang="zh-CN" dirty="0"/>
              <a:t>0000000000000239430.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239430+1 = 239431</a:t>
            </a:r>
            <a:r>
              <a:rPr lang="zh-CN" altLang="en-US" dirty="0"/>
              <a:t>）。所以这个</a:t>
            </a:r>
            <a:r>
              <a:rPr lang="en" altLang="zh-CN" dirty="0"/>
              <a:t>offset = 170417</a:t>
            </a:r>
            <a:r>
              <a:rPr lang="zh-CN" altLang="en-US" dirty="0"/>
              <a:t>就落在第二个文件中。其他后续文件可以依此类推，以起始偏移量命名并排列这些文件，然后根据二分查找法就可以快速定位到具体文件位置。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用该</a:t>
            </a:r>
            <a:r>
              <a:rPr lang="en" altLang="zh-CN" dirty="0"/>
              <a:t>offset</a:t>
            </a:r>
            <a:r>
              <a:rPr lang="zh-CN" altLang="en-US" dirty="0"/>
              <a:t>减去索引文件的编号，即</a:t>
            </a:r>
            <a:r>
              <a:rPr lang="en-US" altLang="zh-CN" dirty="0"/>
              <a:t>170417 - 170410 = 7</a:t>
            </a:r>
            <a:r>
              <a:rPr lang="zh-CN" altLang="en-US" dirty="0"/>
              <a:t>，也用二分查找法找到索引文件中等于或者小于</a:t>
            </a:r>
            <a:r>
              <a:rPr lang="en-US" altLang="zh-CN" dirty="0"/>
              <a:t>7</a:t>
            </a:r>
            <a:r>
              <a:rPr lang="zh-CN" altLang="en-US" dirty="0"/>
              <a:t>的最大的那个编号。可以看出我们能够找到</a:t>
            </a:r>
            <a:r>
              <a:rPr lang="en-US" altLang="zh-CN" dirty="0"/>
              <a:t>[4</a:t>
            </a:r>
            <a:r>
              <a:rPr lang="zh-CN" altLang="en-US" dirty="0"/>
              <a:t>，</a:t>
            </a:r>
            <a:r>
              <a:rPr lang="en-US" altLang="zh-CN" dirty="0"/>
              <a:t>476]</a:t>
            </a:r>
            <a:r>
              <a:rPr lang="zh-CN" altLang="en-US" dirty="0"/>
              <a:t>这组数据，</a:t>
            </a:r>
            <a:r>
              <a:rPr lang="en-US" altLang="zh-CN" dirty="0"/>
              <a:t>476</a:t>
            </a:r>
            <a:r>
              <a:rPr lang="zh-CN" altLang="en-US" dirty="0"/>
              <a:t>即</a:t>
            </a:r>
            <a:r>
              <a:rPr lang="en" altLang="zh-CN" dirty="0"/>
              <a:t>offset=170410 + 4 = 170414</a:t>
            </a:r>
            <a:r>
              <a:rPr lang="zh-CN" altLang="en-US" dirty="0"/>
              <a:t>的消息在</a:t>
            </a:r>
            <a:r>
              <a:rPr lang="en" altLang="zh-CN" dirty="0"/>
              <a:t>log</a:t>
            </a:r>
            <a:r>
              <a:rPr lang="zh-CN" altLang="en-US" dirty="0"/>
              <a:t>文件中的偏移量。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打开数据文件（</a:t>
            </a:r>
            <a:r>
              <a:rPr lang="en-US" altLang="zh-CN" dirty="0"/>
              <a:t>0000000000000170410.</a:t>
            </a:r>
            <a:r>
              <a:rPr lang="en" altLang="zh-CN" dirty="0"/>
              <a:t>log</a:t>
            </a:r>
            <a:r>
              <a:rPr lang="zh-CN" altLang="en" dirty="0"/>
              <a:t>），</a:t>
            </a:r>
            <a:r>
              <a:rPr lang="zh-CN" altLang="en-US" dirty="0"/>
              <a:t>从位置为</a:t>
            </a:r>
            <a:r>
              <a:rPr lang="en-US" altLang="zh-CN" dirty="0"/>
              <a:t>476</a:t>
            </a:r>
            <a:r>
              <a:rPr lang="zh-CN" altLang="en-US" dirty="0"/>
              <a:t>的那个地方开始顺序扫描直到找到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的那条</a:t>
            </a:r>
            <a:r>
              <a:rPr lang="en" altLang="zh-CN" dirty="0"/>
              <a:t>Message</a:t>
            </a:r>
            <a:r>
              <a:rPr lang="zh-CN" altLang="en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存储策略：无论消息是否被消费，</a:t>
            </a:r>
            <a:r>
              <a:rPr lang="en" altLang="zh-CN" dirty="0"/>
              <a:t>kafka</a:t>
            </a:r>
            <a:r>
              <a:rPr lang="zh-CN" altLang="en-US" dirty="0"/>
              <a:t>都会保存所有的消息。那对于旧数据有什么删除策略？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、 基于时间，默认配置是</a:t>
            </a:r>
            <a:r>
              <a:rPr lang="en-US" altLang="zh-CN" dirty="0"/>
              <a:t>168</a:t>
            </a:r>
            <a:r>
              <a:rPr lang="zh-CN" altLang="en-US" dirty="0"/>
              <a:t>小时（</a:t>
            </a:r>
            <a:r>
              <a:rPr lang="en-US" altLang="zh-CN" dirty="0"/>
              <a:t>7</a:t>
            </a:r>
            <a:r>
              <a:rPr lang="zh-CN" altLang="en-US" dirty="0"/>
              <a:t>天）。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、 基于大小，默认配置是</a:t>
            </a:r>
            <a:r>
              <a:rPr lang="en-US" altLang="zh-CN" dirty="0"/>
              <a:t>1073741824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3</a:t>
            </a:r>
            <a:r>
              <a:rPr lang="zh-CN" altLang="en-US" dirty="0"/>
              <a:t>、 可以配置</a:t>
            </a:r>
            <a:endParaRPr lang="zh-CN" altLang="e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1744</Words>
  <Application>Microsoft Macintosh PowerPoint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Baoli SC</vt:lpstr>
      <vt:lpstr>system-ui</vt:lpstr>
      <vt:lpstr>Arial</vt:lpstr>
      <vt:lpstr>Arial Black</vt:lpstr>
      <vt:lpstr>Calibri</vt:lpstr>
      <vt:lpstr>Office 主题​​</vt:lpstr>
      <vt:lpstr>go-micro和Kafka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go-micro和Kafka</dc:title>
  <dc:creator>yanghsl</dc:creator>
  <cp:lastModifiedBy>Student</cp:lastModifiedBy>
  <cp:revision>19</cp:revision>
  <dcterms:created xsi:type="dcterms:W3CDTF">2022-07-22T13:07:21Z</dcterms:created>
  <dcterms:modified xsi:type="dcterms:W3CDTF">2022-07-23T11:30:50Z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