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7" r:id="rId2"/>
    <p:sldId id="258" r:id="rId3"/>
    <p:sldId id="256" r:id="rId4"/>
    <p:sldId id="264" r:id="rId5"/>
    <p:sldId id="266" r:id="rId6"/>
    <p:sldId id="286" r:id="rId7"/>
    <p:sldId id="267" r:id="rId8"/>
    <p:sldId id="273" r:id="rId9"/>
    <p:sldId id="290" r:id="rId10"/>
    <p:sldId id="287" r:id="rId11"/>
    <p:sldId id="272" r:id="rId12"/>
    <p:sldId id="288" r:id="rId13"/>
    <p:sldId id="274" r:id="rId14"/>
    <p:sldId id="265" r:id="rId15"/>
    <p:sldId id="278" r:id="rId16"/>
    <p:sldId id="280" r:id="rId17"/>
    <p:sldId id="281" r:id="rId18"/>
    <p:sldId id="259" r:id="rId19"/>
    <p:sldId id="291" r:id="rId20"/>
    <p:sldId id="292" r:id="rId21"/>
    <p:sldId id="293" r:id="rId22"/>
    <p:sldId id="294" r:id="rId23"/>
    <p:sldId id="275" r:id="rId24"/>
    <p:sldId id="277" r:id="rId25"/>
    <p:sldId id="276" r:id="rId26"/>
    <p:sldId id="282" r:id="rId27"/>
    <p:sldId id="284" r:id="rId28"/>
    <p:sldId id="285" r:id="rId29"/>
    <p:sldId id="26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94A23-5B58-4797-A8BA-B1A601D0F199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7A1A5-B4AA-4890-8E11-D036E0308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80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97A7-5F37-06BF-064C-DB1EDFD4C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E292D-D584-997E-9807-CB1A01AA6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5C22C-A473-4E70-FC2F-F5C006AF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057-5E61-4EF3-8E37-9E9C4EF627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12EC8-7774-5ECE-5076-2D777E81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7039-A0F0-9AF8-952F-7CFD6211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9B8-4BDB-4A3B-93E3-8AC8C6409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59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6732-9CDF-844A-3122-A966C77B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E6AFA-F8DB-1398-5665-E4F908C1C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78040-4B6D-5488-D482-CEBF6EB2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057-5E61-4EF3-8E37-9E9C4EF627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A6968-075E-E639-6989-179AEAAA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19CE8-64B1-7A94-F586-E9E8B9FC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9B8-4BDB-4A3B-93E3-8AC8C6409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67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58DE5-C2C8-0FA6-8D5E-472C13165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61106-23C8-EACC-9BC4-CF4F79A84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EA1B-FC83-E0D9-858B-5042A123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057-5E61-4EF3-8E37-9E9C4EF627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49B8A-F064-0C27-1EF7-6EF200B3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2BDB-3577-6E18-0908-309795A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9B8-4BDB-4A3B-93E3-8AC8C6409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815C-A521-29DE-1912-3222AF44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F098-7BEF-6F22-FC91-110C809E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3E0C-DC91-991D-FB67-DC51B797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057-5E61-4EF3-8E37-9E9C4EF627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39684-BACB-BF36-C045-65C37593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8120-0F35-0338-8820-CA16ABDF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9B8-4BDB-4A3B-93E3-8AC8C6409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5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8225-BD15-8C90-2B32-06AFEADC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E720E-66A9-5A8F-C7DA-5E664178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CCBE5-573A-AEFE-0392-432880FA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057-5E61-4EF3-8E37-9E9C4EF627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64FBC-D069-73F5-A6E8-0FB8F421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4DF5-C271-AB6C-D0DF-B6056796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9B8-4BDB-4A3B-93E3-8AC8C6409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32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21D0-5417-2804-3F5D-90C946BD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56805-8D6D-5CA5-5378-A132DA32B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41C10-AF28-8DE3-FB33-0E6BFC1F3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DB93A-D07D-315B-4913-725B92A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057-5E61-4EF3-8E37-9E9C4EF627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0605-AB3C-2215-340D-C1421AF6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4E6E0-9B89-C905-E45D-0F2ADB49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9B8-4BDB-4A3B-93E3-8AC8C6409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01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7562-2323-1A15-B543-59D11809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F1437-5107-6CD7-143F-E4B34457C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2AB06-D45C-D766-8C81-9DD459975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706C5-F55E-C187-613D-F044FC112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053C4-90C6-5B3B-437E-2473BE58D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E8D1B-9965-0885-6AAD-2CB41F4D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057-5E61-4EF3-8E37-9E9C4EF627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A28AE-C0B7-8916-8510-8B117948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CAD84-428C-EC3E-1ACC-E7EEAC5B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9B8-4BDB-4A3B-93E3-8AC8C6409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17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DD8E-8254-236E-3953-D2E30D33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FD057-E7CD-2C75-3108-E97BAEAB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057-5E61-4EF3-8E37-9E9C4EF627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14C3C-1A24-AE7D-44D5-5852249D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F15CD-51F0-55E6-7D77-1223E7D5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9B8-4BDB-4A3B-93E3-8AC8C6409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04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CE2AA-45D1-28BE-5833-8F15F460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057-5E61-4EF3-8E37-9E9C4EF627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E64DA-5840-D17E-2A95-E04750DE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5346F-CE9D-69DA-5A6A-C4EA8184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9B8-4BDB-4A3B-93E3-8AC8C6409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61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4381-DF48-A48B-B121-62760747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B485-F0E5-7F67-A0EE-F7F8D8BA4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97E75-F138-93F9-A1CF-686FF0409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1B02-DC86-181C-F0CD-1ECE1150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057-5E61-4EF3-8E37-9E9C4EF627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0F316-E964-9C18-3645-F45E918C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B1260-052C-CEFC-FB36-E8B25DC8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9B8-4BDB-4A3B-93E3-8AC8C6409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09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C552-8FB1-10DB-DAA7-886DC861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44BD3-9485-2863-29E4-99E727AE9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56B14-1743-369D-2BEC-D17B9E64D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F5A97-4DF9-F6EA-E906-350ACBEE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A057-5E61-4EF3-8E37-9E9C4EF627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7FB6-BDBB-3F48-C649-9B97D788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15E9C-DC61-D7B2-69AC-BA625859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F9B8-4BDB-4A3B-93E3-8AC8C6409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06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EB8F8-3F9E-4B03-64C5-34374655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C5001-5705-F745-E1AD-100C07CA6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871B-877D-5B2F-8378-F6437DC84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A057-5E61-4EF3-8E37-9E9C4EF627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3D48-2DBF-5C11-0CA8-A471A713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C9D6E-688E-12A1-BE48-4043DD6C4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F9B8-4BDB-4A3B-93E3-8AC8C6409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64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1CF26-B69A-4843-B839-025456366DE2}"/>
              </a:ext>
            </a:extLst>
          </p:cNvPr>
          <p:cNvSpPr txBox="1"/>
          <p:nvPr/>
        </p:nvSpPr>
        <p:spPr>
          <a:xfrm>
            <a:off x="2395989" y="2065204"/>
            <a:ext cx="412838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Welcome to  </a:t>
            </a:r>
            <a:r>
              <a:rPr lang="en-US" sz="4000" b="1" dirty="0">
                <a:solidFill>
                  <a:srgbClr val="FF5969"/>
                </a:solidFill>
                <a:latin typeface="Tw Cen MT" panose="020B0602020104020603" pitchFamily="34" charset="0"/>
              </a:rPr>
              <a:t>DSA KICKSTART</a:t>
            </a:r>
          </a:p>
          <a:p>
            <a:endParaRPr lang="en-US" sz="4000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r"/>
            <a:r>
              <a:rPr lang="en-US" sz="2800" b="1" dirty="0">
                <a:latin typeface="Sitka Banner" pitchFamily="2" charset="0"/>
              </a:rPr>
              <a:t>- Nilesh Telang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7177A6-EB32-4683-8FE0-85D9872ABE0E}"/>
              </a:ext>
            </a:extLst>
          </p:cNvPr>
          <p:cNvSpPr/>
          <p:nvPr/>
        </p:nvSpPr>
        <p:spPr>
          <a:xfrm>
            <a:off x="6994804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69BEAD-0758-454D-9034-992C9DDBAD69}"/>
              </a:ext>
            </a:extLst>
          </p:cNvPr>
          <p:cNvSpPr/>
          <p:nvPr/>
        </p:nvSpPr>
        <p:spPr>
          <a:xfrm>
            <a:off x="7333765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C480D-7974-43A5-9F4D-9EDA048CA587}"/>
              </a:ext>
            </a:extLst>
          </p:cNvPr>
          <p:cNvSpPr/>
          <p:nvPr/>
        </p:nvSpPr>
        <p:spPr>
          <a:xfrm>
            <a:off x="7549930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6AA7E0-D5FA-42E6-9CF1-DB28C0CDD2F3}"/>
              </a:ext>
            </a:extLst>
          </p:cNvPr>
          <p:cNvGrpSpPr/>
          <p:nvPr/>
        </p:nvGrpSpPr>
        <p:grpSpPr>
          <a:xfrm>
            <a:off x="7900257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B6FA03B-6EBC-4A03-B21F-C4E0CE393E36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14" name="Freeform 176">
                <a:extLst>
                  <a:ext uri="{FF2B5EF4-FFF2-40B4-BE49-F238E27FC236}">
                    <a16:creationId xmlns:a16="http://schemas.microsoft.com/office/drawing/2014/main" id="{4D24BAA1-10F9-4F35-8E7A-C3325512F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77">
                <a:extLst>
                  <a:ext uri="{FF2B5EF4-FFF2-40B4-BE49-F238E27FC236}">
                    <a16:creationId xmlns:a16="http://schemas.microsoft.com/office/drawing/2014/main" id="{5CD4A9BE-BBF9-4A63-B941-C3426FEE6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8">
                <a:extLst>
                  <a:ext uri="{FF2B5EF4-FFF2-40B4-BE49-F238E27FC236}">
                    <a16:creationId xmlns:a16="http://schemas.microsoft.com/office/drawing/2014/main" id="{F9F151F9-A34D-4166-B769-C43967695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79">
                <a:extLst>
                  <a:ext uri="{FF2B5EF4-FFF2-40B4-BE49-F238E27FC236}">
                    <a16:creationId xmlns:a16="http://schemas.microsoft.com/office/drawing/2014/main" id="{0FE31DC0-5460-4E7E-BA03-6529E2F8F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80">
                <a:extLst>
                  <a:ext uri="{FF2B5EF4-FFF2-40B4-BE49-F238E27FC236}">
                    <a16:creationId xmlns:a16="http://schemas.microsoft.com/office/drawing/2014/main" id="{45C5EC2F-59E5-41DB-8392-D65933BBB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761B32DD-F2B2-4F0E-9541-F2A125513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82">
                <a:extLst>
                  <a:ext uri="{FF2B5EF4-FFF2-40B4-BE49-F238E27FC236}">
                    <a16:creationId xmlns:a16="http://schemas.microsoft.com/office/drawing/2014/main" id="{920E0E74-87E0-49FF-8047-18BC6DBBD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83">
                <a:extLst>
                  <a:ext uri="{FF2B5EF4-FFF2-40B4-BE49-F238E27FC236}">
                    <a16:creationId xmlns:a16="http://schemas.microsoft.com/office/drawing/2014/main" id="{9BA46961-F11C-4516-B7FB-F1269178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84">
                <a:extLst>
                  <a:ext uri="{FF2B5EF4-FFF2-40B4-BE49-F238E27FC236}">
                    <a16:creationId xmlns:a16="http://schemas.microsoft.com/office/drawing/2014/main" id="{B75E097C-13D1-4EA5-A3E6-0F0AE08EC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5">
                <a:extLst>
                  <a:ext uri="{FF2B5EF4-FFF2-40B4-BE49-F238E27FC236}">
                    <a16:creationId xmlns:a16="http://schemas.microsoft.com/office/drawing/2014/main" id="{21B2D9A2-180B-48F3-8156-15DF33021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86">
                <a:extLst>
                  <a:ext uri="{FF2B5EF4-FFF2-40B4-BE49-F238E27FC236}">
                    <a16:creationId xmlns:a16="http://schemas.microsoft.com/office/drawing/2014/main" id="{684B8A2F-E13C-4B0C-B49E-47CF6BCD8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87">
                <a:extLst>
                  <a:ext uri="{FF2B5EF4-FFF2-40B4-BE49-F238E27FC236}">
                    <a16:creationId xmlns:a16="http://schemas.microsoft.com/office/drawing/2014/main" id="{98471B3E-0489-4B91-A087-1AB3C9374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E53742D0-E5F3-4A18-BCE5-FFC36B7B44AC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E7B92A74-5B21-4959-B4B6-1A223A319783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40549C97-17BD-488D-A497-EE9ED7E416CB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38AAC12A-59E4-4B46-B493-4B7472352CE2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FF21999-231B-7263-5CC3-DF6888F55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890" y="247016"/>
            <a:ext cx="1863065" cy="11214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33508B-2222-12B4-DFF4-0E229F7361A2}"/>
              </a:ext>
            </a:extLst>
          </p:cNvPr>
          <p:cNvSpPr txBox="1"/>
          <p:nvPr/>
        </p:nvSpPr>
        <p:spPr>
          <a:xfrm>
            <a:off x="6688529" y="576891"/>
            <a:ext cx="498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Google Developer Student Clubs</a:t>
            </a:r>
          </a:p>
        </p:txBody>
      </p:sp>
    </p:spTree>
    <p:extLst>
      <p:ext uri="{BB962C8B-B14F-4D97-AF65-F5344CB8AC3E}">
        <p14:creationId xmlns:p14="http://schemas.microsoft.com/office/powerpoint/2010/main" val="334367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0C4D99A-BD13-1D40-B6EC-3FAC0E4FF9DC}"/>
              </a:ext>
            </a:extLst>
          </p:cNvPr>
          <p:cNvSpPr txBox="1"/>
          <p:nvPr/>
        </p:nvSpPr>
        <p:spPr>
          <a:xfrm>
            <a:off x="1102658" y="706631"/>
            <a:ext cx="104349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0" dirty="0">
                <a:effectLst/>
              </a:rPr>
              <a:t>Variable Declaration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In most programming languages, you declare a variable before using it. This declaration involves specifying the variable's name and data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For example, in Python, you can declare an integer variable like this:</a:t>
            </a:r>
            <a:endParaRPr lang="en-US" sz="2000" dirty="0">
              <a:solidFill>
                <a:srgbClr val="37415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age = 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6E5B4-D039-E7BA-F7D2-94D00E6F1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34" y="2912588"/>
            <a:ext cx="6835732" cy="32387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560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D9CFF6-D377-5E9C-A791-5A8352BF0578}"/>
              </a:ext>
            </a:extLst>
          </p:cNvPr>
          <p:cNvSpPr txBox="1"/>
          <p:nvPr/>
        </p:nvSpPr>
        <p:spPr>
          <a:xfrm>
            <a:off x="1075764" y="649941"/>
            <a:ext cx="104349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0" dirty="0">
                <a:effectLst/>
              </a:rPr>
              <a:t>Variable </a:t>
            </a:r>
            <a:r>
              <a:rPr lang="en-IN" sz="2000" b="1" i="0" dirty="0">
                <a:effectLst/>
              </a:rPr>
              <a:t>Initialization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To store a value in a variable, you use the assignment operator, which varies from language to language.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The assignment operator typically takes the form of an equal sign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öhne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).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For example: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37415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name = "John"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63248-5352-E4BA-6F2F-66B74B1BA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711" y="2481311"/>
            <a:ext cx="5788125" cy="346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7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814FA3-459E-41B8-A1FA-8D8E96B99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502" y="187939"/>
            <a:ext cx="6609549" cy="28959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6DA77B-C5ED-40B1-FAD2-812AE2BCBE36}"/>
              </a:ext>
            </a:extLst>
          </p:cNvPr>
          <p:cNvSpPr txBox="1"/>
          <p:nvPr/>
        </p:nvSpPr>
        <p:spPr>
          <a:xfrm>
            <a:off x="860612" y="3083876"/>
            <a:ext cx="34514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Local Variables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variable defined within a block or method or constructor is called a local variable.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D045A-B5C1-7052-32D8-06546992E132}"/>
              </a:ext>
            </a:extLst>
          </p:cNvPr>
          <p:cNvSpPr txBox="1"/>
          <p:nvPr/>
        </p:nvSpPr>
        <p:spPr>
          <a:xfrm>
            <a:off x="3908613" y="4827417"/>
            <a:ext cx="49843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2. Instance Variables</a:t>
            </a:r>
          </a:p>
          <a:p>
            <a:pPr algn="l" fontAlgn="base"/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Instance variables are non-static variables and are declared in a class outside of any method, constructor, or block.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3D3AB-6401-B730-BBD3-EE12795D1565}"/>
              </a:ext>
            </a:extLst>
          </p:cNvPr>
          <p:cNvSpPr txBox="1"/>
          <p:nvPr/>
        </p:nvSpPr>
        <p:spPr>
          <a:xfrm>
            <a:off x="6983508" y="2931028"/>
            <a:ext cx="46257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3. Static Variables</a:t>
            </a:r>
          </a:p>
          <a:p>
            <a:pPr algn="l" fontAlgn="base"/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Variables are declared similarly to instance variables. The difference is that static variables are declared using the static keyword within a class outside of any method, constructor, or block.</a:t>
            </a:r>
          </a:p>
        </p:txBody>
      </p:sp>
    </p:spTree>
    <p:extLst>
      <p:ext uri="{BB962C8B-B14F-4D97-AF65-F5344CB8AC3E}">
        <p14:creationId xmlns:p14="http://schemas.microsoft.com/office/powerpoint/2010/main" val="142505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E2A5FC5-5F3E-F319-6841-2E6CA5F0532F}"/>
              </a:ext>
            </a:extLst>
          </p:cNvPr>
          <p:cNvSpPr/>
          <p:nvPr/>
        </p:nvSpPr>
        <p:spPr>
          <a:xfrm>
            <a:off x="971962" y="3041773"/>
            <a:ext cx="11035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7C3440-8C3F-72D3-834F-CF6088F9D277}"/>
              </a:ext>
            </a:extLst>
          </p:cNvPr>
          <p:cNvSpPr/>
          <p:nvPr/>
        </p:nvSpPr>
        <p:spPr>
          <a:xfrm>
            <a:off x="701000" y="895523"/>
            <a:ext cx="16454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91875-2697-5B00-05AE-FAF1A6D680D3}"/>
              </a:ext>
            </a:extLst>
          </p:cNvPr>
          <p:cNvSpPr txBox="1"/>
          <p:nvPr/>
        </p:nvSpPr>
        <p:spPr>
          <a:xfrm>
            <a:off x="2346464" y="895523"/>
            <a:ext cx="818477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age = 25  # Integer variable</a:t>
            </a:r>
          </a:p>
          <a:p>
            <a:r>
              <a:rPr lang="en-IN" dirty="0"/>
              <a:t>name = "John"  # String variable</a:t>
            </a:r>
          </a:p>
          <a:p>
            <a:endParaRPr lang="en-IN" dirty="0"/>
          </a:p>
          <a:p>
            <a:r>
              <a:rPr lang="en-IN" dirty="0"/>
              <a:t>print("Age:", age)</a:t>
            </a:r>
          </a:p>
          <a:p>
            <a:r>
              <a:rPr lang="en-IN" dirty="0"/>
              <a:t>print("Name:",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B2E7E-8518-32CC-3FD7-54B64B4DCB01}"/>
              </a:ext>
            </a:extLst>
          </p:cNvPr>
          <p:cNvSpPr txBox="1"/>
          <p:nvPr/>
        </p:nvSpPr>
        <p:spPr>
          <a:xfrm>
            <a:off x="2346464" y="3041773"/>
            <a:ext cx="8184776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public class </a:t>
            </a:r>
            <a:r>
              <a:rPr lang="en-IN" dirty="0" err="1"/>
              <a:t>VariablesExample</a:t>
            </a:r>
            <a:r>
              <a:rPr lang="en-IN" dirty="0"/>
              <a:t>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int age = 25;           // Integer variable</a:t>
            </a:r>
          </a:p>
          <a:p>
            <a:r>
              <a:rPr lang="en-IN" dirty="0"/>
              <a:t>        String name = "John";   // String variable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("Age: " + age);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("Name: " + name);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79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4EB3C3-717F-92A5-FA2D-C27216051177}"/>
              </a:ext>
            </a:extLst>
          </p:cNvPr>
          <p:cNvSpPr/>
          <p:nvPr/>
        </p:nvSpPr>
        <p:spPr>
          <a:xfrm>
            <a:off x="1088772" y="1502278"/>
            <a:ext cx="11035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1E5BC-4A40-16F9-1694-40578BF5831B}"/>
              </a:ext>
            </a:extLst>
          </p:cNvPr>
          <p:cNvSpPr txBox="1"/>
          <p:nvPr/>
        </p:nvSpPr>
        <p:spPr>
          <a:xfrm>
            <a:off x="2743199" y="1502278"/>
            <a:ext cx="8117981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#include &lt;iostream&gt;</a:t>
            </a:r>
          </a:p>
          <a:p>
            <a:r>
              <a:rPr lang="en-IN" dirty="0"/>
              <a:t>#include &lt;string&gt;</a:t>
            </a:r>
          </a:p>
          <a:p>
            <a:endParaRPr lang="en-IN" dirty="0"/>
          </a:p>
          <a:p>
            <a:r>
              <a:rPr lang="en-IN" dirty="0"/>
              <a:t>int main() {</a:t>
            </a:r>
          </a:p>
          <a:p>
            <a:r>
              <a:rPr lang="en-IN" dirty="0"/>
              <a:t>    int age = 25;               // Integer variable</a:t>
            </a:r>
          </a:p>
          <a:p>
            <a:r>
              <a:rPr lang="en-IN" dirty="0"/>
              <a:t>    std::string name = "John";  // String variable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std::</a:t>
            </a:r>
            <a:r>
              <a:rPr lang="en-IN" dirty="0" err="1"/>
              <a:t>cout</a:t>
            </a:r>
            <a:r>
              <a:rPr lang="en-IN" dirty="0"/>
              <a:t> &lt;&lt; "Age: " &lt;&lt; age &lt;&lt; std::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std::</a:t>
            </a:r>
            <a:r>
              <a:rPr lang="en-IN" dirty="0" err="1"/>
              <a:t>cout</a:t>
            </a:r>
            <a:r>
              <a:rPr lang="en-IN" dirty="0"/>
              <a:t> &lt;&lt; "Name: " &lt;&lt; name &lt;&lt; std::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5692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19FACE-F9EA-4226-33D2-AB492B0EEC8D}"/>
              </a:ext>
            </a:extLst>
          </p:cNvPr>
          <p:cNvSpPr/>
          <p:nvPr/>
        </p:nvSpPr>
        <p:spPr>
          <a:xfrm>
            <a:off x="887505" y="320713"/>
            <a:ext cx="37994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and 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4E050E-6340-A6B3-3576-C9AD1557A272}"/>
              </a:ext>
            </a:extLst>
          </p:cNvPr>
          <p:cNvSpPr/>
          <p:nvPr/>
        </p:nvSpPr>
        <p:spPr>
          <a:xfrm>
            <a:off x="683070" y="1582340"/>
            <a:ext cx="16454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5F46E-B9EB-7FB2-B50C-FE64FA4ECEF0}"/>
              </a:ext>
            </a:extLst>
          </p:cNvPr>
          <p:cNvSpPr txBox="1"/>
          <p:nvPr/>
        </p:nvSpPr>
        <p:spPr>
          <a:xfrm>
            <a:off x="2391287" y="2044005"/>
            <a:ext cx="903871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name = input("Enter your name: ")</a:t>
            </a:r>
          </a:p>
          <a:p>
            <a:r>
              <a:rPr lang="en-US" sz="2000" dirty="0"/>
              <a:t>print("Hello, " +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A86F2-9666-6844-1F10-504C1AB8EB75}"/>
              </a:ext>
            </a:extLst>
          </p:cNvPr>
          <p:cNvSpPr txBox="1"/>
          <p:nvPr/>
        </p:nvSpPr>
        <p:spPr>
          <a:xfrm>
            <a:off x="1138517" y="3181180"/>
            <a:ext cx="103811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Input:</a:t>
            </a:r>
          </a:p>
          <a:p>
            <a:r>
              <a:rPr lang="en-IN" sz="2000" dirty="0"/>
              <a:t>To take input from a user, you can use functions like input() in Python.</a:t>
            </a:r>
          </a:p>
          <a:p>
            <a:r>
              <a:rPr lang="en-IN" sz="2000" dirty="0"/>
              <a:t>The input() function displays the message inside the parentheses and waits for the user to enter text.</a:t>
            </a:r>
          </a:p>
          <a:p>
            <a:r>
              <a:rPr lang="en-IN" sz="2000" dirty="0"/>
              <a:t>The entered text is stored in the variable name.</a:t>
            </a:r>
          </a:p>
          <a:p>
            <a:endParaRPr lang="en-IN" sz="2000" dirty="0"/>
          </a:p>
          <a:p>
            <a:r>
              <a:rPr lang="en-IN" sz="2000" dirty="0"/>
              <a:t>Output:</a:t>
            </a:r>
          </a:p>
          <a:p>
            <a:r>
              <a:rPr lang="en-IN" sz="2000" dirty="0"/>
              <a:t>To display output to the screen, you can use the print() function in Python:</a:t>
            </a:r>
          </a:p>
          <a:p>
            <a:r>
              <a:rPr lang="en-IN" sz="2000" dirty="0"/>
              <a:t>The print() function displays the text inside the parentheses.</a:t>
            </a:r>
          </a:p>
        </p:txBody>
      </p:sp>
    </p:spTree>
    <p:extLst>
      <p:ext uri="{BB962C8B-B14F-4D97-AF65-F5344CB8AC3E}">
        <p14:creationId xmlns:p14="http://schemas.microsoft.com/office/powerpoint/2010/main" val="302875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E2A5FC5-5F3E-F319-6841-2E6CA5F0532F}"/>
              </a:ext>
            </a:extLst>
          </p:cNvPr>
          <p:cNvSpPr/>
          <p:nvPr/>
        </p:nvSpPr>
        <p:spPr>
          <a:xfrm>
            <a:off x="998857" y="545900"/>
            <a:ext cx="11035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8F9C3-28DB-3540-4E76-4E0BFC4B19B2}"/>
              </a:ext>
            </a:extLst>
          </p:cNvPr>
          <p:cNvSpPr txBox="1"/>
          <p:nvPr/>
        </p:nvSpPr>
        <p:spPr>
          <a:xfrm>
            <a:off x="2436112" y="1445637"/>
            <a:ext cx="8653230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java.util.Scanner</a:t>
            </a:r>
            <a:r>
              <a:rPr lang="en-IN" sz="2000" dirty="0"/>
              <a:t>;</a:t>
            </a:r>
          </a:p>
          <a:p>
            <a:endParaRPr lang="en-IN" sz="2000" dirty="0"/>
          </a:p>
          <a:p>
            <a:r>
              <a:rPr lang="en-IN" sz="2000" dirty="0"/>
              <a:t>public class </a:t>
            </a:r>
            <a:r>
              <a:rPr lang="en-IN" sz="2000" dirty="0" err="1"/>
              <a:t>InputOutputExample</a:t>
            </a:r>
            <a:r>
              <a:rPr lang="en-IN" sz="2000" dirty="0"/>
              <a:t> {</a:t>
            </a:r>
          </a:p>
          <a:p>
            <a:r>
              <a:rPr lang="en-IN" sz="2000" dirty="0"/>
              <a:t>    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{</a:t>
            </a:r>
          </a:p>
          <a:p>
            <a:r>
              <a:rPr lang="en-IN" sz="2000" dirty="0"/>
              <a:t>        Scanner </a:t>
            </a:r>
            <a:r>
              <a:rPr lang="en-IN" sz="2000" dirty="0" err="1"/>
              <a:t>scanner</a:t>
            </a:r>
            <a:r>
              <a:rPr lang="en-IN" sz="2000" dirty="0"/>
              <a:t> = new Scanner(System.in);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System.out.print</a:t>
            </a:r>
            <a:r>
              <a:rPr lang="en-IN" sz="2000" dirty="0"/>
              <a:t>("Enter your name: ");</a:t>
            </a:r>
          </a:p>
          <a:p>
            <a:r>
              <a:rPr lang="en-IN" sz="2000" dirty="0"/>
              <a:t>        String name = </a:t>
            </a:r>
            <a:r>
              <a:rPr lang="en-IN" sz="2000" dirty="0" err="1"/>
              <a:t>scanner.nextLine</a:t>
            </a:r>
            <a:r>
              <a:rPr lang="en-IN" sz="2000" dirty="0"/>
              <a:t>();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System.out.println</a:t>
            </a:r>
            <a:r>
              <a:rPr lang="en-IN" sz="2000" dirty="0"/>
              <a:t>("Hello, " + name);</a:t>
            </a:r>
          </a:p>
          <a:p>
            <a:r>
              <a:rPr lang="en-IN" sz="2000" dirty="0"/>
              <a:t>    }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195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4EB3C3-717F-92A5-FA2D-C27216051177}"/>
              </a:ext>
            </a:extLst>
          </p:cNvPr>
          <p:cNvSpPr/>
          <p:nvPr/>
        </p:nvSpPr>
        <p:spPr>
          <a:xfrm>
            <a:off x="1142560" y="781834"/>
            <a:ext cx="11035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1E5BC-4A40-16F9-1694-40578BF5831B}"/>
              </a:ext>
            </a:extLst>
          </p:cNvPr>
          <p:cNvSpPr txBox="1"/>
          <p:nvPr/>
        </p:nvSpPr>
        <p:spPr>
          <a:xfrm>
            <a:off x="2680446" y="1466419"/>
            <a:ext cx="8117981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#include &lt;iostream&gt;</a:t>
            </a:r>
          </a:p>
          <a:p>
            <a:r>
              <a:rPr lang="en-IN" dirty="0"/>
              <a:t>#include &lt;string&gt;</a:t>
            </a:r>
          </a:p>
          <a:p>
            <a:endParaRPr lang="en-IN" dirty="0"/>
          </a:p>
          <a:p>
            <a:r>
              <a:rPr lang="en-IN" dirty="0"/>
              <a:t>int main() {</a:t>
            </a:r>
          </a:p>
          <a:p>
            <a:r>
              <a:rPr lang="en-IN" dirty="0"/>
              <a:t>    std::string name;</a:t>
            </a:r>
          </a:p>
          <a:p>
            <a:r>
              <a:rPr lang="en-IN" dirty="0"/>
              <a:t>    std::</a:t>
            </a:r>
            <a:r>
              <a:rPr lang="en-IN" dirty="0" err="1"/>
              <a:t>cout</a:t>
            </a:r>
            <a:r>
              <a:rPr lang="en-IN" dirty="0"/>
              <a:t> &lt;&lt; "Enter your name: ";</a:t>
            </a:r>
          </a:p>
          <a:p>
            <a:r>
              <a:rPr lang="en-IN" dirty="0"/>
              <a:t>    std::</a:t>
            </a:r>
            <a:r>
              <a:rPr lang="en-IN" dirty="0" err="1"/>
              <a:t>getline</a:t>
            </a:r>
            <a:r>
              <a:rPr lang="en-IN" dirty="0"/>
              <a:t>(std::</a:t>
            </a:r>
            <a:r>
              <a:rPr lang="en-IN" dirty="0" err="1"/>
              <a:t>cin</a:t>
            </a:r>
            <a:r>
              <a:rPr lang="en-IN" dirty="0"/>
              <a:t>, name);</a:t>
            </a:r>
          </a:p>
          <a:p>
            <a:r>
              <a:rPr lang="en-IN" dirty="0"/>
              <a:t>    std::</a:t>
            </a:r>
            <a:r>
              <a:rPr lang="en-IN" dirty="0" err="1"/>
              <a:t>cout</a:t>
            </a:r>
            <a:r>
              <a:rPr lang="en-IN" dirty="0"/>
              <a:t> &lt;&lt; "Hello, " &lt;&lt; name &lt;&lt; std::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3475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FB8A44-7036-F2FF-50E3-805790D01841}"/>
              </a:ext>
            </a:extLst>
          </p:cNvPr>
          <p:cNvSpPr txBox="1"/>
          <p:nvPr/>
        </p:nvSpPr>
        <p:spPr>
          <a:xfrm>
            <a:off x="887505" y="1310680"/>
            <a:ext cx="107128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7030A0"/>
                </a:solidFill>
              </a:rPr>
              <a:t>Operators:</a:t>
            </a:r>
          </a:p>
          <a:p>
            <a:r>
              <a:rPr lang="en-IN" sz="2400" dirty="0"/>
              <a:t>Operators are used for performing operations on data. </a:t>
            </a:r>
          </a:p>
          <a:p>
            <a:r>
              <a:rPr lang="en-IN" sz="2400" dirty="0"/>
              <a:t>Common operators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Arithmetic operators (e.g., +, -, *, / for addition, subtraction, multiplication, and division).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Comparison operators (e.g., ==, !=, &lt;, &gt;, &lt;=, &gt;= for equality and comparisons).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Logical operators (e.g., and, or, not for combining conditions).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C7161-501E-A006-AE33-BD3A3E3C39B9}"/>
              </a:ext>
            </a:extLst>
          </p:cNvPr>
          <p:cNvSpPr txBox="1"/>
          <p:nvPr/>
        </p:nvSpPr>
        <p:spPr>
          <a:xfrm>
            <a:off x="887505" y="4244352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</a:rPr>
              <a:t>Expressions :</a:t>
            </a:r>
          </a:p>
          <a:p>
            <a:r>
              <a:rPr lang="en-IN" sz="2400" dirty="0"/>
              <a:t>An expression is a combination of variables, values, and operators. For example:</a:t>
            </a:r>
          </a:p>
          <a:p>
            <a:endParaRPr lang="en-IN" sz="2400" dirty="0"/>
          </a:p>
          <a:p>
            <a:r>
              <a:rPr lang="en-IN" sz="2400" dirty="0"/>
              <a:t>Result =  10 + 5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9FACE-F9EA-4226-33D2-AB492B0EEC8D}"/>
              </a:ext>
            </a:extLst>
          </p:cNvPr>
          <p:cNvSpPr/>
          <p:nvPr/>
        </p:nvSpPr>
        <p:spPr>
          <a:xfrm>
            <a:off x="887505" y="320713"/>
            <a:ext cx="57097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Operators and Expressions</a:t>
            </a:r>
          </a:p>
        </p:txBody>
      </p:sp>
      <p:pic>
        <p:nvPicPr>
          <p:cNvPr id="10" name="Picture 2" descr="Operators and Expressions in Python">
            <a:extLst>
              <a:ext uri="{FF2B5EF4-FFF2-40B4-BE49-F238E27FC236}">
                <a16:creationId xmlns:a16="http://schemas.microsoft.com/office/drawing/2014/main" id="{7DCFCF75-1463-299B-4489-033BA026F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4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06B8DC-5070-6307-5916-FF480CD68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27783"/>
              </p:ext>
            </p:extLst>
          </p:nvPr>
        </p:nvGraphicFramePr>
        <p:xfrm>
          <a:off x="1568823" y="1172832"/>
          <a:ext cx="9395012" cy="5380368"/>
        </p:xfrm>
        <a:graphic>
          <a:graphicData uri="http://schemas.openxmlformats.org/drawingml/2006/table">
            <a:tbl>
              <a:tblPr/>
              <a:tblGrid>
                <a:gridCol w="1370105">
                  <a:extLst>
                    <a:ext uri="{9D8B030D-6E8A-4147-A177-3AD203B41FA5}">
                      <a16:colId xmlns:a16="http://schemas.microsoft.com/office/drawing/2014/main" val="525664272"/>
                    </a:ext>
                  </a:extLst>
                </a:gridCol>
                <a:gridCol w="5555706">
                  <a:extLst>
                    <a:ext uri="{9D8B030D-6E8A-4147-A177-3AD203B41FA5}">
                      <a16:colId xmlns:a16="http://schemas.microsoft.com/office/drawing/2014/main" val="174040873"/>
                    </a:ext>
                  </a:extLst>
                </a:gridCol>
                <a:gridCol w="2469201">
                  <a:extLst>
                    <a:ext uri="{9D8B030D-6E8A-4147-A177-3AD203B41FA5}">
                      <a16:colId xmlns:a16="http://schemas.microsoft.com/office/drawing/2014/main" val="1270253366"/>
                    </a:ext>
                  </a:extLst>
                </a:gridCol>
              </a:tblGrid>
              <a:tr h="64730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</a:rPr>
                        <a:t>Operator </a:t>
                      </a:r>
                      <a:endParaRPr lang="en-IN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</a:rPr>
                        <a:t>Operation </a:t>
                      </a:r>
                      <a:endParaRPr lang="en-IN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</a:rPr>
                        <a:t>Example</a:t>
                      </a:r>
                      <a:endParaRPr lang="en-IN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964806"/>
                  </a:ext>
                </a:extLst>
              </a:tr>
              <a:tr h="896728">
                <a:tc>
                  <a:txBody>
                    <a:bodyPr/>
                    <a:lstStyle/>
                    <a:p>
                      <a:pPr marL="785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 </a:t>
                      </a:r>
                      <a:endParaRPr lang="en-IN" sz="1600">
                        <a:effectLst/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393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Assigns value of right operand to left operand </a:t>
                      </a:r>
                      <a:endParaRPr lang="en-US" sz="1600" dirty="0">
                        <a:effectLst/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279" marR="180010" indent="-5156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A=B will put value  of B in A</a:t>
                      </a:r>
                      <a:endParaRPr lang="en-US" sz="1600" dirty="0">
                        <a:effectLst/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516231"/>
                  </a:ext>
                </a:extLst>
              </a:tr>
              <a:tr h="896728">
                <a:tc>
                  <a:txBody>
                    <a:bodyPr/>
                    <a:lstStyle/>
                    <a:p>
                      <a:pPr marL="76772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+= </a:t>
                      </a:r>
                      <a:endParaRPr lang="en-IN" sz="1600">
                        <a:effectLst/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393" marR="418300" indent="-5512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Adds right operand to the left operand and  assigns the result to left operand.</a:t>
                      </a:r>
                      <a:endParaRPr lang="en-US" sz="1600" dirty="0">
                        <a:effectLst/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279" marR="295364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A+=B means A =  A+B</a:t>
                      </a:r>
                      <a:endParaRPr lang="en-US" sz="1600">
                        <a:effectLst/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228412"/>
                  </a:ext>
                </a:extLst>
              </a:tr>
              <a:tr h="896728">
                <a:tc>
                  <a:txBody>
                    <a:bodyPr/>
                    <a:lstStyle/>
                    <a:p>
                      <a:pPr marL="76238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-= </a:t>
                      </a:r>
                      <a:endParaRPr lang="en-IN" sz="1600">
                        <a:effectLst/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429" marR="212242" indent="-2477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Subtracts right operand from the left operand  and assigns the result to left operand.</a:t>
                      </a:r>
                      <a:endParaRPr lang="en-US" sz="1600">
                        <a:effectLst/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279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A-=B means A=A-B</a:t>
                      </a:r>
                      <a:endParaRPr lang="en-US" sz="1600">
                        <a:effectLst/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722857"/>
                  </a:ext>
                </a:extLst>
              </a:tr>
              <a:tr h="1146149">
                <a:tc>
                  <a:txBody>
                    <a:bodyPr/>
                    <a:lstStyle/>
                    <a:p>
                      <a:pPr marL="84607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*= </a:t>
                      </a:r>
                      <a:endParaRPr lang="en-IN" sz="1600">
                        <a:effectLst/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8918" marR="209207" indent="7277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Multiplies the right operand with the left operand  and assigns the result to the left operand.</a:t>
                      </a:r>
                      <a:endParaRPr lang="en-US" sz="1600" dirty="0">
                        <a:effectLst/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A*=B means A=A*B</a:t>
                      </a:r>
                      <a:endParaRPr lang="en-US" sz="1600" dirty="0">
                        <a:effectLst/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904863"/>
                  </a:ext>
                </a:extLst>
              </a:tr>
              <a:tr h="896728">
                <a:tc>
                  <a:txBody>
                    <a:bodyPr/>
                    <a:lstStyle/>
                    <a:p>
                      <a:pPr marL="698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/= </a:t>
                      </a:r>
                      <a:endParaRPr lang="en-IN" sz="1600">
                        <a:effectLst/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8918" marR="95237" indent="7277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Divides left operand with the right operand and  assigns the result to left operand.</a:t>
                      </a:r>
                      <a:endParaRPr lang="en-US" sz="1600">
                        <a:effectLst/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279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A/=B means A=A/B</a:t>
                      </a:r>
                      <a:endParaRPr lang="en-US" sz="1600" dirty="0">
                        <a:effectLst/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75587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FFD7853-599D-E348-AAC0-9ADEA3562E70}"/>
              </a:ext>
            </a:extLst>
          </p:cNvPr>
          <p:cNvSpPr/>
          <p:nvPr/>
        </p:nvSpPr>
        <p:spPr>
          <a:xfrm>
            <a:off x="800218" y="304800"/>
            <a:ext cx="43879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. 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409671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FE195A-D998-D574-C77E-919347E17BB2}"/>
              </a:ext>
            </a:extLst>
          </p:cNvPr>
          <p:cNvSpPr txBox="1"/>
          <p:nvPr/>
        </p:nvSpPr>
        <p:spPr>
          <a:xfrm>
            <a:off x="569186" y="1693219"/>
            <a:ext cx="604221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DS Definition 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Data structures are ways of organizing and storing data in a computer's memory.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They provide a means to manage and manipulate data efficiently.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Common data structures include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arrays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linked lists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stacks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queues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trees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graphs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and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hash tables </a:t>
            </a:r>
            <a:r>
              <a:rPr lang="en-US" sz="200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C65B2-AFD0-6711-57C1-DB0944B74D6A}"/>
              </a:ext>
            </a:extLst>
          </p:cNvPr>
          <p:cNvSpPr/>
          <p:nvPr/>
        </p:nvSpPr>
        <p:spPr>
          <a:xfrm>
            <a:off x="569186" y="4576267"/>
            <a:ext cx="637846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Algorithms Definition : </a:t>
            </a:r>
            <a:endParaRPr lang="en-US" sz="2000" i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Algorithms are step-by-step procedures or sets of rules for solving specific computational problems.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96B57D-BB29-66DA-3D1B-0108E57B3FC5}"/>
              </a:ext>
            </a:extLst>
          </p:cNvPr>
          <p:cNvSpPr/>
          <p:nvPr/>
        </p:nvSpPr>
        <p:spPr>
          <a:xfrm>
            <a:off x="591160" y="466182"/>
            <a:ext cx="8983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Structures and Algorithms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Search Engine Ugh Gif By Gif">
            <a:extLst>
              <a:ext uri="{FF2B5EF4-FFF2-40B4-BE49-F238E27FC236}">
                <a16:creationId xmlns:a16="http://schemas.microsoft.com/office/drawing/2014/main" id="{7EAE5D14-F8CD-FBE5-4390-D6E1A9488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591" y="158227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86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06B8DC-5070-6307-5916-FF480CD68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096250"/>
              </p:ext>
            </p:extLst>
          </p:nvPr>
        </p:nvGraphicFramePr>
        <p:xfrm>
          <a:off x="1568823" y="1172832"/>
          <a:ext cx="9395012" cy="5335800"/>
        </p:xfrm>
        <a:graphic>
          <a:graphicData uri="http://schemas.openxmlformats.org/drawingml/2006/table">
            <a:tbl>
              <a:tblPr/>
              <a:tblGrid>
                <a:gridCol w="1370105">
                  <a:extLst>
                    <a:ext uri="{9D8B030D-6E8A-4147-A177-3AD203B41FA5}">
                      <a16:colId xmlns:a16="http://schemas.microsoft.com/office/drawing/2014/main" val="525664272"/>
                    </a:ext>
                  </a:extLst>
                </a:gridCol>
                <a:gridCol w="5555706">
                  <a:extLst>
                    <a:ext uri="{9D8B030D-6E8A-4147-A177-3AD203B41FA5}">
                      <a16:colId xmlns:a16="http://schemas.microsoft.com/office/drawing/2014/main" val="174040873"/>
                    </a:ext>
                  </a:extLst>
                </a:gridCol>
                <a:gridCol w="2469201">
                  <a:extLst>
                    <a:ext uri="{9D8B030D-6E8A-4147-A177-3AD203B41FA5}">
                      <a16:colId xmlns:a16="http://schemas.microsoft.com/office/drawing/2014/main" val="1270253366"/>
                    </a:ext>
                  </a:extLst>
                </a:gridCol>
              </a:tblGrid>
              <a:tr h="55023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</a:rPr>
                        <a:t>Operator </a:t>
                      </a:r>
                      <a:endParaRPr lang="en-IN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</a:rPr>
                        <a:t>Operation </a:t>
                      </a:r>
                      <a:endParaRPr lang="en-IN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</a:rPr>
                        <a:t>Example</a:t>
                      </a:r>
                      <a:endParaRPr lang="en-IN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964806"/>
                  </a:ext>
                </a:extLst>
              </a:tr>
              <a:tr h="762257">
                <a:tc>
                  <a:txBody>
                    <a:bodyPr/>
                    <a:lstStyle/>
                    <a:p>
                      <a:pPr marL="785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== </a:t>
                      </a:r>
                      <a:endParaRPr lang="en-IN" sz="16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8562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Gives true if two operands are equal 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393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A==B is not  </a:t>
                      </a:r>
                      <a:endParaRPr lang="en-US" sz="1600">
                        <a:effectLst/>
                      </a:endParaRPr>
                    </a:p>
                    <a:p>
                      <a:pPr marL="73216" algn="ctr" rtl="0" fontAlgn="t">
                        <a:spcBef>
                          <a:spcPts val="93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516231"/>
                  </a:ext>
                </a:extLst>
              </a:tr>
              <a:tr h="762257">
                <a:tc>
                  <a:txBody>
                    <a:bodyPr/>
                    <a:lstStyle/>
                    <a:p>
                      <a:pPr marL="94729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!= </a:t>
                      </a:r>
                      <a:endParaRPr lang="en-IN" sz="16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8562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Gives true if two operands are not equal 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393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A!=B is true</a:t>
                      </a:r>
                      <a:endParaRPr lang="en-IN" sz="16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228412"/>
                  </a:ext>
                </a:extLst>
              </a:tr>
              <a:tr h="762257">
                <a:tc>
                  <a:txBody>
                    <a:bodyPr/>
                    <a:lstStyle/>
                    <a:p>
                      <a:pPr marL="785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 </a:t>
                      </a:r>
                      <a:endParaRPr lang="en-IN" sz="16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8562" marR="63834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Gives true if left operand is more than right  operand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393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A&gt;B is not  </a:t>
                      </a:r>
                      <a:endParaRPr lang="en-US" sz="1600" dirty="0">
                        <a:effectLst/>
                      </a:endParaRPr>
                    </a:p>
                    <a:p>
                      <a:pPr marL="73216" algn="ctr" rtl="0" fontAlgn="t">
                        <a:spcBef>
                          <a:spcPts val="94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722857"/>
                  </a:ext>
                </a:extLst>
              </a:tr>
              <a:tr h="974276">
                <a:tc>
                  <a:txBody>
                    <a:bodyPr/>
                    <a:lstStyle/>
                    <a:p>
                      <a:pPr marL="75883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 </a:t>
                      </a:r>
                      <a:endParaRPr lang="en-IN" sz="16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8562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Gives true if left operand is less than right operand 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393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A&lt;B is true</a:t>
                      </a:r>
                      <a:endParaRPr lang="en-IN" sz="16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904863"/>
                  </a:ext>
                </a:extLst>
              </a:tr>
              <a:tr h="762257">
                <a:tc>
                  <a:txBody>
                    <a:bodyPr/>
                    <a:lstStyle/>
                    <a:p>
                      <a:pPr marL="785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 </a:t>
                      </a:r>
                      <a:endParaRPr lang="en-IN" sz="16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8562" marR="63834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Gives true if left operand is more than right  operand or equal to it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393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A&gt;=B is not  </a:t>
                      </a:r>
                      <a:endParaRPr lang="en-US" sz="1600" dirty="0">
                        <a:effectLst/>
                      </a:endParaRPr>
                    </a:p>
                    <a:p>
                      <a:pPr marL="73216" algn="ctr" rtl="0" fontAlgn="t">
                        <a:spcBef>
                          <a:spcPts val="91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755875"/>
                  </a:ext>
                </a:extLst>
              </a:tr>
              <a:tr h="762257">
                <a:tc>
                  <a:txBody>
                    <a:bodyPr/>
                    <a:lstStyle/>
                    <a:p>
                      <a:pPr marL="75883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 </a:t>
                      </a:r>
                      <a:endParaRPr lang="en-IN" sz="16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8562" marR="63834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Gives true if left operand is less than right  operand or equal to it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393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A&lt;=B is true</a:t>
                      </a:r>
                      <a:endParaRPr lang="en-IN" sz="16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11256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FFD7853-599D-E348-AAC0-9ADEA3562E70}"/>
              </a:ext>
            </a:extLst>
          </p:cNvPr>
          <p:cNvSpPr/>
          <p:nvPr/>
        </p:nvSpPr>
        <p:spPr>
          <a:xfrm>
            <a:off x="557645" y="304800"/>
            <a:ext cx="65047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Comparison/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957058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06B8DC-5070-6307-5916-FF480CD68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20476"/>
              </p:ext>
            </p:extLst>
          </p:nvPr>
        </p:nvGraphicFramePr>
        <p:xfrm>
          <a:off x="1568823" y="1172832"/>
          <a:ext cx="9395012" cy="4546651"/>
        </p:xfrm>
        <a:graphic>
          <a:graphicData uri="http://schemas.openxmlformats.org/drawingml/2006/table">
            <a:tbl>
              <a:tblPr/>
              <a:tblGrid>
                <a:gridCol w="1370105">
                  <a:extLst>
                    <a:ext uri="{9D8B030D-6E8A-4147-A177-3AD203B41FA5}">
                      <a16:colId xmlns:a16="http://schemas.microsoft.com/office/drawing/2014/main" val="525664272"/>
                    </a:ext>
                  </a:extLst>
                </a:gridCol>
                <a:gridCol w="5555706">
                  <a:extLst>
                    <a:ext uri="{9D8B030D-6E8A-4147-A177-3AD203B41FA5}">
                      <a16:colId xmlns:a16="http://schemas.microsoft.com/office/drawing/2014/main" val="174040873"/>
                    </a:ext>
                  </a:extLst>
                </a:gridCol>
                <a:gridCol w="2469201">
                  <a:extLst>
                    <a:ext uri="{9D8B030D-6E8A-4147-A177-3AD203B41FA5}">
                      <a16:colId xmlns:a16="http://schemas.microsoft.com/office/drawing/2014/main" val="1270253366"/>
                    </a:ext>
                  </a:extLst>
                </a:gridCol>
              </a:tblGrid>
              <a:tr h="8818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</a:rPr>
                        <a:t>Operator </a:t>
                      </a:r>
                      <a:endParaRPr lang="en-IN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</a:rPr>
                        <a:t>Operation </a:t>
                      </a:r>
                      <a:endParaRPr lang="en-IN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</a:rPr>
                        <a:t>Example</a:t>
                      </a:r>
                      <a:endParaRPr lang="en-IN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0035" marR="60035" marT="60035" marB="6003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964806"/>
                  </a:ext>
                </a:extLst>
              </a:tr>
              <a:tr h="1221609">
                <a:tc>
                  <a:txBody>
                    <a:bodyPr/>
                    <a:lstStyle/>
                    <a:p>
                      <a:pPr marL="698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&amp;&amp; </a:t>
                      </a:r>
                      <a:endParaRPr lang="en-IN" sz="16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393" marR="92075" indent="-5156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 operator. Gives true if both operands are non zero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639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 &amp;&amp; B) is  </a:t>
                      </a:r>
                      <a:endParaRPr lang="en-IN" sz="1600">
                        <a:effectLst/>
                      </a:endParaRPr>
                    </a:p>
                    <a:p>
                      <a:pPr marL="73584" algn="ctr" rtl="0" fontAlgn="t">
                        <a:spcBef>
                          <a:spcPts val="65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en-IN" sz="16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516231"/>
                  </a:ext>
                </a:extLst>
              </a:tr>
              <a:tr h="1221609">
                <a:tc>
                  <a:txBody>
                    <a:bodyPr/>
                    <a:lstStyle/>
                    <a:p>
                      <a:pPr marL="105232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|| </a:t>
                      </a:r>
                      <a:endParaRPr lang="en-IN" sz="16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8562" marR="278968" indent="876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 operator. Gives true if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atleast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one of the two  operands are non-zero.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639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 || B) is  </a:t>
                      </a:r>
                      <a:endParaRPr lang="en-IN" sz="1600" dirty="0">
                        <a:effectLst/>
                      </a:endParaRPr>
                    </a:p>
                    <a:p>
                      <a:pPr marL="73216" algn="ctr" rtl="0" fontAlgn="t">
                        <a:spcBef>
                          <a:spcPts val="68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en-IN" sz="16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228412"/>
                  </a:ext>
                </a:extLst>
              </a:tr>
              <a:tr h="1221609">
                <a:tc>
                  <a:txBody>
                    <a:bodyPr/>
                    <a:lstStyle/>
                    <a:p>
                      <a:pPr marL="94729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! </a:t>
                      </a:r>
                      <a:endParaRPr lang="en-IN" sz="16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195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operator. Reverse the logical state of operand 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4729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!A is true</a:t>
                      </a:r>
                      <a:endParaRPr lang="en-IN" sz="16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72285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FFD7853-599D-E348-AAC0-9ADEA3562E70}"/>
              </a:ext>
            </a:extLst>
          </p:cNvPr>
          <p:cNvSpPr/>
          <p:nvPr/>
        </p:nvSpPr>
        <p:spPr>
          <a:xfrm>
            <a:off x="889423" y="304800"/>
            <a:ext cx="35820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22265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FD7853-599D-E348-AAC0-9ADEA3562E70}"/>
              </a:ext>
            </a:extLst>
          </p:cNvPr>
          <p:cNvSpPr/>
          <p:nvPr/>
        </p:nvSpPr>
        <p:spPr>
          <a:xfrm>
            <a:off x="1221951" y="304800"/>
            <a:ext cx="29170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 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625D0-85B6-9EBB-2711-EE6C5D98DE3C}"/>
              </a:ext>
            </a:extLst>
          </p:cNvPr>
          <p:cNvSpPr txBox="1"/>
          <p:nvPr/>
        </p:nvSpPr>
        <p:spPr>
          <a:xfrm>
            <a:off x="1221951" y="1584265"/>
            <a:ext cx="400447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Söhne"/>
              </a:rPr>
              <a:t>Bitwise Operators: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/>
                <a:ea typeface="Söhne Mono"/>
              </a:rPr>
              <a:t>&amp;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Söhne"/>
              </a:rPr>
              <a:t> (Bitwise AND)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/>
                <a:ea typeface="Söhne Mono"/>
              </a:rPr>
              <a:t>|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Söhne"/>
              </a:rPr>
              <a:t> (Bitwise OR)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/>
                <a:ea typeface="Söhne Mono"/>
              </a:rPr>
              <a:t>^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Söhne"/>
              </a:rPr>
              <a:t> (Bitwise XOR)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/>
                <a:ea typeface="Söhne Mono"/>
              </a:rPr>
              <a:t>~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Söhne"/>
              </a:rPr>
              <a:t> (Bitwise NOT)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/>
                <a:ea typeface="Söhne Mono"/>
              </a:rPr>
              <a:t>&lt;&lt;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Söhne"/>
              </a:rPr>
              <a:t> (Left shift)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/>
                <a:ea typeface="Söhne Mono"/>
              </a:rPr>
              <a:t>&gt;&gt;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Söhne"/>
              </a:rPr>
              <a:t> (Right shift)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/>
                <a:ea typeface="Söhne Mono"/>
              </a:rPr>
              <a:t>&gt;&gt;&gt;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Söhne"/>
              </a:rPr>
              <a:t> (Unsigned right shift)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E12E4-74AB-5B5E-D9AA-1E6C52D7DB1A}"/>
              </a:ext>
            </a:extLst>
          </p:cNvPr>
          <p:cNvSpPr txBox="1"/>
          <p:nvPr/>
        </p:nvSpPr>
        <p:spPr>
          <a:xfrm>
            <a:off x="4679576" y="1627363"/>
            <a:ext cx="28328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Söhne"/>
              </a:rPr>
              <a:t>Conditional (Ternary) Operator: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Söhne Mono"/>
              </a:rPr>
              <a:t>? 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ea typeface="Söhne"/>
              </a:rPr>
              <a:t> (Conditional operator, also known as the ternary operator)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rgbClr val="0070C0"/>
              </a:solidFill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AD70E1-1FCC-3973-6DF9-25C58F87D857}"/>
              </a:ext>
            </a:extLst>
          </p:cNvPr>
          <p:cNvSpPr txBox="1"/>
          <p:nvPr/>
        </p:nvSpPr>
        <p:spPr>
          <a:xfrm>
            <a:off x="8624048" y="1674674"/>
            <a:ext cx="28328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öhne"/>
              </a:rPr>
              <a:t>Increment and Decrement Operators: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öhne Mono"/>
              </a:rPr>
              <a:t>++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Söhne"/>
              </a:rPr>
              <a:t> (Increment)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öhne Mono"/>
              </a:rPr>
              <a:t>--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Söhne"/>
              </a:rPr>
              <a:t> (Decrement)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922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7C3440-8C3F-72D3-834F-CF6088F9D277}"/>
              </a:ext>
            </a:extLst>
          </p:cNvPr>
          <p:cNvSpPr/>
          <p:nvPr/>
        </p:nvSpPr>
        <p:spPr>
          <a:xfrm>
            <a:off x="701000" y="895523"/>
            <a:ext cx="16454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91875-2697-5B00-05AE-FAF1A6D680D3}"/>
              </a:ext>
            </a:extLst>
          </p:cNvPr>
          <p:cNvSpPr txBox="1"/>
          <p:nvPr/>
        </p:nvSpPr>
        <p:spPr>
          <a:xfrm>
            <a:off x="2346464" y="1582340"/>
            <a:ext cx="9038712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/>
              <a:t>x = 10</a:t>
            </a:r>
          </a:p>
          <a:p>
            <a:r>
              <a:rPr lang="en-IN" sz="2000" dirty="0"/>
              <a:t>y = 5</a:t>
            </a:r>
          </a:p>
          <a:p>
            <a:r>
              <a:rPr lang="en-IN" sz="2000" dirty="0"/>
              <a:t>sum = x + y  # Addition</a:t>
            </a:r>
          </a:p>
          <a:p>
            <a:r>
              <a:rPr lang="en-IN" sz="2000" dirty="0"/>
              <a:t>difference = x - y  # Subtraction</a:t>
            </a:r>
          </a:p>
          <a:p>
            <a:r>
              <a:rPr lang="en-IN" sz="2000" dirty="0"/>
              <a:t>product = x * y  # Multiplication</a:t>
            </a:r>
          </a:p>
          <a:p>
            <a:r>
              <a:rPr lang="en-IN" sz="2000" dirty="0"/>
              <a:t>quotient = x / y  # Division</a:t>
            </a:r>
          </a:p>
          <a:p>
            <a:r>
              <a:rPr lang="en-IN" sz="2000" dirty="0" err="1"/>
              <a:t>isGreater</a:t>
            </a:r>
            <a:r>
              <a:rPr lang="en-IN" sz="2000" dirty="0"/>
              <a:t> = x &gt; y  # Comparison</a:t>
            </a:r>
          </a:p>
          <a:p>
            <a:endParaRPr lang="en-IN" sz="2000" dirty="0"/>
          </a:p>
          <a:p>
            <a:r>
              <a:rPr lang="en-IN" sz="2000" dirty="0"/>
              <a:t>print("Sum:", sum)</a:t>
            </a:r>
          </a:p>
          <a:p>
            <a:r>
              <a:rPr lang="en-IN" sz="2000" dirty="0"/>
              <a:t>print("Difference:", difference)</a:t>
            </a:r>
          </a:p>
          <a:p>
            <a:r>
              <a:rPr lang="en-IN" sz="2000" dirty="0"/>
              <a:t>print("Product:", product)</a:t>
            </a:r>
          </a:p>
          <a:p>
            <a:r>
              <a:rPr lang="en-IN" sz="2000" dirty="0"/>
              <a:t>print("Quotient:", quotient)</a:t>
            </a:r>
          </a:p>
          <a:p>
            <a:r>
              <a:rPr lang="en-IN" sz="2000" dirty="0"/>
              <a:t>print("Is x greater than y?", </a:t>
            </a:r>
            <a:r>
              <a:rPr lang="en-IN" sz="2000" dirty="0" err="1"/>
              <a:t>isGreater</a:t>
            </a:r>
            <a:r>
              <a:rPr lang="en-I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1190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E2A5FC5-5F3E-F319-6841-2E6CA5F0532F}"/>
              </a:ext>
            </a:extLst>
          </p:cNvPr>
          <p:cNvSpPr/>
          <p:nvPr/>
        </p:nvSpPr>
        <p:spPr>
          <a:xfrm>
            <a:off x="998857" y="545900"/>
            <a:ext cx="11035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8F9C3-28DB-3540-4E76-4E0BFC4B19B2}"/>
              </a:ext>
            </a:extLst>
          </p:cNvPr>
          <p:cNvSpPr txBox="1"/>
          <p:nvPr/>
        </p:nvSpPr>
        <p:spPr>
          <a:xfrm>
            <a:off x="2454041" y="1069119"/>
            <a:ext cx="8653230" cy="5293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/>
              <a:t>public class </a:t>
            </a:r>
            <a:r>
              <a:rPr lang="en-IN" sz="2000" dirty="0" err="1"/>
              <a:t>OperatorsExpressionsExample</a:t>
            </a:r>
            <a:r>
              <a:rPr lang="en-IN" sz="2000" dirty="0"/>
              <a:t> {</a:t>
            </a:r>
          </a:p>
          <a:p>
            <a:r>
              <a:rPr lang="en-IN" sz="2000" dirty="0"/>
              <a:t>    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{</a:t>
            </a:r>
          </a:p>
          <a:p>
            <a:r>
              <a:rPr lang="en-IN" sz="2000" dirty="0"/>
              <a:t>        int x = 10;</a:t>
            </a:r>
          </a:p>
          <a:p>
            <a:r>
              <a:rPr lang="en-IN" sz="2000" dirty="0"/>
              <a:t>        int y = 5;</a:t>
            </a:r>
          </a:p>
          <a:p>
            <a:r>
              <a:rPr lang="en-IN" sz="2000" dirty="0"/>
              <a:t>        int sum = x + y;  // Addition</a:t>
            </a:r>
          </a:p>
          <a:p>
            <a:r>
              <a:rPr lang="en-IN" sz="2000" dirty="0"/>
              <a:t>        int difference = x - y;  // Subtraction</a:t>
            </a:r>
          </a:p>
          <a:p>
            <a:r>
              <a:rPr lang="en-IN" sz="2000" dirty="0"/>
              <a:t>        int product = x * y;  // Multiplication</a:t>
            </a:r>
          </a:p>
          <a:p>
            <a:r>
              <a:rPr lang="en-IN" sz="2000" dirty="0"/>
              <a:t>        int quotient = x / y;  // Division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boolean</a:t>
            </a:r>
            <a:r>
              <a:rPr lang="en-IN" sz="2000" dirty="0"/>
              <a:t> </a:t>
            </a:r>
            <a:r>
              <a:rPr lang="en-IN" sz="2000" dirty="0" err="1"/>
              <a:t>isGreater</a:t>
            </a:r>
            <a:r>
              <a:rPr lang="en-IN" sz="2000" dirty="0"/>
              <a:t> = x &gt; y;  // Comparison</a:t>
            </a:r>
          </a:p>
          <a:p>
            <a:r>
              <a:rPr lang="en-IN" sz="2000" dirty="0"/>
              <a:t>        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System.out.println</a:t>
            </a:r>
            <a:r>
              <a:rPr lang="en-IN" sz="2000" dirty="0"/>
              <a:t>("Sum: " + sum);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System.out.println</a:t>
            </a:r>
            <a:r>
              <a:rPr lang="en-IN" sz="2000" dirty="0"/>
              <a:t>("Difference: " + difference);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System.out.println</a:t>
            </a:r>
            <a:r>
              <a:rPr lang="en-IN" sz="2000" dirty="0"/>
              <a:t>("Product: " + product);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System.out.println</a:t>
            </a:r>
            <a:r>
              <a:rPr lang="en-IN" sz="2000" dirty="0"/>
              <a:t>("Quotient: " + quotient);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System.out.println</a:t>
            </a:r>
            <a:r>
              <a:rPr lang="en-IN" sz="2000" dirty="0"/>
              <a:t>("Is x greater than y? " + </a:t>
            </a:r>
            <a:r>
              <a:rPr lang="en-IN" sz="2000" dirty="0" err="1"/>
              <a:t>isGreater</a:t>
            </a:r>
            <a:r>
              <a:rPr lang="en-IN" sz="2000" dirty="0"/>
              <a:t>);</a:t>
            </a:r>
          </a:p>
          <a:p>
            <a:r>
              <a:rPr lang="en-IN" sz="2000" dirty="0"/>
              <a:t>    }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9589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4EB3C3-717F-92A5-FA2D-C27216051177}"/>
              </a:ext>
            </a:extLst>
          </p:cNvPr>
          <p:cNvSpPr/>
          <p:nvPr/>
        </p:nvSpPr>
        <p:spPr>
          <a:xfrm>
            <a:off x="1142560" y="781834"/>
            <a:ext cx="11035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1E5BC-4A40-16F9-1694-40578BF5831B}"/>
              </a:ext>
            </a:extLst>
          </p:cNvPr>
          <p:cNvSpPr txBox="1"/>
          <p:nvPr/>
        </p:nvSpPr>
        <p:spPr>
          <a:xfrm>
            <a:off x="2752164" y="1305054"/>
            <a:ext cx="8117981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#include &lt;iostream&gt;</a:t>
            </a:r>
          </a:p>
          <a:p>
            <a:endParaRPr lang="en-IN" dirty="0"/>
          </a:p>
          <a:p>
            <a:r>
              <a:rPr lang="en-IN" dirty="0"/>
              <a:t>int main() {</a:t>
            </a:r>
          </a:p>
          <a:p>
            <a:r>
              <a:rPr lang="en-IN" dirty="0"/>
              <a:t>    int x = 10;</a:t>
            </a:r>
          </a:p>
          <a:p>
            <a:r>
              <a:rPr lang="en-IN" dirty="0"/>
              <a:t>    int y = 5;</a:t>
            </a:r>
          </a:p>
          <a:p>
            <a:r>
              <a:rPr lang="en-IN" dirty="0"/>
              <a:t>    int sum = x + y;  // Addition</a:t>
            </a:r>
          </a:p>
          <a:p>
            <a:r>
              <a:rPr lang="en-IN" dirty="0"/>
              <a:t>    int difference = x - y;  // Subtraction</a:t>
            </a:r>
          </a:p>
          <a:p>
            <a:r>
              <a:rPr lang="en-IN" dirty="0"/>
              <a:t>    int product = x * y;  // Multiplication</a:t>
            </a:r>
          </a:p>
          <a:p>
            <a:r>
              <a:rPr lang="en-IN" dirty="0"/>
              <a:t>    int quotient = x / y;  // Division</a:t>
            </a:r>
          </a:p>
          <a:p>
            <a:r>
              <a:rPr lang="en-IN" dirty="0"/>
              <a:t>    bool </a:t>
            </a:r>
            <a:r>
              <a:rPr lang="en-IN" dirty="0" err="1"/>
              <a:t>isGreater</a:t>
            </a:r>
            <a:r>
              <a:rPr lang="en-IN" dirty="0"/>
              <a:t> = x &gt; y;  // Comparison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std::</a:t>
            </a:r>
            <a:r>
              <a:rPr lang="en-IN" dirty="0" err="1"/>
              <a:t>cout</a:t>
            </a:r>
            <a:r>
              <a:rPr lang="en-IN" dirty="0"/>
              <a:t> &lt;&lt; "Sum: " &lt;&lt; sum &lt;&lt; std::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std::</a:t>
            </a:r>
            <a:r>
              <a:rPr lang="en-IN" dirty="0" err="1"/>
              <a:t>cout</a:t>
            </a:r>
            <a:r>
              <a:rPr lang="en-IN" dirty="0"/>
              <a:t> &lt;&lt; "Difference: " &lt;&lt; difference &lt;&lt; std::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std::</a:t>
            </a:r>
            <a:r>
              <a:rPr lang="en-IN" dirty="0" err="1"/>
              <a:t>cout</a:t>
            </a:r>
            <a:r>
              <a:rPr lang="en-IN" dirty="0"/>
              <a:t> &lt;&lt; "Product: " &lt;&lt; product &lt;&lt; std::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std::</a:t>
            </a:r>
            <a:r>
              <a:rPr lang="en-IN" dirty="0" err="1"/>
              <a:t>cout</a:t>
            </a:r>
            <a:r>
              <a:rPr lang="en-IN" dirty="0"/>
              <a:t> &lt;&lt; "Quotient: " &lt;&lt; quotient &lt;&lt; std::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std::</a:t>
            </a:r>
            <a:r>
              <a:rPr lang="en-IN" dirty="0" err="1"/>
              <a:t>cout</a:t>
            </a:r>
            <a:r>
              <a:rPr lang="en-IN" dirty="0"/>
              <a:t> &lt;&lt; "Is x greater than y? " &lt;&lt; </a:t>
            </a:r>
            <a:r>
              <a:rPr lang="en-IN" dirty="0" err="1"/>
              <a:t>isGreater</a:t>
            </a:r>
            <a:r>
              <a:rPr lang="en-IN" dirty="0"/>
              <a:t> &lt;&lt; std::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9654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FB8A44-7036-F2FF-50E3-805790D01841}"/>
              </a:ext>
            </a:extLst>
          </p:cNvPr>
          <p:cNvSpPr txBox="1"/>
          <p:nvPr/>
        </p:nvSpPr>
        <p:spPr>
          <a:xfrm>
            <a:off x="887505" y="1382398"/>
            <a:ext cx="10578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7030A0"/>
                </a:solidFill>
                <a:effectLst/>
                <a:latin typeface="Söhne"/>
              </a:rPr>
              <a:t>Conditional statements allow you to make decisions in your code.</a:t>
            </a:r>
            <a:endParaRPr lang="en-IN" sz="2400" dirty="0">
              <a:solidFill>
                <a:srgbClr val="7030A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9FACE-F9EA-4226-33D2-AB492B0EEC8D}"/>
              </a:ext>
            </a:extLst>
          </p:cNvPr>
          <p:cNvSpPr/>
          <p:nvPr/>
        </p:nvSpPr>
        <p:spPr>
          <a:xfrm>
            <a:off x="887505" y="346778"/>
            <a:ext cx="39816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C57B9-9FB5-F943-1F06-FD7D2BA9AAA8}"/>
              </a:ext>
            </a:extLst>
          </p:cNvPr>
          <p:cNvSpPr txBox="1"/>
          <p:nvPr/>
        </p:nvSpPr>
        <p:spPr>
          <a:xfrm>
            <a:off x="3048000" y="2118353"/>
            <a:ext cx="60960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/>
              <a:t>age = 20</a:t>
            </a:r>
          </a:p>
          <a:p>
            <a:endParaRPr lang="en-IN" sz="2000" dirty="0"/>
          </a:p>
          <a:p>
            <a:r>
              <a:rPr lang="en-IN" sz="2000" dirty="0"/>
              <a:t>if age &gt;= 18:</a:t>
            </a:r>
          </a:p>
          <a:p>
            <a:r>
              <a:rPr lang="en-IN" sz="2000" dirty="0"/>
              <a:t>    print("You are an adult.")</a:t>
            </a:r>
          </a:p>
          <a:p>
            <a:r>
              <a:rPr lang="en-IN" sz="2000" dirty="0"/>
              <a:t>else:</a:t>
            </a:r>
          </a:p>
          <a:p>
            <a:r>
              <a:rPr lang="en-IN" sz="2000" dirty="0"/>
              <a:t>    print("You are a minor.")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407B5-438D-5518-C975-5933379B6767}"/>
              </a:ext>
            </a:extLst>
          </p:cNvPr>
          <p:cNvSpPr txBox="1"/>
          <p:nvPr/>
        </p:nvSpPr>
        <p:spPr>
          <a:xfrm>
            <a:off x="887505" y="4411289"/>
            <a:ext cx="92605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In this example, the if statement checks if age is greater than or equal to 18.</a:t>
            </a:r>
          </a:p>
          <a:p>
            <a:r>
              <a:rPr lang="en-IN" sz="2000" dirty="0"/>
              <a:t>If the condition is true, it executes the code inside the first block. If false, it executes the code inside the else block.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BA0438-62B0-E6E6-66E3-C89A5DEAE8E7}"/>
              </a:ext>
            </a:extLst>
          </p:cNvPr>
          <p:cNvSpPr/>
          <p:nvPr/>
        </p:nvSpPr>
        <p:spPr>
          <a:xfrm>
            <a:off x="887505" y="1985047"/>
            <a:ext cx="16454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639637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E2A5FC5-5F3E-F319-6841-2E6CA5F0532F}"/>
              </a:ext>
            </a:extLst>
          </p:cNvPr>
          <p:cNvSpPr/>
          <p:nvPr/>
        </p:nvSpPr>
        <p:spPr>
          <a:xfrm>
            <a:off x="998857" y="545900"/>
            <a:ext cx="11035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8F9C3-28DB-3540-4E76-4E0BFC4B19B2}"/>
              </a:ext>
            </a:extLst>
          </p:cNvPr>
          <p:cNvSpPr txBox="1"/>
          <p:nvPr/>
        </p:nvSpPr>
        <p:spPr>
          <a:xfrm>
            <a:off x="2539913" y="807510"/>
            <a:ext cx="8653230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int day = 2;</a:t>
            </a:r>
          </a:p>
          <a:p>
            <a:r>
              <a:rPr lang="en-US" dirty="0"/>
              <a:t>String </a:t>
            </a:r>
            <a:r>
              <a:rPr lang="en-US" dirty="0" err="1"/>
              <a:t>dayName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switch (day) {</a:t>
            </a:r>
          </a:p>
          <a:p>
            <a:r>
              <a:rPr lang="en-US" dirty="0"/>
              <a:t>    case 1:</a:t>
            </a:r>
          </a:p>
          <a:p>
            <a:r>
              <a:rPr lang="en-US" dirty="0"/>
              <a:t>        </a:t>
            </a:r>
            <a:r>
              <a:rPr lang="en-US" dirty="0" err="1"/>
              <a:t>dayName</a:t>
            </a:r>
            <a:r>
              <a:rPr lang="en-US" dirty="0"/>
              <a:t> = "Sunday";</a:t>
            </a:r>
          </a:p>
          <a:p>
            <a:r>
              <a:rPr lang="en-US" dirty="0"/>
              <a:t>        break;</a:t>
            </a:r>
          </a:p>
          <a:p>
            <a:r>
              <a:rPr lang="en-US" dirty="0"/>
              <a:t>    case 2:</a:t>
            </a:r>
          </a:p>
          <a:p>
            <a:r>
              <a:rPr lang="en-US" dirty="0"/>
              <a:t>        </a:t>
            </a:r>
            <a:r>
              <a:rPr lang="en-US" dirty="0" err="1"/>
              <a:t>dayName</a:t>
            </a:r>
            <a:r>
              <a:rPr lang="en-US" dirty="0"/>
              <a:t> = "Monday";</a:t>
            </a:r>
          </a:p>
          <a:p>
            <a:r>
              <a:rPr lang="en-US" dirty="0"/>
              <a:t>        break;</a:t>
            </a:r>
          </a:p>
          <a:p>
            <a:r>
              <a:rPr lang="en-US" dirty="0"/>
              <a:t>    case 3:</a:t>
            </a:r>
          </a:p>
          <a:p>
            <a:r>
              <a:rPr lang="en-US" dirty="0"/>
              <a:t>        </a:t>
            </a:r>
            <a:r>
              <a:rPr lang="en-US" dirty="0" err="1"/>
              <a:t>dayName</a:t>
            </a:r>
            <a:r>
              <a:rPr lang="en-US" dirty="0"/>
              <a:t> = "Tuesday";</a:t>
            </a:r>
          </a:p>
          <a:p>
            <a:r>
              <a:rPr lang="en-US" dirty="0"/>
              <a:t>        break;</a:t>
            </a:r>
          </a:p>
          <a:p>
            <a:r>
              <a:rPr lang="en-US" dirty="0"/>
              <a:t>    // Add more cases for other days</a:t>
            </a:r>
          </a:p>
          <a:p>
            <a:r>
              <a:rPr lang="en-US" dirty="0"/>
              <a:t>    default:</a:t>
            </a:r>
          </a:p>
          <a:p>
            <a:r>
              <a:rPr lang="en-US" dirty="0"/>
              <a:t>        </a:t>
            </a:r>
            <a:r>
              <a:rPr lang="en-US" dirty="0" err="1"/>
              <a:t>dayName</a:t>
            </a:r>
            <a:r>
              <a:rPr lang="en-US" dirty="0"/>
              <a:t> = "Invalid day";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("Today is " + </a:t>
            </a:r>
            <a:r>
              <a:rPr lang="en-US" dirty="0" err="1"/>
              <a:t>dayName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00245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4EB3C3-717F-92A5-FA2D-C27216051177}"/>
              </a:ext>
            </a:extLst>
          </p:cNvPr>
          <p:cNvSpPr/>
          <p:nvPr/>
        </p:nvSpPr>
        <p:spPr>
          <a:xfrm>
            <a:off x="1142560" y="781834"/>
            <a:ext cx="11035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1E5BC-4A40-16F9-1694-40578BF5831B}"/>
              </a:ext>
            </a:extLst>
          </p:cNvPr>
          <p:cNvSpPr txBox="1"/>
          <p:nvPr/>
        </p:nvSpPr>
        <p:spPr>
          <a:xfrm>
            <a:off x="2841811" y="865784"/>
            <a:ext cx="811798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age = 20;</a:t>
            </a:r>
          </a:p>
          <a:p>
            <a:endParaRPr lang="en-US" dirty="0"/>
          </a:p>
          <a:p>
            <a:r>
              <a:rPr lang="en-US" dirty="0"/>
              <a:t>    if (age &gt;= 18)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"You are an adult."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"You are a minor."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BE52A-6081-B1F5-F3F9-5CF86E8E30BA}"/>
              </a:ext>
            </a:extLst>
          </p:cNvPr>
          <p:cNvSpPr txBox="1"/>
          <p:nvPr/>
        </p:nvSpPr>
        <p:spPr>
          <a:xfrm>
            <a:off x="3558987" y="4668777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000" b="1" i="0" dirty="0">
                <a:effectLst/>
                <a:latin typeface="Söhne"/>
              </a:rPr>
              <a:t>Conditional (Ternary) Operator: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? 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(Conditional operator, also known as the ternary operator)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5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0C9E84-B7A2-4283-8BB0-8E114906E398}"/>
              </a:ext>
            </a:extLst>
          </p:cNvPr>
          <p:cNvGrpSpPr/>
          <p:nvPr/>
        </p:nvGrpSpPr>
        <p:grpSpPr>
          <a:xfrm>
            <a:off x="5759631" y="2105561"/>
            <a:ext cx="4408966" cy="2339102"/>
            <a:chOff x="4136103" y="2121039"/>
            <a:chExt cx="4408966" cy="233910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5E9610-264D-4451-A712-C7C2E83D9C85}"/>
                </a:ext>
              </a:extLst>
            </p:cNvPr>
            <p:cNvSpPr txBox="1"/>
            <p:nvPr/>
          </p:nvSpPr>
          <p:spPr>
            <a:xfrm>
              <a:off x="4136103" y="2121039"/>
              <a:ext cx="44089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Thanks for </a:t>
              </a:r>
              <a:r>
                <a:rPr lang="en-US" sz="4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Listening 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with great patience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E4CA4D-7BF0-40A9-9D65-6D058496089D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7D60E91-209D-4CBF-8DF6-B3DF8FCDF71C}"/>
              </a:ext>
            </a:extLst>
          </p:cNvPr>
          <p:cNvSpPr/>
          <p:nvPr/>
        </p:nvSpPr>
        <p:spPr>
          <a:xfrm>
            <a:off x="2351556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40EED6-8763-41F4-BE96-42FF881BFC09}"/>
              </a:ext>
            </a:extLst>
          </p:cNvPr>
          <p:cNvSpPr/>
          <p:nvPr/>
        </p:nvSpPr>
        <p:spPr>
          <a:xfrm>
            <a:off x="2690517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D71FFA-1603-40C8-A30C-B1D85CA8BC6C}"/>
              </a:ext>
            </a:extLst>
          </p:cNvPr>
          <p:cNvSpPr/>
          <p:nvPr/>
        </p:nvSpPr>
        <p:spPr>
          <a:xfrm>
            <a:off x="2906682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24FB86-6B1E-463D-B166-E89774306D61}"/>
              </a:ext>
            </a:extLst>
          </p:cNvPr>
          <p:cNvGrpSpPr/>
          <p:nvPr/>
        </p:nvGrpSpPr>
        <p:grpSpPr>
          <a:xfrm>
            <a:off x="3257009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9B77B7-3F5E-484A-A697-8F531BDD20A1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14" name="Freeform 176">
                <a:extLst>
                  <a:ext uri="{FF2B5EF4-FFF2-40B4-BE49-F238E27FC236}">
                    <a16:creationId xmlns:a16="http://schemas.microsoft.com/office/drawing/2014/main" id="{7C7BEFD9-73F0-4B38-9BF6-48651AF5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77">
                <a:extLst>
                  <a:ext uri="{FF2B5EF4-FFF2-40B4-BE49-F238E27FC236}">
                    <a16:creationId xmlns:a16="http://schemas.microsoft.com/office/drawing/2014/main" id="{30414753-D679-4727-A2BD-899E4A254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8">
                <a:extLst>
                  <a:ext uri="{FF2B5EF4-FFF2-40B4-BE49-F238E27FC236}">
                    <a16:creationId xmlns:a16="http://schemas.microsoft.com/office/drawing/2014/main" id="{6C1D87C7-737B-4EA5-B411-A1A1D9F42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79">
                <a:extLst>
                  <a:ext uri="{FF2B5EF4-FFF2-40B4-BE49-F238E27FC236}">
                    <a16:creationId xmlns:a16="http://schemas.microsoft.com/office/drawing/2014/main" id="{E0301570-1380-4656-BAF8-2DDCE254E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80">
                <a:extLst>
                  <a:ext uri="{FF2B5EF4-FFF2-40B4-BE49-F238E27FC236}">
                    <a16:creationId xmlns:a16="http://schemas.microsoft.com/office/drawing/2014/main" id="{89E702EA-9772-4331-BDFC-BB4EA5E42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7754D6B6-3A8A-4867-B93C-DBCF8532B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82">
                <a:extLst>
                  <a:ext uri="{FF2B5EF4-FFF2-40B4-BE49-F238E27FC236}">
                    <a16:creationId xmlns:a16="http://schemas.microsoft.com/office/drawing/2014/main" id="{034EB82A-5905-4EBF-995E-0B1E73E19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83">
                <a:extLst>
                  <a:ext uri="{FF2B5EF4-FFF2-40B4-BE49-F238E27FC236}">
                    <a16:creationId xmlns:a16="http://schemas.microsoft.com/office/drawing/2014/main" id="{EE052770-E1B2-4D52-AA16-5E85BB97E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84">
                <a:extLst>
                  <a:ext uri="{FF2B5EF4-FFF2-40B4-BE49-F238E27FC236}">
                    <a16:creationId xmlns:a16="http://schemas.microsoft.com/office/drawing/2014/main" id="{05223539-5AF5-442F-97FC-3F27E41D6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5">
                <a:extLst>
                  <a:ext uri="{FF2B5EF4-FFF2-40B4-BE49-F238E27FC236}">
                    <a16:creationId xmlns:a16="http://schemas.microsoft.com/office/drawing/2014/main" id="{D3EAC41E-59F0-446A-8706-3E938FEE4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86">
                <a:extLst>
                  <a:ext uri="{FF2B5EF4-FFF2-40B4-BE49-F238E27FC236}">
                    <a16:creationId xmlns:a16="http://schemas.microsoft.com/office/drawing/2014/main" id="{61D8F673-2194-4498-BA6D-50F7CCED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87">
                <a:extLst>
                  <a:ext uri="{FF2B5EF4-FFF2-40B4-BE49-F238E27FC236}">
                    <a16:creationId xmlns:a16="http://schemas.microsoft.com/office/drawing/2014/main" id="{B37DB4C1-D3CD-405D-9ACD-46321D4B0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79C764B2-3377-4639-A7EB-005C69D9BB5F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5A46154B-9A3A-4F83-A8CA-33A5DE09885C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F9FD4C3E-8B5F-4896-BA7A-E3A4F195054C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12A8577C-9ADA-4735-849A-F5C9660CB24C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765B53-719A-42C8-87E8-CEE3E5FE4B70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992244" y="4015357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27BBED-89CE-431D-9E55-7F8335C3BFFD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738811" y="4015357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7D6FB44A-05D9-4FFD-ACD5-FAF874F517F4}"/>
              </a:ext>
            </a:extLst>
          </p:cNvPr>
          <p:cNvSpPr/>
          <p:nvPr/>
        </p:nvSpPr>
        <p:spPr>
          <a:xfrm>
            <a:off x="3231502" y="355577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36D080-22C9-461F-8997-7A715997FA93}"/>
              </a:ext>
            </a:extLst>
          </p:cNvPr>
          <p:cNvSpPr/>
          <p:nvPr/>
        </p:nvSpPr>
        <p:spPr>
          <a:xfrm>
            <a:off x="3595833" y="3920107"/>
            <a:ext cx="190500" cy="19050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437E23B3-B40E-4988-850C-C2BB2D78001F}"/>
              </a:ext>
            </a:extLst>
          </p:cNvPr>
          <p:cNvSpPr/>
          <p:nvPr/>
        </p:nvSpPr>
        <p:spPr>
          <a:xfrm>
            <a:off x="3476770" y="3801044"/>
            <a:ext cx="428626" cy="428626"/>
          </a:xfrm>
          <a:prstGeom prst="donut">
            <a:avLst>
              <a:gd name="adj" fmla="val 5281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4CCF2841-6EE2-4032-9283-B1F4AFACA5D3}"/>
              </a:ext>
            </a:extLst>
          </p:cNvPr>
          <p:cNvSpPr/>
          <p:nvPr/>
        </p:nvSpPr>
        <p:spPr>
          <a:xfrm>
            <a:off x="3343898" y="366817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B7A63D-BF3A-4436-B6DC-68AF682E63A3}"/>
              </a:ext>
            </a:extLst>
          </p:cNvPr>
          <p:cNvCxnSpPr>
            <a:cxnSpLocks/>
          </p:cNvCxnSpPr>
          <p:nvPr/>
        </p:nvCxnSpPr>
        <p:spPr>
          <a:xfrm flipV="1">
            <a:off x="3691084" y="4362543"/>
            <a:ext cx="0" cy="1033387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CA3BDCF-C4B5-4EC9-9823-EFDC3C28FD34}"/>
              </a:ext>
            </a:extLst>
          </p:cNvPr>
          <p:cNvSpPr/>
          <p:nvPr/>
        </p:nvSpPr>
        <p:spPr>
          <a:xfrm>
            <a:off x="3628963" y="5370797"/>
            <a:ext cx="124240" cy="12424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92ECE-290C-4E70-B447-89DDE821C0B6}"/>
              </a:ext>
            </a:extLst>
          </p:cNvPr>
          <p:cNvSpPr txBox="1"/>
          <p:nvPr/>
        </p:nvSpPr>
        <p:spPr>
          <a:xfrm>
            <a:off x="2636515" y="2981868"/>
            <a:ext cx="210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52C9BD"/>
                </a:solidFill>
                <a:latin typeface="Tw Cen MT" panose="020B0602020104020603" pitchFamily="34" charset="0"/>
              </a:rPr>
              <a:t>C++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E25F0-ACBB-4F49-AA9E-9EC109F55E9F}"/>
              </a:ext>
            </a:extLst>
          </p:cNvPr>
          <p:cNvSpPr txBox="1"/>
          <p:nvPr/>
        </p:nvSpPr>
        <p:spPr>
          <a:xfrm>
            <a:off x="2647862" y="5623023"/>
            <a:ext cx="223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Performance but complex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3C39907-368D-4E85-857A-A59F104DFEFC}"/>
              </a:ext>
            </a:extLst>
          </p:cNvPr>
          <p:cNvSpPr/>
          <p:nvPr/>
        </p:nvSpPr>
        <p:spPr>
          <a:xfrm rot="5400000">
            <a:off x="5469980" y="355577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B48444-F712-4FC3-A9C1-2909AC66AAFB}"/>
              </a:ext>
            </a:extLst>
          </p:cNvPr>
          <p:cNvSpPr/>
          <p:nvPr/>
        </p:nvSpPr>
        <p:spPr>
          <a:xfrm>
            <a:off x="5834311" y="3920107"/>
            <a:ext cx="190500" cy="19050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FC2C1C56-9841-45E2-99B3-3EA9BBD45444}"/>
              </a:ext>
            </a:extLst>
          </p:cNvPr>
          <p:cNvSpPr/>
          <p:nvPr/>
        </p:nvSpPr>
        <p:spPr>
          <a:xfrm>
            <a:off x="5715248" y="3801044"/>
            <a:ext cx="428626" cy="428626"/>
          </a:xfrm>
          <a:prstGeom prst="donut">
            <a:avLst>
              <a:gd name="adj" fmla="val 5281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04335EDA-E118-4CC0-A600-FFEA7CF75033}"/>
              </a:ext>
            </a:extLst>
          </p:cNvPr>
          <p:cNvSpPr/>
          <p:nvPr/>
        </p:nvSpPr>
        <p:spPr>
          <a:xfrm>
            <a:off x="5582376" y="366817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A601E7-BF87-4436-B35D-2AEB9EC3A862}"/>
              </a:ext>
            </a:extLst>
          </p:cNvPr>
          <p:cNvCxnSpPr>
            <a:cxnSpLocks/>
          </p:cNvCxnSpPr>
          <p:nvPr/>
        </p:nvCxnSpPr>
        <p:spPr>
          <a:xfrm flipV="1">
            <a:off x="5929562" y="2634785"/>
            <a:ext cx="0" cy="1033387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682304E-3409-4859-BCA1-90C08E5C8C0A}"/>
              </a:ext>
            </a:extLst>
          </p:cNvPr>
          <p:cNvSpPr/>
          <p:nvPr/>
        </p:nvSpPr>
        <p:spPr>
          <a:xfrm>
            <a:off x="5867441" y="2588429"/>
            <a:ext cx="124240" cy="12424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152C26-EDD2-44F6-B16E-958F7B292CE6}"/>
              </a:ext>
            </a:extLst>
          </p:cNvPr>
          <p:cNvSpPr txBox="1"/>
          <p:nvPr/>
        </p:nvSpPr>
        <p:spPr>
          <a:xfrm>
            <a:off x="4886753" y="4402649"/>
            <a:ext cx="2091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EC630"/>
                </a:solidFill>
                <a:latin typeface="Tw Cen MT" panose="020B0602020104020603" pitchFamily="34" charset="0"/>
              </a:rPr>
              <a:t>Python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B4EBC-12BE-43C3-B846-9E55C14ACADA}"/>
              </a:ext>
            </a:extLst>
          </p:cNvPr>
          <p:cNvSpPr txBox="1"/>
          <p:nvPr/>
        </p:nvSpPr>
        <p:spPr>
          <a:xfrm>
            <a:off x="4781427" y="1946146"/>
            <a:ext cx="2358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Easy Learning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17F61C6F-56B2-4134-8CC2-F589003C8B35}"/>
              </a:ext>
            </a:extLst>
          </p:cNvPr>
          <p:cNvSpPr/>
          <p:nvPr/>
        </p:nvSpPr>
        <p:spPr>
          <a:xfrm>
            <a:off x="7723413" y="355577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7E0961-DB3E-417A-9099-B225E438FF5A}"/>
              </a:ext>
            </a:extLst>
          </p:cNvPr>
          <p:cNvSpPr/>
          <p:nvPr/>
        </p:nvSpPr>
        <p:spPr>
          <a:xfrm>
            <a:off x="8087744" y="3920107"/>
            <a:ext cx="190500" cy="1905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1FED528-B973-4BDD-8044-51E5C78A0ADA}"/>
              </a:ext>
            </a:extLst>
          </p:cNvPr>
          <p:cNvSpPr/>
          <p:nvPr/>
        </p:nvSpPr>
        <p:spPr>
          <a:xfrm>
            <a:off x="7968681" y="3801044"/>
            <a:ext cx="428626" cy="428626"/>
          </a:xfrm>
          <a:prstGeom prst="donut">
            <a:avLst>
              <a:gd name="adj" fmla="val 5281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6C4275E4-79BE-40FE-8519-879B697E5C94}"/>
              </a:ext>
            </a:extLst>
          </p:cNvPr>
          <p:cNvSpPr/>
          <p:nvPr/>
        </p:nvSpPr>
        <p:spPr>
          <a:xfrm>
            <a:off x="7835809" y="366817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A196CE-36A3-4644-B038-CAD55312BF83}"/>
              </a:ext>
            </a:extLst>
          </p:cNvPr>
          <p:cNvCxnSpPr>
            <a:cxnSpLocks/>
          </p:cNvCxnSpPr>
          <p:nvPr/>
        </p:nvCxnSpPr>
        <p:spPr>
          <a:xfrm flipV="1">
            <a:off x="8182995" y="4362543"/>
            <a:ext cx="0" cy="1033387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A758655-DBF9-422F-8E26-A451DF1D93E5}"/>
              </a:ext>
            </a:extLst>
          </p:cNvPr>
          <p:cNvSpPr/>
          <p:nvPr/>
        </p:nvSpPr>
        <p:spPr>
          <a:xfrm>
            <a:off x="8120874" y="5370797"/>
            <a:ext cx="124240" cy="12424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84A9C-5FE9-4004-8AB4-15B39167F27F}"/>
              </a:ext>
            </a:extLst>
          </p:cNvPr>
          <p:cNvSpPr txBox="1"/>
          <p:nvPr/>
        </p:nvSpPr>
        <p:spPr>
          <a:xfrm>
            <a:off x="7226146" y="2981867"/>
            <a:ext cx="2661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5969"/>
                </a:solidFill>
                <a:latin typeface="Tw Cen MT" panose="020B0602020104020603" pitchFamily="34" charset="0"/>
              </a:rPr>
              <a:t>Java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18FE2B-7A0A-4D17-A6DC-37978FFD62A1}"/>
              </a:ext>
            </a:extLst>
          </p:cNvPr>
          <p:cNvSpPr txBox="1"/>
          <p:nvPr/>
        </p:nvSpPr>
        <p:spPr>
          <a:xfrm>
            <a:off x="7139772" y="5592247"/>
            <a:ext cx="2140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Strong Typing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3A6C3D-D9C7-4E8D-8333-6C869276FE3C}"/>
              </a:ext>
            </a:extLst>
          </p:cNvPr>
          <p:cNvCxnSpPr>
            <a:cxnSpLocks/>
          </p:cNvCxnSpPr>
          <p:nvPr/>
        </p:nvCxnSpPr>
        <p:spPr>
          <a:xfrm>
            <a:off x="2751612" y="6232414"/>
            <a:ext cx="2048865" cy="0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ADEBDE-B1A5-4374-A9CD-274CBC2593A9}"/>
              </a:ext>
            </a:extLst>
          </p:cNvPr>
          <p:cNvCxnSpPr>
            <a:cxnSpLocks/>
          </p:cNvCxnSpPr>
          <p:nvPr/>
        </p:nvCxnSpPr>
        <p:spPr>
          <a:xfrm>
            <a:off x="7231560" y="6232414"/>
            <a:ext cx="2048865" cy="0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924056-D310-443C-9A97-82A565EA71E3}"/>
              </a:ext>
            </a:extLst>
          </p:cNvPr>
          <p:cNvCxnSpPr>
            <a:cxnSpLocks/>
          </p:cNvCxnSpPr>
          <p:nvPr/>
        </p:nvCxnSpPr>
        <p:spPr>
          <a:xfrm>
            <a:off x="4888874" y="1855350"/>
            <a:ext cx="2048865" cy="0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0CED4E-8099-4464-A91D-B2681C0FB01F}"/>
              </a:ext>
            </a:extLst>
          </p:cNvPr>
          <p:cNvSpPr txBox="1"/>
          <p:nvPr/>
        </p:nvSpPr>
        <p:spPr>
          <a:xfrm>
            <a:off x="3677652" y="211989"/>
            <a:ext cx="4836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5969"/>
                </a:solidFill>
                <a:latin typeface="Tw Cen MT" panose="020B0602020104020603" pitchFamily="34" charset="0"/>
              </a:rPr>
              <a:t>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72473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5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9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7" grpId="0" animBg="1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417D7E-F045-73A5-0954-DA1075AD6159}"/>
              </a:ext>
            </a:extLst>
          </p:cNvPr>
          <p:cNvSpPr/>
          <p:nvPr/>
        </p:nvSpPr>
        <p:spPr>
          <a:xfrm>
            <a:off x="600381" y="152418"/>
            <a:ext cx="631570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E7A71F-D76D-29EF-CAB3-F32576050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232860"/>
              </p:ext>
            </p:extLst>
          </p:nvPr>
        </p:nvGraphicFramePr>
        <p:xfrm>
          <a:off x="757076" y="1315545"/>
          <a:ext cx="10986688" cy="509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00">
                  <a:extLst>
                    <a:ext uri="{9D8B030D-6E8A-4147-A177-3AD203B41FA5}">
                      <a16:colId xmlns:a16="http://schemas.microsoft.com/office/drawing/2014/main" val="404376565"/>
                    </a:ext>
                  </a:extLst>
                </a:gridCol>
                <a:gridCol w="3173506">
                  <a:extLst>
                    <a:ext uri="{9D8B030D-6E8A-4147-A177-3AD203B41FA5}">
                      <a16:colId xmlns:a16="http://schemas.microsoft.com/office/drawing/2014/main" val="2223705733"/>
                    </a:ext>
                  </a:extLst>
                </a:gridCol>
                <a:gridCol w="3209364">
                  <a:extLst>
                    <a:ext uri="{9D8B030D-6E8A-4147-A177-3AD203B41FA5}">
                      <a16:colId xmlns:a16="http://schemas.microsoft.com/office/drawing/2014/main" val="4102973135"/>
                    </a:ext>
                  </a:extLst>
                </a:gridCol>
                <a:gridCol w="2967318">
                  <a:extLst>
                    <a:ext uri="{9D8B030D-6E8A-4147-A177-3AD203B41FA5}">
                      <a16:colId xmlns:a16="http://schemas.microsoft.com/office/drawing/2014/main" val="2444460393"/>
                    </a:ext>
                  </a:extLst>
                </a:gridCol>
              </a:tblGrid>
              <a:tr h="127460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155338"/>
                  </a:ext>
                </a:extLst>
              </a:tr>
              <a:tr h="1274607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dirty="0">
                          <a:effectLst/>
                          <a:latin typeface="Söhne"/>
                        </a:rPr>
                        <a:t>Syntax and Readability</a:t>
                      </a:r>
                      <a:endParaRPr lang="en-IN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Less Readable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Verbose and complex syntax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 {} ‘ used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Less Readable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Verbose and complex syntax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 {} ‘ used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Clean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Readable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Simplicity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465074"/>
                  </a:ext>
                </a:extLst>
              </a:tr>
              <a:tr h="1274607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Compilation vs. Interpretation</a:t>
                      </a:r>
                      <a:endParaRPr lang="en-IN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Compiled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Compiled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Interpreted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465570"/>
                  </a:ext>
                </a:extLst>
              </a:tr>
              <a:tr h="1274607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vs. Dynamic Typing</a:t>
                      </a:r>
                      <a:endParaRPr lang="en-IN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Statically typed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declare the data type of a variable at the time of declaration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Statically typed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Dynamically typed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2913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761DEB4-4E30-B562-A7B1-244AD0F0025E}"/>
              </a:ext>
            </a:extLst>
          </p:cNvPr>
          <p:cNvSpPr/>
          <p:nvPr/>
        </p:nvSpPr>
        <p:spPr>
          <a:xfrm>
            <a:off x="748112" y="1676400"/>
            <a:ext cx="16454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2A5FC5-5F3E-F319-6841-2E6CA5F0532F}"/>
              </a:ext>
            </a:extLst>
          </p:cNvPr>
          <p:cNvSpPr/>
          <p:nvPr/>
        </p:nvSpPr>
        <p:spPr>
          <a:xfrm>
            <a:off x="2935501" y="1676400"/>
            <a:ext cx="16454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948CB2-58B0-91A4-FBDA-4DD42A6103A9}"/>
              </a:ext>
            </a:extLst>
          </p:cNvPr>
          <p:cNvSpPr/>
          <p:nvPr/>
        </p:nvSpPr>
        <p:spPr>
          <a:xfrm>
            <a:off x="6096000" y="1676400"/>
            <a:ext cx="16454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ED679F-74C4-C604-E95C-0A1B44835092}"/>
              </a:ext>
            </a:extLst>
          </p:cNvPr>
          <p:cNvSpPr/>
          <p:nvPr/>
        </p:nvSpPr>
        <p:spPr>
          <a:xfrm>
            <a:off x="9354230" y="1676400"/>
            <a:ext cx="16454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26480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E7A71F-D76D-29EF-CAB3-F32576050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91941"/>
              </p:ext>
            </p:extLst>
          </p:nvPr>
        </p:nvGraphicFramePr>
        <p:xfrm>
          <a:off x="676393" y="939028"/>
          <a:ext cx="10986688" cy="547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00">
                  <a:extLst>
                    <a:ext uri="{9D8B030D-6E8A-4147-A177-3AD203B41FA5}">
                      <a16:colId xmlns:a16="http://schemas.microsoft.com/office/drawing/2014/main" val="404376565"/>
                    </a:ext>
                  </a:extLst>
                </a:gridCol>
                <a:gridCol w="3173506">
                  <a:extLst>
                    <a:ext uri="{9D8B030D-6E8A-4147-A177-3AD203B41FA5}">
                      <a16:colId xmlns:a16="http://schemas.microsoft.com/office/drawing/2014/main" val="2223705733"/>
                    </a:ext>
                  </a:extLst>
                </a:gridCol>
                <a:gridCol w="3209364">
                  <a:extLst>
                    <a:ext uri="{9D8B030D-6E8A-4147-A177-3AD203B41FA5}">
                      <a16:colId xmlns:a16="http://schemas.microsoft.com/office/drawing/2014/main" val="4102973135"/>
                    </a:ext>
                  </a:extLst>
                </a:gridCol>
                <a:gridCol w="2967318">
                  <a:extLst>
                    <a:ext uri="{9D8B030D-6E8A-4147-A177-3AD203B41FA5}">
                      <a16:colId xmlns:a16="http://schemas.microsoft.com/office/drawing/2014/main" val="2444460393"/>
                    </a:ext>
                  </a:extLst>
                </a:gridCol>
              </a:tblGrid>
              <a:tr h="127460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155338"/>
                  </a:ext>
                </a:extLst>
              </a:tr>
              <a:tr h="1274607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Management</a:t>
                      </a:r>
                      <a:endParaRPr lang="en-IN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 memory management (garbage collection)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Manual memory management capabilities through pointers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Verbose and complex syntax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Prone to errors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 memory management (garbage collection)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465074"/>
                  </a:ext>
                </a:extLst>
              </a:tr>
              <a:tr h="1274607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 Independence</a:t>
                      </a:r>
                      <a:endParaRPr lang="en-IN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Platform-independent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Virtual Machine (JVM)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Less Portable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Dependent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Mostly platform-independent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Platform-specific libraries may introduce some limitations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465570"/>
                  </a:ext>
                </a:extLst>
              </a:tr>
              <a:tr h="1274607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Community and Popularity</a:t>
                      </a:r>
                      <a:endParaRPr lang="en-IN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Enterprise applications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app development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 development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Embedded systems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science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development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2913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761DEB4-4E30-B562-A7B1-244AD0F0025E}"/>
              </a:ext>
            </a:extLst>
          </p:cNvPr>
          <p:cNvSpPr/>
          <p:nvPr/>
        </p:nvSpPr>
        <p:spPr>
          <a:xfrm>
            <a:off x="676393" y="1445567"/>
            <a:ext cx="16454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2A5FC5-5F3E-F319-6841-2E6CA5F0532F}"/>
              </a:ext>
            </a:extLst>
          </p:cNvPr>
          <p:cNvSpPr/>
          <p:nvPr/>
        </p:nvSpPr>
        <p:spPr>
          <a:xfrm>
            <a:off x="2837770" y="1445566"/>
            <a:ext cx="16454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948CB2-58B0-91A4-FBDA-4DD42A6103A9}"/>
              </a:ext>
            </a:extLst>
          </p:cNvPr>
          <p:cNvSpPr/>
          <p:nvPr/>
        </p:nvSpPr>
        <p:spPr>
          <a:xfrm>
            <a:off x="6063304" y="1445564"/>
            <a:ext cx="16454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ED679F-74C4-C604-E95C-0A1B44835092}"/>
              </a:ext>
            </a:extLst>
          </p:cNvPr>
          <p:cNvSpPr/>
          <p:nvPr/>
        </p:nvSpPr>
        <p:spPr>
          <a:xfrm>
            <a:off x="9288838" y="1445564"/>
            <a:ext cx="16454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3268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3231F2C-F573-8DE0-A6FD-E6A98FDD8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2" y="609600"/>
            <a:ext cx="7467019" cy="55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757185-7AB5-2215-3BF1-759F5A2B613F}"/>
              </a:ext>
            </a:extLst>
          </p:cNvPr>
          <p:cNvSpPr/>
          <p:nvPr/>
        </p:nvSpPr>
        <p:spPr>
          <a:xfrm>
            <a:off x="7835952" y="2133618"/>
            <a:ext cx="398711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go then . . .  </a:t>
            </a:r>
          </a:p>
        </p:txBody>
      </p:sp>
    </p:spTree>
    <p:extLst>
      <p:ext uri="{BB962C8B-B14F-4D97-AF65-F5344CB8AC3E}">
        <p14:creationId xmlns:p14="http://schemas.microsoft.com/office/powerpoint/2010/main" val="320129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417D7E-F045-73A5-0954-DA1075AD6159}"/>
              </a:ext>
            </a:extLst>
          </p:cNvPr>
          <p:cNvSpPr/>
          <p:nvPr/>
        </p:nvSpPr>
        <p:spPr>
          <a:xfrm>
            <a:off x="900513" y="144037"/>
            <a:ext cx="26509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Hello World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2A5FC5-5F3E-F319-6841-2E6CA5F0532F}"/>
              </a:ext>
            </a:extLst>
          </p:cNvPr>
          <p:cNvSpPr/>
          <p:nvPr/>
        </p:nvSpPr>
        <p:spPr>
          <a:xfrm>
            <a:off x="900513" y="1977751"/>
            <a:ext cx="11035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948CB2-58B0-91A4-FBDA-4DD42A6103A9}"/>
              </a:ext>
            </a:extLst>
          </p:cNvPr>
          <p:cNvSpPr/>
          <p:nvPr/>
        </p:nvSpPr>
        <p:spPr>
          <a:xfrm>
            <a:off x="900513" y="4245478"/>
            <a:ext cx="11035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B64DC5-E6D8-D9C4-46F4-77079F268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465" y="1977751"/>
            <a:ext cx="8989498" cy="2125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A23692-AF63-D191-91AE-21DE271F8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65" y="4245478"/>
            <a:ext cx="8989498" cy="23935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7C3440-8C3F-72D3-834F-CF6088F9D277}"/>
              </a:ext>
            </a:extLst>
          </p:cNvPr>
          <p:cNvSpPr/>
          <p:nvPr/>
        </p:nvSpPr>
        <p:spPr>
          <a:xfrm>
            <a:off x="701000" y="1038716"/>
            <a:ext cx="16454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96978A-3AC2-E948-D163-0E084EA01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464" y="1165141"/>
            <a:ext cx="8989498" cy="6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9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ED79E3-1E85-73D9-BE4C-77836C873046}"/>
              </a:ext>
            </a:extLst>
          </p:cNvPr>
          <p:cNvSpPr/>
          <p:nvPr/>
        </p:nvSpPr>
        <p:spPr>
          <a:xfrm>
            <a:off x="861515" y="301104"/>
            <a:ext cx="656126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Variables and Data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C7E3E-3E00-791F-3C71-29D3C617CF95}"/>
              </a:ext>
            </a:extLst>
          </p:cNvPr>
          <p:cNvSpPr txBox="1"/>
          <p:nvPr/>
        </p:nvSpPr>
        <p:spPr>
          <a:xfrm>
            <a:off x="986116" y="1323217"/>
            <a:ext cx="10632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In programming, variables are used to store and manage data. To declare a variable, you give it a name and specify its data type.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EA33C-3891-1C2B-B938-7C105B9C0075}"/>
              </a:ext>
            </a:extLst>
          </p:cNvPr>
          <p:cNvSpPr/>
          <p:nvPr/>
        </p:nvSpPr>
        <p:spPr>
          <a:xfrm>
            <a:off x="986116" y="2840485"/>
            <a:ext cx="22582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Types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1325C-8618-B816-9716-4FF3EDBD2A66}"/>
              </a:ext>
            </a:extLst>
          </p:cNvPr>
          <p:cNvSpPr txBox="1"/>
          <p:nvPr/>
        </p:nvSpPr>
        <p:spPr>
          <a:xfrm>
            <a:off x="986116" y="3429000"/>
            <a:ext cx="1063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Common data types in programming include : </a:t>
            </a:r>
          </a:p>
          <a:p>
            <a:pPr algn="just"/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Integer (int): Stores whole numbers.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Float (or Double): Stores numbers with decimal points.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String: Stores sequences of characters (text).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Boolean: Stores either True or False.</a:t>
            </a:r>
          </a:p>
          <a:p>
            <a:pPr algn="just"/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811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AD6388-04B6-1D3F-8C49-52B61EE32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17181"/>
              </p:ext>
            </p:extLst>
          </p:nvPr>
        </p:nvGraphicFramePr>
        <p:xfrm>
          <a:off x="1136072" y="142852"/>
          <a:ext cx="10249103" cy="6167630"/>
        </p:xfrm>
        <a:graphic>
          <a:graphicData uri="http://schemas.openxmlformats.org/drawingml/2006/table">
            <a:tbl>
              <a:tblPr/>
              <a:tblGrid>
                <a:gridCol w="3508304">
                  <a:extLst>
                    <a:ext uri="{9D8B030D-6E8A-4147-A177-3AD203B41FA5}">
                      <a16:colId xmlns:a16="http://schemas.microsoft.com/office/drawing/2014/main" val="2245037936"/>
                    </a:ext>
                  </a:extLst>
                </a:gridCol>
                <a:gridCol w="3393103">
                  <a:extLst>
                    <a:ext uri="{9D8B030D-6E8A-4147-A177-3AD203B41FA5}">
                      <a16:colId xmlns:a16="http://schemas.microsoft.com/office/drawing/2014/main" val="1334493582"/>
                    </a:ext>
                  </a:extLst>
                </a:gridCol>
                <a:gridCol w="3347696">
                  <a:extLst>
                    <a:ext uri="{9D8B030D-6E8A-4147-A177-3AD203B41FA5}">
                      <a16:colId xmlns:a16="http://schemas.microsoft.com/office/drawing/2014/main" val="790724597"/>
                    </a:ext>
                  </a:extLst>
                </a:gridCol>
              </a:tblGrid>
              <a:tr h="720436">
                <a:tc>
                  <a:txBody>
                    <a:bodyPr/>
                    <a:lstStyle/>
                    <a:p>
                      <a:pPr marR="344335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</a:rPr>
                        <a:t>Data Type </a:t>
                      </a:r>
                      <a:endParaRPr lang="en-IN" sz="3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6604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</a:rPr>
                        <a:t>Size </a:t>
                      </a:r>
                      <a:endParaRPr lang="en-IN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indent="-263754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</a:rPr>
                        <a:t>(in Bytes)</a:t>
                      </a:r>
                      <a:endParaRPr lang="en-IN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63754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</a:rPr>
                        <a:t>Range</a:t>
                      </a:r>
                      <a:endParaRPr lang="en-IN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627765"/>
                  </a:ext>
                </a:extLst>
              </a:tr>
              <a:tr h="5396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byte</a:t>
                      </a:r>
                      <a:endParaRPr lang="en-IN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-128 to 127</a:t>
                      </a:r>
                      <a:endParaRPr lang="en-IN" sz="18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4158"/>
                  </a:ext>
                </a:extLst>
              </a:tr>
              <a:tr h="5396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short</a:t>
                      </a:r>
                      <a:endParaRPr lang="en-IN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8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-32K to 32K</a:t>
                      </a:r>
                      <a:endParaRPr lang="en-IN" sz="18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482824"/>
                  </a:ext>
                </a:extLst>
              </a:tr>
              <a:tr h="46105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 </a:t>
                      </a:r>
                      <a:endParaRPr lang="en-IN" sz="18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-2B to 2B</a:t>
                      </a:r>
                      <a:endParaRPr lang="en-IN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421225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  <a:endParaRPr lang="en-IN" sz="18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N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-9,223,372,036,854,775,808 </a:t>
                      </a:r>
                      <a:endParaRPr lang="en-IN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 9,223,372,036,854,775,807</a:t>
                      </a:r>
                      <a:endParaRPr lang="en-IN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149806"/>
                  </a:ext>
                </a:extLst>
              </a:tr>
              <a:tr h="747586">
                <a:tc>
                  <a:txBody>
                    <a:bodyPr/>
                    <a:lstStyle/>
                    <a:p>
                      <a:pPr indent="-537451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float </a:t>
                      </a:r>
                      <a:endParaRPr lang="en-IN" sz="18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IN" sz="18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7 decimal digits</a:t>
                      </a:r>
                      <a:endParaRPr lang="en-IN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960094"/>
                  </a:ext>
                </a:extLst>
              </a:tr>
              <a:tr h="747586">
                <a:tc>
                  <a:txBody>
                    <a:bodyPr/>
                    <a:lstStyle/>
                    <a:p>
                      <a:pPr indent="-542963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double </a:t>
                      </a:r>
                      <a:endParaRPr lang="en-IN" sz="18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N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IN" sz="18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16 decimal digits</a:t>
                      </a:r>
                      <a:endParaRPr lang="en-IN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062916"/>
                  </a:ext>
                </a:extLst>
              </a:tr>
              <a:tr h="747586">
                <a:tc>
                  <a:txBody>
                    <a:bodyPr/>
                    <a:lstStyle/>
                    <a:p>
                      <a:pPr indent="-54243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char </a:t>
                      </a:r>
                      <a:endParaRPr lang="en-IN" sz="18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8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a, b, c ..</a:t>
                      </a:r>
                      <a:br>
                        <a:rPr lang="pt-BR" sz="18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8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A, B, C ..</a:t>
                      </a:r>
                      <a:endParaRPr lang="pt-BR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@, #, $ ..</a:t>
                      </a:r>
                      <a:endParaRPr lang="pt-BR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482816"/>
                  </a:ext>
                </a:extLst>
              </a:tr>
              <a:tr h="436669">
                <a:tc>
                  <a:txBody>
                    <a:bodyPr/>
                    <a:lstStyle/>
                    <a:p>
                      <a:pPr indent="-548297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bool </a:t>
                      </a:r>
                      <a:endParaRPr lang="en-IN" sz="18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True, false</a:t>
                      </a:r>
                      <a:endParaRPr lang="en-IN" sz="18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278" marR="46278" marT="46278" marB="4627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392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74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2080</Words>
  <Application>Microsoft Office PowerPoint</Application>
  <PresentationFormat>Widescreen</PresentationFormat>
  <Paragraphs>380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 Unicode MS</vt:lpstr>
      <vt:lpstr>Söhne</vt:lpstr>
      <vt:lpstr>Arial</vt:lpstr>
      <vt:lpstr>Bahnschrift</vt:lpstr>
      <vt:lpstr>Calibri</vt:lpstr>
      <vt:lpstr>Calibri Light</vt:lpstr>
      <vt:lpstr>Nunito</vt:lpstr>
      <vt:lpstr>Sitka Banner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ĸrιѕнna ĸт</dc:creator>
  <cp:lastModifiedBy>ĸrιѕнna ĸт</cp:lastModifiedBy>
  <cp:revision>7</cp:revision>
  <dcterms:created xsi:type="dcterms:W3CDTF">2023-10-18T15:14:59Z</dcterms:created>
  <dcterms:modified xsi:type="dcterms:W3CDTF">2023-10-20T14:23:30Z</dcterms:modified>
</cp:coreProperties>
</file>