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725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4766191" y="2673429"/>
            <a:ext cx="50977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   DSA BOOTCAMP 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812143"/>
            <a:ext cx="9933503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99"/>
              </a:lnSpc>
              <a:buNone/>
            </a:pPr>
            <a:r>
              <a:rPr lang="en-US" sz="2187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CONDUCTED BY </a:t>
            </a:r>
            <a:r>
              <a:rPr lang="en-US" sz="2187" dirty="0">
                <a:solidFill>
                  <a:srgbClr val="F44444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</a:t>
            </a:r>
            <a:r>
              <a:rPr lang="en-US" sz="2187" dirty="0">
                <a:solidFill>
                  <a:srgbClr val="204C8E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</a:t>
            </a:r>
            <a:r>
              <a:rPr lang="en-US" sz="2187" dirty="0">
                <a:solidFill>
                  <a:srgbClr val="F9D933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</a:t>
            </a:r>
            <a:r>
              <a:rPr lang="en-US" sz="2187" dirty="0">
                <a:solidFill>
                  <a:srgbClr val="1F713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</a:t>
            </a:r>
            <a:r>
              <a:rPr lang="en-US" sz="2187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ICOER 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48389" y="4506397"/>
            <a:ext cx="9933503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99"/>
              </a:lnSpc>
              <a:buNone/>
            </a:pPr>
            <a:r>
              <a:rPr lang="en-US" sz="2187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       PRESENTED BY </a:t>
            </a:r>
            <a:r>
              <a:rPr lang="en-US" sz="2187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SATYAM SINGH RAJPUT</a:t>
            </a:r>
            <a:r>
              <a:rPr lang="en-US" sz="2187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348389" y="5200650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2696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753797" y="561142"/>
            <a:ext cx="4335780" cy="637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21"/>
              </a:lnSpc>
              <a:buNone/>
            </a:pPr>
            <a:r>
              <a:rPr lang="en-US" sz="401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Creating an Array </a:t>
            </a:r>
            <a:endParaRPr lang="en-US" sz="4017" dirty="0"/>
          </a:p>
        </p:txBody>
      </p:sp>
      <p:sp>
        <p:nvSpPr>
          <p:cNvPr id="5" name="Text 3"/>
          <p:cNvSpPr/>
          <p:nvPr/>
        </p:nvSpPr>
        <p:spPr>
          <a:xfrm>
            <a:off x="2753797" y="1606867"/>
            <a:ext cx="9122688" cy="4080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14"/>
              </a:lnSpc>
              <a:buNone/>
            </a:pPr>
            <a:r>
              <a:rPr lang="en-US" sz="2008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Q ) Create an Arrays to Store a marks of 5 Subjects ?</a:t>
            </a:r>
            <a:endParaRPr lang="en-US" sz="2008" dirty="0"/>
          </a:p>
        </p:txBody>
      </p:sp>
      <p:sp>
        <p:nvSpPr>
          <p:cNvPr id="6" name="Text 4"/>
          <p:cNvSpPr/>
          <p:nvPr/>
        </p:nvSpPr>
        <p:spPr>
          <a:xfrm>
            <a:off x="2753797" y="2244447"/>
            <a:ext cx="9122688" cy="4080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14"/>
              </a:lnSpc>
              <a:buNone/>
            </a:pPr>
            <a:r>
              <a:rPr lang="en-US" sz="2008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Python : </a:t>
            </a:r>
            <a:endParaRPr lang="en-US" sz="2008" dirty="0"/>
          </a:p>
        </p:txBody>
      </p:sp>
      <p:sp>
        <p:nvSpPr>
          <p:cNvPr id="7" name="Text 5"/>
          <p:cNvSpPr/>
          <p:nvPr/>
        </p:nvSpPr>
        <p:spPr>
          <a:xfrm>
            <a:off x="2753797" y="2882027"/>
            <a:ext cx="9122688" cy="4080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14"/>
              </a:lnSpc>
              <a:buNone/>
            </a:pPr>
            <a:r>
              <a:rPr lang="en-US" sz="2008" dirty="0">
                <a:solidFill>
                  <a:srgbClr val="D6E5EF"/>
                </a:solidFill>
                <a:highlight>
                  <a:srgbClr val="204C8E"/>
                </a:highlight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marks = []</a:t>
            </a:r>
            <a:endParaRPr lang="en-US" sz="2008" dirty="0"/>
          </a:p>
        </p:txBody>
      </p:sp>
      <p:sp>
        <p:nvSpPr>
          <p:cNvPr id="8" name="Text 6"/>
          <p:cNvSpPr/>
          <p:nvPr/>
        </p:nvSpPr>
        <p:spPr>
          <a:xfrm>
            <a:off x="2753797" y="3519607"/>
            <a:ext cx="9122688" cy="4080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14"/>
              </a:lnSpc>
              <a:buNone/>
            </a:pPr>
            <a:r>
              <a:rPr lang="en-US" sz="2008" dirty="0">
                <a:solidFill>
                  <a:srgbClr val="D6E5EF"/>
                </a:solidFill>
                <a:highlight>
                  <a:srgbClr val="204C8E"/>
                </a:highlight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for i in range(5): </a:t>
            </a:r>
            <a:endParaRPr lang="en-US" sz="2008" dirty="0"/>
          </a:p>
        </p:txBody>
      </p:sp>
      <p:sp>
        <p:nvSpPr>
          <p:cNvPr id="9" name="Text 7"/>
          <p:cNvSpPr/>
          <p:nvPr/>
        </p:nvSpPr>
        <p:spPr>
          <a:xfrm>
            <a:off x="2753797" y="4157186"/>
            <a:ext cx="9122688" cy="4080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14"/>
              </a:lnSpc>
              <a:buNone/>
            </a:pPr>
            <a:r>
              <a:rPr lang="en-US" sz="2008" dirty="0">
                <a:solidFill>
                  <a:srgbClr val="D6E5EF"/>
                </a:solidFill>
                <a:highlight>
                  <a:srgbClr val="204C8E"/>
                </a:highlight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subject = input("Enter marks for subject {}: ".format(i + 1)) </a:t>
            </a:r>
            <a:endParaRPr lang="en-US" sz="2008" dirty="0"/>
          </a:p>
        </p:txBody>
      </p:sp>
      <p:sp>
        <p:nvSpPr>
          <p:cNvPr id="10" name="Text 8"/>
          <p:cNvSpPr/>
          <p:nvPr/>
        </p:nvSpPr>
        <p:spPr>
          <a:xfrm>
            <a:off x="2753797" y="4794766"/>
            <a:ext cx="9122688" cy="4080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14"/>
              </a:lnSpc>
              <a:buNone/>
            </a:pPr>
            <a:r>
              <a:rPr lang="en-US" sz="2008" dirty="0">
                <a:solidFill>
                  <a:srgbClr val="D6E5EF"/>
                </a:solidFill>
                <a:highlight>
                  <a:srgbClr val="204C8E"/>
                </a:highlight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marks.append(float(subject))</a:t>
            </a:r>
            <a:endParaRPr lang="en-US" sz="2008" dirty="0"/>
          </a:p>
        </p:txBody>
      </p:sp>
      <p:sp>
        <p:nvSpPr>
          <p:cNvPr id="11" name="Text 9"/>
          <p:cNvSpPr/>
          <p:nvPr/>
        </p:nvSpPr>
        <p:spPr>
          <a:xfrm>
            <a:off x="2753797" y="5432346"/>
            <a:ext cx="9122688" cy="4080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14"/>
              </a:lnSpc>
              <a:buNone/>
            </a:pPr>
            <a:r>
              <a:rPr lang="en-US" sz="2008" dirty="0">
                <a:solidFill>
                  <a:srgbClr val="D6E5EF"/>
                </a:solidFill>
                <a:highlight>
                  <a:srgbClr val="204C8E"/>
                </a:highlight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print("Marks for 5 subjects:") </a:t>
            </a:r>
            <a:endParaRPr lang="en-US" sz="2008" dirty="0"/>
          </a:p>
        </p:txBody>
      </p:sp>
      <p:sp>
        <p:nvSpPr>
          <p:cNvPr id="12" name="Text 10"/>
          <p:cNvSpPr/>
          <p:nvPr/>
        </p:nvSpPr>
        <p:spPr>
          <a:xfrm>
            <a:off x="2753797" y="6069925"/>
            <a:ext cx="9122688" cy="4080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14"/>
              </a:lnSpc>
              <a:buNone/>
            </a:pPr>
            <a:r>
              <a:rPr lang="en-US" sz="2008" dirty="0">
                <a:solidFill>
                  <a:srgbClr val="D6E5EF"/>
                </a:solidFill>
                <a:highlight>
                  <a:srgbClr val="204C8E"/>
                </a:highlight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for i in range(5): </a:t>
            </a:r>
            <a:endParaRPr lang="en-US" sz="2008" dirty="0"/>
          </a:p>
        </p:txBody>
      </p:sp>
      <p:sp>
        <p:nvSpPr>
          <p:cNvPr id="13" name="Text 11"/>
          <p:cNvSpPr/>
          <p:nvPr/>
        </p:nvSpPr>
        <p:spPr>
          <a:xfrm>
            <a:off x="2753797" y="6707505"/>
            <a:ext cx="9122688" cy="4080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14"/>
              </a:lnSpc>
              <a:buNone/>
            </a:pPr>
            <a:r>
              <a:rPr lang="en-US" sz="2008" dirty="0">
                <a:solidFill>
                  <a:srgbClr val="D6E5EF"/>
                </a:solidFill>
                <a:highlight>
                  <a:srgbClr val="204C8E"/>
                </a:highlight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print("Subject {}: {:.2f}".format(i + 1, marks[i]))</a:t>
            </a:r>
            <a:endParaRPr lang="en-US" sz="2008" dirty="0"/>
          </a:p>
        </p:txBody>
      </p:sp>
      <p:sp>
        <p:nvSpPr>
          <p:cNvPr id="14" name="Text 12"/>
          <p:cNvSpPr/>
          <p:nvPr/>
        </p:nvSpPr>
        <p:spPr>
          <a:xfrm>
            <a:off x="2753797" y="7345085"/>
            <a:ext cx="9122688" cy="3264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1"/>
              </a:lnSpc>
              <a:buNone/>
            </a:pPr>
            <a:endParaRPr lang="en-US" sz="1607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730460" y="563999"/>
            <a:ext cx="4102060" cy="6409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47"/>
              </a:lnSpc>
              <a:buNone/>
            </a:pPr>
            <a:endParaRPr lang="en-US" sz="4038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345" y="1615083"/>
            <a:ext cx="3399592" cy="60503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6319599" y="2642830"/>
            <a:ext cx="62865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Two Dimensional Arrays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599" y="3670459"/>
            <a:ext cx="5054918" cy="1916311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6389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095256" y="427673"/>
            <a:ext cx="6953488" cy="9720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Introduction to Two Dimensional Arrays</a:t>
            </a:r>
            <a:endParaRPr lang="en-US" sz="3062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256" y="1632942"/>
            <a:ext cx="6196846" cy="412361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95256" y="5931456"/>
            <a:ext cx="6953488" cy="6219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49"/>
              </a:lnSpc>
              <a:buNone/>
            </a:pPr>
            <a:r>
              <a:rPr lang="en-US" sz="153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 Two-dimensional arrays extend the concept of arrays by adding a second dimension. Each element now has two indices, allowing us to access data in rows and columns.</a:t>
            </a:r>
            <a:endParaRPr lang="en-US" sz="1531" dirty="0"/>
          </a:p>
        </p:txBody>
      </p:sp>
      <p:sp>
        <p:nvSpPr>
          <p:cNvPr id="7" name="Text 4"/>
          <p:cNvSpPr/>
          <p:nvPr/>
        </p:nvSpPr>
        <p:spPr>
          <a:xfrm>
            <a:off x="1095256" y="6728341"/>
            <a:ext cx="6953488" cy="310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9"/>
              </a:lnSpc>
              <a:buNone/>
            </a:pPr>
            <a:r>
              <a:rPr lang="en-US" sz="153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 Two - Dimensional Arrays is like a table with Rows and Columns .</a:t>
            </a:r>
            <a:endParaRPr lang="en-US" sz="1531" dirty="0"/>
          </a:p>
        </p:txBody>
      </p:sp>
      <p:sp>
        <p:nvSpPr>
          <p:cNvPr id="8" name="Text 5"/>
          <p:cNvSpPr/>
          <p:nvPr/>
        </p:nvSpPr>
        <p:spPr>
          <a:xfrm>
            <a:off x="1095256" y="7214235"/>
            <a:ext cx="6953488" cy="6219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49"/>
              </a:lnSpc>
              <a:buNone/>
            </a:pPr>
            <a:r>
              <a:rPr lang="en-US" sz="153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 In Two - Dimensional Arrays elements are accessed using two indices - Rows and Columns.</a:t>
            </a:r>
            <a:endParaRPr lang="en-US" sz="1531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638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11151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4485442" y="784384"/>
            <a:ext cx="9317117" cy="13799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2"/>
              </a:lnSpc>
              <a:buNone/>
            </a:pPr>
            <a:r>
              <a:rPr lang="en-US" sz="4346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Declaration of Two Dimensional Arrays</a:t>
            </a:r>
            <a:endParaRPr lang="en-US" sz="4346" dirty="0"/>
          </a:p>
        </p:txBody>
      </p:sp>
      <p:sp>
        <p:nvSpPr>
          <p:cNvPr id="5" name="Shape 3"/>
          <p:cNvSpPr/>
          <p:nvPr/>
        </p:nvSpPr>
        <p:spPr>
          <a:xfrm>
            <a:off x="4485442" y="2495431"/>
            <a:ext cx="4548188" cy="2265164"/>
          </a:xfrm>
          <a:prstGeom prst="roundRect">
            <a:avLst>
              <a:gd name="adj" fmla="val 2924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4706183" y="2716173"/>
            <a:ext cx="2207657" cy="3449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16"/>
              </a:lnSpc>
              <a:buNone/>
            </a:pPr>
            <a:r>
              <a:rPr lang="en-US" sz="2173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 Java:</a:t>
            </a:r>
            <a:endParaRPr lang="en-US" sz="2173" dirty="0"/>
          </a:p>
        </p:txBody>
      </p:sp>
      <p:sp>
        <p:nvSpPr>
          <p:cNvPr id="7" name="Text 5"/>
          <p:cNvSpPr/>
          <p:nvPr/>
        </p:nvSpPr>
        <p:spPr>
          <a:xfrm>
            <a:off x="4706183" y="3281839"/>
            <a:ext cx="4106704" cy="7062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81"/>
              </a:lnSpc>
              <a:buNone/>
            </a:pPr>
            <a:r>
              <a:rPr lang="en-US" sz="1738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Datatype [ ] [ ]  arrayname = new datatype [ rows ][columns];</a:t>
            </a:r>
            <a:endParaRPr lang="en-US" sz="1738" dirty="0"/>
          </a:p>
        </p:txBody>
      </p:sp>
      <p:sp>
        <p:nvSpPr>
          <p:cNvPr id="8" name="Text 6"/>
          <p:cNvSpPr/>
          <p:nvPr/>
        </p:nvSpPr>
        <p:spPr>
          <a:xfrm>
            <a:off x="4706183" y="4186714"/>
            <a:ext cx="4106704" cy="3531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81"/>
              </a:lnSpc>
              <a:buNone/>
            </a:pPr>
            <a:r>
              <a:rPr lang="en-US" sz="1738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 : int [ ] [ ] matrix = new int [3] [4 ] ;</a:t>
            </a:r>
            <a:endParaRPr lang="en-US" sz="1738" dirty="0"/>
          </a:p>
        </p:txBody>
      </p:sp>
      <p:sp>
        <p:nvSpPr>
          <p:cNvPr id="9" name="Shape 7"/>
          <p:cNvSpPr/>
          <p:nvPr/>
        </p:nvSpPr>
        <p:spPr>
          <a:xfrm>
            <a:off x="9254371" y="2495431"/>
            <a:ext cx="4548188" cy="2265164"/>
          </a:xfrm>
          <a:prstGeom prst="roundRect">
            <a:avLst>
              <a:gd name="adj" fmla="val 2924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9475113" y="2716173"/>
            <a:ext cx="2207657" cy="3449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16"/>
              </a:lnSpc>
              <a:buNone/>
            </a:pPr>
            <a:r>
              <a:rPr lang="en-US" sz="2173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 Python:</a:t>
            </a:r>
            <a:endParaRPr lang="en-US" sz="2173" dirty="0"/>
          </a:p>
        </p:txBody>
      </p:sp>
      <p:sp>
        <p:nvSpPr>
          <p:cNvPr id="11" name="Text 9"/>
          <p:cNvSpPr/>
          <p:nvPr/>
        </p:nvSpPr>
        <p:spPr>
          <a:xfrm>
            <a:off x="9475113" y="3281839"/>
            <a:ext cx="4106704" cy="7062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81"/>
              </a:lnSpc>
              <a:buNone/>
            </a:pPr>
            <a:r>
              <a:rPr lang="en-US" sz="1738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matrix = [ [  value 11 , value 12 , .. ] , [ value 21 , value 22 ] </a:t>
            </a:r>
            <a:endParaRPr lang="en-US" sz="1738" dirty="0"/>
          </a:p>
        </p:txBody>
      </p:sp>
      <p:sp>
        <p:nvSpPr>
          <p:cNvPr id="12" name="Text 10"/>
          <p:cNvSpPr/>
          <p:nvPr/>
        </p:nvSpPr>
        <p:spPr>
          <a:xfrm>
            <a:off x="9475113" y="4186714"/>
            <a:ext cx="4106704" cy="3531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81"/>
              </a:lnSpc>
              <a:buNone/>
            </a:pPr>
            <a:r>
              <a:rPr lang="en-US" sz="1738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 : matrix = [[0, 0, 0, 0], [0, 0, 0, 0], [0, 0, 0, 0]]</a:t>
            </a:r>
            <a:endParaRPr lang="en-US" sz="1738" dirty="0"/>
          </a:p>
        </p:txBody>
      </p:sp>
      <p:sp>
        <p:nvSpPr>
          <p:cNvPr id="13" name="Shape 11"/>
          <p:cNvSpPr/>
          <p:nvPr/>
        </p:nvSpPr>
        <p:spPr>
          <a:xfrm>
            <a:off x="4485442" y="4981337"/>
            <a:ext cx="9317117" cy="2463760"/>
          </a:xfrm>
          <a:prstGeom prst="roundRect">
            <a:avLst>
              <a:gd name="adj" fmla="val 2688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2"/>
          <p:cNvSpPr/>
          <p:nvPr/>
        </p:nvSpPr>
        <p:spPr>
          <a:xfrm>
            <a:off x="4706183" y="5202079"/>
            <a:ext cx="2207657" cy="3449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16"/>
              </a:lnSpc>
              <a:buNone/>
            </a:pPr>
            <a:r>
              <a:rPr lang="en-US" sz="2173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 C ++ :</a:t>
            </a:r>
            <a:endParaRPr lang="en-US" sz="2173" dirty="0"/>
          </a:p>
        </p:txBody>
      </p:sp>
      <p:sp>
        <p:nvSpPr>
          <p:cNvPr id="15" name="Text 13"/>
          <p:cNvSpPr/>
          <p:nvPr/>
        </p:nvSpPr>
        <p:spPr>
          <a:xfrm>
            <a:off x="4706183" y="5767745"/>
            <a:ext cx="8875633" cy="3531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81"/>
              </a:lnSpc>
              <a:buNone/>
            </a:pPr>
            <a:r>
              <a:rPr lang="en-US" sz="1738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Datatype arrayname [Rows] [ Columns ] ;</a:t>
            </a:r>
            <a:endParaRPr lang="en-US" sz="1738" dirty="0"/>
          </a:p>
        </p:txBody>
      </p:sp>
      <p:sp>
        <p:nvSpPr>
          <p:cNvPr id="16" name="Text 14"/>
          <p:cNvSpPr/>
          <p:nvPr/>
        </p:nvSpPr>
        <p:spPr>
          <a:xfrm>
            <a:off x="4706183" y="6319480"/>
            <a:ext cx="8875633" cy="3531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81"/>
              </a:lnSpc>
              <a:buNone/>
            </a:pPr>
            <a:r>
              <a:rPr lang="en-US" sz="1738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 : int matrix [3] [4] ;</a:t>
            </a:r>
            <a:endParaRPr lang="en-US" sz="1738" dirty="0"/>
          </a:p>
        </p:txBody>
      </p:sp>
      <p:sp>
        <p:nvSpPr>
          <p:cNvPr id="17" name="Text 15"/>
          <p:cNvSpPr/>
          <p:nvPr/>
        </p:nvSpPr>
        <p:spPr>
          <a:xfrm>
            <a:off x="4706183" y="6871216"/>
            <a:ext cx="8875633" cy="3531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81"/>
              </a:lnSpc>
              <a:buNone/>
            </a:pPr>
            <a:endParaRPr lang="en-US" sz="1738" dirty="0"/>
          </a:p>
        </p:txBody>
      </p:sp>
      <p:pic>
        <p:nvPicPr>
          <p:cNvPr id="1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9498925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3838456" y="427673"/>
            <a:ext cx="6271260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Creating a Two Dimensional Array </a:t>
            </a:r>
            <a:endParaRPr lang="en-US" sz="3062" dirty="0"/>
          </a:p>
        </p:txBody>
      </p:sp>
      <p:sp>
        <p:nvSpPr>
          <p:cNvPr id="5" name="Text 3"/>
          <p:cNvSpPr/>
          <p:nvPr/>
        </p:nvSpPr>
        <p:spPr>
          <a:xfrm>
            <a:off x="3838456" y="1224677"/>
            <a:ext cx="6953488" cy="310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9"/>
              </a:lnSpc>
              <a:buNone/>
            </a:pPr>
            <a:r>
              <a:rPr lang="en-US" sz="153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Q ) Write an code to create a Two Dimensional Array for 3 × 4 matrices ? </a:t>
            </a:r>
            <a:endParaRPr lang="en-US" sz="1531" dirty="0"/>
          </a:p>
        </p:txBody>
      </p:sp>
      <p:sp>
        <p:nvSpPr>
          <p:cNvPr id="6" name="Text 4"/>
          <p:cNvSpPr/>
          <p:nvPr/>
        </p:nvSpPr>
        <p:spPr>
          <a:xfrm>
            <a:off x="3838456" y="1710571"/>
            <a:ext cx="6953488" cy="310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9"/>
              </a:lnSpc>
              <a:buNone/>
            </a:pPr>
            <a:r>
              <a:rPr lang="en-US" sz="1531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 ++</a:t>
            </a:r>
            <a:endParaRPr lang="en-US" sz="1531" dirty="0"/>
          </a:p>
        </p:txBody>
      </p:sp>
      <p:sp>
        <p:nvSpPr>
          <p:cNvPr id="7" name="Shape 5"/>
          <p:cNvSpPr/>
          <p:nvPr/>
        </p:nvSpPr>
        <p:spPr>
          <a:xfrm>
            <a:off x="3838456" y="2196465"/>
            <a:ext cx="6953488" cy="6451163"/>
          </a:xfrm>
          <a:prstGeom prst="roundRect">
            <a:avLst>
              <a:gd name="adj" fmla="val 723"/>
            </a:avLst>
          </a:prstGeom>
          <a:solidFill>
            <a:srgbClr val="02284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Shape 6"/>
          <p:cNvSpPr/>
          <p:nvPr/>
        </p:nvSpPr>
        <p:spPr>
          <a:xfrm>
            <a:off x="3830717" y="2196465"/>
            <a:ext cx="6968966" cy="6451163"/>
          </a:xfrm>
          <a:prstGeom prst="roundRect">
            <a:avLst>
              <a:gd name="adj" fmla="val 362"/>
            </a:avLst>
          </a:prstGeom>
          <a:solidFill>
            <a:srgbClr val="02284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3986213" y="2313027"/>
            <a:ext cx="6657975" cy="6218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highlight>
                  <a:srgbClr val="02284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#include &lt;iostream&gt;
int main() {
    int matrix[3][4];
    std::cout &lt;&lt; "Enter values for the 3x4 matrix:" &lt;&lt; std::endl;
    for (int i = 0; i &lt; 3; i++) {
        for (int j = 0; j &lt; 4; j++) {
            std::cout &lt;&lt; "Enter value for matrix[" &lt;&lt; i &lt;&lt; "][" &lt;&lt; j &lt;&lt; "]: ";
            std::cin &gt;&gt; matrix[i][j];
        }
    }
    std::cout &lt;&lt; "Matrix contents:" &lt;&lt; std::endl;
    for (int i = 0; i &lt; 3; i++) {
        for (int j = 0; j &lt; 4; j++) {
            std::cout &lt;&lt; matrix[i][j] &lt;&lt; " ";
        }
        std::cout &lt;&lt; std::endl;
    }
    return 0;
}
</a:t>
            </a:r>
            <a:endParaRPr lang="en-US" sz="1225" dirty="0"/>
          </a:p>
        </p:txBody>
      </p:sp>
      <p:sp>
        <p:nvSpPr>
          <p:cNvPr id="10" name="Text 8"/>
          <p:cNvSpPr/>
          <p:nvPr/>
        </p:nvSpPr>
        <p:spPr>
          <a:xfrm>
            <a:off x="3838456" y="8822531"/>
            <a:ext cx="6953488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endParaRPr lang="en-US" sz="12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091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3074789" y="521613"/>
            <a:ext cx="7520940" cy="5926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68"/>
              </a:lnSpc>
              <a:buNone/>
            </a:pPr>
            <a:r>
              <a:rPr lang="en-US" sz="373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Creating a Two Dimensional Array</a:t>
            </a:r>
            <a:endParaRPr lang="en-US" sz="3734" dirty="0"/>
          </a:p>
        </p:txBody>
      </p:sp>
      <p:sp>
        <p:nvSpPr>
          <p:cNvPr id="5" name="Text 3"/>
          <p:cNvSpPr/>
          <p:nvPr/>
        </p:nvSpPr>
        <p:spPr>
          <a:xfrm>
            <a:off x="3074789" y="1493639"/>
            <a:ext cx="8480822" cy="3794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87"/>
              </a:lnSpc>
              <a:buNone/>
            </a:pPr>
            <a:r>
              <a:rPr lang="en-US" sz="1867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Q ) Write an code to create a Two Dimensional Array for 3 × 4 matrices ? </a:t>
            </a:r>
            <a:endParaRPr lang="en-US" sz="1867" dirty="0"/>
          </a:p>
        </p:txBody>
      </p:sp>
      <p:sp>
        <p:nvSpPr>
          <p:cNvPr id="6" name="Text 4"/>
          <p:cNvSpPr/>
          <p:nvPr/>
        </p:nvSpPr>
        <p:spPr>
          <a:xfrm>
            <a:off x="3074789" y="2086451"/>
            <a:ext cx="8480822" cy="3794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87"/>
              </a:lnSpc>
              <a:buNone/>
            </a:pPr>
            <a:r>
              <a:rPr lang="en-US" sz="1867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Python </a:t>
            </a:r>
            <a:endParaRPr lang="en-US" sz="1867" dirty="0"/>
          </a:p>
        </p:txBody>
      </p:sp>
      <p:sp>
        <p:nvSpPr>
          <p:cNvPr id="7" name="Text 5"/>
          <p:cNvSpPr/>
          <p:nvPr/>
        </p:nvSpPr>
        <p:spPr>
          <a:xfrm>
            <a:off x="3074789" y="2679263"/>
            <a:ext cx="8480822" cy="3794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87"/>
              </a:lnSpc>
              <a:buNone/>
            </a:pPr>
            <a:r>
              <a:rPr lang="en-US" sz="1867" dirty="0">
                <a:solidFill>
                  <a:srgbClr val="D6E5EF"/>
                </a:solidFill>
                <a:highlight>
                  <a:srgbClr val="204C8E"/>
                </a:highlight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matrix = []</a:t>
            </a:r>
            <a:endParaRPr lang="en-US" sz="1867" dirty="0"/>
          </a:p>
        </p:txBody>
      </p:sp>
      <p:sp>
        <p:nvSpPr>
          <p:cNvPr id="8" name="Text 6"/>
          <p:cNvSpPr/>
          <p:nvPr/>
        </p:nvSpPr>
        <p:spPr>
          <a:xfrm>
            <a:off x="3074789" y="3272076"/>
            <a:ext cx="8480822" cy="3033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90"/>
              </a:lnSpc>
              <a:buNone/>
            </a:pPr>
            <a:r>
              <a:rPr lang="en-US" sz="1494" dirty="0">
                <a:solidFill>
                  <a:srgbClr val="D6E5EF"/>
                </a:solidFill>
                <a:highlight>
                  <a:srgbClr val="204C8E"/>
                </a:highlight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for i in range(3): </a:t>
            </a:r>
            <a:endParaRPr lang="en-US" sz="1494" dirty="0"/>
          </a:p>
        </p:txBody>
      </p:sp>
      <p:sp>
        <p:nvSpPr>
          <p:cNvPr id="9" name="Text 7"/>
          <p:cNvSpPr/>
          <p:nvPr/>
        </p:nvSpPr>
        <p:spPr>
          <a:xfrm>
            <a:off x="3074789" y="3788807"/>
            <a:ext cx="8480822" cy="3033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90"/>
              </a:lnSpc>
              <a:buNone/>
            </a:pPr>
            <a:r>
              <a:rPr lang="en-US" sz="1494" dirty="0">
                <a:solidFill>
                  <a:srgbClr val="D6E5EF"/>
                </a:solidFill>
                <a:highlight>
                  <a:srgbClr val="204C8E"/>
                </a:highlight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row = [] </a:t>
            </a:r>
            <a:endParaRPr lang="en-US" sz="1494" dirty="0"/>
          </a:p>
        </p:txBody>
      </p:sp>
      <p:sp>
        <p:nvSpPr>
          <p:cNvPr id="10" name="Text 8"/>
          <p:cNvSpPr/>
          <p:nvPr/>
        </p:nvSpPr>
        <p:spPr>
          <a:xfrm>
            <a:off x="3074789" y="4305538"/>
            <a:ext cx="8480822" cy="3033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90"/>
              </a:lnSpc>
              <a:buNone/>
            </a:pPr>
            <a:r>
              <a:rPr lang="en-US" sz="1494" dirty="0">
                <a:solidFill>
                  <a:srgbClr val="D6E5EF"/>
                </a:solidFill>
                <a:highlight>
                  <a:srgbClr val="204C8E"/>
                </a:highlight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for j in range(4): </a:t>
            </a:r>
            <a:endParaRPr lang="en-US" sz="1494" dirty="0"/>
          </a:p>
        </p:txBody>
      </p:sp>
      <p:sp>
        <p:nvSpPr>
          <p:cNvPr id="11" name="Text 9"/>
          <p:cNvSpPr/>
          <p:nvPr/>
        </p:nvSpPr>
        <p:spPr>
          <a:xfrm>
            <a:off x="3074789" y="4822269"/>
            <a:ext cx="8480822" cy="3033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90"/>
              </a:lnSpc>
              <a:buNone/>
            </a:pPr>
            <a:r>
              <a:rPr lang="en-US" sz="1494" dirty="0">
                <a:solidFill>
                  <a:srgbClr val="D6E5EF"/>
                </a:solidFill>
                <a:highlight>
                  <a:srgbClr val="204C8E"/>
                </a:highlight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value = int(input(f"Enter the value for element at row {i+1}, column {j+1}: "))</a:t>
            </a:r>
            <a:endParaRPr lang="en-US" sz="1494" dirty="0"/>
          </a:p>
        </p:txBody>
      </p:sp>
      <p:sp>
        <p:nvSpPr>
          <p:cNvPr id="12" name="Text 10"/>
          <p:cNvSpPr/>
          <p:nvPr/>
        </p:nvSpPr>
        <p:spPr>
          <a:xfrm>
            <a:off x="3074789" y="5339001"/>
            <a:ext cx="8480822" cy="3033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90"/>
              </a:lnSpc>
              <a:buNone/>
            </a:pPr>
            <a:r>
              <a:rPr lang="en-US" sz="1494" dirty="0">
                <a:solidFill>
                  <a:srgbClr val="D6E5EF"/>
                </a:solidFill>
                <a:highlight>
                  <a:srgbClr val="204C8E"/>
                </a:highlight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row.append(value) # Add the value to the row</a:t>
            </a:r>
            <a:endParaRPr lang="en-US" sz="1494" dirty="0"/>
          </a:p>
        </p:txBody>
      </p:sp>
      <p:sp>
        <p:nvSpPr>
          <p:cNvPr id="13" name="Text 11"/>
          <p:cNvSpPr/>
          <p:nvPr/>
        </p:nvSpPr>
        <p:spPr>
          <a:xfrm>
            <a:off x="3074789" y="5855732"/>
            <a:ext cx="8480822" cy="3033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90"/>
              </a:lnSpc>
              <a:buNone/>
            </a:pPr>
            <a:r>
              <a:rPr lang="en-US" sz="1494" dirty="0">
                <a:solidFill>
                  <a:srgbClr val="D6E5EF"/>
                </a:solidFill>
                <a:highlight>
                  <a:srgbClr val="204C8E"/>
                </a:highlight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matrix.append(row) # Add the row to the matrix</a:t>
            </a:r>
            <a:endParaRPr lang="en-US" sz="1494" dirty="0"/>
          </a:p>
        </p:txBody>
      </p:sp>
      <p:sp>
        <p:nvSpPr>
          <p:cNvPr id="14" name="Text 12"/>
          <p:cNvSpPr/>
          <p:nvPr/>
        </p:nvSpPr>
        <p:spPr>
          <a:xfrm>
            <a:off x="3074789" y="6372463"/>
            <a:ext cx="8480822" cy="3033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90"/>
              </a:lnSpc>
              <a:buNone/>
            </a:pPr>
            <a:r>
              <a:rPr lang="en-US" sz="1494" dirty="0">
                <a:solidFill>
                  <a:srgbClr val="D6E5EF"/>
                </a:solidFill>
                <a:highlight>
                  <a:srgbClr val="204C8E"/>
                </a:highlight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for row in matrix: </a:t>
            </a:r>
            <a:endParaRPr lang="en-US" sz="1494" dirty="0"/>
          </a:p>
        </p:txBody>
      </p:sp>
      <p:sp>
        <p:nvSpPr>
          <p:cNvPr id="15" name="Text 13"/>
          <p:cNvSpPr/>
          <p:nvPr/>
        </p:nvSpPr>
        <p:spPr>
          <a:xfrm>
            <a:off x="3074789" y="6889194"/>
            <a:ext cx="8480822" cy="3033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90"/>
              </a:lnSpc>
              <a:buNone/>
            </a:pPr>
            <a:r>
              <a:rPr lang="en-US" sz="1494" dirty="0">
                <a:solidFill>
                  <a:srgbClr val="D6E5EF"/>
                </a:solidFill>
                <a:highlight>
                  <a:srgbClr val="204C8E"/>
                </a:highlight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print(row)</a:t>
            </a:r>
            <a:endParaRPr lang="en-US" sz="1494" dirty="0"/>
          </a:p>
        </p:txBody>
      </p:sp>
      <p:sp>
        <p:nvSpPr>
          <p:cNvPr id="16" name="Text 14"/>
          <p:cNvSpPr/>
          <p:nvPr/>
        </p:nvSpPr>
        <p:spPr>
          <a:xfrm>
            <a:off x="3074789" y="7405926"/>
            <a:ext cx="8480822" cy="3033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90"/>
              </a:lnSpc>
              <a:buNone/>
            </a:pPr>
            <a:endParaRPr lang="en-US" sz="1494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939891" y="538401"/>
            <a:ext cx="3914656" cy="6116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16"/>
              </a:lnSpc>
              <a:buNone/>
            </a:pPr>
            <a:endParaRPr lang="en-US" sz="3853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891" y="1541383"/>
            <a:ext cx="4677132" cy="295215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091" y="4713684"/>
            <a:ext cx="5936099" cy="297739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13711238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5667256" y="427673"/>
            <a:ext cx="5120640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Sorting Algorithms in Arrays</a:t>
            </a:r>
            <a:endParaRPr lang="en-US" sz="3062" dirty="0"/>
          </a:p>
        </p:txBody>
      </p:sp>
      <p:sp>
        <p:nvSpPr>
          <p:cNvPr id="5" name="Shape 3"/>
          <p:cNvSpPr/>
          <p:nvPr/>
        </p:nvSpPr>
        <p:spPr>
          <a:xfrm>
            <a:off x="5890855" y="1146929"/>
            <a:ext cx="19407" cy="12136636"/>
          </a:xfrm>
          <a:prstGeom prst="rect">
            <a:avLst/>
          </a:prstGeom>
          <a:solidFill>
            <a:srgbClr val="6EB9F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6075462" y="1433572"/>
            <a:ext cx="544354" cy="19407"/>
          </a:xfrm>
          <a:prstGeom prst="rect">
            <a:avLst/>
          </a:prstGeom>
          <a:solidFill>
            <a:srgbClr val="6EB9F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5"/>
          <p:cNvSpPr/>
          <p:nvPr/>
        </p:nvSpPr>
        <p:spPr>
          <a:xfrm>
            <a:off x="5725537" y="1268373"/>
            <a:ext cx="349925" cy="349925"/>
          </a:xfrm>
          <a:prstGeom prst="roundRect">
            <a:avLst>
              <a:gd name="adj" fmla="val 13335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5858530" y="1297424"/>
            <a:ext cx="8382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1837" dirty="0"/>
          </a:p>
        </p:txBody>
      </p:sp>
      <p:sp>
        <p:nvSpPr>
          <p:cNvPr id="9" name="Text 7"/>
          <p:cNvSpPr/>
          <p:nvPr/>
        </p:nvSpPr>
        <p:spPr>
          <a:xfrm>
            <a:off x="6755963" y="1302425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Bubble Sort</a:t>
            </a:r>
            <a:endParaRPr lang="en-US" sz="1531" dirty="0"/>
          </a:p>
        </p:txBody>
      </p:sp>
      <p:sp>
        <p:nvSpPr>
          <p:cNvPr id="10" name="Text 8"/>
          <p:cNvSpPr/>
          <p:nvPr/>
        </p:nvSpPr>
        <p:spPr>
          <a:xfrm>
            <a:off x="6755963" y="1700927"/>
            <a:ext cx="5864781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simple and inefficient sorting algorithm that repeatedly compares adjacent elements and swaps them if they are in the wrong order.</a:t>
            </a:r>
            <a:endParaRPr lang="en-US" sz="1225" dirty="0"/>
          </a:p>
        </p:txBody>
      </p:sp>
      <p:sp>
        <p:nvSpPr>
          <p:cNvPr id="11" name="Shape 9"/>
          <p:cNvSpPr/>
          <p:nvPr/>
        </p:nvSpPr>
        <p:spPr>
          <a:xfrm>
            <a:off x="6075462" y="2833271"/>
            <a:ext cx="544354" cy="19407"/>
          </a:xfrm>
          <a:prstGeom prst="rect">
            <a:avLst/>
          </a:prstGeom>
          <a:solidFill>
            <a:srgbClr val="6EB9F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10"/>
          <p:cNvSpPr/>
          <p:nvPr/>
        </p:nvSpPr>
        <p:spPr>
          <a:xfrm>
            <a:off x="5725537" y="2668072"/>
            <a:ext cx="349925" cy="349925"/>
          </a:xfrm>
          <a:prstGeom prst="roundRect">
            <a:avLst>
              <a:gd name="adj" fmla="val 13335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5839480" y="2697123"/>
            <a:ext cx="12192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1837" dirty="0"/>
          </a:p>
        </p:txBody>
      </p:sp>
      <p:sp>
        <p:nvSpPr>
          <p:cNvPr id="14" name="Text 12"/>
          <p:cNvSpPr/>
          <p:nvPr/>
        </p:nvSpPr>
        <p:spPr>
          <a:xfrm>
            <a:off x="6755963" y="2702123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Selection Sort</a:t>
            </a:r>
            <a:endParaRPr lang="en-US" sz="1531" dirty="0"/>
          </a:p>
        </p:txBody>
      </p:sp>
      <p:sp>
        <p:nvSpPr>
          <p:cNvPr id="15" name="Text 13"/>
          <p:cNvSpPr/>
          <p:nvPr/>
        </p:nvSpPr>
        <p:spPr>
          <a:xfrm>
            <a:off x="6755963" y="3100626"/>
            <a:ext cx="5864781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sorting algorithm that repeatedly selects the smallest element from the unsorted portion of the array and places it in its correct position.</a:t>
            </a:r>
            <a:endParaRPr lang="en-US" sz="1225" dirty="0"/>
          </a:p>
        </p:txBody>
      </p:sp>
      <p:sp>
        <p:nvSpPr>
          <p:cNvPr id="16" name="Shape 14"/>
          <p:cNvSpPr/>
          <p:nvPr/>
        </p:nvSpPr>
        <p:spPr>
          <a:xfrm>
            <a:off x="6075462" y="4232970"/>
            <a:ext cx="544354" cy="19407"/>
          </a:xfrm>
          <a:prstGeom prst="rect">
            <a:avLst/>
          </a:prstGeom>
          <a:solidFill>
            <a:srgbClr val="6EB9F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5"/>
          <p:cNvSpPr/>
          <p:nvPr/>
        </p:nvSpPr>
        <p:spPr>
          <a:xfrm>
            <a:off x="5725537" y="4067770"/>
            <a:ext cx="349925" cy="349925"/>
          </a:xfrm>
          <a:prstGeom prst="roundRect">
            <a:avLst>
              <a:gd name="adj" fmla="val 13335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5835670" y="4096822"/>
            <a:ext cx="12954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1837" dirty="0"/>
          </a:p>
        </p:txBody>
      </p:sp>
      <p:sp>
        <p:nvSpPr>
          <p:cNvPr id="19" name="Text 17"/>
          <p:cNvSpPr/>
          <p:nvPr/>
        </p:nvSpPr>
        <p:spPr>
          <a:xfrm>
            <a:off x="6755963" y="4101822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Quick Sort</a:t>
            </a:r>
            <a:endParaRPr lang="en-US" sz="1531" dirty="0"/>
          </a:p>
        </p:txBody>
      </p:sp>
      <p:sp>
        <p:nvSpPr>
          <p:cNvPr id="20" name="Text 18"/>
          <p:cNvSpPr/>
          <p:nvPr/>
        </p:nvSpPr>
        <p:spPr>
          <a:xfrm>
            <a:off x="6755963" y="4500324"/>
            <a:ext cx="5864781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fast and efficient sorting algorithm that uses a divide-and-conquer approach to recursively partition the array into smaller subarrays.</a:t>
            </a:r>
            <a:endParaRPr lang="en-US" sz="1225" dirty="0"/>
          </a:p>
        </p:txBody>
      </p:sp>
      <p:sp>
        <p:nvSpPr>
          <p:cNvPr id="21" name="Shape 19"/>
          <p:cNvSpPr/>
          <p:nvPr/>
        </p:nvSpPr>
        <p:spPr>
          <a:xfrm>
            <a:off x="6075462" y="5632668"/>
            <a:ext cx="544354" cy="19407"/>
          </a:xfrm>
          <a:prstGeom prst="rect">
            <a:avLst/>
          </a:prstGeom>
          <a:solidFill>
            <a:srgbClr val="6EB9F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2" name="Shape 20"/>
          <p:cNvSpPr/>
          <p:nvPr/>
        </p:nvSpPr>
        <p:spPr>
          <a:xfrm>
            <a:off x="5725537" y="5467469"/>
            <a:ext cx="349925" cy="349925"/>
          </a:xfrm>
          <a:prstGeom prst="roundRect">
            <a:avLst>
              <a:gd name="adj" fmla="val 13335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3" name="Text 21"/>
          <p:cNvSpPr/>
          <p:nvPr/>
        </p:nvSpPr>
        <p:spPr>
          <a:xfrm>
            <a:off x="5835670" y="5496520"/>
            <a:ext cx="12954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1837" dirty="0"/>
          </a:p>
        </p:txBody>
      </p:sp>
      <p:sp>
        <p:nvSpPr>
          <p:cNvPr id="24" name="Text 22"/>
          <p:cNvSpPr/>
          <p:nvPr/>
        </p:nvSpPr>
        <p:spPr>
          <a:xfrm>
            <a:off x="6755963" y="5501521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Merge Sort</a:t>
            </a:r>
            <a:endParaRPr lang="en-US" sz="1531" dirty="0"/>
          </a:p>
        </p:txBody>
      </p:sp>
      <p:sp>
        <p:nvSpPr>
          <p:cNvPr id="25" name="Text 23"/>
          <p:cNvSpPr/>
          <p:nvPr/>
        </p:nvSpPr>
        <p:spPr>
          <a:xfrm>
            <a:off x="6755963" y="5900023"/>
            <a:ext cx="5864781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Merge Sort is a popular sorting algorithm that follows the divide-and-conquer approach to sort an array or list of elements</a:t>
            </a:r>
            <a:endParaRPr lang="en-US" sz="1225" dirty="0"/>
          </a:p>
        </p:txBody>
      </p:sp>
      <p:sp>
        <p:nvSpPr>
          <p:cNvPr id="26" name="Shape 24"/>
          <p:cNvSpPr/>
          <p:nvPr/>
        </p:nvSpPr>
        <p:spPr>
          <a:xfrm>
            <a:off x="6075462" y="7032367"/>
            <a:ext cx="544354" cy="19407"/>
          </a:xfrm>
          <a:prstGeom prst="rect">
            <a:avLst/>
          </a:prstGeom>
          <a:solidFill>
            <a:srgbClr val="6EB9F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7" name="Shape 25"/>
          <p:cNvSpPr/>
          <p:nvPr/>
        </p:nvSpPr>
        <p:spPr>
          <a:xfrm>
            <a:off x="5725537" y="6867168"/>
            <a:ext cx="349925" cy="349925"/>
          </a:xfrm>
          <a:prstGeom prst="roundRect">
            <a:avLst>
              <a:gd name="adj" fmla="val 13335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8" name="Text 26"/>
          <p:cNvSpPr/>
          <p:nvPr/>
        </p:nvSpPr>
        <p:spPr>
          <a:xfrm>
            <a:off x="5835670" y="6896219"/>
            <a:ext cx="12954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5</a:t>
            </a:r>
            <a:endParaRPr lang="en-US" sz="1837" dirty="0"/>
          </a:p>
        </p:txBody>
      </p:sp>
      <p:sp>
        <p:nvSpPr>
          <p:cNvPr id="29" name="Text 27"/>
          <p:cNvSpPr/>
          <p:nvPr/>
        </p:nvSpPr>
        <p:spPr>
          <a:xfrm>
            <a:off x="6755963" y="6901220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Heap Sort </a:t>
            </a:r>
            <a:endParaRPr lang="en-US" sz="1531" dirty="0"/>
          </a:p>
        </p:txBody>
      </p:sp>
      <p:sp>
        <p:nvSpPr>
          <p:cNvPr id="30" name="Text 28"/>
          <p:cNvSpPr/>
          <p:nvPr/>
        </p:nvSpPr>
        <p:spPr>
          <a:xfrm>
            <a:off x="6755963" y="7299722"/>
            <a:ext cx="5864781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Heap Sort is a comparison-based sorting algorithm that uses a binary heap data structure to sort elements in an array. It has a time complexity of O(n log n) and is an in-place sorting algorithm.</a:t>
            </a:r>
            <a:endParaRPr lang="en-US" sz="1225" dirty="0"/>
          </a:p>
        </p:txBody>
      </p:sp>
      <p:sp>
        <p:nvSpPr>
          <p:cNvPr id="31" name="Shape 29"/>
          <p:cNvSpPr/>
          <p:nvPr/>
        </p:nvSpPr>
        <p:spPr>
          <a:xfrm>
            <a:off x="6075462" y="8643521"/>
            <a:ext cx="544354" cy="19407"/>
          </a:xfrm>
          <a:prstGeom prst="rect">
            <a:avLst/>
          </a:prstGeom>
          <a:solidFill>
            <a:srgbClr val="6EB9F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2" name="Shape 30"/>
          <p:cNvSpPr/>
          <p:nvPr/>
        </p:nvSpPr>
        <p:spPr>
          <a:xfrm>
            <a:off x="5725537" y="8478322"/>
            <a:ext cx="349925" cy="349925"/>
          </a:xfrm>
          <a:prstGeom prst="roundRect">
            <a:avLst>
              <a:gd name="adj" fmla="val 13335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3" name="Text 31"/>
          <p:cNvSpPr/>
          <p:nvPr/>
        </p:nvSpPr>
        <p:spPr>
          <a:xfrm>
            <a:off x="5831860" y="8507373"/>
            <a:ext cx="13716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6</a:t>
            </a:r>
            <a:endParaRPr lang="en-US" sz="1837" dirty="0"/>
          </a:p>
        </p:txBody>
      </p:sp>
      <p:sp>
        <p:nvSpPr>
          <p:cNvPr id="34" name="Text 32"/>
          <p:cNvSpPr/>
          <p:nvPr/>
        </p:nvSpPr>
        <p:spPr>
          <a:xfrm>
            <a:off x="6755963" y="8512373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Counting Sort </a:t>
            </a:r>
            <a:endParaRPr lang="en-US" sz="1531" dirty="0"/>
          </a:p>
        </p:txBody>
      </p:sp>
      <p:sp>
        <p:nvSpPr>
          <p:cNvPr id="35" name="Text 33"/>
          <p:cNvSpPr/>
          <p:nvPr/>
        </p:nvSpPr>
        <p:spPr>
          <a:xfrm>
            <a:off x="6755963" y="8910876"/>
            <a:ext cx="5864781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Counting Sort is a non-comparison-based sorting algorithm that works well for integers or elements within a known range. It counts the number of occurrences of each element and uses this information to place the elements in their sorted order.</a:t>
            </a:r>
            <a:endParaRPr lang="en-US" sz="1225" dirty="0"/>
          </a:p>
        </p:txBody>
      </p:sp>
      <p:sp>
        <p:nvSpPr>
          <p:cNvPr id="36" name="Shape 34"/>
          <p:cNvSpPr/>
          <p:nvPr/>
        </p:nvSpPr>
        <p:spPr>
          <a:xfrm>
            <a:off x="6075462" y="10254675"/>
            <a:ext cx="544354" cy="19407"/>
          </a:xfrm>
          <a:prstGeom prst="rect">
            <a:avLst/>
          </a:prstGeom>
          <a:solidFill>
            <a:srgbClr val="6EB9F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7" name="Shape 35"/>
          <p:cNvSpPr/>
          <p:nvPr/>
        </p:nvSpPr>
        <p:spPr>
          <a:xfrm>
            <a:off x="5725537" y="10089475"/>
            <a:ext cx="349925" cy="349925"/>
          </a:xfrm>
          <a:prstGeom prst="roundRect">
            <a:avLst>
              <a:gd name="adj" fmla="val 13335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8" name="Text 36"/>
          <p:cNvSpPr/>
          <p:nvPr/>
        </p:nvSpPr>
        <p:spPr>
          <a:xfrm>
            <a:off x="5847100" y="10118527"/>
            <a:ext cx="10668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7</a:t>
            </a:r>
            <a:endParaRPr lang="en-US" sz="1837" dirty="0"/>
          </a:p>
        </p:txBody>
      </p:sp>
      <p:sp>
        <p:nvSpPr>
          <p:cNvPr id="39" name="Text 37"/>
          <p:cNvSpPr/>
          <p:nvPr/>
        </p:nvSpPr>
        <p:spPr>
          <a:xfrm>
            <a:off x="6755963" y="10123527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Radix Sort </a:t>
            </a:r>
            <a:endParaRPr lang="en-US" sz="1531" dirty="0"/>
          </a:p>
        </p:txBody>
      </p:sp>
      <p:sp>
        <p:nvSpPr>
          <p:cNvPr id="40" name="Text 38"/>
          <p:cNvSpPr/>
          <p:nvPr/>
        </p:nvSpPr>
        <p:spPr>
          <a:xfrm>
            <a:off x="6755963" y="10522029"/>
            <a:ext cx="5864781" cy="994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Radix Sort is a non-comparison-based sorting algorithm that works by distributing elements into buckets based on their individual digits or character positions. It processes the elements one digit at a time, starting from the least significant digit (rightmost) to the most significant digit (leftmost).</a:t>
            </a:r>
            <a:endParaRPr lang="en-US" sz="1225" dirty="0"/>
          </a:p>
        </p:txBody>
      </p:sp>
      <p:sp>
        <p:nvSpPr>
          <p:cNvPr id="41" name="Shape 39"/>
          <p:cNvSpPr/>
          <p:nvPr/>
        </p:nvSpPr>
        <p:spPr>
          <a:xfrm>
            <a:off x="6075462" y="12114550"/>
            <a:ext cx="544354" cy="19407"/>
          </a:xfrm>
          <a:prstGeom prst="rect">
            <a:avLst/>
          </a:prstGeom>
          <a:solidFill>
            <a:srgbClr val="6EB9F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2" name="Shape 40"/>
          <p:cNvSpPr/>
          <p:nvPr/>
        </p:nvSpPr>
        <p:spPr>
          <a:xfrm>
            <a:off x="5725537" y="11949351"/>
            <a:ext cx="349925" cy="349925"/>
          </a:xfrm>
          <a:prstGeom prst="roundRect">
            <a:avLst>
              <a:gd name="adj" fmla="val 13335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3" name="Text 41"/>
          <p:cNvSpPr/>
          <p:nvPr/>
        </p:nvSpPr>
        <p:spPr>
          <a:xfrm>
            <a:off x="5835670" y="11978402"/>
            <a:ext cx="12954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8</a:t>
            </a:r>
            <a:endParaRPr lang="en-US" sz="1837" dirty="0"/>
          </a:p>
        </p:txBody>
      </p:sp>
      <p:sp>
        <p:nvSpPr>
          <p:cNvPr id="44" name="Text 42"/>
          <p:cNvSpPr/>
          <p:nvPr/>
        </p:nvSpPr>
        <p:spPr>
          <a:xfrm>
            <a:off x="6755963" y="11983403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Bucket Sort </a:t>
            </a:r>
            <a:endParaRPr lang="en-US" sz="1531" dirty="0"/>
          </a:p>
        </p:txBody>
      </p:sp>
      <p:sp>
        <p:nvSpPr>
          <p:cNvPr id="45" name="Text 43"/>
          <p:cNvSpPr/>
          <p:nvPr/>
        </p:nvSpPr>
        <p:spPr>
          <a:xfrm>
            <a:off x="6755963" y="12381905"/>
            <a:ext cx="5864781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Bucket Sort is a non-comparison-based sorting algorithm that divides an array into a finite number of buckets, each of which is then sorted individually, either using a different sorting algorithm or recursively applying Bucket Sort.</a:t>
            </a:r>
            <a:endParaRPr lang="en-US" sz="1225" dirty="0"/>
          </a:p>
        </p:txBody>
      </p:sp>
      <p:pic>
        <p:nvPicPr>
          <p:cNvPr id="4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137112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348389" y="2534841"/>
            <a:ext cx="80695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Practical Applications of Arrays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703790" y="3562469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Storing and Processing Data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703790" y="4006691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Image Processing and Manipulation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2703790" y="4450913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Graphical User Interfaces (GUI)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2703790" y="4895136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Simulation and Modeling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2703790" y="5339358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DataBase Management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5093137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ARRAYS</a:t>
            </a:r>
            <a:endParaRPr lang="en-US" sz="4374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6482001" y="79414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33199" y="199024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3017877"/>
            <a:ext cx="7477601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99"/>
              </a:lnSpc>
              <a:buNone/>
            </a:pPr>
            <a:r>
              <a:rPr lang="en-US" sz="2187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 Defination and types of Arrays 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833199" y="3712131"/>
            <a:ext cx="7477601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99"/>
              </a:lnSpc>
              <a:buNone/>
            </a:pPr>
            <a:r>
              <a:rPr lang="en-US" sz="2187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 Different operations in an Arrays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833199" y="4406384"/>
            <a:ext cx="7477601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99"/>
              </a:lnSpc>
              <a:buNone/>
            </a:pPr>
            <a:r>
              <a:rPr lang="en-US" sz="2187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 Creation of an Arrays 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833199" y="5100638"/>
            <a:ext cx="7477601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99"/>
              </a:lnSpc>
              <a:buNone/>
            </a:pPr>
            <a:r>
              <a:rPr lang="en-US" sz="2187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 Examples of Arrays and Two Dimensional Arrays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833199" y="5794891"/>
            <a:ext cx="7477601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99"/>
              </a:lnSpc>
              <a:buNone/>
            </a:pPr>
            <a:r>
              <a:rPr lang="en-US" sz="2187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 Applications of an Arrays </a:t>
            </a:r>
            <a:endParaRPr lang="en-US" sz="2187" dirty="0"/>
          </a:p>
        </p:txBody>
      </p:sp>
      <p:pic>
        <p:nvPicPr>
          <p:cNvPr id="10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399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632" y="536972"/>
            <a:ext cx="7155537" cy="71555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33199" y="1545908"/>
            <a:ext cx="57683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Introduction to Arrays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2573536"/>
            <a:ext cx="7477601" cy="8886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499"/>
              </a:lnSpc>
              <a:buNone/>
            </a:pPr>
            <a:r>
              <a:rPr lang="en-US" sz="2187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Arrays is a list of elements of same data type placed in a </a:t>
            </a:r>
            <a:r>
              <a:rPr lang="en-US" sz="2187" b="1" u="sng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Contiguous Memory Location .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833199" y="3712131"/>
            <a:ext cx="7477601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99"/>
              </a:lnSpc>
              <a:buNone/>
            </a:pPr>
            <a:endParaRPr lang="en-US" sz="2187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99" y="4406384"/>
            <a:ext cx="6110407" cy="1583055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833199" y="6239351"/>
            <a:ext cx="7477601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99"/>
              </a:lnSpc>
              <a:buNone/>
            </a:pPr>
            <a:r>
              <a:rPr lang="en-US" sz="2187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Q ) Why Arrays are always Stored in Straight Line ?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348389" y="3858101"/>
            <a:ext cx="5471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Declaration of Arrays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505932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537341" y="5100995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070503" y="513564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 JAVA :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3070503" y="5704999"/>
            <a:ext cx="2440900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499"/>
              </a:lnSpc>
              <a:buNone/>
            </a:pPr>
            <a:r>
              <a:rPr lang="en-US" sz="2187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Datatype [ ] arrayname = new Datatype [Size];</a:t>
            </a:r>
            <a:endParaRPr lang="en-US" sz="2187" dirty="0"/>
          </a:p>
        </p:txBody>
      </p:sp>
      <p:sp>
        <p:nvSpPr>
          <p:cNvPr id="9" name="Shape 7"/>
          <p:cNvSpPr/>
          <p:nvPr/>
        </p:nvSpPr>
        <p:spPr>
          <a:xfrm>
            <a:off x="5733574" y="505932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5895856" y="5100995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455688" y="513564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 C++ : 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455688" y="5704999"/>
            <a:ext cx="2440900" cy="8886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499"/>
              </a:lnSpc>
              <a:buNone/>
            </a:pPr>
            <a:r>
              <a:rPr lang="en-US" sz="2187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Datatype arrayname [ Size] ;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6455688" y="6793587"/>
            <a:ext cx="24409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9118759" y="505932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Text 13"/>
          <p:cNvSpPr/>
          <p:nvPr/>
        </p:nvSpPr>
        <p:spPr>
          <a:xfrm>
            <a:off x="9277231" y="5100995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4"/>
          <p:cNvSpPr/>
          <p:nvPr/>
        </p:nvSpPr>
        <p:spPr>
          <a:xfrm>
            <a:off x="9840873" y="513564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 Python:</a:t>
            </a:r>
            <a:endParaRPr lang="en-US" sz="2187" dirty="0"/>
          </a:p>
        </p:txBody>
      </p:sp>
      <p:sp>
        <p:nvSpPr>
          <p:cNvPr id="17" name="Text 15"/>
          <p:cNvSpPr/>
          <p:nvPr/>
        </p:nvSpPr>
        <p:spPr>
          <a:xfrm>
            <a:off x="9840873" y="5704999"/>
            <a:ext cx="2440900" cy="8886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499"/>
              </a:lnSpc>
              <a:buNone/>
            </a:pPr>
            <a:r>
              <a:rPr lang="en-US" sz="2187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my_array = [ value 1 , value 2 , value 3 , ..] </a:t>
            </a:r>
            <a:endParaRPr lang="en-US" sz="2187" dirty="0"/>
          </a:p>
        </p:txBody>
      </p:sp>
      <p:pic>
        <p:nvPicPr>
          <p:cNvPr id="1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348389" y="1409938"/>
            <a:ext cx="64008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Characteristics of Arrays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2548652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48389" y="3153966"/>
            <a:ext cx="9933503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99"/>
              </a:lnSpc>
              <a:buNone/>
            </a:pPr>
            <a:r>
              <a:rPr lang="en-US" sz="2187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187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Datatype [ ] arrayName = new Datatype [ Size ] ;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348389" y="3848219"/>
            <a:ext cx="9933503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99"/>
              </a:lnSpc>
              <a:buNone/>
            </a:pPr>
            <a:r>
              <a:rPr lang="en-US" sz="2187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1 ) Datatype = include datatypes like int , char , float etc.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348389" y="4542473"/>
            <a:ext cx="9933503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99"/>
              </a:lnSpc>
              <a:buNone/>
            </a:pPr>
            <a:r>
              <a:rPr lang="en-US" sz="2187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2 ) arrayName = The name given to an Array by an user during the creation of an Array 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2348389" y="5236726"/>
            <a:ext cx="9933503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99"/>
              </a:lnSpc>
              <a:buNone/>
            </a:pPr>
            <a:r>
              <a:rPr lang="en-US" sz="2187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3 ) new = The 'New ' is a keyword used to create a location in the memory.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348389" y="5930979"/>
            <a:ext cx="9933503" cy="8886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499"/>
              </a:lnSpc>
              <a:buNone/>
            </a:pPr>
            <a:r>
              <a:rPr lang="en-US" sz="2187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4 ) [ Size ] =  The ' Size ' of an Arrays means the number of Arrays the user want to create .</a:t>
            </a:r>
            <a:endParaRPr lang="en-US" sz="2187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3444954" y="2640806"/>
            <a:ext cx="4152900" cy="5411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60"/>
              </a:lnSpc>
              <a:buNone/>
            </a:pPr>
            <a:r>
              <a:rPr lang="en-US" sz="340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Operations in Arrays</a:t>
            </a:r>
            <a:endParaRPr lang="en-US" sz="3408" dirty="0"/>
          </a:p>
        </p:txBody>
      </p:sp>
      <p:sp>
        <p:nvSpPr>
          <p:cNvPr id="5" name="Shape 3"/>
          <p:cNvSpPr/>
          <p:nvPr/>
        </p:nvSpPr>
        <p:spPr>
          <a:xfrm>
            <a:off x="7304365" y="3441621"/>
            <a:ext cx="21550" cy="4311372"/>
          </a:xfrm>
          <a:prstGeom prst="rect">
            <a:avLst/>
          </a:prstGeom>
          <a:solidFill>
            <a:srgbClr val="6EB9F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7509808" y="3760768"/>
            <a:ext cx="605909" cy="21550"/>
          </a:xfrm>
          <a:prstGeom prst="rect">
            <a:avLst/>
          </a:prstGeom>
          <a:solidFill>
            <a:srgbClr val="6EB9F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5"/>
          <p:cNvSpPr/>
          <p:nvPr/>
        </p:nvSpPr>
        <p:spPr>
          <a:xfrm>
            <a:off x="7120354" y="3576876"/>
            <a:ext cx="389453" cy="389453"/>
          </a:xfrm>
          <a:prstGeom prst="roundRect">
            <a:avLst>
              <a:gd name="adj" fmla="val 13337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7269301" y="3609261"/>
            <a:ext cx="91440" cy="3245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56"/>
              </a:lnSpc>
              <a:buNone/>
            </a:pPr>
            <a:r>
              <a:rPr lang="en-US" sz="204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045" dirty="0"/>
          </a:p>
        </p:txBody>
      </p:sp>
      <p:sp>
        <p:nvSpPr>
          <p:cNvPr id="9" name="Text 7"/>
          <p:cNvSpPr/>
          <p:nvPr/>
        </p:nvSpPr>
        <p:spPr>
          <a:xfrm>
            <a:off x="8267343" y="3614738"/>
            <a:ext cx="1731407" cy="2705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30"/>
              </a:lnSpc>
              <a:buNone/>
            </a:pPr>
            <a:r>
              <a:rPr lang="en-US" sz="170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Insertion</a:t>
            </a:r>
            <a:endParaRPr lang="en-US" sz="1704" dirty="0"/>
          </a:p>
        </p:txBody>
      </p:sp>
      <p:sp>
        <p:nvSpPr>
          <p:cNvPr id="10" name="Text 8"/>
          <p:cNvSpPr/>
          <p:nvPr/>
        </p:nvSpPr>
        <p:spPr>
          <a:xfrm>
            <a:off x="8267343" y="4058364"/>
            <a:ext cx="2917984" cy="8308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81"/>
              </a:lnSpc>
              <a:buNone/>
            </a:pPr>
            <a:r>
              <a:rPr lang="en-US" sz="1363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can insert elements into an array at any position, shifting existing elements if necessary.</a:t>
            </a:r>
            <a:endParaRPr lang="en-US" sz="1363" dirty="0"/>
          </a:p>
        </p:txBody>
      </p:sp>
      <p:sp>
        <p:nvSpPr>
          <p:cNvPr id="11" name="Shape 9"/>
          <p:cNvSpPr/>
          <p:nvPr/>
        </p:nvSpPr>
        <p:spPr>
          <a:xfrm>
            <a:off x="6514445" y="4626352"/>
            <a:ext cx="605909" cy="21550"/>
          </a:xfrm>
          <a:prstGeom prst="rect">
            <a:avLst/>
          </a:prstGeom>
          <a:solidFill>
            <a:srgbClr val="6EB9F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10"/>
          <p:cNvSpPr/>
          <p:nvPr/>
        </p:nvSpPr>
        <p:spPr>
          <a:xfrm>
            <a:off x="7120354" y="4442460"/>
            <a:ext cx="389453" cy="389453"/>
          </a:xfrm>
          <a:prstGeom prst="roundRect">
            <a:avLst>
              <a:gd name="adj" fmla="val 13337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7246441" y="4474845"/>
            <a:ext cx="137160" cy="3245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56"/>
              </a:lnSpc>
              <a:buNone/>
            </a:pPr>
            <a:r>
              <a:rPr lang="en-US" sz="204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045" dirty="0"/>
          </a:p>
        </p:txBody>
      </p:sp>
      <p:sp>
        <p:nvSpPr>
          <p:cNvPr id="14" name="Text 12"/>
          <p:cNvSpPr/>
          <p:nvPr/>
        </p:nvSpPr>
        <p:spPr>
          <a:xfrm>
            <a:off x="4631412" y="4480322"/>
            <a:ext cx="1731407" cy="2705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130"/>
              </a:lnSpc>
              <a:buNone/>
            </a:pPr>
            <a:r>
              <a:rPr lang="en-US" sz="170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Deletion</a:t>
            </a:r>
            <a:endParaRPr lang="en-US" sz="1704" dirty="0"/>
          </a:p>
        </p:txBody>
      </p:sp>
      <p:sp>
        <p:nvSpPr>
          <p:cNvPr id="15" name="Text 13"/>
          <p:cNvSpPr/>
          <p:nvPr/>
        </p:nvSpPr>
        <p:spPr>
          <a:xfrm>
            <a:off x="3444954" y="4923949"/>
            <a:ext cx="2917865" cy="8308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181"/>
              </a:lnSpc>
              <a:buNone/>
            </a:pPr>
            <a:r>
              <a:rPr lang="en-US" sz="1363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Elements can be removed from an array, and the remaining elements will be shifted to fill the gap.</a:t>
            </a:r>
            <a:endParaRPr lang="en-US" sz="1363" dirty="0"/>
          </a:p>
        </p:txBody>
      </p:sp>
      <p:sp>
        <p:nvSpPr>
          <p:cNvPr id="16" name="Shape 14"/>
          <p:cNvSpPr/>
          <p:nvPr/>
        </p:nvSpPr>
        <p:spPr>
          <a:xfrm>
            <a:off x="7509808" y="5554563"/>
            <a:ext cx="605909" cy="21550"/>
          </a:xfrm>
          <a:prstGeom prst="rect">
            <a:avLst/>
          </a:prstGeom>
          <a:solidFill>
            <a:srgbClr val="6EB9F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5"/>
          <p:cNvSpPr/>
          <p:nvPr/>
        </p:nvSpPr>
        <p:spPr>
          <a:xfrm>
            <a:off x="7120354" y="5370671"/>
            <a:ext cx="389453" cy="389453"/>
          </a:xfrm>
          <a:prstGeom prst="roundRect">
            <a:avLst>
              <a:gd name="adj" fmla="val 13337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7242631" y="5403056"/>
            <a:ext cx="144780" cy="3245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56"/>
              </a:lnSpc>
              <a:buNone/>
            </a:pPr>
            <a:r>
              <a:rPr lang="en-US" sz="204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045" dirty="0"/>
          </a:p>
        </p:txBody>
      </p:sp>
      <p:sp>
        <p:nvSpPr>
          <p:cNvPr id="19" name="Text 17"/>
          <p:cNvSpPr/>
          <p:nvPr/>
        </p:nvSpPr>
        <p:spPr>
          <a:xfrm>
            <a:off x="8267343" y="5408533"/>
            <a:ext cx="1731407" cy="2705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30"/>
              </a:lnSpc>
              <a:buNone/>
            </a:pPr>
            <a:r>
              <a:rPr lang="en-US" sz="170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Search</a:t>
            </a:r>
            <a:endParaRPr lang="en-US" sz="1704" dirty="0"/>
          </a:p>
        </p:txBody>
      </p:sp>
      <p:sp>
        <p:nvSpPr>
          <p:cNvPr id="20" name="Text 18"/>
          <p:cNvSpPr/>
          <p:nvPr/>
        </p:nvSpPr>
        <p:spPr>
          <a:xfrm>
            <a:off x="8267343" y="5852160"/>
            <a:ext cx="2917984" cy="8308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81"/>
              </a:lnSpc>
              <a:buNone/>
            </a:pPr>
            <a:r>
              <a:rPr lang="en-US" sz="1363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can search for an element in an array using various algorithms such as linear search or binary search.</a:t>
            </a:r>
            <a:endParaRPr lang="en-US" sz="1363" dirty="0"/>
          </a:p>
        </p:txBody>
      </p:sp>
      <p:sp>
        <p:nvSpPr>
          <p:cNvPr id="21" name="Shape 19"/>
          <p:cNvSpPr/>
          <p:nvPr/>
        </p:nvSpPr>
        <p:spPr>
          <a:xfrm>
            <a:off x="6514445" y="6451461"/>
            <a:ext cx="605909" cy="21550"/>
          </a:xfrm>
          <a:prstGeom prst="rect">
            <a:avLst/>
          </a:prstGeom>
          <a:solidFill>
            <a:srgbClr val="6EB9F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2" name="Shape 20"/>
          <p:cNvSpPr/>
          <p:nvPr/>
        </p:nvSpPr>
        <p:spPr>
          <a:xfrm>
            <a:off x="7120354" y="6267569"/>
            <a:ext cx="389453" cy="389453"/>
          </a:xfrm>
          <a:prstGeom prst="roundRect">
            <a:avLst>
              <a:gd name="adj" fmla="val 13337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3" name="Text 21"/>
          <p:cNvSpPr/>
          <p:nvPr/>
        </p:nvSpPr>
        <p:spPr>
          <a:xfrm>
            <a:off x="7246441" y="6299954"/>
            <a:ext cx="137160" cy="3245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56"/>
              </a:lnSpc>
              <a:buNone/>
            </a:pPr>
            <a:r>
              <a:rPr lang="en-US" sz="204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2045" dirty="0"/>
          </a:p>
        </p:txBody>
      </p:sp>
      <p:sp>
        <p:nvSpPr>
          <p:cNvPr id="24" name="Text 22"/>
          <p:cNvSpPr/>
          <p:nvPr/>
        </p:nvSpPr>
        <p:spPr>
          <a:xfrm>
            <a:off x="4631412" y="6305431"/>
            <a:ext cx="1731407" cy="2705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130"/>
              </a:lnSpc>
              <a:buNone/>
            </a:pPr>
            <a:r>
              <a:rPr lang="en-US" sz="170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Update</a:t>
            </a:r>
            <a:endParaRPr lang="en-US" sz="1704" dirty="0"/>
          </a:p>
        </p:txBody>
      </p:sp>
      <p:sp>
        <p:nvSpPr>
          <p:cNvPr id="25" name="Text 23"/>
          <p:cNvSpPr/>
          <p:nvPr/>
        </p:nvSpPr>
        <p:spPr>
          <a:xfrm>
            <a:off x="3444954" y="6749058"/>
            <a:ext cx="2917865" cy="8308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181"/>
              </a:lnSpc>
              <a:buNone/>
            </a:pPr>
            <a:r>
              <a:rPr lang="en-US" sz="1363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can update the existing Array by adding  an element in an Array or deleting an element from an Array .</a:t>
            </a:r>
            <a:endParaRPr lang="en-US" sz="1363" dirty="0"/>
          </a:p>
        </p:txBody>
      </p:sp>
      <p:pic>
        <p:nvPicPr>
          <p:cNvPr id="2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4605"/>
            <a:ext cx="14630400" cy="21641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3613190" y="455652"/>
            <a:ext cx="4084320" cy="5174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075"/>
              </a:lnSpc>
              <a:buNone/>
            </a:pPr>
            <a:r>
              <a:rPr lang="en-US" sz="326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Importance of Arrays</a:t>
            </a:r>
            <a:endParaRPr lang="en-US" sz="326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190" y="1304211"/>
            <a:ext cx="2302312" cy="142291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613190" y="2934057"/>
            <a:ext cx="1767840" cy="2587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38"/>
              </a:lnSpc>
              <a:buNone/>
            </a:pPr>
            <a:r>
              <a:rPr lang="en-US" sz="163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Organization</a:t>
            </a:r>
            <a:endParaRPr lang="en-US" sz="1630" dirty="0"/>
          </a:p>
        </p:txBody>
      </p:sp>
      <p:sp>
        <p:nvSpPr>
          <p:cNvPr id="7" name="Text 4"/>
          <p:cNvSpPr/>
          <p:nvPr/>
        </p:nvSpPr>
        <p:spPr>
          <a:xfrm>
            <a:off x="3613190" y="3358277"/>
            <a:ext cx="2302312" cy="10596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86"/>
              </a:lnSpc>
              <a:buNone/>
            </a:pPr>
            <a:r>
              <a:rPr lang="en-US" sz="130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Arrays provide an efficient way to organize and store large amounts of data in a structured manner.</a:t>
            </a:r>
            <a:endParaRPr lang="en-US" sz="1304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866" y="1304211"/>
            <a:ext cx="2302431" cy="142291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163866" y="2934057"/>
            <a:ext cx="1775460" cy="2587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38"/>
              </a:lnSpc>
              <a:buNone/>
            </a:pPr>
            <a:r>
              <a:rPr lang="en-US" sz="163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Manipulation</a:t>
            </a:r>
            <a:endParaRPr lang="en-US" sz="1630" dirty="0"/>
          </a:p>
        </p:txBody>
      </p:sp>
      <p:sp>
        <p:nvSpPr>
          <p:cNvPr id="10" name="Text 6"/>
          <p:cNvSpPr/>
          <p:nvPr/>
        </p:nvSpPr>
        <p:spPr>
          <a:xfrm>
            <a:off x="6163866" y="3358277"/>
            <a:ext cx="2302431" cy="7947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86"/>
              </a:lnSpc>
              <a:buNone/>
            </a:pPr>
            <a:r>
              <a:rPr lang="en-US" sz="130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With arrays, we can easily perform operations like sorting, filtering, and transforming data.</a:t>
            </a:r>
            <a:endParaRPr lang="en-US" sz="1304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4661" y="1304211"/>
            <a:ext cx="2302431" cy="142291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8714661" y="2934057"/>
            <a:ext cx="2141220" cy="2587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38"/>
              </a:lnSpc>
              <a:buNone/>
            </a:pPr>
            <a:r>
              <a:rPr lang="en-US" sz="163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Memory Optimization</a:t>
            </a:r>
            <a:endParaRPr lang="en-US" sz="1630" dirty="0"/>
          </a:p>
        </p:txBody>
      </p:sp>
      <p:sp>
        <p:nvSpPr>
          <p:cNvPr id="13" name="Text 8"/>
          <p:cNvSpPr/>
          <p:nvPr/>
        </p:nvSpPr>
        <p:spPr>
          <a:xfrm>
            <a:off x="8714661" y="3358277"/>
            <a:ext cx="2302431" cy="10596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86"/>
              </a:lnSpc>
              <a:buNone/>
            </a:pPr>
            <a:r>
              <a:rPr lang="en-US" sz="130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Arrays allow for efficient memory allocation and utilization, reducing the overall memory footprint.</a:t>
            </a:r>
            <a:endParaRPr lang="en-US" sz="1304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3190" y="4666297"/>
            <a:ext cx="2302312" cy="1422916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3613190" y="6296144"/>
            <a:ext cx="1656040" cy="2587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38"/>
              </a:lnSpc>
              <a:buNone/>
            </a:pPr>
            <a:r>
              <a:rPr lang="en-US" sz="163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Structure</a:t>
            </a:r>
            <a:endParaRPr lang="en-US" sz="1630" dirty="0"/>
          </a:p>
        </p:txBody>
      </p:sp>
      <p:sp>
        <p:nvSpPr>
          <p:cNvPr id="16" name="Text 10"/>
          <p:cNvSpPr/>
          <p:nvPr/>
        </p:nvSpPr>
        <p:spPr>
          <a:xfrm>
            <a:off x="3613190" y="6720364"/>
            <a:ext cx="2302312" cy="5298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86"/>
              </a:lnSpc>
              <a:buNone/>
            </a:pPr>
            <a:r>
              <a:rPr lang="en-US" sz="130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For the more Complex data structures like Stack , Queue etc.</a:t>
            </a:r>
            <a:endParaRPr lang="en-US" sz="1304" dirty="0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3866" y="4666297"/>
            <a:ext cx="2302431" cy="1422916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6163866" y="6296144"/>
            <a:ext cx="2302431" cy="5174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38"/>
              </a:lnSpc>
              <a:buNone/>
            </a:pPr>
            <a:r>
              <a:rPr lang="en-US" sz="163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Two Dimensional Arrays</a:t>
            </a:r>
            <a:endParaRPr lang="en-US" sz="1630" dirty="0"/>
          </a:p>
        </p:txBody>
      </p:sp>
      <p:sp>
        <p:nvSpPr>
          <p:cNvPr id="19" name="Text 12"/>
          <p:cNvSpPr/>
          <p:nvPr/>
        </p:nvSpPr>
        <p:spPr>
          <a:xfrm>
            <a:off x="6163866" y="6979087"/>
            <a:ext cx="2302431" cy="7947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86"/>
              </a:lnSpc>
              <a:buNone/>
            </a:pPr>
            <a:r>
              <a:rPr lang="en-US" sz="130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Arrays can be multi Dimensional enabling you to represent complex data structures .</a:t>
            </a:r>
            <a:endParaRPr lang="en-US" sz="1304" dirty="0"/>
          </a:p>
        </p:txBody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4661" y="4666297"/>
            <a:ext cx="2302431" cy="1422916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8714661" y="6296144"/>
            <a:ext cx="2302431" cy="5174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38"/>
              </a:lnSpc>
              <a:buNone/>
            </a:pPr>
            <a:r>
              <a:rPr lang="en-US" sz="163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Sequential Data Processing </a:t>
            </a:r>
            <a:endParaRPr lang="en-US" sz="1630" dirty="0"/>
          </a:p>
        </p:txBody>
      </p:sp>
      <p:sp>
        <p:nvSpPr>
          <p:cNvPr id="22" name="Text 14"/>
          <p:cNvSpPr/>
          <p:nvPr/>
        </p:nvSpPr>
        <p:spPr>
          <a:xfrm>
            <a:off x="8714661" y="6979087"/>
            <a:ext cx="2302431" cy="7947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86"/>
              </a:lnSpc>
              <a:buNone/>
            </a:pPr>
            <a:r>
              <a:rPr lang="en-US" sz="130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You can easily loop through an array , performing operation on each one by one .</a:t>
            </a:r>
            <a:endParaRPr lang="en-US" sz="1304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79963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3838456" y="427673"/>
            <a:ext cx="3169920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Creating an Array</a:t>
            </a:r>
            <a:endParaRPr lang="en-US" sz="3062" dirty="0"/>
          </a:p>
        </p:txBody>
      </p:sp>
      <p:sp>
        <p:nvSpPr>
          <p:cNvPr id="5" name="Text 3"/>
          <p:cNvSpPr/>
          <p:nvPr/>
        </p:nvSpPr>
        <p:spPr>
          <a:xfrm>
            <a:off x="3838456" y="1224677"/>
            <a:ext cx="6953488" cy="310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9"/>
              </a:lnSpc>
              <a:buNone/>
            </a:pPr>
            <a:r>
              <a:rPr lang="en-US" sz="1531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Q ) Create an Arrays to Store a marks of 5 Subjects ?</a:t>
            </a:r>
            <a:endParaRPr lang="en-US" sz="1531" dirty="0"/>
          </a:p>
        </p:txBody>
      </p:sp>
      <p:sp>
        <p:nvSpPr>
          <p:cNvPr id="6" name="Text 4"/>
          <p:cNvSpPr/>
          <p:nvPr/>
        </p:nvSpPr>
        <p:spPr>
          <a:xfrm>
            <a:off x="3838456" y="1710571"/>
            <a:ext cx="6953488" cy="310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9"/>
              </a:lnSpc>
              <a:buNone/>
            </a:pPr>
            <a:r>
              <a:rPr lang="en-US" sz="1531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 ++ </a:t>
            </a:r>
            <a:endParaRPr lang="en-US" sz="1531" dirty="0"/>
          </a:p>
        </p:txBody>
      </p:sp>
      <p:sp>
        <p:nvSpPr>
          <p:cNvPr id="7" name="Text 5"/>
          <p:cNvSpPr/>
          <p:nvPr/>
        </p:nvSpPr>
        <p:spPr>
          <a:xfrm>
            <a:off x="3838456" y="2196465"/>
            <a:ext cx="6953488" cy="310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9"/>
              </a:lnSpc>
              <a:buNone/>
            </a:pPr>
            <a:r>
              <a:rPr lang="en-US" sz="1531" dirty="0">
                <a:solidFill>
                  <a:srgbClr val="D6E5EF"/>
                </a:solidFill>
                <a:highlight>
                  <a:srgbClr val="204C8E"/>
                </a:highlight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#include &lt;iostream&gt;</a:t>
            </a:r>
            <a:endParaRPr lang="en-US" sz="1531" dirty="0"/>
          </a:p>
        </p:txBody>
      </p:sp>
      <p:sp>
        <p:nvSpPr>
          <p:cNvPr id="8" name="Text 6"/>
          <p:cNvSpPr/>
          <p:nvPr/>
        </p:nvSpPr>
        <p:spPr>
          <a:xfrm>
            <a:off x="3838456" y="2682359"/>
            <a:ext cx="6953488" cy="310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9"/>
              </a:lnSpc>
              <a:buNone/>
            </a:pPr>
            <a:r>
              <a:rPr lang="en-US" sz="1531" dirty="0">
                <a:solidFill>
                  <a:srgbClr val="D6E5EF"/>
                </a:solidFill>
                <a:highlight>
                  <a:srgbClr val="204C8E"/>
                </a:highlight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int main() { // Declare an array to store marks for 5 subjects int marks[5]; </a:t>
            </a:r>
            <a:endParaRPr lang="en-US" sz="1531" dirty="0"/>
          </a:p>
        </p:txBody>
      </p:sp>
      <p:sp>
        <p:nvSpPr>
          <p:cNvPr id="9" name="Text 7"/>
          <p:cNvSpPr/>
          <p:nvPr/>
        </p:nvSpPr>
        <p:spPr>
          <a:xfrm>
            <a:off x="3838456" y="3168253"/>
            <a:ext cx="6953488" cy="310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9"/>
              </a:lnSpc>
              <a:buNone/>
            </a:pPr>
            <a:r>
              <a:rPr lang="en-US" sz="1531" dirty="0">
                <a:solidFill>
                  <a:srgbClr val="D6E5EF"/>
                </a:solidFill>
                <a:highlight>
                  <a:srgbClr val="204C8E"/>
                </a:highlight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for (int i = 0; i &lt; 5; i++) {</a:t>
            </a:r>
            <a:endParaRPr lang="en-US" sz="1531" dirty="0"/>
          </a:p>
        </p:txBody>
      </p:sp>
      <p:sp>
        <p:nvSpPr>
          <p:cNvPr id="10" name="Text 8"/>
          <p:cNvSpPr/>
          <p:nvPr/>
        </p:nvSpPr>
        <p:spPr>
          <a:xfrm>
            <a:off x="3838456" y="3654147"/>
            <a:ext cx="6953488" cy="310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9"/>
              </a:lnSpc>
              <a:buNone/>
            </a:pPr>
            <a:r>
              <a:rPr lang="en-US" sz="1531" dirty="0">
                <a:solidFill>
                  <a:srgbClr val="D6E5EF"/>
                </a:solidFill>
                <a:highlight>
                  <a:srgbClr val="204C8E"/>
                </a:highlight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std::cout &lt;&lt; "Enter marks for subject " &lt;&lt; (i + 1) &lt;&lt; ": "; </a:t>
            </a:r>
            <a:endParaRPr lang="en-US" sz="1531" dirty="0"/>
          </a:p>
        </p:txBody>
      </p:sp>
      <p:sp>
        <p:nvSpPr>
          <p:cNvPr id="11" name="Text 9"/>
          <p:cNvSpPr/>
          <p:nvPr/>
        </p:nvSpPr>
        <p:spPr>
          <a:xfrm>
            <a:off x="3838456" y="4140041"/>
            <a:ext cx="6953488" cy="310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9"/>
              </a:lnSpc>
              <a:buNone/>
            </a:pPr>
            <a:r>
              <a:rPr lang="en-US" sz="1531" dirty="0">
                <a:solidFill>
                  <a:srgbClr val="D6E5EF"/>
                </a:solidFill>
                <a:highlight>
                  <a:srgbClr val="204C8E"/>
                </a:highlight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std::cin &gt;&gt; marks[i]; </a:t>
            </a:r>
            <a:endParaRPr lang="en-US" sz="1531" dirty="0"/>
          </a:p>
        </p:txBody>
      </p:sp>
      <p:sp>
        <p:nvSpPr>
          <p:cNvPr id="12" name="Text 10"/>
          <p:cNvSpPr/>
          <p:nvPr/>
        </p:nvSpPr>
        <p:spPr>
          <a:xfrm>
            <a:off x="3838456" y="4625935"/>
            <a:ext cx="6953488" cy="310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9"/>
              </a:lnSpc>
              <a:buNone/>
            </a:pPr>
            <a:r>
              <a:rPr lang="en-US" sz="1531" dirty="0">
                <a:solidFill>
                  <a:srgbClr val="D6E5EF"/>
                </a:solidFill>
                <a:highlight>
                  <a:srgbClr val="204C8E"/>
                </a:highlight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} </a:t>
            </a:r>
            <a:endParaRPr lang="en-US" sz="1531" dirty="0"/>
          </a:p>
        </p:txBody>
      </p:sp>
      <p:sp>
        <p:nvSpPr>
          <p:cNvPr id="13" name="Text 11"/>
          <p:cNvSpPr/>
          <p:nvPr/>
        </p:nvSpPr>
        <p:spPr>
          <a:xfrm>
            <a:off x="3838456" y="5111829"/>
            <a:ext cx="6953488" cy="310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9"/>
              </a:lnSpc>
              <a:buNone/>
            </a:pPr>
            <a:r>
              <a:rPr lang="en-US" sz="1531" dirty="0">
                <a:solidFill>
                  <a:srgbClr val="D6E5EF"/>
                </a:solidFill>
                <a:highlight>
                  <a:srgbClr val="204C8E"/>
                </a:highlight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std::cout &lt;&lt; "Marks for 5 subjects: " &lt;&lt; std::endl; </a:t>
            </a:r>
            <a:endParaRPr lang="en-US" sz="1531" dirty="0"/>
          </a:p>
        </p:txBody>
      </p:sp>
      <p:sp>
        <p:nvSpPr>
          <p:cNvPr id="14" name="Text 12"/>
          <p:cNvSpPr/>
          <p:nvPr/>
        </p:nvSpPr>
        <p:spPr>
          <a:xfrm>
            <a:off x="3838456" y="5597723"/>
            <a:ext cx="6953488" cy="310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9"/>
              </a:lnSpc>
              <a:buNone/>
            </a:pPr>
            <a:r>
              <a:rPr lang="en-US" sz="1531" dirty="0">
                <a:solidFill>
                  <a:srgbClr val="D6E5EF"/>
                </a:solidFill>
                <a:highlight>
                  <a:srgbClr val="204C8E"/>
                </a:highlight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for (int i = 0; i &lt; 5; i++) {</a:t>
            </a:r>
            <a:endParaRPr lang="en-US" sz="1531" dirty="0"/>
          </a:p>
        </p:txBody>
      </p:sp>
      <p:sp>
        <p:nvSpPr>
          <p:cNvPr id="15" name="Text 13"/>
          <p:cNvSpPr/>
          <p:nvPr/>
        </p:nvSpPr>
        <p:spPr>
          <a:xfrm>
            <a:off x="3838456" y="6083618"/>
            <a:ext cx="6953488" cy="310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9"/>
              </a:lnSpc>
              <a:buNone/>
            </a:pPr>
            <a:r>
              <a:rPr lang="en-US" sz="1531" dirty="0">
                <a:solidFill>
                  <a:srgbClr val="D6E5EF"/>
                </a:solidFill>
                <a:highlight>
                  <a:srgbClr val="204C8E"/>
                </a:highlight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std::cout &lt;&lt; "Subject " &lt;&lt; (i + 1) &lt;&lt; ": " &lt;&lt; marks[i] &lt;&lt; std::endl; </a:t>
            </a:r>
            <a:endParaRPr lang="en-US" sz="1531" dirty="0"/>
          </a:p>
        </p:txBody>
      </p:sp>
      <p:sp>
        <p:nvSpPr>
          <p:cNvPr id="16" name="Text 14"/>
          <p:cNvSpPr/>
          <p:nvPr/>
        </p:nvSpPr>
        <p:spPr>
          <a:xfrm>
            <a:off x="3838456" y="6569512"/>
            <a:ext cx="6953488" cy="310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9"/>
              </a:lnSpc>
              <a:buNone/>
            </a:pPr>
            <a:r>
              <a:rPr lang="en-US" sz="1531" dirty="0">
                <a:solidFill>
                  <a:srgbClr val="D6E5EF"/>
                </a:solidFill>
                <a:highlight>
                  <a:srgbClr val="204C8E"/>
                </a:highlight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} </a:t>
            </a:r>
            <a:endParaRPr lang="en-US" sz="1531" dirty="0"/>
          </a:p>
        </p:txBody>
      </p:sp>
      <p:sp>
        <p:nvSpPr>
          <p:cNvPr id="17" name="Text 15"/>
          <p:cNvSpPr/>
          <p:nvPr/>
        </p:nvSpPr>
        <p:spPr>
          <a:xfrm>
            <a:off x="3838456" y="7055406"/>
            <a:ext cx="6953488" cy="310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9"/>
              </a:lnSpc>
              <a:buNone/>
            </a:pPr>
            <a:r>
              <a:rPr lang="en-US" sz="1531" dirty="0">
                <a:solidFill>
                  <a:srgbClr val="D6E5EF"/>
                </a:solidFill>
                <a:highlight>
                  <a:srgbClr val="204C8E"/>
                </a:highlight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return 0; </a:t>
            </a:r>
            <a:endParaRPr lang="en-US" sz="1531" dirty="0"/>
          </a:p>
        </p:txBody>
      </p:sp>
      <p:sp>
        <p:nvSpPr>
          <p:cNvPr id="18" name="Text 16"/>
          <p:cNvSpPr/>
          <p:nvPr/>
        </p:nvSpPr>
        <p:spPr>
          <a:xfrm>
            <a:off x="3838456" y="7541300"/>
            <a:ext cx="6953488" cy="310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9"/>
              </a:lnSpc>
              <a:buNone/>
            </a:pPr>
            <a:r>
              <a:rPr lang="en-US" sz="1531" dirty="0">
                <a:solidFill>
                  <a:srgbClr val="D6E5EF"/>
                </a:solidFill>
                <a:highlight>
                  <a:srgbClr val="204C8E"/>
                </a:highlight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}</a:t>
            </a:r>
            <a:endParaRPr lang="en-US" sz="153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1491</Words>
  <Application>Microsoft Office PowerPoint</Application>
  <PresentationFormat>Custom</PresentationFormat>
  <Paragraphs>162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Lora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Satyam Singh</cp:lastModifiedBy>
  <cp:revision>4</cp:revision>
  <dcterms:created xsi:type="dcterms:W3CDTF">2023-10-21T19:00:35Z</dcterms:created>
  <dcterms:modified xsi:type="dcterms:W3CDTF">2023-10-22T18:33:00Z</dcterms:modified>
</cp:coreProperties>
</file>