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7" r:id="rId2"/>
    <p:sldId id="271" r:id="rId3"/>
    <p:sldId id="256" r:id="rId4"/>
    <p:sldId id="270" r:id="rId5"/>
    <p:sldId id="257" r:id="rId6"/>
    <p:sldId id="258" r:id="rId7"/>
    <p:sldId id="275" r:id="rId8"/>
    <p:sldId id="259" r:id="rId9"/>
    <p:sldId id="260" r:id="rId10"/>
    <p:sldId id="261" r:id="rId11"/>
    <p:sldId id="262" r:id="rId12"/>
    <p:sldId id="280" r:id="rId13"/>
    <p:sldId id="277" r:id="rId14"/>
    <p:sldId id="272" r:id="rId15"/>
    <p:sldId id="273" r:id="rId16"/>
    <p:sldId id="276" r:id="rId17"/>
    <p:sldId id="278" r:id="rId18"/>
    <p:sldId id="264" r:id="rId19"/>
    <p:sldId id="274" r:id="rId20"/>
    <p:sldId id="279" r:id="rId21"/>
    <p:sldId id="268" r:id="rId22"/>
    <p:sldId id="266" r:id="rId2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-317" y="-77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A171E-09A1-4ED6-A54C-BD1879369198}" type="datetimeFigureOut">
              <a:rPr lang="en-US" smtClean="0"/>
              <a:t>10/20/2023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0C10-DD9E-41FF-9ED2-45F4A4F12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8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6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301228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8800" b="1" dirty="0" smtClean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DSA BOOTCAMP</a:t>
            </a:r>
            <a:endParaRPr lang="en-US" sz="8800" dirty="0"/>
          </a:p>
        </p:txBody>
      </p:sp>
      <p:sp>
        <p:nvSpPr>
          <p:cNvPr id="5" name="Text 2"/>
          <p:cNvSpPr/>
          <p:nvPr/>
        </p:nvSpPr>
        <p:spPr>
          <a:xfrm>
            <a:off x="2483470" y="4150995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 smtClean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CONDUCTED BY GDSC ICOER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763" y="1080309"/>
            <a:ext cx="2544734" cy="15317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98459" y="1600200"/>
            <a:ext cx="4987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Google Developer Student </a:t>
            </a:r>
            <a:r>
              <a:rPr lang="en-US" sz="2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Club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9682" y="6182591"/>
            <a:ext cx="750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dirty="0" smtClean="0">
                <a:solidFill>
                  <a:schemeClr val="bg1"/>
                </a:solidFill>
                <a:latin typeface="PT Sans"/>
                <a:ea typeface="PT Sans"/>
              </a:rPr>
              <a:t>PRESENTED BY NIKITA CHOUDHARI (TE COMP)</a:t>
            </a:r>
            <a:endParaRPr lang="en-US" dirty="0">
              <a:solidFill>
                <a:schemeClr val="bg1"/>
              </a:solidFill>
              <a:latin typeface="PT Sans"/>
              <a:ea typeface="PT Sans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Isosceles Triangle 17"/>
          <p:cNvSpPr/>
          <p:nvPr/>
        </p:nvSpPr>
        <p:spPr>
          <a:xfrm rot="5400000">
            <a:off x="-2871168" y="380219"/>
            <a:ext cx="7186552" cy="3855149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0" name="Isosceles Triangle 19"/>
          <p:cNvSpPr/>
          <p:nvPr/>
        </p:nvSpPr>
        <p:spPr>
          <a:xfrm rot="16200000" flipH="1">
            <a:off x="8930986" y="2626697"/>
            <a:ext cx="7284028" cy="4114800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2649682" y="6182591"/>
            <a:ext cx="7502236" cy="369332"/>
          </a:xfrm>
          <a:prstGeom prst="roundRect">
            <a:avLst/>
          </a:prstGeom>
          <a:noFill/>
          <a:ln>
            <a:solidFill>
              <a:srgbClr val="00B0F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-518614" y="6836734"/>
            <a:ext cx="1899789" cy="1850064"/>
            <a:chOff x="336643" y="6273209"/>
            <a:chExt cx="1899789" cy="1850064"/>
          </a:xfrm>
        </p:grpSpPr>
        <p:sp>
          <p:nvSpPr>
            <p:cNvPr id="21" name="Oval 20"/>
            <p:cNvSpPr/>
            <p:nvPr/>
          </p:nvSpPr>
          <p:spPr>
            <a:xfrm>
              <a:off x="431281" y="6367257"/>
              <a:ext cx="1710514" cy="161614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36643" y="6273209"/>
              <a:ext cx="1899789" cy="18500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Isosceles Triangle 31"/>
          <p:cNvSpPr/>
          <p:nvPr/>
        </p:nvSpPr>
        <p:spPr>
          <a:xfrm rot="16200000" flipH="1">
            <a:off x="8714036" y="2267221"/>
            <a:ext cx="7534997" cy="4659235"/>
          </a:xfrm>
          <a:prstGeom prst="triangle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7" name="Isosceles Triangle 36"/>
          <p:cNvSpPr/>
          <p:nvPr/>
        </p:nvSpPr>
        <p:spPr>
          <a:xfrm rot="5400000">
            <a:off x="-2633708" y="380218"/>
            <a:ext cx="7186552" cy="3855149"/>
          </a:xfrm>
          <a:prstGeom prst="triangle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537808" y="135437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What is a Class?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537808" y="2620998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PT Sans"/>
                <a:ea typeface="PT Sans"/>
              </a:rPr>
              <a:t>Class </a:t>
            </a:r>
            <a:r>
              <a:rPr lang="en-US" dirty="0">
                <a:solidFill>
                  <a:schemeClr val="bg1"/>
                </a:solidFill>
                <a:latin typeface="PT Sans"/>
                <a:ea typeface="PT Sans"/>
              </a:rPr>
              <a:t>is a blueprint for creating objects, providing initial values for state (member variables or attributes) and implementations of behavior (member functions or methods</a:t>
            </a:r>
            <a:r>
              <a:rPr lang="en-US" dirty="0" smtClean="0">
                <a:solidFill>
                  <a:schemeClr val="bg1"/>
                </a:solidFill>
                <a:latin typeface="PT Sans"/>
                <a:ea typeface="PT Sans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1"/>
                </a:solidFill>
                <a:latin typeface="PT Sans"/>
                <a:ea typeface="PT Sans"/>
              </a:rPr>
              <a:t>It </a:t>
            </a:r>
            <a:r>
              <a:rPr lang="en-US" dirty="0">
                <a:solidFill>
                  <a:schemeClr val="bg1"/>
                </a:solidFill>
                <a:latin typeface="PT Sans"/>
                <a:ea typeface="PT Sans"/>
              </a:rPr>
              <a:t>serves as a template or prototype from which objects are created, defining the structure and behavior that all instances of the class share</a:t>
            </a:r>
            <a:r>
              <a:rPr lang="en-US" dirty="0" smtClean="0">
                <a:solidFill>
                  <a:schemeClr val="bg1"/>
                </a:solidFill>
                <a:latin typeface="PT Sans"/>
                <a:ea typeface="PT San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PT Sans"/>
                <a:ea typeface="PT Sans"/>
              </a:rPr>
              <a:t>For example, a "Car" class might contain attributes like "color" and "model" and methods like "start" and "stop" to define the properties and behaviors of all car objects.</a:t>
            </a: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6146" name="Picture 2" descr="Prototype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666" y="9791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8385464" y="6806045"/>
            <a:ext cx="5216236" cy="540328"/>
          </a:xfrm>
          <a:prstGeom prst="right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3245525"/>
            <a:ext cx="48234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What is an Object?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4273153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75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750" dirty="0" smtClean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 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object is an instance of a class that encapsulates state and behavior.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750" dirty="0" smtClean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For example: 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"myCar" object created from the "Car" class might have a state like "red" for color and behaviors like "start" and "stop" that operate on its internal state.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170" name="Picture 2" descr="3D Cube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820" y="298311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3d model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238" y="144678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3d modeling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683" y="6051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537808" y="135437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What is a </a:t>
            </a:r>
            <a:r>
              <a:rPr lang="en-US" sz="4374" b="1" dirty="0" smtClean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Method?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6537808" y="2620998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PT Sans"/>
              </a:rPr>
              <a:t>In Object-Oriented Programming (OOP), a method is a function associated with an object that defines the behavior of the object.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PT Sans"/>
              </a:rPr>
              <a:t>Methods are used to perform specific actions or operations on the object's data</a:t>
            </a:r>
            <a:r>
              <a:rPr lang="en-US" sz="2000" dirty="0" smtClean="0">
                <a:solidFill>
                  <a:schemeClr val="bg1"/>
                </a:solidFill>
                <a:latin typeface="PT Sans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PT Sans"/>
                <a:ea typeface="PT Sans"/>
              </a:rPr>
              <a:t>Methods are defined within a class and operate on the attributes of that class.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PT Sans"/>
                <a:ea typeface="PT Sans"/>
              </a:rPr>
              <a:t>They encapsulate the behavior of an object, allowing the object to perform certain actions or tasks.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  <a:latin typeface="PT Sans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12022282" y="1267691"/>
            <a:ext cx="519545" cy="781061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12832773" y="1267691"/>
            <a:ext cx="540327" cy="781061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335526" y="823775"/>
            <a:ext cx="5403229" cy="9114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600" b="1" dirty="0" smtClean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Exercise </a:t>
            </a:r>
            <a:endParaRPr lang="en-US" sz="6600" dirty="0"/>
          </a:p>
        </p:txBody>
      </p:sp>
      <p:sp>
        <p:nvSpPr>
          <p:cNvPr id="5" name="Text 2"/>
          <p:cNvSpPr/>
          <p:nvPr/>
        </p:nvSpPr>
        <p:spPr>
          <a:xfrm>
            <a:off x="2348389" y="4150995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2000" dirty="0">
              <a:solidFill>
                <a:schemeClr val="bg1"/>
              </a:solidFill>
              <a:latin typeface="Nunito"/>
              <a:ea typeface="Nunit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52154" y="3065318"/>
            <a:ext cx="9757063" cy="3449782"/>
          </a:xfrm>
          <a:prstGeom prst="round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Create a </a:t>
            </a:r>
            <a:r>
              <a:rPr lang="en-US" sz="2400" dirty="0"/>
              <a:t>simple "Rectangle" class and performing basic operations on </a:t>
            </a:r>
            <a:r>
              <a:rPr lang="en-US" sz="2400" dirty="0" smtClean="0"/>
              <a:t>it: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Attributes</a:t>
            </a:r>
            <a:r>
              <a:rPr lang="en-US" sz="2400" dirty="0"/>
              <a:t>: length, </a:t>
            </a:r>
            <a:r>
              <a:rPr lang="en-US" sz="2400" dirty="0" smtClean="0"/>
              <a:t>width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Methods</a:t>
            </a:r>
            <a:r>
              <a:rPr lang="en-US" sz="2400" dirty="0"/>
              <a:t>: area</a:t>
            </a:r>
            <a:r>
              <a:rPr lang="en-US" sz="2400" dirty="0" smtClean="0"/>
              <a:t>()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Implement </a:t>
            </a:r>
            <a:r>
              <a:rPr lang="en-US" sz="2400" dirty="0"/>
              <a:t>the area() method to calculate and return the area of the rectangle (length * width</a:t>
            </a:r>
            <a:r>
              <a:rPr lang="en-US" sz="2400" dirty="0" smtClean="0"/>
              <a:t>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Create </a:t>
            </a:r>
            <a:r>
              <a:rPr lang="en-US" sz="2400" dirty="0"/>
              <a:t>an object of the Rectangle </a:t>
            </a:r>
            <a:r>
              <a:rPr lang="en-US" sz="2400" dirty="0" smtClean="0"/>
              <a:t>class.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Set </a:t>
            </a:r>
            <a:r>
              <a:rPr lang="en-US" sz="2400" dirty="0"/>
              <a:t>the length and width attributes of the Rectangle </a:t>
            </a:r>
            <a:r>
              <a:rPr lang="en-US" sz="2400" dirty="0" smtClean="0"/>
              <a:t>object.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Print </a:t>
            </a:r>
            <a:r>
              <a:rPr lang="en-US" sz="2400" dirty="0"/>
              <a:t>the </a:t>
            </a:r>
            <a:r>
              <a:rPr lang="en-US" sz="2400" dirty="0" smtClean="0"/>
              <a:t> area of </a:t>
            </a:r>
            <a:r>
              <a:rPr lang="en-US" sz="2400" dirty="0"/>
              <a:t>the rectangle using the defined methods.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10" name="Half Frame 9"/>
          <p:cNvSpPr/>
          <p:nvPr/>
        </p:nvSpPr>
        <p:spPr>
          <a:xfrm rot="5400000">
            <a:off x="7076208" y="675410"/>
            <a:ext cx="8437420" cy="6670964"/>
          </a:xfrm>
          <a:prstGeom prst="halfFrame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Question mark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439" y="4734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098" name="Picture 2" descr="C:\Users\Admin\Downloads\SESSION\inheritance.jf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62" y="1195026"/>
            <a:ext cx="9140476" cy="623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7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262578" y="892765"/>
            <a:ext cx="7725004" cy="14836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8"/>
              </a:lnSpc>
            </a:pPr>
            <a:r>
              <a:rPr lang="en-US" sz="440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Inheritance</a:t>
            </a:r>
            <a:endParaRPr lang="en-US" sz="4400" dirty="0"/>
          </a:p>
        </p:txBody>
      </p:sp>
      <p:sp>
        <p:nvSpPr>
          <p:cNvPr id="5" name="Text 2"/>
          <p:cNvSpPr/>
          <p:nvPr/>
        </p:nvSpPr>
        <p:spPr>
          <a:xfrm>
            <a:off x="6262578" y="2376413"/>
            <a:ext cx="7725004" cy="15187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PT Sans"/>
                <a:ea typeface="PT Sans"/>
                <a:cs typeface="PT Sans" pitchFamily="34" charset="-120"/>
              </a:rPr>
              <a:t>Inheritance is a fundamental concept in object-oriented programming. It allows classes to inherit properties and methods from other classes.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PT Sans"/>
                <a:ea typeface="PT Sans"/>
                <a:cs typeface="PT Sans" pitchFamily="34" charset="-120"/>
              </a:rPr>
              <a:t>Think of it as building on the foundation of existing classes to create more specialized ones. Check out the flowchart below to visualize how inheritance works.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PT Sans"/>
                <a:ea typeface="PT Sans"/>
                <a:cs typeface="PT Sans" pitchFamily="34" charset="-120"/>
              </a:rPr>
              <a:t>Features: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PT Sans"/>
                <a:ea typeface="PT Sans"/>
              </a:rPr>
              <a:t>Code Reusability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PT Sans"/>
                <a:ea typeface="PT Sans"/>
              </a:rPr>
              <a:t>Hierarchical Structure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PT Sans"/>
                <a:ea typeface="PT Sans"/>
              </a:rPr>
              <a:t>Polymorphic Behavior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PT Sans"/>
                <a:ea typeface="PT Sans"/>
              </a:rPr>
              <a:t>Promotion of Abstraction</a:t>
            </a:r>
          </a:p>
        </p:txBody>
      </p:sp>
      <p:pic>
        <p:nvPicPr>
          <p:cNvPr id="10" name="Picture 6" descr="Inheritance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339" y="892765"/>
            <a:ext cx="1259538" cy="130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Flow chart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674" y="5423821"/>
            <a:ext cx="1259538" cy="130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38534"/>
            <a:ext cx="572031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4450945" y="43314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smtClean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TYPES OF INHERITANCE</a:t>
            </a:r>
            <a:endParaRPr lang="en-US" sz="4374" dirty="0"/>
          </a:p>
        </p:txBody>
      </p:sp>
      <p:sp>
        <p:nvSpPr>
          <p:cNvPr id="7" name="AutoShape 2" descr="Inheritance - C++ Programming | Geekboots | Computer science programming, Inheritance, Compu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Admin\Downloads\SESSION\inheri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3" t="16048" r="8590"/>
          <a:stretch/>
        </p:blipFill>
        <p:spPr bwMode="auto">
          <a:xfrm>
            <a:off x="2561358" y="1465118"/>
            <a:ext cx="9507683" cy="626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42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335526" y="977625"/>
            <a:ext cx="5403229" cy="9114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600" b="1" dirty="0" smtClean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Exercise </a:t>
            </a:r>
            <a:endParaRPr lang="en-US" sz="6600" dirty="0"/>
          </a:p>
        </p:txBody>
      </p:sp>
      <p:sp>
        <p:nvSpPr>
          <p:cNvPr id="5" name="Text 2"/>
          <p:cNvSpPr/>
          <p:nvPr/>
        </p:nvSpPr>
        <p:spPr>
          <a:xfrm>
            <a:off x="2348389" y="4150995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2000" dirty="0">
              <a:solidFill>
                <a:schemeClr val="bg1"/>
              </a:solidFill>
              <a:latin typeface="Nunito"/>
              <a:ea typeface="Nunit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52154" y="3065318"/>
            <a:ext cx="9757063" cy="3449782"/>
          </a:xfrm>
          <a:prstGeom prst="round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Create a </a:t>
            </a:r>
            <a:r>
              <a:rPr lang="en-US" sz="2400" dirty="0">
                <a:solidFill>
                  <a:srgbClr val="FFFF00"/>
                </a:solidFill>
              </a:rPr>
              <a:t>base class </a:t>
            </a:r>
            <a:r>
              <a:rPr lang="en-US" sz="2400" dirty="0"/>
              <a:t>called </a:t>
            </a:r>
            <a:r>
              <a:rPr lang="en-US" sz="2400" dirty="0">
                <a:solidFill>
                  <a:srgbClr val="FFFF00"/>
                </a:solidFill>
              </a:rPr>
              <a:t>Animal</a:t>
            </a:r>
            <a:r>
              <a:rPr lang="en-US" sz="2400" dirty="0"/>
              <a:t> with a </a:t>
            </a:r>
            <a:r>
              <a:rPr lang="en-US" sz="2400" dirty="0">
                <a:solidFill>
                  <a:srgbClr val="FFFF00"/>
                </a:solidFill>
              </a:rPr>
              <a:t>method speak() </a:t>
            </a:r>
            <a:r>
              <a:rPr lang="en-US" sz="2400" dirty="0"/>
              <a:t>that prints "The animal speaks." 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Then </a:t>
            </a:r>
            <a:r>
              <a:rPr lang="en-US" sz="2400" dirty="0"/>
              <a:t>create </a:t>
            </a:r>
            <a:r>
              <a:rPr lang="en-US" sz="2400" dirty="0">
                <a:solidFill>
                  <a:srgbClr val="B70752"/>
                </a:solidFill>
              </a:rPr>
              <a:t>two derived classes, Dog and Cat</a:t>
            </a:r>
            <a:r>
              <a:rPr lang="en-US" sz="2400" dirty="0"/>
              <a:t>. Override the speak() method in both derived classes to print "The dog barks" for the Dog class and "The cat meows" for the Cat class.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For extra practice, create instances of the Dog and Cat classes and call their speak() methods to observe the output.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10" name="Half Frame 9"/>
          <p:cNvSpPr/>
          <p:nvPr/>
        </p:nvSpPr>
        <p:spPr>
          <a:xfrm rot="5400000">
            <a:off x="7076208" y="675410"/>
            <a:ext cx="8437420" cy="6670964"/>
          </a:xfrm>
          <a:prstGeom prst="halfFrame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Request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154" y="743597"/>
            <a:ext cx="1118323" cy="111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604270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 smtClean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Encapsulation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42649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Encapsulation is the process of bundling data and the methods that operate on that data together as a single unit. </a:t>
            </a:r>
            <a:r>
              <a:rPr lang="en-US" dirty="0" smtClean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It </a:t>
            </a:r>
            <a:r>
              <a:rPr lang="en-US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allows for data hiding, ensuring that the internal workings of an object are not exposed to outside code. </a:t>
            </a:r>
            <a:endParaRPr lang="en-US" dirty="0" smtClean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Encapsulation </a:t>
            </a:r>
            <a:r>
              <a:rPr lang="en-US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promotes code organization, modularity, and reusability.</a:t>
            </a:r>
            <a:endParaRPr lang="en-US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9220" name="Picture 4" descr="Layer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44" y="86024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Present 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600" y="31172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Cargo box 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38" y="251586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Rectangle 3"/>
          <p:cNvSpPr/>
          <p:nvPr/>
        </p:nvSpPr>
        <p:spPr>
          <a:xfrm>
            <a:off x="1319644" y="883227"/>
            <a:ext cx="12053455" cy="2909455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>
                <a:latin typeface="MV Boli" panose="02000500030200090000" pitchFamily="2" charset="0"/>
                <a:cs typeface="MV Boli" panose="02000500030200090000" pitchFamily="2" charset="0"/>
              </a:rPr>
              <a:t>Project Manager: </a:t>
            </a:r>
            <a:r>
              <a:rPr lang="en-US" sz="3600" i="1" dirty="0">
                <a:latin typeface="MV Boli" panose="02000500030200090000" pitchFamily="2" charset="0"/>
                <a:cs typeface="MV Boli" panose="02000500030200090000" pitchFamily="2" charset="0"/>
              </a:rPr>
              <a:t>Cindy, please write a function </a:t>
            </a:r>
            <a:r>
              <a:rPr lang="en-US" sz="3600" i="1" dirty="0" smtClean="0">
                <a:latin typeface="MV Boli" panose="02000500030200090000" pitchFamily="2" charset="0"/>
                <a:cs typeface="MV Boli" panose="02000500030200090000" pitchFamily="2" charset="0"/>
              </a:rPr>
              <a:t>					to </a:t>
            </a:r>
            <a:r>
              <a:rPr lang="en-US" sz="3600" i="1" dirty="0">
                <a:latin typeface="MV Boli" panose="02000500030200090000" pitchFamily="2" charset="0"/>
                <a:cs typeface="MV Boli" panose="02000500030200090000" pitchFamily="2" charset="0"/>
              </a:rPr>
              <a:t>return woman age. </a:t>
            </a:r>
          </a:p>
          <a:p>
            <a:pPr algn="just"/>
            <a:r>
              <a:rPr lang="en-US" sz="4000" dirty="0" smtClean="0">
                <a:latin typeface="MV Boli" panose="02000500030200090000" pitchFamily="2" charset="0"/>
                <a:cs typeface="MV Boli" panose="02000500030200090000" pitchFamily="2" charset="0"/>
              </a:rPr>
              <a:t>            Cindy</a:t>
            </a:r>
            <a:r>
              <a:rPr lang="en-US" sz="4000" dirty="0">
                <a:latin typeface="MV Boli" panose="02000500030200090000" pitchFamily="2" charset="0"/>
                <a:cs typeface="MV Boli" panose="02000500030200090000" pitchFamily="2" charset="0"/>
              </a:rPr>
              <a:t>: </a:t>
            </a:r>
            <a:r>
              <a:rPr lang="en-US" sz="3600" i="1" dirty="0">
                <a:latin typeface="MV Boli" panose="02000500030200090000" pitchFamily="2" charset="0"/>
                <a:cs typeface="MV Boli" panose="02000500030200090000" pitchFamily="2" charset="0"/>
              </a:rPr>
              <a:t>Piece of </a:t>
            </a:r>
            <a:r>
              <a:rPr lang="en-US" sz="3600" i="1" dirty="0" smtClean="0">
                <a:latin typeface="MV Boli" panose="02000500030200090000" pitchFamily="2" charset="0"/>
                <a:cs typeface="MV Boli" panose="02000500030200090000" pitchFamily="2" charset="0"/>
              </a:rPr>
              <a:t>cake!</a:t>
            </a:r>
            <a:endParaRPr lang="en-US" sz="3600" i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1372" y="4353790"/>
            <a:ext cx="11471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public class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onsolas" panose="020B0609020204030204" pitchFamily="49" charset="0"/>
              </a:rPr>
              <a:t>Woman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private </a:t>
            </a:r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age = 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50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attribute not visible outside of an object</a:t>
            </a:r>
            <a:b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public </a:t>
            </a:r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getAge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  <a:b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control access to the object's attribute</a:t>
            </a:r>
            <a:b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return </a:t>
            </a:r>
            <a:r>
              <a:rPr lang="en-US" sz="24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30</a:t>
            </a: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61209" y="4270664"/>
            <a:ext cx="12011890" cy="2677656"/>
          </a:xfrm>
          <a:prstGeom prst="roundRect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3078" name="Picture 6" descr="I fear no man... - Imgfli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187" y="327445"/>
            <a:ext cx="7417954" cy="7344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5694218" y="5216236"/>
            <a:ext cx="2899064" cy="24557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94218" y="5631873"/>
            <a:ext cx="29821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Black" panose="020B0A04020102020204" pitchFamily="34" charset="0"/>
              </a:rPr>
              <a:t>OBJECT- ORIENTED PROGRAMMING</a:t>
            </a:r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7521" y="2407392"/>
            <a:ext cx="5366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FIRST YEAR CS STUDENTS…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3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666822" y="432524"/>
            <a:ext cx="5403229" cy="9114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600" b="1" dirty="0" smtClean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Exercise </a:t>
            </a:r>
            <a:endParaRPr lang="en-US" sz="6600" dirty="0"/>
          </a:p>
        </p:txBody>
      </p:sp>
      <p:sp>
        <p:nvSpPr>
          <p:cNvPr id="5" name="Text 2"/>
          <p:cNvSpPr/>
          <p:nvPr/>
        </p:nvSpPr>
        <p:spPr>
          <a:xfrm>
            <a:off x="2348389" y="4150995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2000" dirty="0">
              <a:solidFill>
                <a:schemeClr val="bg1"/>
              </a:solidFill>
              <a:latin typeface="Nunito"/>
              <a:ea typeface="Nunit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52154" y="3065318"/>
            <a:ext cx="9757063" cy="3449782"/>
          </a:xfrm>
          <a:prstGeom prst="round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rgbClr val="FFFF00"/>
                </a:solidFill>
              </a:rPr>
              <a:t>Problem Statement: </a:t>
            </a:r>
            <a:endParaRPr lang="en-US" sz="2100" dirty="0" smtClean="0">
              <a:solidFill>
                <a:srgbClr val="FFFF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smtClean="0"/>
              <a:t>Create </a:t>
            </a:r>
            <a:r>
              <a:rPr lang="en-US" sz="2100" dirty="0"/>
              <a:t>a simple Bank Account program using classes and objects. </a:t>
            </a:r>
            <a:endParaRPr lang="en-US" sz="21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smtClean="0"/>
              <a:t>The </a:t>
            </a:r>
            <a:r>
              <a:rPr lang="en-US" sz="2100" dirty="0"/>
              <a:t>program should allow users to perform basic banking </a:t>
            </a:r>
            <a:r>
              <a:rPr lang="en-US" sz="2100" dirty="0"/>
              <a:t> </a:t>
            </a:r>
            <a:r>
              <a:rPr lang="en-US" sz="2100" dirty="0" smtClean="0"/>
              <a:t>operations </a:t>
            </a:r>
            <a:r>
              <a:rPr lang="en-US" sz="2100" dirty="0"/>
              <a:t>such as deposit, withdrawal, and check balance.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rgbClr val="FFFF00"/>
                </a:solidFill>
              </a:rPr>
              <a:t>Requirements: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The Bank Account class should have attributes like account number, account holder name, and balance.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Implement methods for depositing and withdrawing money from the account.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Create a method to check and display the current balance.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Create an object of the Bank Account class and perform some operations like depositing money, withdrawing money, and checking the balance.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10242" name="Picture 2" descr="Electric bulb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89" y="12988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Half Frame 9"/>
          <p:cNvSpPr/>
          <p:nvPr/>
        </p:nvSpPr>
        <p:spPr>
          <a:xfrm rot="5400000">
            <a:off x="7076208" y="675410"/>
            <a:ext cx="8437420" cy="6670964"/>
          </a:xfrm>
          <a:prstGeom prst="halfFrame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335526" y="1683323"/>
            <a:ext cx="5403229" cy="9114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600" b="1" dirty="0" smtClean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</a:t>
            </a:r>
            <a:endParaRPr lang="en-US" sz="6600" dirty="0"/>
          </a:p>
        </p:txBody>
      </p:sp>
      <p:sp>
        <p:nvSpPr>
          <p:cNvPr id="5" name="Text 2"/>
          <p:cNvSpPr/>
          <p:nvPr/>
        </p:nvSpPr>
        <p:spPr>
          <a:xfrm>
            <a:off x="2348389" y="4150995"/>
            <a:ext cx="99335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2000" dirty="0">
              <a:solidFill>
                <a:schemeClr val="bg1"/>
              </a:solidFill>
              <a:latin typeface="Nunito"/>
              <a:ea typeface="Nunito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52154" y="3065318"/>
            <a:ext cx="9757063" cy="3449782"/>
          </a:xfrm>
          <a:prstGeom prst="round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Nunito"/>
                <a:ea typeface="Nunito"/>
              </a:rPr>
              <a:t>Object-oriented programming provides a powerful paradigm for building complex and scalable software. Embrace OOP's key concepts, benefits, and best practices to unlock your development potential.</a:t>
            </a:r>
            <a:r>
              <a:rPr lang="en-US" dirty="0" smtClean="0">
                <a:solidFill>
                  <a:schemeClr val="bg1"/>
                </a:solidFill>
                <a:latin typeface="Nunito"/>
                <a:ea typeface="Nunito"/>
              </a:rPr>
              <a:t>🚀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Nunito"/>
                <a:ea typeface="Nunito"/>
              </a:rPr>
              <a:t>In conclusion, OOP encourages modular design, inheritance, encapsulation, and code reusability, fostering efficient and adaptable software development.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Nunito"/>
              <a:ea typeface="Nunito"/>
            </a:endParaRPr>
          </a:p>
        </p:txBody>
      </p:sp>
      <p:sp>
        <p:nvSpPr>
          <p:cNvPr id="10" name="Half Frame 9"/>
          <p:cNvSpPr/>
          <p:nvPr/>
        </p:nvSpPr>
        <p:spPr>
          <a:xfrm rot="5400000">
            <a:off x="7076208" y="675410"/>
            <a:ext cx="8437420" cy="6670964"/>
          </a:xfrm>
          <a:prstGeom prst="halfFrame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003795" y="6401490"/>
            <a:ext cx="800024" cy="751165"/>
            <a:chOff x="336643" y="6273209"/>
            <a:chExt cx="1899789" cy="1850064"/>
          </a:xfrm>
        </p:grpSpPr>
        <p:sp>
          <p:nvSpPr>
            <p:cNvPr id="16" name="Oval 15"/>
            <p:cNvSpPr/>
            <p:nvPr/>
          </p:nvSpPr>
          <p:spPr>
            <a:xfrm>
              <a:off x="431281" y="6367257"/>
              <a:ext cx="1710514" cy="161614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36643" y="6273209"/>
              <a:ext cx="1899789" cy="18500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01768" y="6392187"/>
            <a:ext cx="800024" cy="751165"/>
            <a:chOff x="336643" y="6273209"/>
            <a:chExt cx="1899789" cy="1850064"/>
          </a:xfrm>
        </p:grpSpPr>
        <p:sp>
          <p:nvSpPr>
            <p:cNvPr id="19" name="Oval 18"/>
            <p:cNvSpPr/>
            <p:nvPr/>
          </p:nvSpPr>
          <p:spPr>
            <a:xfrm>
              <a:off x="431281" y="6367257"/>
              <a:ext cx="1710514" cy="161614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336643" y="6273209"/>
              <a:ext cx="1899789" cy="18500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338182" y="6401490"/>
            <a:ext cx="800024" cy="751165"/>
            <a:chOff x="336643" y="6273209"/>
            <a:chExt cx="1899789" cy="1850064"/>
          </a:xfrm>
        </p:grpSpPr>
        <p:sp>
          <p:nvSpPr>
            <p:cNvPr id="25" name="Oval 24"/>
            <p:cNvSpPr/>
            <p:nvPr/>
          </p:nvSpPr>
          <p:spPr>
            <a:xfrm>
              <a:off x="431281" y="6367257"/>
              <a:ext cx="1710514" cy="161614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336643" y="6273209"/>
              <a:ext cx="1899789" cy="18500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1" name="Picture 2" descr="Request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445" y="1476498"/>
            <a:ext cx="1118323" cy="111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3190042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880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Thank You!</a:t>
            </a:r>
            <a:endParaRPr lang="en-US" sz="8800" dirty="0"/>
          </a:p>
        </p:txBody>
      </p:sp>
      <p:sp>
        <p:nvSpPr>
          <p:cNvPr id="5" name="Text 2"/>
          <p:cNvSpPr/>
          <p:nvPr/>
        </p:nvSpPr>
        <p:spPr>
          <a:xfrm>
            <a:off x="2348389" y="4328755"/>
            <a:ext cx="993350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Thank you for your attention and for joining us on this journey through the world of object-oriented programming.</a:t>
            </a:r>
            <a:endParaRPr lang="en-US" sz="1750" dirty="0"/>
          </a:p>
        </p:txBody>
      </p:sp>
      <p:pic>
        <p:nvPicPr>
          <p:cNvPr id="11268" name="Picture 4" descr="Give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593" y="266521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186562" y="42950"/>
            <a:ext cx="2277556" cy="1760992"/>
            <a:chOff x="12397609" y="6210607"/>
            <a:chExt cx="2277556" cy="1760992"/>
          </a:xfrm>
        </p:grpSpPr>
        <p:grpSp>
          <p:nvGrpSpPr>
            <p:cNvPr id="17" name="Group 16"/>
            <p:cNvGrpSpPr/>
            <p:nvPr/>
          </p:nvGrpSpPr>
          <p:grpSpPr>
            <a:xfrm>
              <a:off x="12397609" y="6210607"/>
              <a:ext cx="2125156" cy="1608592"/>
              <a:chOff x="12397609" y="6210607"/>
              <a:chExt cx="2125156" cy="1608592"/>
            </a:xfrm>
          </p:grpSpPr>
          <p:sp>
            <p:nvSpPr>
              <p:cNvPr id="11" name="Shape 5"/>
              <p:cNvSpPr/>
              <p:nvPr/>
            </p:nvSpPr>
            <p:spPr>
              <a:xfrm>
                <a:off x="13288325" y="6802180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  <p:sp>
            <p:nvSpPr>
              <p:cNvPr id="13" name="Shape 5"/>
              <p:cNvSpPr/>
              <p:nvPr/>
            </p:nvSpPr>
            <p:spPr>
              <a:xfrm>
                <a:off x="12397609" y="6210607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</p:grpSp>
        <p:grpSp>
          <p:nvGrpSpPr>
            <p:cNvPr id="20" name="Group 19"/>
            <p:cNvGrpSpPr/>
            <p:nvPr/>
          </p:nvGrpSpPr>
          <p:grpSpPr>
            <a:xfrm>
              <a:off x="12550009" y="6363007"/>
              <a:ext cx="2125156" cy="1608592"/>
              <a:chOff x="12397609" y="6210607"/>
              <a:chExt cx="2125156" cy="1608592"/>
            </a:xfrm>
          </p:grpSpPr>
          <p:sp>
            <p:nvSpPr>
              <p:cNvPr id="21" name="Shape 5"/>
              <p:cNvSpPr/>
              <p:nvPr/>
            </p:nvSpPr>
            <p:spPr>
              <a:xfrm>
                <a:off x="13288325" y="6802180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  <p:sp>
            <p:nvSpPr>
              <p:cNvPr id="22" name="Shape 5"/>
              <p:cNvSpPr/>
              <p:nvPr/>
            </p:nvSpPr>
            <p:spPr>
              <a:xfrm>
                <a:off x="12397609" y="6210607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</p:grpSp>
      </p:grpSp>
      <p:grpSp>
        <p:nvGrpSpPr>
          <p:cNvPr id="24" name="Group 23"/>
          <p:cNvGrpSpPr/>
          <p:nvPr/>
        </p:nvGrpSpPr>
        <p:grpSpPr>
          <a:xfrm>
            <a:off x="12550009" y="6363007"/>
            <a:ext cx="2277556" cy="1760992"/>
            <a:chOff x="12397609" y="6210607"/>
            <a:chExt cx="2277556" cy="1760992"/>
          </a:xfrm>
        </p:grpSpPr>
        <p:grpSp>
          <p:nvGrpSpPr>
            <p:cNvPr id="25" name="Group 24"/>
            <p:cNvGrpSpPr/>
            <p:nvPr/>
          </p:nvGrpSpPr>
          <p:grpSpPr>
            <a:xfrm>
              <a:off x="12397609" y="6210607"/>
              <a:ext cx="2125156" cy="1608592"/>
              <a:chOff x="12397609" y="6210607"/>
              <a:chExt cx="2125156" cy="1608592"/>
            </a:xfrm>
          </p:grpSpPr>
          <p:sp>
            <p:nvSpPr>
              <p:cNvPr id="29" name="Shape 5"/>
              <p:cNvSpPr/>
              <p:nvPr/>
            </p:nvSpPr>
            <p:spPr>
              <a:xfrm>
                <a:off x="13288325" y="6802180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  <p:sp>
            <p:nvSpPr>
              <p:cNvPr id="30" name="Shape 5"/>
              <p:cNvSpPr/>
              <p:nvPr/>
            </p:nvSpPr>
            <p:spPr>
              <a:xfrm>
                <a:off x="12397609" y="6210607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</p:grpSp>
        <p:grpSp>
          <p:nvGrpSpPr>
            <p:cNvPr id="26" name="Group 25"/>
            <p:cNvGrpSpPr/>
            <p:nvPr/>
          </p:nvGrpSpPr>
          <p:grpSpPr>
            <a:xfrm>
              <a:off x="12550009" y="6363007"/>
              <a:ext cx="2125156" cy="1608592"/>
              <a:chOff x="12397609" y="6210607"/>
              <a:chExt cx="2125156" cy="1608592"/>
            </a:xfrm>
          </p:grpSpPr>
          <p:sp>
            <p:nvSpPr>
              <p:cNvPr id="27" name="Shape 5"/>
              <p:cNvSpPr/>
              <p:nvPr/>
            </p:nvSpPr>
            <p:spPr>
              <a:xfrm>
                <a:off x="13288325" y="6802180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  <p:sp>
            <p:nvSpPr>
              <p:cNvPr id="28" name="Shape 5"/>
              <p:cNvSpPr/>
              <p:nvPr/>
            </p:nvSpPr>
            <p:spPr>
              <a:xfrm>
                <a:off x="12397609" y="6210607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</p:grpSp>
      </p:grpSp>
      <p:grpSp>
        <p:nvGrpSpPr>
          <p:cNvPr id="31" name="Group 30"/>
          <p:cNvGrpSpPr/>
          <p:nvPr/>
        </p:nvGrpSpPr>
        <p:grpSpPr>
          <a:xfrm>
            <a:off x="3356880" y="6093933"/>
            <a:ext cx="1386840" cy="859127"/>
            <a:chOff x="12397609" y="6210607"/>
            <a:chExt cx="2277556" cy="1760992"/>
          </a:xfrm>
        </p:grpSpPr>
        <p:grpSp>
          <p:nvGrpSpPr>
            <p:cNvPr id="32" name="Group 31"/>
            <p:cNvGrpSpPr/>
            <p:nvPr/>
          </p:nvGrpSpPr>
          <p:grpSpPr>
            <a:xfrm>
              <a:off x="12397609" y="6210607"/>
              <a:ext cx="2125156" cy="1608592"/>
              <a:chOff x="12397609" y="6210607"/>
              <a:chExt cx="2125156" cy="1608592"/>
            </a:xfrm>
          </p:grpSpPr>
          <p:sp>
            <p:nvSpPr>
              <p:cNvPr id="36" name="Shape 5"/>
              <p:cNvSpPr/>
              <p:nvPr/>
            </p:nvSpPr>
            <p:spPr>
              <a:xfrm>
                <a:off x="13288325" y="6802180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  <p:sp>
            <p:nvSpPr>
              <p:cNvPr id="37" name="Shape 5"/>
              <p:cNvSpPr/>
              <p:nvPr/>
            </p:nvSpPr>
            <p:spPr>
              <a:xfrm>
                <a:off x="12397609" y="6210607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</p:grpSp>
        <p:grpSp>
          <p:nvGrpSpPr>
            <p:cNvPr id="33" name="Group 32"/>
            <p:cNvGrpSpPr/>
            <p:nvPr/>
          </p:nvGrpSpPr>
          <p:grpSpPr>
            <a:xfrm>
              <a:off x="12550009" y="6363007"/>
              <a:ext cx="2125156" cy="1608592"/>
              <a:chOff x="12397609" y="6210607"/>
              <a:chExt cx="2125156" cy="1608592"/>
            </a:xfrm>
          </p:grpSpPr>
          <p:sp>
            <p:nvSpPr>
              <p:cNvPr id="34" name="Shape 5"/>
              <p:cNvSpPr/>
              <p:nvPr/>
            </p:nvSpPr>
            <p:spPr>
              <a:xfrm>
                <a:off x="13288325" y="6802180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  <p:sp>
            <p:nvSpPr>
              <p:cNvPr id="35" name="Shape 5"/>
              <p:cNvSpPr/>
              <p:nvPr/>
            </p:nvSpPr>
            <p:spPr>
              <a:xfrm>
                <a:off x="12397609" y="6210607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</p:grpSp>
      </p:grpSp>
      <p:grpSp>
        <p:nvGrpSpPr>
          <p:cNvPr id="38" name="Group 37"/>
          <p:cNvGrpSpPr/>
          <p:nvPr/>
        </p:nvGrpSpPr>
        <p:grpSpPr>
          <a:xfrm>
            <a:off x="-727641" y="7106980"/>
            <a:ext cx="1690156" cy="1017019"/>
            <a:chOff x="12397609" y="6210607"/>
            <a:chExt cx="2277556" cy="1760992"/>
          </a:xfrm>
        </p:grpSpPr>
        <p:grpSp>
          <p:nvGrpSpPr>
            <p:cNvPr id="39" name="Group 38"/>
            <p:cNvGrpSpPr/>
            <p:nvPr/>
          </p:nvGrpSpPr>
          <p:grpSpPr>
            <a:xfrm>
              <a:off x="12397609" y="6210607"/>
              <a:ext cx="2125156" cy="1608592"/>
              <a:chOff x="12397609" y="6210607"/>
              <a:chExt cx="2125156" cy="1608592"/>
            </a:xfrm>
          </p:grpSpPr>
          <p:sp>
            <p:nvSpPr>
              <p:cNvPr id="43" name="Shape 5"/>
              <p:cNvSpPr/>
              <p:nvPr/>
            </p:nvSpPr>
            <p:spPr>
              <a:xfrm>
                <a:off x="13288325" y="6802180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  <p:sp>
            <p:nvSpPr>
              <p:cNvPr id="44" name="Shape 5"/>
              <p:cNvSpPr/>
              <p:nvPr/>
            </p:nvSpPr>
            <p:spPr>
              <a:xfrm>
                <a:off x="12397609" y="6210607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</p:grpSp>
        <p:grpSp>
          <p:nvGrpSpPr>
            <p:cNvPr id="40" name="Group 39"/>
            <p:cNvGrpSpPr/>
            <p:nvPr/>
          </p:nvGrpSpPr>
          <p:grpSpPr>
            <a:xfrm>
              <a:off x="12550009" y="6363007"/>
              <a:ext cx="2125156" cy="1608592"/>
              <a:chOff x="12397609" y="6210607"/>
              <a:chExt cx="2125156" cy="1608592"/>
            </a:xfrm>
          </p:grpSpPr>
          <p:sp>
            <p:nvSpPr>
              <p:cNvPr id="41" name="Shape 5"/>
              <p:cNvSpPr/>
              <p:nvPr/>
            </p:nvSpPr>
            <p:spPr>
              <a:xfrm>
                <a:off x="13288325" y="6802180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  <p:sp>
            <p:nvSpPr>
              <p:cNvPr id="42" name="Shape 5"/>
              <p:cNvSpPr/>
              <p:nvPr/>
            </p:nvSpPr>
            <p:spPr>
              <a:xfrm>
                <a:off x="12397609" y="6210607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</p:grpSp>
      </p:grpSp>
      <p:grpSp>
        <p:nvGrpSpPr>
          <p:cNvPr id="45" name="Group 44"/>
          <p:cNvGrpSpPr/>
          <p:nvPr/>
        </p:nvGrpSpPr>
        <p:grpSpPr>
          <a:xfrm>
            <a:off x="9895903" y="703859"/>
            <a:ext cx="1386840" cy="859127"/>
            <a:chOff x="12397609" y="6210607"/>
            <a:chExt cx="2277556" cy="1760992"/>
          </a:xfrm>
        </p:grpSpPr>
        <p:grpSp>
          <p:nvGrpSpPr>
            <p:cNvPr id="46" name="Group 45"/>
            <p:cNvGrpSpPr/>
            <p:nvPr/>
          </p:nvGrpSpPr>
          <p:grpSpPr>
            <a:xfrm>
              <a:off x="12397609" y="6210607"/>
              <a:ext cx="2125156" cy="1608592"/>
              <a:chOff x="12397609" y="6210607"/>
              <a:chExt cx="2125156" cy="1608592"/>
            </a:xfrm>
          </p:grpSpPr>
          <p:sp>
            <p:nvSpPr>
              <p:cNvPr id="50" name="Shape 5"/>
              <p:cNvSpPr/>
              <p:nvPr/>
            </p:nvSpPr>
            <p:spPr>
              <a:xfrm>
                <a:off x="13288325" y="6802180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  <p:sp>
            <p:nvSpPr>
              <p:cNvPr id="51" name="Shape 5"/>
              <p:cNvSpPr/>
              <p:nvPr/>
            </p:nvSpPr>
            <p:spPr>
              <a:xfrm>
                <a:off x="12397609" y="6210607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</p:grpSp>
        <p:grpSp>
          <p:nvGrpSpPr>
            <p:cNvPr id="47" name="Group 46"/>
            <p:cNvGrpSpPr/>
            <p:nvPr/>
          </p:nvGrpSpPr>
          <p:grpSpPr>
            <a:xfrm>
              <a:off x="12550009" y="6363007"/>
              <a:ext cx="2125156" cy="1608592"/>
              <a:chOff x="12397609" y="6210607"/>
              <a:chExt cx="2125156" cy="1608592"/>
            </a:xfrm>
          </p:grpSpPr>
          <p:sp>
            <p:nvSpPr>
              <p:cNvPr id="48" name="Shape 5"/>
              <p:cNvSpPr/>
              <p:nvPr/>
            </p:nvSpPr>
            <p:spPr>
              <a:xfrm>
                <a:off x="13288325" y="6802180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  <p:sp>
            <p:nvSpPr>
              <p:cNvPr id="49" name="Shape 5"/>
              <p:cNvSpPr/>
              <p:nvPr/>
            </p:nvSpPr>
            <p:spPr>
              <a:xfrm>
                <a:off x="12397609" y="6210607"/>
                <a:ext cx="1234440" cy="1017019"/>
              </a:xfrm>
              <a:prstGeom prst="roundRect">
                <a:avLst>
                  <a:gd name="adj" fmla="val 12645"/>
                </a:avLst>
              </a:prstGeom>
              <a:noFill/>
              <a:ln w="27742">
                <a:solidFill>
                  <a:srgbClr val="D7425E"/>
                </a:solidFill>
                <a:prstDash val="soli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596070"/>
            <a:ext cx="7635392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4800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</a:t>
            </a:r>
            <a:r>
              <a:rPr lang="en-US" sz="4800" b="1" dirty="0" smtClean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Object-Oriented Programming 🚀</a:t>
            </a:r>
            <a:endParaRPr lang="en-US" sz="4800" dirty="0"/>
          </a:p>
        </p:txBody>
      </p:sp>
      <p:sp>
        <p:nvSpPr>
          <p:cNvPr id="5" name="Text 2"/>
          <p:cNvSpPr/>
          <p:nvPr/>
        </p:nvSpPr>
        <p:spPr>
          <a:xfrm>
            <a:off x="6319599" y="2897061"/>
            <a:ext cx="7477601" cy="10738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FF00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Object-oriented programming </a:t>
            </a: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(OOP) is a programming paradigm that organizes software design around </a:t>
            </a:r>
            <a:r>
              <a:rPr lang="en-US" sz="2000" dirty="0">
                <a:solidFill>
                  <a:srgbClr val="FFFF00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data, or objects</a:t>
            </a: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, rather than functions and </a:t>
            </a:r>
            <a:r>
              <a:rPr lang="en-US" sz="2000" dirty="0" smtClean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logic.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It </a:t>
            </a: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enables the creation of </a:t>
            </a:r>
            <a:r>
              <a:rPr lang="en-US" sz="2000" dirty="0">
                <a:solidFill>
                  <a:srgbClr val="FFFF00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modular programs and reusable code</a:t>
            </a: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, promoting the concept of reusability and </a:t>
            </a:r>
            <a:r>
              <a:rPr lang="en-US" sz="2000" dirty="0" smtClean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efficiency.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OOP </a:t>
            </a:r>
            <a:r>
              <a:rPr lang="en-US" sz="20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emphasizes concepts such as encapsulation, inheritance, and polymorphism, fostering more manageable and scalable codebases.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6786086" y="5606295"/>
            <a:ext cx="3178796" cy="3645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0" y="0"/>
            <a:ext cx="146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Google Developer Student Clubs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grpSp>
        <p:nvGrpSpPr>
          <p:cNvPr id="8" name="Group 7"/>
          <p:cNvGrpSpPr/>
          <p:nvPr/>
        </p:nvGrpSpPr>
        <p:grpSpPr>
          <a:xfrm>
            <a:off x="1378530" y="1542552"/>
            <a:ext cx="9916388" cy="6107457"/>
            <a:chOff x="1056410" y="1423555"/>
            <a:chExt cx="10435934" cy="6107457"/>
          </a:xfrm>
        </p:grpSpPr>
        <p:pic>
          <p:nvPicPr>
            <p:cNvPr id="52" name="Picture 2" descr="C:\Users\Admin\Downloads\SESSION\2.jfif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661" t="1489" r="1" b="52565"/>
            <a:stretch/>
          </p:blipFill>
          <p:spPr bwMode="auto">
            <a:xfrm>
              <a:off x="7200899" y="1423555"/>
              <a:ext cx="4291445" cy="2597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/>
            <p:cNvSpPr/>
            <p:nvPr/>
          </p:nvSpPr>
          <p:spPr>
            <a:xfrm>
              <a:off x="1226128" y="1727774"/>
              <a:ext cx="5881254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5400" dirty="0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INTRODUCTION TO OOP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56410" y="5060233"/>
              <a:ext cx="58812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5400" dirty="0" smtClean="0">
                  <a:solidFill>
                    <a:schemeClr val="bg1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OOP IN DETAIL</a:t>
              </a:r>
              <a:endParaRPr lang="en-US" sz="540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endParaRPr>
            </a:p>
          </p:txBody>
        </p:sp>
        <p:pic>
          <p:nvPicPr>
            <p:cNvPr id="2050" name="Picture 2" descr="C:\Users\Admin\Downloads\SESSION\2.jfif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00" t="52228"/>
            <a:stretch/>
          </p:blipFill>
          <p:spPr bwMode="auto">
            <a:xfrm>
              <a:off x="7387936" y="4407100"/>
              <a:ext cx="3969328" cy="3123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1288473" y="1194954"/>
            <a:ext cx="10162310" cy="3034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46908" y="4526096"/>
            <a:ext cx="10203876" cy="3516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06037" y="228600"/>
            <a:ext cx="504998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Kristen ITC" panose="03050502040202030202" pitchFamily="66" charset="0"/>
              </a:rPr>
              <a:t>Coding Chuckles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12" name="Picture 2" descr="Laughter 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705" y="178780"/>
            <a:ext cx="819260" cy="81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3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201698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Key Concepts of </a:t>
            </a:r>
            <a:r>
              <a:rPr lang="en-US" sz="4374" b="1" dirty="0" smtClean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Object-Oriented </a:t>
            </a: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Programming</a:t>
            </a:r>
            <a:endParaRPr lang="en-US" sz="4374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12727" y="3175597"/>
            <a:ext cx="499943" cy="499943"/>
            <a:chOff x="2348389" y="3208377"/>
            <a:chExt cx="499943" cy="499943"/>
          </a:xfrm>
        </p:grpSpPr>
        <p:sp>
          <p:nvSpPr>
            <p:cNvPr id="5" name="Shape 2"/>
            <p:cNvSpPr/>
            <p:nvPr/>
          </p:nvSpPr>
          <p:spPr>
            <a:xfrm>
              <a:off x="2348389" y="3208377"/>
              <a:ext cx="499943" cy="499943"/>
            </a:xfrm>
            <a:prstGeom prst="roundRect">
              <a:avLst>
                <a:gd name="adj" fmla="val 80001"/>
              </a:avLst>
            </a:prstGeom>
            <a:solidFill>
              <a:srgbClr val="00002E"/>
            </a:solidFill>
            <a:ln w="27742">
              <a:solidFill>
                <a:srgbClr val="F2B42D"/>
              </a:solidFill>
              <a:prstDash val="solid"/>
            </a:ln>
          </p:spPr>
        </p:sp>
        <p:sp>
          <p:nvSpPr>
            <p:cNvPr id="6" name="Text 3"/>
            <p:cNvSpPr/>
            <p:nvPr/>
          </p:nvSpPr>
          <p:spPr>
            <a:xfrm>
              <a:off x="2499241" y="3250049"/>
              <a:ext cx="19812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b="1" dirty="0">
                  <a:solidFill>
                    <a:srgbClr val="F2B42D"/>
                  </a:solidFill>
                  <a:latin typeface="Nunito" pitchFamily="34" charset="0"/>
                  <a:ea typeface="Nunito" pitchFamily="34" charset="-122"/>
                  <a:cs typeface="Nunito" pitchFamily="34" charset="-120"/>
                </a:rPr>
                <a:t>1</a:t>
              </a:r>
              <a:endParaRPr lang="en-US" sz="2624" dirty="0"/>
            </a:p>
          </p:txBody>
        </p:sp>
      </p:grpSp>
      <p:sp>
        <p:nvSpPr>
          <p:cNvPr id="7" name="Text 4"/>
          <p:cNvSpPr/>
          <p:nvPr/>
        </p:nvSpPr>
        <p:spPr>
          <a:xfrm>
            <a:off x="1916073" y="3259059"/>
            <a:ext cx="2308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Classes &amp; Objects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930513" y="3880385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Learn how to create classes and instantiate objects to represent real-world entities and abstract ideas.</a:t>
            </a:r>
            <a:endParaRPr lang="en-US" sz="175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533150" y="3217387"/>
            <a:ext cx="499943" cy="499943"/>
            <a:chOff x="7426285" y="3208377"/>
            <a:chExt cx="499943" cy="499943"/>
          </a:xfrm>
        </p:grpSpPr>
        <p:sp>
          <p:nvSpPr>
            <p:cNvPr id="9" name="Shape 6"/>
            <p:cNvSpPr/>
            <p:nvPr/>
          </p:nvSpPr>
          <p:spPr>
            <a:xfrm>
              <a:off x="7426285" y="3208377"/>
              <a:ext cx="499943" cy="499943"/>
            </a:xfrm>
            <a:prstGeom prst="roundRect">
              <a:avLst>
                <a:gd name="adj" fmla="val 80001"/>
              </a:avLst>
            </a:prstGeom>
            <a:solidFill>
              <a:srgbClr val="00002E"/>
            </a:solidFill>
            <a:ln w="27742">
              <a:solidFill>
                <a:srgbClr val="D7425E"/>
              </a:solidFill>
              <a:prstDash val="solid"/>
            </a:ln>
          </p:spPr>
        </p:sp>
        <p:sp>
          <p:nvSpPr>
            <p:cNvPr id="10" name="Text 7"/>
            <p:cNvSpPr/>
            <p:nvPr/>
          </p:nvSpPr>
          <p:spPr>
            <a:xfrm>
              <a:off x="7577138" y="3250049"/>
              <a:ext cx="19812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b="1" dirty="0">
                  <a:solidFill>
                    <a:srgbClr val="D7425E"/>
                  </a:solidFill>
                  <a:latin typeface="Nunito" pitchFamily="34" charset="0"/>
                  <a:ea typeface="Nunito" pitchFamily="34" charset="-122"/>
                  <a:cs typeface="Nunito" pitchFamily="34" charset="-120"/>
                </a:rPr>
                <a:t>2</a:t>
              </a:r>
              <a:endParaRPr lang="en-US" sz="2624" dirty="0"/>
            </a:p>
          </p:txBody>
        </p:sp>
      </p:grpSp>
      <p:sp>
        <p:nvSpPr>
          <p:cNvPr id="11" name="Text 8"/>
          <p:cNvSpPr/>
          <p:nvPr/>
        </p:nvSpPr>
        <p:spPr>
          <a:xfrm>
            <a:off x="7531711" y="325191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Inheritance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7676197" y="3742849"/>
            <a:ext cx="413361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 the power of code reuse by implementing inheritance, allowing classes to inherit attributes and behaviors from other classes.</a:t>
            </a:r>
            <a:endParaRPr lang="en-US" sz="175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012727" y="5554344"/>
            <a:ext cx="499943" cy="499943"/>
            <a:chOff x="1012727" y="5554344"/>
            <a:chExt cx="499943" cy="499943"/>
          </a:xfrm>
        </p:grpSpPr>
        <p:sp>
          <p:nvSpPr>
            <p:cNvPr id="13" name="Shape 10"/>
            <p:cNvSpPr/>
            <p:nvPr/>
          </p:nvSpPr>
          <p:spPr>
            <a:xfrm>
              <a:off x="1012727" y="5554344"/>
              <a:ext cx="499943" cy="499943"/>
            </a:xfrm>
            <a:prstGeom prst="roundRect">
              <a:avLst>
                <a:gd name="adj" fmla="val 80001"/>
              </a:avLst>
            </a:prstGeom>
            <a:solidFill>
              <a:srgbClr val="00002E"/>
            </a:solidFill>
            <a:ln w="27742">
              <a:solidFill>
                <a:srgbClr val="DD785E"/>
              </a:solidFill>
              <a:prstDash val="solid"/>
            </a:ln>
          </p:spPr>
        </p:sp>
        <p:sp>
          <p:nvSpPr>
            <p:cNvPr id="14" name="Text 11"/>
            <p:cNvSpPr/>
            <p:nvPr/>
          </p:nvSpPr>
          <p:spPr>
            <a:xfrm>
              <a:off x="1163639" y="5554344"/>
              <a:ext cx="19812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b="1" dirty="0">
                  <a:solidFill>
                    <a:srgbClr val="DD785E"/>
                  </a:solidFill>
                  <a:latin typeface="Nunito" pitchFamily="34" charset="0"/>
                  <a:ea typeface="Nunito" pitchFamily="34" charset="-122"/>
                  <a:cs typeface="Nunito" pitchFamily="34" charset="-120"/>
                </a:rPr>
                <a:t>3</a:t>
              </a:r>
              <a:endParaRPr lang="en-US" sz="2624" dirty="0"/>
            </a:p>
          </p:txBody>
        </p:sp>
      </p:grpSp>
      <p:sp>
        <p:nvSpPr>
          <p:cNvPr id="15" name="Text 12"/>
          <p:cNvSpPr/>
          <p:nvPr/>
        </p:nvSpPr>
        <p:spPr>
          <a:xfrm>
            <a:off x="2002989" y="561220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Encapsulation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930514" y="6088669"/>
            <a:ext cx="413361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Discover how to bundle data and methods within a class, providing better organization and protecting data from external interference.</a:t>
            </a:r>
            <a:endParaRPr lang="en-US" sz="1750" dirty="0"/>
          </a:p>
        </p:txBody>
      </p:sp>
      <p:grpSp>
        <p:nvGrpSpPr>
          <p:cNvPr id="19" name="Group 18"/>
          <p:cNvGrpSpPr/>
          <p:nvPr/>
        </p:nvGrpSpPr>
        <p:grpSpPr>
          <a:xfrm>
            <a:off x="-542453" y="-440547"/>
            <a:ext cx="1899789" cy="1850064"/>
            <a:chOff x="336643" y="6273209"/>
            <a:chExt cx="1899789" cy="1850064"/>
          </a:xfrm>
        </p:grpSpPr>
        <p:sp>
          <p:nvSpPr>
            <p:cNvPr id="20" name="Oval 19"/>
            <p:cNvSpPr/>
            <p:nvPr/>
          </p:nvSpPr>
          <p:spPr>
            <a:xfrm>
              <a:off x="431281" y="6367257"/>
              <a:ext cx="1710514" cy="161614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36643" y="6273209"/>
              <a:ext cx="1899789" cy="18500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488572" y="904699"/>
            <a:ext cx="800024" cy="751165"/>
            <a:chOff x="336643" y="6273209"/>
            <a:chExt cx="1899789" cy="1850064"/>
          </a:xfrm>
        </p:grpSpPr>
        <p:sp>
          <p:nvSpPr>
            <p:cNvPr id="29" name="Oval 28"/>
            <p:cNvSpPr/>
            <p:nvPr/>
          </p:nvSpPr>
          <p:spPr>
            <a:xfrm>
              <a:off x="431281" y="6367257"/>
              <a:ext cx="1710514" cy="161614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36643" y="6273209"/>
              <a:ext cx="1899789" cy="18500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4575" y="6899889"/>
            <a:ext cx="838124" cy="803635"/>
            <a:chOff x="336643" y="6273209"/>
            <a:chExt cx="1899789" cy="1850064"/>
          </a:xfrm>
        </p:grpSpPr>
        <p:sp>
          <p:nvSpPr>
            <p:cNvPr id="32" name="Oval 31"/>
            <p:cNvSpPr/>
            <p:nvPr/>
          </p:nvSpPr>
          <p:spPr>
            <a:xfrm>
              <a:off x="431281" y="6367257"/>
              <a:ext cx="1710514" cy="161614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336643" y="6273209"/>
              <a:ext cx="1899789" cy="18500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3532408" y="-346499"/>
            <a:ext cx="1899789" cy="1850064"/>
            <a:chOff x="336643" y="6273209"/>
            <a:chExt cx="1899789" cy="1850064"/>
          </a:xfrm>
        </p:grpSpPr>
        <p:sp>
          <p:nvSpPr>
            <p:cNvPr id="35" name="Oval 34"/>
            <p:cNvSpPr/>
            <p:nvPr/>
          </p:nvSpPr>
          <p:spPr>
            <a:xfrm>
              <a:off x="431281" y="6367257"/>
              <a:ext cx="1710514" cy="161614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336643" y="6273209"/>
              <a:ext cx="1899789" cy="18500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288596" y="6755582"/>
            <a:ext cx="1899789" cy="1850064"/>
            <a:chOff x="9668347" y="4788063"/>
            <a:chExt cx="1899789" cy="1850064"/>
          </a:xfrm>
        </p:grpSpPr>
        <p:sp>
          <p:nvSpPr>
            <p:cNvPr id="39" name="Oval 38"/>
            <p:cNvSpPr/>
            <p:nvPr/>
          </p:nvSpPr>
          <p:spPr>
            <a:xfrm>
              <a:off x="9762985" y="4882111"/>
              <a:ext cx="1710514" cy="1616148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9668347" y="4788063"/>
              <a:ext cx="1899789" cy="185006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533150" y="5542912"/>
            <a:ext cx="499943" cy="499943"/>
            <a:chOff x="6533150" y="5542912"/>
            <a:chExt cx="499943" cy="499943"/>
          </a:xfrm>
        </p:grpSpPr>
        <p:sp>
          <p:nvSpPr>
            <p:cNvPr id="38" name="Shape 2"/>
            <p:cNvSpPr/>
            <p:nvPr/>
          </p:nvSpPr>
          <p:spPr>
            <a:xfrm>
              <a:off x="6533150" y="5542912"/>
              <a:ext cx="499943" cy="499943"/>
            </a:xfrm>
            <a:prstGeom prst="roundRect">
              <a:avLst>
                <a:gd name="adj" fmla="val 80001"/>
              </a:avLst>
            </a:prstGeom>
            <a:solidFill>
              <a:srgbClr val="00002E"/>
            </a:solidFill>
            <a:ln w="27742">
              <a:solidFill>
                <a:srgbClr val="00B050"/>
              </a:solidFill>
              <a:prstDash val="solid"/>
            </a:ln>
          </p:spPr>
        </p:sp>
        <p:sp>
          <p:nvSpPr>
            <p:cNvPr id="42" name="Text 3"/>
            <p:cNvSpPr/>
            <p:nvPr/>
          </p:nvSpPr>
          <p:spPr>
            <a:xfrm>
              <a:off x="6684061" y="5542912"/>
              <a:ext cx="198120" cy="416481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ctr">
                <a:lnSpc>
                  <a:spcPts val="3281"/>
                </a:lnSpc>
                <a:buNone/>
              </a:pPr>
              <a:r>
                <a:rPr lang="en-US" sz="2624" dirty="0" smtClean="0">
                  <a:solidFill>
                    <a:srgbClr val="00B050"/>
                  </a:solidFill>
                </a:rPr>
                <a:t>4</a:t>
              </a:r>
              <a:endParaRPr lang="en-US" sz="2624" dirty="0">
                <a:solidFill>
                  <a:srgbClr val="00B050"/>
                </a:solidFill>
              </a:endParaRPr>
            </a:p>
          </p:txBody>
        </p:sp>
      </p:grpSp>
      <p:sp>
        <p:nvSpPr>
          <p:cNvPr id="43" name="Text 12"/>
          <p:cNvSpPr/>
          <p:nvPr/>
        </p:nvSpPr>
        <p:spPr>
          <a:xfrm>
            <a:off x="7531711" y="55889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00B050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Polymorphism</a:t>
            </a:r>
            <a:endParaRPr lang="en-US" sz="2187" dirty="0">
              <a:solidFill>
                <a:srgbClr val="00B050"/>
              </a:solidFill>
            </a:endParaRPr>
          </a:p>
        </p:txBody>
      </p:sp>
      <p:sp>
        <p:nvSpPr>
          <p:cNvPr id="44" name="Text 9"/>
          <p:cNvSpPr/>
          <p:nvPr/>
        </p:nvSpPr>
        <p:spPr>
          <a:xfrm>
            <a:off x="7686848" y="6088669"/>
            <a:ext cx="4317309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750" dirty="0" smtClean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Unleash 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versatility of  </a:t>
            </a:r>
            <a:r>
              <a:rPr lang="en-US" sz="1750" dirty="0" smtClean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OOP through 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polymorphism, enabling objects to take on different forms, </a:t>
            </a:r>
            <a:r>
              <a:rPr lang="en-US" sz="1750" dirty="0" smtClean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&amp; methods 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 </a:t>
            </a:r>
            <a:r>
              <a:rPr lang="en-US" sz="1750" dirty="0" smtClean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take multiple </a:t>
            </a: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behaviors based on the context of their invocation. 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597462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Advantages of </a:t>
            </a:r>
            <a:r>
              <a:rPr lang="en-US" sz="4374" b="1" dirty="0" smtClean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Object-Oriented </a:t>
            </a: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Programming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430548"/>
            <a:ext cx="3163014" cy="3708007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98301" y="368046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Modularity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8301" y="4249817"/>
            <a:ext cx="266319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Encapsulated code promotes modularity, making it easier to maintain and update, enhancing code reusability and reducing errors.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733574" y="3430548"/>
            <a:ext cx="3163014" cy="3708007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983486" y="368046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Code Reusability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983486" y="4249817"/>
            <a:ext cx="266319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Efficiently reuse code blocks across different projects, saving time and effort.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118759" y="3430548"/>
            <a:ext cx="3163014" cy="3708007"/>
          </a:xfrm>
          <a:prstGeom prst="roundRect">
            <a:avLst>
              <a:gd name="adj" fmla="val 12645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368671" y="368046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Flexibility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368671" y="4249817"/>
            <a:ext cx="266319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OOP allows easy modification and extension of existing code, enabling adaptability to changing requirements.</a:t>
            </a:r>
            <a:endParaRPr lang="en-US" sz="1750" dirty="0"/>
          </a:p>
        </p:txBody>
      </p:sp>
      <p:pic>
        <p:nvPicPr>
          <p:cNvPr id="17" name="Picture 3" descr="3d modeling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39916" y="20161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3d modeling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14569" y="6382226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3d modeling 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4812" y="431209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3d modeling 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664326" y="207458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3d modeling 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96588" y="53066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21" name="Picture 4" descr="A backend developer doing C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878" y="1474384"/>
            <a:ext cx="7038754" cy="60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65617" y="255041"/>
            <a:ext cx="504998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4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Kristen ITC" panose="03050502040202030202" pitchFamily="66" charset="0"/>
              </a:rPr>
              <a:t>Byte Laughter</a:t>
            </a:r>
            <a:endParaRPr lang="en-US" sz="4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Kristen ITC" panose="03050502040202030202" pitchFamily="66" charset="0"/>
            </a:endParaRPr>
          </a:p>
        </p:txBody>
      </p:sp>
      <p:pic>
        <p:nvPicPr>
          <p:cNvPr id="4098" name="Picture 2" descr="Laughter 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358" y="104485"/>
            <a:ext cx="1070551" cy="107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24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732353"/>
            <a:ext cx="7477601" cy="2083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Object-Oriented Programming vs. Procedural Programming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6319599" y="332232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470452" y="336399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7041713" y="3398639"/>
            <a:ext cx="29056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 &amp; Behavior Relationship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041713" y="4315182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OOP focuses on grouping data and behavior together, whereas procedural programming separates them.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169485" y="332232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320337" y="336399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10891599" y="339863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Code Structure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0891599" y="3967996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OOP organizes code into classes and objects, while procedural programming follows a linear, step-by-step approach.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418600" y="641868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554409" y="6418681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7041713" y="64253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Code Reusability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041713" y="6963088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OOP promotes code reusability through inheritance, whereas procedural programming requires rewriting similar code blocks.</a:t>
            </a:r>
            <a:endParaRPr lang="en-US" sz="175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109305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Examples of </a:t>
            </a:r>
            <a:r>
              <a:rPr lang="en-US" sz="4374" b="1" dirty="0" smtClean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Object-Oriented </a:t>
            </a: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Programming Languages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942392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F2B42D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130" y="2970133"/>
            <a:ext cx="3033474" cy="18535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48389" y="51290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Java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348389" y="5698450"/>
            <a:ext cx="308895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 industry-standard language used for building scalable and robust applications.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770602" y="2942392"/>
            <a:ext cx="3088958" cy="1909048"/>
          </a:xfrm>
          <a:prstGeom prst="roundRect">
            <a:avLst>
              <a:gd name="adj" fmla="val 20951"/>
            </a:avLst>
          </a:prstGeom>
          <a:noFill/>
          <a:ln w="27742">
            <a:solidFill>
              <a:srgbClr val="D7425E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344" y="2970133"/>
            <a:ext cx="3033474" cy="185356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70602" y="51290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 smtClean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C++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770602" y="5698450"/>
            <a:ext cx="308895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r>
              <a:rPr lang="en-US" sz="1600" dirty="0">
                <a:solidFill>
                  <a:schemeClr val="bg1"/>
                </a:solidFill>
                <a:latin typeface="PT Sans"/>
                <a:ea typeface="PT Sans"/>
              </a:rPr>
              <a:t>Its high performance, portability, </a:t>
            </a:r>
            <a:r>
              <a:rPr lang="en-US" sz="1600" dirty="0" smtClean="0">
                <a:solidFill>
                  <a:schemeClr val="bg1"/>
                </a:solidFill>
                <a:latin typeface="PT Sans"/>
                <a:ea typeface="PT Sans"/>
              </a:rPr>
              <a:t>&amp; strong </a:t>
            </a:r>
            <a:r>
              <a:rPr lang="en-US" sz="1600" dirty="0">
                <a:solidFill>
                  <a:schemeClr val="bg1"/>
                </a:solidFill>
                <a:latin typeface="PT Sans"/>
                <a:ea typeface="PT Sans"/>
              </a:rPr>
              <a:t>support for </a:t>
            </a:r>
            <a:r>
              <a:rPr lang="en-US" sz="1600" dirty="0" smtClean="0">
                <a:solidFill>
                  <a:schemeClr val="bg1"/>
                </a:solidFill>
                <a:latin typeface="PT Sans"/>
                <a:ea typeface="PT Sans"/>
              </a:rPr>
              <a:t>OOP makes </a:t>
            </a:r>
            <a:r>
              <a:rPr lang="en-US" sz="1600" dirty="0">
                <a:solidFill>
                  <a:schemeClr val="bg1"/>
                </a:solidFill>
                <a:latin typeface="PT Sans"/>
                <a:ea typeface="PT Sans"/>
              </a:rPr>
              <a:t>it a popular choice for developing complex systems and performance-critical applications.</a:t>
            </a:r>
            <a:endParaRPr lang="en-US" sz="1750" dirty="0">
              <a:solidFill>
                <a:schemeClr val="bg1"/>
              </a:solidFill>
              <a:latin typeface="PT Sans"/>
              <a:ea typeface="PT Sans"/>
            </a:endParaRPr>
          </a:p>
        </p:txBody>
      </p:sp>
      <p:sp>
        <p:nvSpPr>
          <p:cNvPr id="13" name="Shape 8"/>
          <p:cNvSpPr/>
          <p:nvPr/>
        </p:nvSpPr>
        <p:spPr>
          <a:xfrm>
            <a:off x="9192816" y="2942392"/>
            <a:ext cx="3089077" cy="1909167"/>
          </a:xfrm>
          <a:prstGeom prst="roundRect">
            <a:avLst>
              <a:gd name="adj" fmla="val 20949"/>
            </a:avLst>
          </a:prstGeom>
          <a:noFill/>
          <a:ln w="27742">
            <a:solidFill>
              <a:srgbClr val="DD785E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0557" y="2970133"/>
            <a:ext cx="3033593" cy="185368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192816" y="51292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Python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192816" y="5698569"/>
            <a:ext cx="308907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versatile language known for its simplicity and readability, it is used for web development, data analysis, and more.</a:t>
            </a:r>
            <a:endParaRPr lang="en-US" sz="1750" dirty="0"/>
          </a:p>
        </p:txBody>
      </p:sp>
      <p:sp>
        <p:nvSpPr>
          <p:cNvPr id="18" name="Rectangle 17"/>
          <p:cNvSpPr/>
          <p:nvPr/>
        </p:nvSpPr>
        <p:spPr>
          <a:xfrm>
            <a:off x="259773" y="166255"/>
            <a:ext cx="14931736" cy="78867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Half Frame 18"/>
          <p:cNvSpPr/>
          <p:nvPr/>
        </p:nvSpPr>
        <p:spPr>
          <a:xfrm>
            <a:off x="1901536" y="718683"/>
            <a:ext cx="1557825" cy="1776845"/>
          </a:xfrm>
          <a:prstGeom prst="halfFram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Half Frame 20"/>
          <p:cNvSpPr/>
          <p:nvPr/>
        </p:nvSpPr>
        <p:spPr>
          <a:xfrm>
            <a:off x="2053936" y="871083"/>
            <a:ext cx="1557825" cy="1776845"/>
          </a:xfrm>
          <a:prstGeom prst="halfFrame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1123</Words>
  <Application>Microsoft Office PowerPoint</Application>
  <PresentationFormat>Custom</PresentationFormat>
  <Paragraphs>129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NIKITA CHOUDHARI</cp:lastModifiedBy>
  <cp:revision>75</cp:revision>
  <dcterms:created xsi:type="dcterms:W3CDTF">2023-10-19T16:26:04Z</dcterms:created>
  <dcterms:modified xsi:type="dcterms:W3CDTF">2023-10-20T13:33:24Z</dcterms:modified>
</cp:coreProperties>
</file>