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8"/>
  </p:notesMasterIdLst>
  <p:handoutMasterIdLst>
    <p:handoutMasterId r:id="rId129"/>
  </p:handoutMasterIdLst>
  <p:sldIdLst>
    <p:sldId id="440" r:id="rId2"/>
    <p:sldId id="441" r:id="rId3"/>
    <p:sldId id="442" r:id="rId4"/>
    <p:sldId id="443" r:id="rId5"/>
    <p:sldId id="256" r:id="rId6"/>
    <p:sldId id="444" r:id="rId7"/>
    <p:sldId id="352" r:id="rId8"/>
    <p:sldId id="296" r:id="rId9"/>
    <p:sldId id="425" r:id="rId10"/>
    <p:sldId id="406" r:id="rId11"/>
    <p:sldId id="407" r:id="rId12"/>
    <p:sldId id="351" r:id="rId13"/>
    <p:sldId id="353" r:id="rId14"/>
    <p:sldId id="360" r:id="rId15"/>
    <p:sldId id="361" r:id="rId16"/>
    <p:sldId id="354" r:id="rId17"/>
    <p:sldId id="355" r:id="rId18"/>
    <p:sldId id="362" r:id="rId19"/>
    <p:sldId id="356" r:id="rId20"/>
    <p:sldId id="357" r:id="rId21"/>
    <p:sldId id="358" r:id="rId22"/>
    <p:sldId id="363" r:id="rId23"/>
    <p:sldId id="426" r:id="rId24"/>
    <p:sldId id="359" r:id="rId25"/>
    <p:sldId id="365" r:id="rId26"/>
    <p:sldId id="366" r:id="rId27"/>
    <p:sldId id="367" r:id="rId28"/>
    <p:sldId id="368" r:id="rId29"/>
    <p:sldId id="369" r:id="rId30"/>
    <p:sldId id="370" r:id="rId31"/>
    <p:sldId id="371" r:id="rId32"/>
    <p:sldId id="373" r:id="rId33"/>
    <p:sldId id="374" r:id="rId34"/>
    <p:sldId id="375" r:id="rId35"/>
    <p:sldId id="376" r:id="rId36"/>
    <p:sldId id="377" r:id="rId37"/>
    <p:sldId id="378" r:id="rId38"/>
    <p:sldId id="379" r:id="rId39"/>
    <p:sldId id="408" r:id="rId40"/>
    <p:sldId id="409" r:id="rId41"/>
    <p:sldId id="410" r:id="rId42"/>
    <p:sldId id="412" r:id="rId43"/>
    <p:sldId id="411" r:id="rId44"/>
    <p:sldId id="414" r:id="rId45"/>
    <p:sldId id="438" r:id="rId46"/>
    <p:sldId id="424" r:id="rId47"/>
    <p:sldId id="415" r:id="rId48"/>
    <p:sldId id="420" r:id="rId49"/>
    <p:sldId id="421" r:id="rId50"/>
    <p:sldId id="422" r:id="rId51"/>
    <p:sldId id="423" r:id="rId52"/>
    <p:sldId id="419" r:id="rId53"/>
    <p:sldId id="439" r:id="rId54"/>
    <p:sldId id="402" r:id="rId55"/>
    <p:sldId id="260" r:id="rId56"/>
    <p:sldId id="265" r:id="rId57"/>
    <p:sldId id="262" r:id="rId58"/>
    <p:sldId id="283" r:id="rId59"/>
    <p:sldId id="321" r:id="rId60"/>
    <p:sldId id="383" r:id="rId61"/>
    <p:sldId id="269" r:id="rId62"/>
    <p:sldId id="322" r:id="rId63"/>
    <p:sldId id="384" r:id="rId64"/>
    <p:sldId id="385" r:id="rId65"/>
    <p:sldId id="386" r:id="rId66"/>
    <p:sldId id="387" r:id="rId67"/>
    <p:sldId id="388" r:id="rId68"/>
    <p:sldId id="389" r:id="rId69"/>
    <p:sldId id="299" r:id="rId70"/>
    <p:sldId id="393" r:id="rId71"/>
    <p:sldId id="390" r:id="rId72"/>
    <p:sldId id="392" r:id="rId73"/>
    <p:sldId id="396" r:id="rId74"/>
    <p:sldId id="397" r:id="rId75"/>
    <p:sldId id="398" r:id="rId76"/>
    <p:sldId id="399" r:id="rId77"/>
    <p:sldId id="400" r:id="rId78"/>
    <p:sldId id="427" r:id="rId79"/>
    <p:sldId id="445" r:id="rId80"/>
    <p:sldId id="446" r:id="rId81"/>
    <p:sldId id="401" r:id="rId82"/>
    <p:sldId id="447" r:id="rId83"/>
    <p:sldId id="327" r:id="rId84"/>
    <p:sldId id="394" r:id="rId85"/>
    <p:sldId id="395" r:id="rId86"/>
    <p:sldId id="297" r:id="rId87"/>
    <p:sldId id="330" r:id="rId88"/>
    <p:sldId id="304" r:id="rId89"/>
    <p:sldId id="264" r:id="rId90"/>
    <p:sldId id="277" r:id="rId91"/>
    <p:sldId id="276" r:id="rId92"/>
    <p:sldId id="280" r:id="rId93"/>
    <p:sldId id="331" r:id="rId94"/>
    <p:sldId id="293" r:id="rId95"/>
    <p:sldId id="292" r:id="rId96"/>
    <p:sldId id="291" r:id="rId97"/>
    <p:sldId id="346" r:id="rId98"/>
    <p:sldId id="294" r:id="rId99"/>
    <p:sldId id="295" r:id="rId100"/>
    <p:sldId id="307" r:id="rId101"/>
    <p:sldId id="332" r:id="rId102"/>
    <p:sldId id="308" r:id="rId103"/>
    <p:sldId id="333" r:id="rId104"/>
    <p:sldId id="313" r:id="rId105"/>
    <p:sldId id="430" r:id="rId106"/>
    <p:sldId id="310" r:id="rId107"/>
    <p:sldId id="431" r:id="rId108"/>
    <p:sldId id="432" r:id="rId109"/>
    <p:sldId id="335" r:id="rId110"/>
    <p:sldId id="433" r:id="rId111"/>
    <p:sldId id="434" r:id="rId112"/>
    <p:sldId id="435" r:id="rId113"/>
    <p:sldId id="436" r:id="rId114"/>
    <p:sldId id="437" r:id="rId115"/>
    <p:sldId id="319" r:id="rId116"/>
    <p:sldId id="403" r:id="rId117"/>
    <p:sldId id="404" r:id="rId118"/>
    <p:sldId id="405" r:id="rId119"/>
    <p:sldId id="320" r:id="rId120"/>
    <p:sldId id="340" r:id="rId121"/>
    <p:sldId id="342" r:id="rId122"/>
    <p:sldId id="341" r:id="rId123"/>
    <p:sldId id="349" r:id="rId124"/>
    <p:sldId id="343" r:id="rId125"/>
    <p:sldId id="281" r:id="rId126"/>
    <p:sldId id="347" r:id="rId1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04" autoAdjust="0"/>
  </p:normalViewPr>
  <p:slideViewPr>
    <p:cSldViewPr snapToGrid="0" snapToObjects="1">
      <p:cViewPr varScale="1">
        <p:scale>
          <a:sx n="88" d="100"/>
          <a:sy n="88" d="100"/>
        </p:scale>
        <p:origin x="-14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notesMaster" Target="notesMasters/notesMaster1.xml"/><Relationship Id="rId12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printerSettings" Target="printerSettings/printerSettings1.bin"/><Relationship Id="rId131" Type="http://schemas.openxmlformats.org/officeDocument/2006/relationships/presProps" Target="presProps.xml"/><Relationship Id="rId132" Type="http://schemas.openxmlformats.org/officeDocument/2006/relationships/viewProps" Target="viewProps.xml"/><Relationship Id="rId133" Type="http://schemas.openxmlformats.org/officeDocument/2006/relationships/theme" Target="theme/theme1.xml"/><Relationship Id="rId13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B59374-101A-F748-9F9A-A91161A24313}" type="datetimeFigureOut">
              <a:rPr lang="en-US" smtClean="0"/>
              <a:t>3/17/17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F47979-66BB-0A4A-8964-63D1CD189CF7}" type="slidenum">
              <a:rPr lang="en-US" smtClean="0"/>
              <a:t>‹#›</a:t>
            </a:fld>
            <a:endParaRPr lang="en-US"/>
          </a:p>
        </p:txBody>
      </p:sp>
    </p:spTree>
    <p:extLst>
      <p:ext uri="{BB962C8B-B14F-4D97-AF65-F5344CB8AC3E}">
        <p14:creationId xmlns:p14="http://schemas.microsoft.com/office/powerpoint/2010/main" val="1670516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D0CBD-5111-F345-BFA9-022274E2E12B}" type="datetimeFigureOut">
              <a:rPr lang="en-US" smtClean="0"/>
              <a:t>3/17/17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B84C7-8C45-C748-B99A-41E126887D93}" type="slidenum">
              <a:rPr lang="en-US" smtClean="0"/>
              <a:t>‹#›</a:t>
            </a:fld>
            <a:endParaRPr lang="en-US"/>
          </a:p>
        </p:txBody>
      </p:sp>
    </p:spTree>
    <p:extLst>
      <p:ext uri="{BB962C8B-B14F-4D97-AF65-F5344CB8AC3E}">
        <p14:creationId xmlns:p14="http://schemas.microsoft.com/office/powerpoint/2010/main" val="32897005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26CE15-0B29-0944-BAEE-E7E5B485B230}" type="datetime1">
              <a:rPr lang="en-US" smtClean="0"/>
              <a:t>3/17/17</a:t>
            </a:fld>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51650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60A9F7-BB1E-5446-8DD0-B49B3BF989AD}" type="datetime1">
              <a:rPr lang="en-US" smtClean="0"/>
              <a:t>3/17/17</a:t>
            </a:fld>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56760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F4929D-A3DE-EC48-AA8D-5D87081C4386}" type="datetime1">
              <a:rPr lang="en-US" smtClean="0"/>
              <a:t>3/17/17</a:t>
            </a:fld>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249089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DD83E-4193-B547-994D-8E9D0CBC68EB}" type="datetime1">
              <a:rPr lang="en-US" smtClean="0"/>
              <a:t>3/17/17</a:t>
            </a:fld>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1407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A7404-778A-A547-A9FE-A737D0B04D84}" type="datetime1">
              <a:rPr lang="en-US" smtClean="0"/>
              <a:t>3/17/17</a:t>
            </a:fld>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
        <p:nvSpPr>
          <p:cNvPr id="6" name="Slide Number Placeholder 5"/>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105027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743966-19DE-454A-9AF8-A815C44FC7E0}" type="datetime1">
              <a:rPr lang="en-US" smtClean="0"/>
              <a:t>3/17/17</a:t>
            </a:fld>
            <a:endParaRPr lang="en-US"/>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
        <p:nvSpPr>
          <p:cNvPr id="7" name="Slide Number Placeholder 6"/>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20851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05A31D-3EB4-7A49-8C15-F2B224BE08F1}" type="datetime1">
              <a:rPr lang="en-US" smtClean="0"/>
              <a:t>3/17/17</a:t>
            </a:fld>
            <a:endParaRPr lang="en-US"/>
          </a:p>
        </p:txBody>
      </p:sp>
      <p:sp>
        <p:nvSpPr>
          <p:cNvPr id="8" name="Footer Placeholder 7"/>
          <p:cNvSpPr>
            <a:spLocks noGrp="1"/>
          </p:cNvSpPr>
          <p:nvPr>
            <p:ph type="ftr" sz="quarter" idx="11"/>
          </p:nvPr>
        </p:nvSpPr>
        <p:spPr/>
        <p:txBody>
          <a:bodyPr/>
          <a:lstStyle/>
          <a:p>
            <a:r>
              <a:rPr lang="en-US" smtClean="0"/>
              <a:t>StatQuest: PCA Clearly Explained, by Joshua Starmer, www.seqquest.com</a:t>
            </a:r>
            <a:endParaRPr lang="en-US"/>
          </a:p>
        </p:txBody>
      </p:sp>
      <p:sp>
        <p:nvSpPr>
          <p:cNvPr id="9" name="Slide Number Placeholder 8"/>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82897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AF8FEC-BF61-8D4F-AEF7-17CA8EAA4EC9}" type="datetime1">
              <a:rPr lang="en-US" smtClean="0"/>
              <a:t>3/17/17</a:t>
            </a:fld>
            <a:endParaRPr lang="en-US"/>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
        <p:nvSpPr>
          <p:cNvPr id="5" name="Slide Number Placeholder 4"/>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39969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476A6-FEDA-2046-A7FE-CBCA0318EBC9}" type="datetime1">
              <a:rPr lang="en-US" smtClean="0"/>
              <a:t>3/17/17</a:t>
            </a:fld>
            <a:endParaRPr lang="en-US"/>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
        <p:nvSpPr>
          <p:cNvPr id="4" name="Slide Number Placeholder 3"/>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354801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E5CED-383D-F049-BFE5-4D500C45151A}" type="datetime1">
              <a:rPr lang="en-US" smtClean="0"/>
              <a:t>3/17/17</a:t>
            </a:fld>
            <a:endParaRPr lang="en-US"/>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
        <p:nvSpPr>
          <p:cNvPr id="7" name="Slide Number Placeholder 6"/>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166695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6981F-82F3-C448-BE7E-5D735658227C}" type="datetime1">
              <a:rPr lang="en-US" smtClean="0"/>
              <a:t>3/17/17</a:t>
            </a:fld>
            <a:endParaRPr lang="en-US"/>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
        <p:nvSpPr>
          <p:cNvPr id="7" name="Slide Number Placeholder 6"/>
          <p:cNvSpPr>
            <a:spLocks noGrp="1"/>
          </p:cNvSpPr>
          <p:nvPr>
            <p:ph type="sldNum" sz="quarter" idx="12"/>
          </p:nvPr>
        </p:nvSpPr>
        <p:spPr/>
        <p:txBody>
          <a:bodyPr/>
          <a:lstStyle/>
          <a:p>
            <a:fld id="{B1D024A0-29E1-AE48-8D86-AEF34A286A43}" type="slidenum">
              <a:rPr lang="en-US" smtClean="0"/>
              <a:t>‹#›</a:t>
            </a:fld>
            <a:endParaRPr lang="en-US"/>
          </a:p>
        </p:txBody>
      </p:sp>
    </p:spTree>
    <p:extLst>
      <p:ext uri="{BB962C8B-B14F-4D97-AF65-F5344CB8AC3E}">
        <p14:creationId xmlns:p14="http://schemas.microsoft.com/office/powerpoint/2010/main" val="5090560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4E2D0-33B6-FB40-8A5A-19CAD7F708D9}" type="datetime1">
              <a:rPr lang="en-US" smtClean="0"/>
              <a:t>3/17/17</a:t>
            </a:fld>
            <a:endParaRPr lang="en-US"/>
          </a:p>
        </p:txBody>
      </p:sp>
      <p:sp>
        <p:nvSpPr>
          <p:cNvPr id="5" name="Footer Placeholder 4"/>
          <p:cNvSpPr>
            <a:spLocks noGrp="1"/>
          </p:cNvSpPr>
          <p:nvPr>
            <p:ph type="ftr" sz="quarter" idx="3"/>
          </p:nvPr>
        </p:nvSpPr>
        <p:spPr>
          <a:xfrm>
            <a:off x="1717842" y="6476662"/>
            <a:ext cx="57083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StatQuest: PCA Clearly Explained, by Joshua Starmer, www.seqquest.com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024A0-29E1-AE48-8D86-AEF34A286A43}" type="slidenum">
              <a:rPr lang="en-US" smtClean="0"/>
              <a:t>‹#›</a:t>
            </a:fld>
            <a:endParaRPr lang="en-US"/>
          </a:p>
        </p:txBody>
      </p:sp>
    </p:spTree>
    <p:extLst>
      <p:ext uri="{BB962C8B-B14F-4D97-AF65-F5344CB8AC3E}">
        <p14:creationId xmlns:p14="http://schemas.microsoft.com/office/powerpoint/2010/main" val="408119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7400" y="2659062"/>
            <a:ext cx="556563" cy="369332"/>
          </a:xfrm>
          <a:prstGeom prst="rect">
            <a:avLst/>
          </a:prstGeom>
          <a:noFill/>
        </p:spPr>
        <p:txBody>
          <a:bodyPr wrap="none" rtlCol="0">
            <a:spAutoFit/>
          </a:bodyPr>
          <a:lstStyle/>
          <a:p>
            <a:r>
              <a:rPr lang="en-US" dirty="0" smtClean="0"/>
              <a:t>Stat</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14694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5" name="Rectangle 4"/>
          <p:cNvSpPr/>
          <p:nvPr/>
        </p:nvSpPr>
        <p:spPr>
          <a:xfrm>
            <a:off x="826180" y="2355368"/>
            <a:ext cx="7772400" cy="4170362"/>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543220" y="1722678"/>
            <a:ext cx="4389120" cy="923330"/>
          </a:xfrm>
          <a:prstGeom prst="rect">
            <a:avLst/>
          </a:prstGeom>
          <a:solidFill>
            <a:srgbClr val="FFFFFF"/>
          </a:solidFill>
        </p:spPr>
        <p:txBody>
          <a:bodyPr wrap="square" rtlCol="0">
            <a:spAutoFit/>
          </a:bodyPr>
          <a:lstStyle/>
          <a:p>
            <a:r>
              <a:rPr lang="en-US" dirty="0" smtClean="0"/>
              <a:t>How does transcription from 10,000 genes get compressed to a single dot on a graph?</a:t>
            </a:r>
          </a:p>
          <a:p>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759497334"/>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the two Principle Components to plot </a:t>
            </a:r>
            <a:r>
              <a:rPr lang="en-US" sz="3200" dirty="0" smtClean="0"/>
              <a:t>cells</a:t>
            </a:r>
            <a:br>
              <a:rPr lang="en-US" sz="3200" dirty="0" smtClean="0"/>
            </a:br>
            <a:r>
              <a:rPr lang="en-US" sz="1800" dirty="0" smtClean="0"/>
              <a:t>Combining the read counts for all genes in a cell to get a single value.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19081573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1791328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612859070"/>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the two Principle Components to plot </a:t>
            </a:r>
            <a:r>
              <a:rPr lang="en-US" sz="3200" dirty="0" smtClean="0"/>
              <a:t>cells</a:t>
            </a:r>
            <a:r>
              <a:rPr lang="en-US" sz="3200" dirty="0"/>
              <a:t/>
            </a:r>
            <a:br>
              <a:rPr lang="en-US" sz="3200" dirty="0"/>
            </a:br>
            <a:r>
              <a:rPr lang="en-US" sz="1800" dirty="0"/>
              <a:t>Combining the read counts for all genes in a cell to get a single value.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116616523"/>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3192499"/>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1791328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059261840"/>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12238999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569361856"/>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9403404"/>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5652058" cy="369332"/>
          </a:xfrm>
          <a:prstGeom prst="rect">
            <a:avLst/>
          </a:prstGeom>
          <a:noFill/>
        </p:spPr>
        <p:txBody>
          <a:bodyPr wrap="none" rtlCol="0">
            <a:spAutoFit/>
          </a:bodyPr>
          <a:lstStyle/>
          <a:p>
            <a:r>
              <a:rPr lang="en-US" dirty="0" smtClean="0"/>
              <a:t>Cell1 PC1 score = (read count * influence) + … for all genes</a:t>
            </a:r>
          </a:p>
        </p:txBody>
      </p:sp>
      <p:cxnSp>
        <p:nvCxnSpPr>
          <p:cNvPr id="11" name="Straight Arrow Connector 10"/>
          <p:cNvCxnSpPr/>
          <p:nvPr/>
        </p:nvCxnSpPr>
        <p:spPr>
          <a:xfrm>
            <a:off x="1117600" y="2804160"/>
            <a:ext cx="3108960" cy="28549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32960" y="3048000"/>
            <a:ext cx="1071877" cy="26111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891137245"/>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3541640534"/>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r>
              <a:rPr lang="en-US" sz="1800" dirty="0"/>
              <a:t/>
            </a:r>
            <a:br>
              <a:rPr lang="en-US" sz="18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10224097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16955650"/>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3039527" cy="369332"/>
          </a:xfrm>
          <a:prstGeom prst="rect">
            <a:avLst/>
          </a:prstGeom>
          <a:noFill/>
        </p:spPr>
        <p:txBody>
          <a:bodyPr wrap="none" rtlCol="0">
            <a:spAutoFit/>
          </a:bodyPr>
          <a:lstStyle/>
          <a:p>
            <a:r>
              <a:rPr lang="en-US" dirty="0" smtClean="0"/>
              <a:t>Cell1 PC1 score = (10 * 10) + … </a:t>
            </a:r>
          </a:p>
        </p:txBody>
      </p:sp>
      <p:cxnSp>
        <p:nvCxnSpPr>
          <p:cNvPr id="11" name="Straight Arrow Connector 10"/>
          <p:cNvCxnSpPr/>
          <p:nvPr/>
        </p:nvCxnSpPr>
        <p:spPr>
          <a:xfrm>
            <a:off x="1117600" y="2804160"/>
            <a:ext cx="3108960" cy="28549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32960" y="3048000"/>
            <a:ext cx="50800" cy="26111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254394593"/>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64059193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049065690"/>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34646050"/>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4027440" cy="369332"/>
          </a:xfrm>
          <a:prstGeom prst="rect">
            <a:avLst/>
          </a:prstGeom>
          <a:noFill/>
        </p:spPr>
        <p:txBody>
          <a:bodyPr wrap="none" rtlCol="0">
            <a:spAutoFit/>
          </a:bodyPr>
          <a:lstStyle/>
          <a:p>
            <a:r>
              <a:rPr lang="en-US" dirty="0" smtClean="0"/>
              <a:t>Cell1 PC1 score = (10 * 10) + (0 * 0.5) + … </a:t>
            </a:r>
          </a:p>
        </p:txBody>
      </p:sp>
      <p:cxnSp>
        <p:nvCxnSpPr>
          <p:cNvPr id="11" name="Straight Arrow Connector 10"/>
          <p:cNvCxnSpPr/>
          <p:nvPr/>
        </p:nvCxnSpPr>
        <p:spPr>
          <a:xfrm>
            <a:off x="1117600" y="3048000"/>
            <a:ext cx="4033520" cy="261112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632960" y="3434080"/>
            <a:ext cx="995680" cy="22961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320790912"/>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917673322"/>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13686767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94519532"/>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4997545" cy="369332"/>
          </a:xfrm>
          <a:prstGeom prst="rect">
            <a:avLst/>
          </a:prstGeom>
          <a:noFill/>
        </p:spPr>
        <p:txBody>
          <a:bodyPr wrap="none" rtlCol="0">
            <a:spAutoFit/>
          </a:bodyPr>
          <a:lstStyle/>
          <a:p>
            <a:r>
              <a:rPr lang="en-US" dirty="0" smtClean="0"/>
              <a:t>Cell1 PC1 score = (10 * 10) + (0 * 0.5) + … etc… = 12</a:t>
            </a:r>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99210402"/>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357666295"/>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616770839"/>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66606864"/>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4982103" cy="923330"/>
          </a:xfrm>
          <a:prstGeom prst="rect">
            <a:avLst/>
          </a:prstGeom>
          <a:noFill/>
        </p:spPr>
        <p:txBody>
          <a:bodyPr wrap="none" rtlCol="0">
            <a:spAutoFit/>
          </a:bodyPr>
          <a:lstStyle/>
          <a:p>
            <a:r>
              <a:rPr lang="en-US" dirty="0" smtClean="0"/>
              <a:t>Cell1 PC1 score = (10 * 10) + (0 * 0.5) + </a:t>
            </a:r>
            <a:r>
              <a:rPr lang="en-US" dirty="0"/>
              <a:t>… etc… = </a:t>
            </a:r>
            <a:r>
              <a:rPr lang="en-US" dirty="0" smtClean="0"/>
              <a:t>12</a:t>
            </a:r>
          </a:p>
          <a:p>
            <a:endParaRPr lang="en-US" dirty="0"/>
          </a:p>
          <a:p>
            <a:r>
              <a:rPr lang="en-US" dirty="0" smtClean="0"/>
              <a:t>Cell1 PC2 score = (10 * 3) + …</a:t>
            </a:r>
            <a:endParaRPr lang="en-US" dirty="0"/>
          </a:p>
        </p:txBody>
      </p:sp>
      <p:cxnSp>
        <p:nvCxnSpPr>
          <p:cNvPr id="10" name="Straight Arrow Connector 9"/>
          <p:cNvCxnSpPr/>
          <p:nvPr/>
        </p:nvCxnSpPr>
        <p:spPr>
          <a:xfrm>
            <a:off x="1117600" y="2773680"/>
            <a:ext cx="3088640" cy="348488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663440" y="3058160"/>
            <a:ext cx="3332480" cy="32004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537978045"/>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091877811"/>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237351398"/>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3688431"/>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4982103" cy="923330"/>
          </a:xfrm>
          <a:prstGeom prst="rect">
            <a:avLst/>
          </a:prstGeom>
          <a:noFill/>
        </p:spPr>
        <p:txBody>
          <a:bodyPr wrap="none" rtlCol="0">
            <a:spAutoFit/>
          </a:bodyPr>
          <a:lstStyle/>
          <a:p>
            <a:r>
              <a:rPr lang="en-US" dirty="0" smtClean="0"/>
              <a:t>Cell1 PC1 score = (10 * 10) + (0 * 0.5) + </a:t>
            </a:r>
            <a:r>
              <a:rPr lang="en-US" dirty="0"/>
              <a:t>… etc… = </a:t>
            </a:r>
            <a:r>
              <a:rPr lang="en-US" dirty="0" smtClean="0"/>
              <a:t>12</a:t>
            </a:r>
          </a:p>
          <a:p>
            <a:endParaRPr lang="en-US" dirty="0"/>
          </a:p>
          <a:p>
            <a:r>
              <a:rPr lang="en-US" dirty="0" smtClean="0"/>
              <a:t>Cell1 PC2 score = (10 * 3) + (0 * 10) + …</a:t>
            </a:r>
            <a:endParaRPr lang="en-US" dirty="0"/>
          </a:p>
        </p:txBody>
      </p:sp>
      <p:cxnSp>
        <p:nvCxnSpPr>
          <p:cNvPr id="10" name="Straight Arrow Connector 9"/>
          <p:cNvCxnSpPr/>
          <p:nvPr/>
        </p:nvCxnSpPr>
        <p:spPr>
          <a:xfrm>
            <a:off x="1034815" y="3058160"/>
            <a:ext cx="3988741" cy="32004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532123" y="3330222"/>
            <a:ext cx="2463797" cy="292833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914560835"/>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437736865"/>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 name="Title 1"/>
          <p:cNvSpPr>
            <a:spLocks noGrp="1"/>
          </p:cNvSpPr>
          <p:nvPr>
            <p:ph type="title"/>
          </p:nvPr>
        </p:nvSpPr>
        <p:spPr/>
        <p:txBody>
          <a:bodyPr>
            <a:normAutofit/>
          </a:bodyPr>
          <a:lstStyle/>
          <a:p>
            <a:r>
              <a:rPr lang="en-US" sz="3200" dirty="0"/>
              <a:t>Using the two Principle Components to plot cells</a:t>
            </a:r>
            <a:br>
              <a:rPr lang="en-US" sz="3200" dirty="0"/>
            </a:br>
            <a:r>
              <a:rPr lang="en-US" sz="1800" dirty="0"/>
              <a:t>Combining the read counts for all genes in a cell to get a single value.</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28863057"/>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00137310"/>
              </p:ext>
            </p:extLst>
          </p:nvPr>
        </p:nvGraphicFramePr>
        <p:xfrm>
          <a:off x="0" y="2099420"/>
          <a:ext cx="2103120" cy="4079240"/>
        </p:xfrm>
        <a:graphic>
          <a:graphicData uri="http://schemas.openxmlformats.org/drawingml/2006/table">
            <a:tbl>
              <a:tblPr firstRow="1" bandRow="1">
                <a:tableStyleId>{7E9639D4-E3E2-4D34-9284-5A2195B3D0D7}</a:tableStyleId>
              </a:tblPr>
              <a:tblGrid>
                <a:gridCol w="701040"/>
                <a:gridCol w="701040"/>
                <a:gridCol w="701040"/>
              </a:tblGrid>
              <a:tr h="370840">
                <a:tc>
                  <a:txBody>
                    <a:bodyPr/>
                    <a:lstStyle/>
                    <a:p>
                      <a:r>
                        <a:rPr lang="en-US" dirty="0" smtClean="0"/>
                        <a:t>Gene</a:t>
                      </a:r>
                      <a:endParaRPr lang="en-US" dirty="0"/>
                    </a:p>
                  </a:txBody>
                  <a:tcPr/>
                </a:tc>
                <a:tc>
                  <a:txBody>
                    <a:bodyPr/>
                    <a:lstStyle/>
                    <a:p>
                      <a:r>
                        <a:rPr lang="en-US" dirty="0" smtClean="0"/>
                        <a:t>Cell1</a:t>
                      </a:r>
                      <a:endParaRPr lang="en-US" dirty="0"/>
                    </a:p>
                  </a:txBody>
                  <a:tcPr/>
                </a:tc>
                <a:tc>
                  <a:txBody>
                    <a:bodyPr/>
                    <a:lstStyle/>
                    <a:p>
                      <a:r>
                        <a:rPr lang="en-US" dirty="0" smtClean="0"/>
                        <a:t>Cell2</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endParaRPr lang="en-US" dirty="0"/>
                    </a:p>
                  </a:txBody>
                  <a:tcPr/>
                </a:tc>
                <a:tc>
                  <a:txBody>
                    <a:bodyPr/>
                    <a:lstStyle/>
                    <a:p>
                      <a:r>
                        <a:rPr lang="en-US" dirty="0" err="1" smtClean="0"/>
                        <a:t>etc</a:t>
                      </a:r>
                      <a:endParaRPr lang="en-US" dirty="0"/>
                    </a:p>
                  </a:txBody>
                  <a:tcPr/>
                </a:tc>
                <a:tc>
                  <a:txBody>
                    <a:bodyPr/>
                    <a:lstStyle/>
                    <a:p>
                      <a:r>
                        <a:rPr lang="en-US" dirty="0" err="1" smtClean="0"/>
                        <a:t>etc</a:t>
                      </a:r>
                      <a:endParaRPr lang="en-US" dirty="0"/>
                    </a:p>
                  </a:txBody>
                  <a:tcPr/>
                </a:tc>
              </a:tr>
            </a:tbl>
          </a:graphicData>
        </a:graphic>
      </p:graphicFrame>
      <p:sp>
        <p:nvSpPr>
          <p:cNvPr id="8" name="TextBox 7"/>
          <p:cNvSpPr txBox="1"/>
          <p:nvPr/>
        </p:nvSpPr>
        <p:spPr>
          <a:xfrm>
            <a:off x="81280" y="1463040"/>
            <a:ext cx="1899920" cy="646331"/>
          </a:xfrm>
          <a:prstGeom prst="rect">
            <a:avLst/>
          </a:prstGeom>
          <a:noFill/>
        </p:spPr>
        <p:txBody>
          <a:bodyPr wrap="square" rtlCol="0">
            <a:spAutoFit/>
          </a:bodyPr>
          <a:lstStyle/>
          <a:p>
            <a:pPr algn="ctr"/>
            <a:r>
              <a:rPr lang="en-US" dirty="0" smtClean="0"/>
              <a:t>The original read counts</a:t>
            </a:r>
            <a:endParaRPr lang="en-US" dirty="0"/>
          </a:p>
        </p:txBody>
      </p:sp>
      <p:sp>
        <p:nvSpPr>
          <p:cNvPr id="9" name="TextBox 8"/>
          <p:cNvSpPr txBox="1"/>
          <p:nvPr/>
        </p:nvSpPr>
        <p:spPr>
          <a:xfrm>
            <a:off x="2349284" y="5659120"/>
            <a:ext cx="4982103" cy="923330"/>
          </a:xfrm>
          <a:prstGeom prst="rect">
            <a:avLst/>
          </a:prstGeom>
          <a:noFill/>
        </p:spPr>
        <p:txBody>
          <a:bodyPr wrap="none" rtlCol="0">
            <a:spAutoFit/>
          </a:bodyPr>
          <a:lstStyle/>
          <a:p>
            <a:r>
              <a:rPr lang="en-US" dirty="0" smtClean="0"/>
              <a:t>Cell1 PC1 score = (10 * 10) + (0 * 0.5) + </a:t>
            </a:r>
            <a:r>
              <a:rPr lang="en-US" dirty="0"/>
              <a:t>… etc… = </a:t>
            </a:r>
            <a:r>
              <a:rPr lang="en-US" dirty="0" smtClean="0"/>
              <a:t>12</a:t>
            </a:r>
          </a:p>
          <a:p>
            <a:endParaRPr lang="en-US" dirty="0"/>
          </a:p>
          <a:p>
            <a:r>
              <a:rPr lang="en-US" dirty="0" smtClean="0"/>
              <a:t>Cell1 PC2 score = (10 * 3) + (0 * 10) +     … etc… = 6</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712970039"/>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284" y="5659120"/>
            <a:ext cx="4982103" cy="923330"/>
          </a:xfrm>
          <a:prstGeom prst="rect">
            <a:avLst/>
          </a:prstGeom>
          <a:noFill/>
        </p:spPr>
        <p:txBody>
          <a:bodyPr wrap="none" rtlCol="0">
            <a:spAutoFit/>
          </a:bodyPr>
          <a:lstStyle/>
          <a:p>
            <a:r>
              <a:rPr lang="en-US" dirty="0" smtClean="0"/>
              <a:t>Cell1 PC1 score = (10 * 10) + (0 * 0.5) + </a:t>
            </a:r>
            <a:r>
              <a:rPr lang="en-US" dirty="0"/>
              <a:t>… etc… = </a:t>
            </a:r>
            <a:r>
              <a:rPr lang="en-US" dirty="0" smtClean="0"/>
              <a:t>12</a:t>
            </a:r>
          </a:p>
          <a:p>
            <a:endParaRPr lang="en-US" dirty="0"/>
          </a:p>
          <a:p>
            <a:r>
              <a:rPr lang="en-US" dirty="0" smtClean="0"/>
              <a:t>Cell1 PC2 score = (10 * 3) + (0 * 10) +     … etc… = 6</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6799961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5" name="Rectangle 4"/>
          <p:cNvSpPr/>
          <p:nvPr/>
        </p:nvSpPr>
        <p:spPr>
          <a:xfrm>
            <a:off x="826180" y="2355368"/>
            <a:ext cx="7772400" cy="4170362"/>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543220" y="1722678"/>
            <a:ext cx="4389120" cy="1754327"/>
          </a:xfrm>
          <a:prstGeom prst="rect">
            <a:avLst/>
          </a:prstGeom>
          <a:solidFill>
            <a:srgbClr val="FFFFFF"/>
          </a:solidFill>
        </p:spPr>
        <p:txBody>
          <a:bodyPr wrap="square" rtlCol="0">
            <a:spAutoFit/>
          </a:bodyPr>
          <a:lstStyle/>
          <a:p>
            <a:r>
              <a:rPr lang="en-US" dirty="0" smtClean="0"/>
              <a:t>How does transcription from 10,000 genes get compressed to a single dot on a graph?</a:t>
            </a:r>
          </a:p>
          <a:p>
            <a:endParaRPr lang="en-US" dirty="0"/>
          </a:p>
          <a:p>
            <a:r>
              <a:rPr lang="en-US" dirty="0" smtClean="0"/>
              <a:t>PCA is a method for compressing a lot of data into something that captures the essence of the original data.</a:t>
            </a:r>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296384086"/>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284" y="5659120"/>
            <a:ext cx="4982103" cy="923330"/>
          </a:xfrm>
          <a:prstGeom prst="rect">
            <a:avLst/>
          </a:prstGeom>
          <a:noFill/>
        </p:spPr>
        <p:txBody>
          <a:bodyPr wrap="none" rtlCol="0">
            <a:spAutoFit/>
          </a:bodyPr>
          <a:lstStyle/>
          <a:p>
            <a:r>
              <a:rPr lang="en-US" dirty="0" smtClean="0"/>
              <a:t>Cell1 PC1 score = (10 * 10) + (0 * 0.5) + </a:t>
            </a:r>
            <a:r>
              <a:rPr lang="en-US" dirty="0"/>
              <a:t>… etc… = </a:t>
            </a:r>
            <a:r>
              <a:rPr lang="en-US" dirty="0" smtClean="0"/>
              <a:t>12</a:t>
            </a:r>
          </a:p>
          <a:p>
            <a:endParaRPr lang="en-US" dirty="0"/>
          </a:p>
          <a:p>
            <a:r>
              <a:rPr lang="en-US" dirty="0" smtClean="0"/>
              <a:t>Cell1 PC2 score = (10 * 3) + (0 * 10) +     … etc… = 6</a:t>
            </a:r>
            <a:endParaRPr lang="en-US" dirty="0"/>
          </a:p>
        </p:txBody>
      </p:sp>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smtClean="0"/>
              <a:t>PC2</a:t>
            </a:r>
            <a:endParaRPr lang="en-US" sz="2000" dirty="0"/>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smtClean="0"/>
              <a:t>PC1</a:t>
            </a:r>
            <a:endParaRPr lang="en-US" sz="2000" dirty="0"/>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smtClean="0"/>
              <a:t>Cell 1</a:t>
            </a:r>
            <a:endParaRPr lang="en-US" dirty="0"/>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smtClean="0"/>
              <a:t>3</a:t>
            </a:r>
            <a:endParaRPr lang="en-US" sz="1400" dirty="0"/>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smtClean="0"/>
              <a:t>6</a:t>
            </a:r>
            <a:endParaRPr lang="en-US" sz="1400" dirty="0"/>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smtClean="0"/>
              <a:t>9</a:t>
            </a:r>
            <a:endParaRPr lang="en-US" sz="1400" dirty="0"/>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smtClean="0"/>
              <a:t>12</a:t>
            </a:r>
            <a:endParaRPr lang="en-US" sz="1400" dirty="0"/>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smtClean="0"/>
              <a:t>6</a:t>
            </a:r>
            <a:endParaRPr lang="en-US" sz="1400" dirty="0"/>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smtClean="0"/>
              <a:t>3</a:t>
            </a:r>
            <a:endParaRPr lang="en-US" sz="1400"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461980912"/>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smtClean="0"/>
              <a:t>PC2</a:t>
            </a:r>
            <a:endParaRPr lang="en-US" sz="2000" dirty="0"/>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smtClean="0"/>
              <a:t>PC1</a:t>
            </a:r>
            <a:endParaRPr lang="en-US" sz="2000" dirty="0"/>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smtClean="0"/>
              <a:t>Cell 1</a:t>
            </a:r>
            <a:endParaRPr lang="en-US" dirty="0"/>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smtClean="0"/>
              <a:t>3</a:t>
            </a:r>
            <a:endParaRPr lang="en-US" sz="1400" dirty="0"/>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smtClean="0"/>
              <a:t>6</a:t>
            </a:r>
            <a:endParaRPr lang="en-US" sz="1400" dirty="0"/>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smtClean="0"/>
              <a:t>9</a:t>
            </a:r>
            <a:endParaRPr lang="en-US" sz="1400" dirty="0"/>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smtClean="0"/>
              <a:t>12</a:t>
            </a:r>
            <a:endParaRPr lang="en-US" sz="1400" dirty="0"/>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smtClean="0"/>
              <a:t>6</a:t>
            </a:r>
            <a:endParaRPr lang="en-US" sz="1400" dirty="0"/>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smtClean="0"/>
              <a:t>3</a:t>
            </a:r>
            <a:endParaRPr lang="en-US" sz="1400" dirty="0"/>
          </a:p>
        </p:txBody>
      </p:sp>
      <p:sp>
        <p:nvSpPr>
          <p:cNvPr id="2" name="TextBox 1"/>
          <p:cNvSpPr txBox="1"/>
          <p:nvPr/>
        </p:nvSpPr>
        <p:spPr>
          <a:xfrm>
            <a:off x="3292494" y="5289788"/>
            <a:ext cx="2993653" cy="369332"/>
          </a:xfrm>
          <a:prstGeom prst="rect">
            <a:avLst/>
          </a:prstGeom>
          <a:noFill/>
        </p:spPr>
        <p:txBody>
          <a:bodyPr wrap="none" rtlCol="0">
            <a:spAutoFit/>
          </a:bodyPr>
          <a:lstStyle/>
          <a:p>
            <a:r>
              <a:rPr lang="en-US" dirty="0" smtClean="0"/>
              <a:t>Now calculate scores for Cell2</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39517772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284" y="5659120"/>
            <a:ext cx="4781590" cy="923330"/>
          </a:xfrm>
          <a:prstGeom prst="rect">
            <a:avLst/>
          </a:prstGeom>
          <a:noFill/>
        </p:spPr>
        <p:txBody>
          <a:bodyPr wrap="none" rtlCol="0">
            <a:spAutoFit/>
          </a:bodyPr>
          <a:lstStyle/>
          <a:p>
            <a:r>
              <a:rPr lang="en-US" dirty="0" smtClean="0"/>
              <a:t>Cell2 PC1 score = (8 * 10) + (2 * 0.5) + </a:t>
            </a:r>
            <a:r>
              <a:rPr lang="en-US" dirty="0"/>
              <a:t>… etc… = </a:t>
            </a:r>
            <a:r>
              <a:rPr lang="en-US" dirty="0" smtClean="0"/>
              <a:t>2</a:t>
            </a:r>
          </a:p>
          <a:p>
            <a:endParaRPr lang="en-US" dirty="0"/>
          </a:p>
          <a:p>
            <a:r>
              <a:rPr lang="en-US" dirty="0" smtClean="0"/>
              <a:t>Cell2 PC2 score = (8 * 3) + (2 * 10) +     … etc… = 8</a:t>
            </a:r>
            <a:endParaRPr lang="en-US" dirty="0"/>
          </a:p>
        </p:txBody>
      </p:sp>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smtClean="0"/>
              <a:t>PC2</a:t>
            </a:r>
            <a:endParaRPr lang="en-US" sz="2000" dirty="0"/>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smtClean="0"/>
              <a:t>PC1</a:t>
            </a:r>
            <a:endParaRPr lang="en-US" sz="2000" dirty="0"/>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smtClean="0"/>
              <a:t>Cell 1</a:t>
            </a:r>
            <a:endParaRPr lang="en-US" dirty="0"/>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smtClean="0"/>
              <a:t>3</a:t>
            </a:r>
            <a:endParaRPr lang="en-US" sz="1400" dirty="0"/>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smtClean="0"/>
              <a:t>6</a:t>
            </a:r>
            <a:endParaRPr lang="en-US" sz="1400" dirty="0"/>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smtClean="0"/>
              <a:t>9</a:t>
            </a:r>
            <a:endParaRPr lang="en-US" sz="1400" dirty="0"/>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smtClean="0"/>
              <a:t>12</a:t>
            </a:r>
            <a:endParaRPr lang="en-US" sz="1400" dirty="0"/>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smtClean="0"/>
              <a:t>6</a:t>
            </a:r>
            <a:endParaRPr lang="en-US" sz="1400" dirty="0"/>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smtClean="0"/>
              <a:t>3</a:t>
            </a:r>
            <a:endParaRPr lang="en-US" sz="1400" dirty="0"/>
          </a:p>
        </p:txBody>
      </p:sp>
      <p:sp>
        <p:nvSpPr>
          <p:cNvPr id="29" name="Oval 28"/>
          <p:cNvSpPr/>
          <p:nvPr/>
        </p:nvSpPr>
        <p:spPr>
          <a:xfrm>
            <a:off x="3028881" y="1609804"/>
            <a:ext cx="323749" cy="32374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2791076" y="1240472"/>
            <a:ext cx="697727" cy="369332"/>
          </a:xfrm>
          <a:prstGeom prst="rect">
            <a:avLst/>
          </a:prstGeom>
          <a:noFill/>
        </p:spPr>
        <p:txBody>
          <a:bodyPr wrap="none" rtlCol="0">
            <a:spAutoFit/>
          </a:bodyPr>
          <a:lstStyle/>
          <a:p>
            <a:r>
              <a:rPr lang="en-US" dirty="0" smtClean="0"/>
              <a:t>Cell 2</a:t>
            </a:r>
            <a:endParaRPr lang="en-US" dirty="0"/>
          </a:p>
        </p:txBody>
      </p:sp>
      <p:sp>
        <p:nvSpPr>
          <p:cNvPr id="31" name="TextBox 30"/>
          <p:cNvSpPr txBox="1"/>
          <p:nvPr/>
        </p:nvSpPr>
        <p:spPr>
          <a:xfrm>
            <a:off x="3292494" y="5289788"/>
            <a:ext cx="2993653" cy="369332"/>
          </a:xfrm>
          <a:prstGeom prst="rect">
            <a:avLst/>
          </a:prstGeom>
          <a:noFill/>
        </p:spPr>
        <p:txBody>
          <a:bodyPr wrap="none" rtlCol="0">
            <a:spAutoFit/>
          </a:bodyPr>
          <a:lstStyle/>
          <a:p>
            <a:r>
              <a:rPr lang="en-US" dirty="0" smtClean="0"/>
              <a:t>Now calculate scores for Cell2</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961944231"/>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smtClean="0"/>
              <a:t>PC2</a:t>
            </a:r>
            <a:endParaRPr lang="en-US" sz="2000" dirty="0"/>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smtClean="0"/>
              <a:t>PC1</a:t>
            </a:r>
            <a:endParaRPr lang="en-US" sz="2000" dirty="0"/>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smtClean="0"/>
              <a:t>Cell 1</a:t>
            </a:r>
            <a:endParaRPr lang="en-US" dirty="0"/>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smtClean="0"/>
              <a:t>3</a:t>
            </a:r>
            <a:endParaRPr lang="en-US" sz="1400" dirty="0"/>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smtClean="0"/>
              <a:t>6</a:t>
            </a:r>
            <a:endParaRPr lang="en-US" sz="1400" dirty="0"/>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smtClean="0"/>
              <a:t>9</a:t>
            </a:r>
            <a:endParaRPr lang="en-US" sz="1400" dirty="0"/>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smtClean="0"/>
              <a:t>12</a:t>
            </a:r>
            <a:endParaRPr lang="en-US" sz="1400" dirty="0"/>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smtClean="0"/>
              <a:t>6</a:t>
            </a:r>
            <a:endParaRPr lang="en-US" sz="1400" dirty="0"/>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smtClean="0"/>
              <a:t>3</a:t>
            </a:r>
            <a:endParaRPr lang="en-US" sz="1400" dirty="0"/>
          </a:p>
        </p:txBody>
      </p:sp>
      <p:sp>
        <p:nvSpPr>
          <p:cNvPr id="2" name="TextBox 1"/>
          <p:cNvSpPr txBox="1"/>
          <p:nvPr/>
        </p:nvSpPr>
        <p:spPr>
          <a:xfrm>
            <a:off x="2535114" y="5289788"/>
            <a:ext cx="4561034" cy="923330"/>
          </a:xfrm>
          <a:prstGeom prst="rect">
            <a:avLst/>
          </a:prstGeom>
          <a:noFill/>
        </p:spPr>
        <p:txBody>
          <a:bodyPr wrap="square" rtlCol="0">
            <a:spAutoFit/>
          </a:bodyPr>
          <a:lstStyle/>
          <a:p>
            <a:pPr algn="ctr"/>
            <a:r>
              <a:rPr lang="en-US" dirty="0" smtClean="0"/>
              <a:t>If we sequenced a third cell, and its transcription was similar to cell 1, it would get scores similar to cell 1’s.</a:t>
            </a:r>
            <a:endParaRPr lang="en-US" dirty="0"/>
          </a:p>
        </p:txBody>
      </p:sp>
      <p:sp>
        <p:nvSpPr>
          <p:cNvPr id="29" name="Oval 28"/>
          <p:cNvSpPr/>
          <p:nvPr/>
        </p:nvSpPr>
        <p:spPr>
          <a:xfrm>
            <a:off x="3028881" y="1609804"/>
            <a:ext cx="323749" cy="32374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2791076" y="1240472"/>
            <a:ext cx="697727" cy="369332"/>
          </a:xfrm>
          <a:prstGeom prst="rect">
            <a:avLst/>
          </a:prstGeom>
          <a:noFill/>
        </p:spPr>
        <p:txBody>
          <a:bodyPr wrap="none" rtlCol="0">
            <a:spAutoFit/>
          </a:bodyPr>
          <a:lstStyle/>
          <a:p>
            <a:r>
              <a:rPr lang="en-US" dirty="0" smtClean="0"/>
              <a:t>Cell 2</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752754347"/>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5740" y="2585096"/>
            <a:ext cx="1080375" cy="400110"/>
          </a:xfrm>
          <a:prstGeom prst="rect">
            <a:avLst/>
          </a:prstGeom>
          <a:noFill/>
        </p:spPr>
        <p:txBody>
          <a:bodyPr wrap="square" rtlCol="0">
            <a:spAutoFit/>
          </a:bodyPr>
          <a:lstStyle/>
          <a:p>
            <a:pPr algn="ctr"/>
            <a:r>
              <a:rPr lang="en-US" sz="2000" dirty="0" smtClean="0"/>
              <a:t>PC2</a:t>
            </a:r>
            <a:endParaRPr lang="en-US" sz="2000" dirty="0"/>
          </a:p>
        </p:txBody>
      </p:sp>
      <p:sp>
        <p:nvSpPr>
          <p:cNvPr id="10" name="TextBox 9"/>
          <p:cNvSpPr txBox="1"/>
          <p:nvPr/>
        </p:nvSpPr>
        <p:spPr>
          <a:xfrm>
            <a:off x="4523453" y="4471456"/>
            <a:ext cx="1080375" cy="400110"/>
          </a:xfrm>
          <a:prstGeom prst="rect">
            <a:avLst/>
          </a:prstGeom>
          <a:noFill/>
        </p:spPr>
        <p:txBody>
          <a:bodyPr wrap="square" rtlCol="0">
            <a:spAutoFit/>
          </a:bodyPr>
          <a:lstStyle/>
          <a:p>
            <a:pPr algn="ctr"/>
            <a:r>
              <a:rPr lang="en-US" sz="2000" dirty="0" smtClean="0"/>
              <a:t>PC1</a:t>
            </a:r>
            <a:endParaRPr lang="en-US" sz="2000" dirty="0"/>
          </a:p>
        </p:txBody>
      </p:sp>
      <p:grpSp>
        <p:nvGrpSpPr>
          <p:cNvPr id="12" name="Group 11"/>
          <p:cNvGrpSpPr/>
          <p:nvPr/>
        </p:nvGrpSpPr>
        <p:grpSpPr>
          <a:xfrm>
            <a:off x="2687079" y="1353839"/>
            <a:ext cx="4525084" cy="2760751"/>
            <a:chOff x="2020455" y="2089725"/>
            <a:chExt cx="5715019" cy="3486730"/>
          </a:xfrm>
        </p:grpSpPr>
        <p:sp>
          <p:nvSpPr>
            <p:cNvPr id="13" name="Rectangle 12"/>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val 14"/>
          <p:cNvSpPr/>
          <p:nvPr/>
        </p:nvSpPr>
        <p:spPr>
          <a:xfrm>
            <a:off x="6283128" y="215759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TextBox 15"/>
          <p:cNvSpPr txBox="1"/>
          <p:nvPr/>
        </p:nvSpPr>
        <p:spPr>
          <a:xfrm>
            <a:off x="6105063" y="1788265"/>
            <a:ext cx="697727" cy="369332"/>
          </a:xfrm>
          <a:prstGeom prst="rect">
            <a:avLst/>
          </a:prstGeom>
          <a:noFill/>
        </p:spPr>
        <p:txBody>
          <a:bodyPr wrap="none" rtlCol="0">
            <a:spAutoFit/>
          </a:bodyPr>
          <a:lstStyle/>
          <a:p>
            <a:r>
              <a:rPr lang="en-US" dirty="0" smtClean="0"/>
              <a:t>Cell 1</a:t>
            </a:r>
            <a:endParaRPr lang="en-US" dirty="0"/>
          </a:p>
        </p:txBody>
      </p:sp>
      <p:cxnSp>
        <p:nvCxnSpPr>
          <p:cNvPr id="17" name="Straight Connector 16"/>
          <p:cNvCxnSpPr/>
          <p:nvPr/>
        </p:nvCxnSpPr>
        <p:spPr>
          <a:xfrm flipV="1">
            <a:off x="6465441"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2603391" y="2260346"/>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2603391" y="3210494"/>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26303" y="4245829"/>
            <a:ext cx="275661" cy="307777"/>
          </a:xfrm>
          <a:prstGeom prst="rect">
            <a:avLst/>
          </a:prstGeom>
          <a:noFill/>
        </p:spPr>
        <p:txBody>
          <a:bodyPr wrap="none" rtlCol="0">
            <a:spAutoFit/>
          </a:bodyPr>
          <a:lstStyle/>
          <a:p>
            <a:r>
              <a:rPr lang="en-US" sz="1400" dirty="0" smtClean="0"/>
              <a:t>3</a:t>
            </a:r>
            <a:endParaRPr lang="en-US" sz="1400" dirty="0"/>
          </a:p>
        </p:txBody>
      </p:sp>
      <p:sp>
        <p:nvSpPr>
          <p:cNvPr id="21" name="TextBox 20"/>
          <p:cNvSpPr txBox="1"/>
          <p:nvPr/>
        </p:nvSpPr>
        <p:spPr>
          <a:xfrm>
            <a:off x="4395265" y="4245829"/>
            <a:ext cx="275661" cy="307777"/>
          </a:xfrm>
          <a:prstGeom prst="rect">
            <a:avLst/>
          </a:prstGeom>
          <a:noFill/>
        </p:spPr>
        <p:txBody>
          <a:bodyPr wrap="none" rtlCol="0">
            <a:spAutoFit/>
          </a:bodyPr>
          <a:lstStyle/>
          <a:p>
            <a:r>
              <a:rPr lang="en-US" sz="1400" dirty="0" smtClean="0"/>
              <a:t>6</a:t>
            </a:r>
            <a:endParaRPr lang="en-US" sz="1400" dirty="0"/>
          </a:p>
        </p:txBody>
      </p:sp>
      <p:sp>
        <p:nvSpPr>
          <p:cNvPr id="22" name="TextBox 21"/>
          <p:cNvSpPr txBox="1"/>
          <p:nvPr/>
        </p:nvSpPr>
        <p:spPr>
          <a:xfrm>
            <a:off x="5364214" y="4245829"/>
            <a:ext cx="275661" cy="307777"/>
          </a:xfrm>
          <a:prstGeom prst="rect">
            <a:avLst/>
          </a:prstGeom>
          <a:noFill/>
        </p:spPr>
        <p:txBody>
          <a:bodyPr wrap="none" rtlCol="0">
            <a:spAutoFit/>
          </a:bodyPr>
          <a:lstStyle/>
          <a:p>
            <a:r>
              <a:rPr lang="en-US" sz="1400" dirty="0" smtClean="0"/>
              <a:t>9</a:t>
            </a:r>
            <a:endParaRPr lang="en-US" sz="1400" dirty="0"/>
          </a:p>
        </p:txBody>
      </p:sp>
      <p:sp>
        <p:nvSpPr>
          <p:cNvPr id="23" name="TextBox 22"/>
          <p:cNvSpPr txBox="1"/>
          <p:nvPr/>
        </p:nvSpPr>
        <p:spPr>
          <a:xfrm>
            <a:off x="6286147" y="4245829"/>
            <a:ext cx="366657" cy="307777"/>
          </a:xfrm>
          <a:prstGeom prst="rect">
            <a:avLst/>
          </a:prstGeom>
          <a:noFill/>
        </p:spPr>
        <p:txBody>
          <a:bodyPr wrap="none" rtlCol="0">
            <a:spAutoFit/>
          </a:bodyPr>
          <a:lstStyle/>
          <a:p>
            <a:r>
              <a:rPr lang="en-US" sz="1400" dirty="0" smtClean="0"/>
              <a:t>12</a:t>
            </a:r>
            <a:endParaRPr lang="en-US" sz="1400" dirty="0"/>
          </a:p>
        </p:txBody>
      </p:sp>
      <p:cxnSp>
        <p:nvCxnSpPr>
          <p:cNvPr id="24" name="Straight Connector 23"/>
          <p:cNvCxnSpPr/>
          <p:nvPr/>
        </p:nvCxnSpPr>
        <p:spPr>
          <a:xfrm flipV="1">
            <a:off x="5498359"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31277"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3564195" y="4114590"/>
            <a:ext cx="0" cy="1747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40969" y="2157378"/>
            <a:ext cx="275661" cy="307777"/>
          </a:xfrm>
          <a:prstGeom prst="rect">
            <a:avLst/>
          </a:prstGeom>
          <a:noFill/>
        </p:spPr>
        <p:txBody>
          <a:bodyPr wrap="none" rtlCol="0">
            <a:spAutoFit/>
          </a:bodyPr>
          <a:lstStyle/>
          <a:p>
            <a:r>
              <a:rPr lang="en-US" sz="1400" dirty="0" smtClean="0"/>
              <a:t>6</a:t>
            </a:r>
            <a:endParaRPr lang="en-US" sz="1400" dirty="0"/>
          </a:p>
        </p:txBody>
      </p:sp>
      <p:sp>
        <p:nvSpPr>
          <p:cNvPr id="28" name="TextBox 27"/>
          <p:cNvSpPr txBox="1"/>
          <p:nvPr/>
        </p:nvSpPr>
        <p:spPr>
          <a:xfrm>
            <a:off x="2240969" y="3107529"/>
            <a:ext cx="275661" cy="307777"/>
          </a:xfrm>
          <a:prstGeom prst="rect">
            <a:avLst/>
          </a:prstGeom>
          <a:noFill/>
        </p:spPr>
        <p:txBody>
          <a:bodyPr wrap="none" rtlCol="0">
            <a:spAutoFit/>
          </a:bodyPr>
          <a:lstStyle/>
          <a:p>
            <a:r>
              <a:rPr lang="en-US" sz="1400" dirty="0" smtClean="0"/>
              <a:t>3</a:t>
            </a:r>
            <a:endParaRPr lang="en-US" sz="1400" dirty="0"/>
          </a:p>
        </p:txBody>
      </p:sp>
      <p:sp>
        <p:nvSpPr>
          <p:cNvPr id="2" name="TextBox 1"/>
          <p:cNvSpPr txBox="1"/>
          <p:nvPr/>
        </p:nvSpPr>
        <p:spPr>
          <a:xfrm>
            <a:off x="2535114" y="5289788"/>
            <a:ext cx="4561034" cy="923330"/>
          </a:xfrm>
          <a:prstGeom prst="rect">
            <a:avLst/>
          </a:prstGeom>
          <a:noFill/>
        </p:spPr>
        <p:txBody>
          <a:bodyPr wrap="square" rtlCol="0">
            <a:spAutoFit/>
          </a:bodyPr>
          <a:lstStyle/>
          <a:p>
            <a:pPr algn="ctr"/>
            <a:r>
              <a:rPr lang="en-US" dirty="0" smtClean="0"/>
              <a:t>If we sequenced a third cell, and its transcription was similar to cell 1, it would get scores similar to cell 1’s.</a:t>
            </a:r>
            <a:endParaRPr lang="en-US" dirty="0"/>
          </a:p>
        </p:txBody>
      </p:sp>
      <p:sp>
        <p:nvSpPr>
          <p:cNvPr id="29" name="Oval 28"/>
          <p:cNvSpPr/>
          <p:nvPr/>
        </p:nvSpPr>
        <p:spPr>
          <a:xfrm>
            <a:off x="3028881" y="1609804"/>
            <a:ext cx="323749" cy="32374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0" name="TextBox 29"/>
          <p:cNvSpPr txBox="1"/>
          <p:nvPr/>
        </p:nvSpPr>
        <p:spPr>
          <a:xfrm>
            <a:off x="2791076" y="1240472"/>
            <a:ext cx="697727" cy="369332"/>
          </a:xfrm>
          <a:prstGeom prst="rect">
            <a:avLst/>
          </a:prstGeom>
          <a:noFill/>
        </p:spPr>
        <p:txBody>
          <a:bodyPr wrap="none" rtlCol="0">
            <a:spAutoFit/>
          </a:bodyPr>
          <a:lstStyle/>
          <a:p>
            <a:r>
              <a:rPr lang="en-US" dirty="0" smtClean="0"/>
              <a:t>Cell 2</a:t>
            </a:r>
            <a:endParaRPr lang="en-US" dirty="0"/>
          </a:p>
        </p:txBody>
      </p:sp>
      <p:sp>
        <p:nvSpPr>
          <p:cNvPr id="31" name="Oval 30"/>
          <p:cNvSpPr/>
          <p:nvPr/>
        </p:nvSpPr>
        <p:spPr>
          <a:xfrm>
            <a:off x="5873276" y="2503627"/>
            <a:ext cx="323749" cy="3237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TextBox 31"/>
          <p:cNvSpPr txBox="1"/>
          <p:nvPr/>
        </p:nvSpPr>
        <p:spPr>
          <a:xfrm>
            <a:off x="5669432" y="2134295"/>
            <a:ext cx="697727" cy="369332"/>
          </a:xfrm>
          <a:prstGeom prst="rect">
            <a:avLst/>
          </a:prstGeom>
          <a:noFill/>
        </p:spPr>
        <p:txBody>
          <a:bodyPr wrap="none" rtlCol="0">
            <a:spAutoFit/>
          </a:bodyPr>
          <a:lstStyle/>
          <a:p>
            <a:r>
              <a:rPr lang="en-US" dirty="0" smtClean="0"/>
              <a:t>Cell 3</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749585217"/>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Hooray!  We know how they plotted all of the cells!!!</a:t>
            </a:r>
            <a:endParaRPr lang="en-US" sz="32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06346581"/>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400" dirty="0" smtClean="0"/>
              <a:t>Genes with the largest variation between cells will have the most influence on the principal components.</a:t>
            </a:r>
          </a:p>
          <a:p>
            <a:pPr lvl="1"/>
            <a:r>
              <a:rPr lang="en-US" sz="2000" dirty="0" smtClean="0"/>
              <a:t>i.e. genes highly expressed in some cells and not expressed in others will have a lot of variation and influence on the PCs.</a:t>
            </a:r>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0016457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400" dirty="0" smtClean="0"/>
              <a:t>Genes with the largest variation between cells will have the most influence on the principal components.</a:t>
            </a:r>
          </a:p>
          <a:p>
            <a:pPr lvl="1"/>
            <a:r>
              <a:rPr lang="en-US" sz="2000" dirty="0" smtClean="0"/>
              <a:t>i.e. genes highly expressed in some cells and not expressed in others will have a lot of variation and influence on the PCs.</a:t>
            </a:r>
          </a:p>
          <a:p>
            <a:r>
              <a:rPr lang="en-US" sz="2400" dirty="0" smtClean="0"/>
              <a:t>The 1</a:t>
            </a:r>
            <a:r>
              <a:rPr lang="en-US" sz="2400" baseline="30000" dirty="0" smtClean="0"/>
              <a:t>st</a:t>
            </a:r>
            <a:r>
              <a:rPr lang="en-US" sz="2400" dirty="0" smtClean="0"/>
              <a:t> PC captures the most variation in the data.</a:t>
            </a:r>
          </a:p>
          <a:p>
            <a:r>
              <a:rPr lang="en-US" sz="2400" dirty="0" smtClean="0"/>
              <a:t>The 2</a:t>
            </a:r>
            <a:r>
              <a:rPr lang="en-US" sz="2400" baseline="30000" dirty="0" smtClean="0"/>
              <a:t>nd</a:t>
            </a:r>
            <a:r>
              <a:rPr lang="en-US" sz="2400" dirty="0" smtClean="0"/>
              <a:t> PC captures the second most variation in the data.</a:t>
            </a:r>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5859852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General ideas so far…</a:t>
            </a:r>
          </a:p>
        </p:txBody>
      </p:sp>
      <p:sp>
        <p:nvSpPr>
          <p:cNvPr id="3" name="Content Placeholder 2"/>
          <p:cNvSpPr>
            <a:spLocks noGrp="1"/>
          </p:cNvSpPr>
          <p:nvPr>
            <p:ph idx="1"/>
          </p:nvPr>
        </p:nvSpPr>
        <p:spPr/>
        <p:txBody>
          <a:bodyPr>
            <a:normAutofit/>
          </a:bodyPr>
          <a:lstStyle/>
          <a:p>
            <a:r>
              <a:rPr lang="en-US" sz="2400" dirty="0" smtClean="0"/>
              <a:t>Genes with the largest variation between cells will have the most influence on the principal components.</a:t>
            </a:r>
          </a:p>
          <a:p>
            <a:pPr lvl="1"/>
            <a:r>
              <a:rPr lang="en-US" sz="2000" dirty="0" smtClean="0"/>
              <a:t>i.e. genes highly expressed in some cells and not expressed in others will have a lot of variation and influence on the PCs.</a:t>
            </a:r>
          </a:p>
          <a:p>
            <a:r>
              <a:rPr lang="en-US" sz="2400" dirty="0" smtClean="0"/>
              <a:t>The 1</a:t>
            </a:r>
            <a:r>
              <a:rPr lang="en-US" sz="2400" baseline="30000" dirty="0" smtClean="0"/>
              <a:t>st</a:t>
            </a:r>
            <a:r>
              <a:rPr lang="en-US" sz="2400" dirty="0" smtClean="0"/>
              <a:t> PC captures the most variation in the data.</a:t>
            </a:r>
          </a:p>
          <a:p>
            <a:r>
              <a:rPr lang="en-US" sz="2400" dirty="0" smtClean="0"/>
              <a:t>The 2</a:t>
            </a:r>
            <a:r>
              <a:rPr lang="en-US" sz="2400" baseline="30000" dirty="0" smtClean="0"/>
              <a:t>nd</a:t>
            </a:r>
            <a:r>
              <a:rPr lang="en-US" sz="2400" dirty="0" smtClean="0"/>
              <a:t> PC captures the second most variation in the data.</a:t>
            </a:r>
          </a:p>
          <a:p>
            <a:r>
              <a:rPr lang="en-US" sz="2400" dirty="0" smtClean="0"/>
              <a:t>You can use the original data and the first 2 PCs to get X/Y values to plot on a figure.  Cells with similar transcription patterns will cluster together.</a:t>
            </a:r>
            <a:endParaRPr lang="en-US" sz="2400"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9986675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But wait, there’s more!!!</a:t>
            </a:r>
            <a:endParaRPr lang="en-US" sz="36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1184167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5" name="Rectangle 4"/>
          <p:cNvSpPr/>
          <p:nvPr/>
        </p:nvSpPr>
        <p:spPr>
          <a:xfrm>
            <a:off x="944880" y="1417638"/>
            <a:ext cx="7772400" cy="4170362"/>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p:cNvSpPr/>
          <p:nvPr/>
        </p:nvSpPr>
        <p:spPr>
          <a:xfrm>
            <a:off x="386080" y="3129280"/>
            <a:ext cx="955040" cy="95504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389120" y="5252720"/>
            <a:ext cx="955040" cy="95504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7869" y="5882640"/>
            <a:ext cx="3703297" cy="830997"/>
          </a:xfrm>
          <a:prstGeom prst="rect">
            <a:avLst/>
          </a:prstGeom>
          <a:noFill/>
        </p:spPr>
        <p:txBody>
          <a:bodyPr wrap="square" rtlCol="0">
            <a:spAutoFit/>
          </a:bodyPr>
          <a:lstStyle/>
          <a:p>
            <a:r>
              <a:rPr lang="en-US" sz="2400" dirty="0" smtClean="0"/>
              <a:t>Also, we’re going to find out what these are.</a:t>
            </a:r>
            <a:endParaRPr lang="en-US" sz="2400" dirty="0"/>
          </a:p>
        </p:txBody>
      </p:sp>
      <p:cxnSp>
        <p:nvCxnSpPr>
          <p:cNvPr id="9" name="Straight Arrow Connector 8"/>
          <p:cNvCxnSpPr/>
          <p:nvPr/>
        </p:nvCxnSpPr>
        <p:spPr>
          <a:xfrm flipH="1" flipV="1">
            <a:off x="1127760" y="4318000"/>
            <a:ext cx="1371600" cy="164592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499360" y="5791200"/>
            <a:ext cx="1605280" cy="17272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61920" y="1662112"/>
            <a:ext cx="4389120" cy="1754327"/>
          </a:xfrm>
          <a:prstGeom prst="rect">
            <a:avLst/>
          </a:prstGeom>
          <a:solidFill>
            <a:srgbClr val="FFFFFF"/>
          </a:solidFill>
        </p:spPr>
        <p:txBody>
          <a:bodyPr wrap="square" rtlCol="0">
            <a:spAutoFit/>
          </a:bodyPr>
          <a:lstStyle/>
          <a:p>
            <a:r>
              <a:rPr lang="en-US" dirty="0" smtClean="0"/>
              <a:t>How does transcription from 10,000 genes get compressed to a single dot on a graph?</a:t>
            </a:r>
          </a:p>
          <a:p>
            <a:endParaRPr lang="en-US" dirty="0"/>
          </a:p>
          <a:p>
            <a:r>
              <a:rPr lang="en-US" dirty="0" smtClean="0"/>
              <a:t>PCA is a method for compressing a lot of data into something that captures the essence of the original data.</a:t>
            </a:r>
          </a:p>
        </p:txBody>
      </p:sp>
      <p:sp>
        <p:nvSpPr>
          <p:cNvPr id="10" name="Footer Placeholder 9"/>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631670023"/>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to identify key genes.</a:t>
            </a:r>
            <a:endParaRPr lang="en-US" sz="36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1747520" y="1701170"/>
            <a:ext cx="5905288" cy="3226430"/>
          </a:xfrm>
          <a:prstGeom prst="rect">
            <a:avLst/>
          </a:prstGeom>
        </p:spPr>
      </p:pic>
      <p:sp>
        <p:nvSpPr>
          <p:cNvPr id="4" name="TextBox 3"/>
          <p:cNvSpPr txBox="1"/>
          <p:nvPr/>
        </p:nvSpPr>
        <p:spPr>
          <a:xfrm>
            <a:off x="2174240" y="4754880"/>
            <a:ext cx="6167120" cy="369332"/>
          </a:xfrm>
          <a:prstGeom prst="rect">
            <a:avLst/>
          </a:prstGeom>
          <a:noFill/>
        </p:spPr>
        <p:txBody>
          <a:bodyPr wrap="square" rtlCol="0">
            <a:spAutoFit/>
          </a:bodyPr>
          <a:lstStyle/>
          <a:p>
            <a:r>
              <a:rPr lang="en-US" dirty="0" smtClean="0"/>
              <a:t>See how the cells are spread out left/right, above/below?</a:t>
            </a:r>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883235440"/>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to identify key genes.</a:t>
            </a:r>
            <a:endParaRPr lang="en-US" sz="36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1747520" y="1701170"/>
            <a:ext cx="5905288" cy="3226430"/>
          </a:xfrm>
          <a:prstGeom prst="rect">
            <a:avLst/>
          </a:prstGeom>
        </p:spPr>
      </p:pic>
      <p:sp>
        <p:nvSpPr>
          <p:cNvPr id="4" name="TextBox 3"/>
          <p:cNvSpPr txBox="1"/>
          <p:nvPr/>
        </p:nvSpPr>
        <p:spPr>
          <a:xfrm>
            <a:off x="2174240" y="4754880"/>
            <a:ext cx="6167120" cy="1477328"/>
          </a:xfrm>
          <a:prstGeom prst="rect">
            <a:avLst/>
          </a:prstGeom>
          <a:noFill/>
        </p:spPr>
        <p:txBody>
          <a:bodyPr wrap="square" rtlCol="0">
            <a:spAutoFit/>
          </a:bodyPr>
          <a:lstStyle/>
          <a:p>
            <a:r>
              <a:rPr lang="en-US" dirty="0" smtClean="0"/>
              <a:t>See how the cells are spread out left/right, above/below?</a:t>
            </a:r>
          </a:p>
          <a:p>
            <a:endParaRPr lang="en-US" dirty="0"/>
          </a:p>
          <a:p>
            <a:r>
              <a:rPr lang="en-US" dirty="0" smtClean="0"/>
              <a:t>If we wanted to find out which genes had a big influence in putting dermal cells on the left and neural cells on the right, we could look at the influence scores in PC1.</a:t>
            </a:r>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013052"/>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to identify key genes.</a:t>
            </a:r>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1747520" y="1701170"/>
            <a:ext cx="5905288" cy="3226430"/>
          </a:xfrm>
          <a:prstGeom prst="rect">
            <a:avLst/>
          </a:prstGeom>
        </p:spPr>
      </p:pic>
      <p:sp>
        <p:nvSpPr>
          <p:cNvPr id="4" name="TextBox 3"/>
          <p:cNvSpPr txBox="1"/>
          <p:nvPr/>
        </p:nvSpPr>
        <p:spPr>
          <a:xfrm>
            <a:off x="2174240" y="4876800"/>
            <a:ext cx="6167120" cy="923330"/>
          </a:xfrm>
          <a:prstGeom prst="rect">
            <a:avLst/>
          </a:prstGeom>
          <a:noFill/>
        </p:spPr>
        <p:txBody>
          <a:bodyPr wrap="square" rtlCol="0">
            <a:spAutoFit/>
          </a:bodyPr>
          <a:lstStyle/>
          <a:p>
            <a:r>
              <a:rPr lang="en-US" dirty="0" smtClean="0"/>
              <a:t>And if we wanted to find out which genes help distinguish blood cells from neural and dermal cells, we could look at </a:t>
            </a:r>
            <a:r>
              <a:rPr lang="en-US" dirty="0"/>
              <a:t>the influence scores in </a:t>
            </a:r>
            <a:r>
              <a:rPr lang="en-US" dirty="0" smtClean="0"/>
              <a:t>PC2.</a:t>
            </a:r>
            <a:endParaRPr lang="en-US" dirty="0"/>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03390589"/>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But wait, there’s even more?</a:t>
            </a:r>
            <a:endParaRPr lang="en-US" sz="40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452615786"/>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Diagnostics – how to tell if your PCA is worth anything.</a:t>
            </a:r>
            <a:endParaRPr lang="en-US" sz="3200" dirty="0"/>
          </a:p>
        </p:txBody>
      </p:sp>
      <p:pic>
        <p:nvPicPr>
          <p:cNvPr id="3" name="Picture 2" descr="pca_scree_plot.pdf"/>
          <p:cNvPicPr>
            <a:picLocks noChangeAspect="1"/>
          </p:cNvPicPr>
          <p:nvPr/>
        </p:nvPicPr>
        <p:blipFill rotWithShape="1">
          <a:blip r:embed="rId2">
            <a:extLst>
              <a:ext uri="{28A0092B-C50C-407E-A947-70E740481C1C}">
                <a14:useLocalDpi xmlns:a14="http://schemas.microsoft.com/office/drawing/2010/main" val="0"/>
              </a:ext>
            </a:extLst>
          </a:blip>
          <a:srcRect t="6223" b="54074"/>
          <a:stretch/>
        </p:blipFill>
        <p:spPr>
          <a:xfrm>
            <a:off x="482150" y="1635759"/>
            <a:ext cx="8179700" cy="4202833"/>
          </a:xfrm>
          <a:prstGeom prst="rect">
            <a:avLst/>
          </a:prstGeom>
        </p:spPr>
      </p:pic>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319599930"/>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3200" y="1592650"/>
            <a:ext cx="6502399" cy="923330"/>
          </a:xfrm>
          <a:prstGeom prst="rect">
            <a:avLst/>
          </a:prstGeom>
          <a:noFill/>
        </p:spPr>
        <p:txBody>
          <a:bodyPr wrap="square" rtlCol="0">
            <a:spAutoFit/>
          </a:bodyPr>
          <a:lstStyle/>
          <a:p>
            <a:r>
              <a:rPr lang="en-US" dirty="0" smtClean="0"/>
              <a:t>These numbers are weights</a:t>
            </a:r>
            <a:r>
              <a:rPr lang="en-US" dirty="0"/>
              <a:t> </a:t>
            </a:r>
            <a:r>
              <a:rPr lang="en-US" dirty="0" smtClean="0"/>
              <a:t>for the importance of each gene to PC1.</a:t>
            </a:r>
          </a:p>
          <a:p>
            <a:r>
              <a:rPr lang="en-US" dirty="0" smtClean="0"/>
              <a:t>In PCA terminology, the weights are called “loadings” and an array of “loadings” for a PC is called an “eigenvector”</a:t>
            </a:r>
            <a:endParaRPr lang="en-US" dirty="0"/>
          </a:p>
        </p:txBody>
      </p:sp>
      <p:sp>
        <p:nvSpPr>
          <p:cNvPr id="2" name="Title 1"/>
          <p:cNvSpPr>
            <a:spLocks noGrp="1"/>
          </p:cNvSpPr>
          <p:nvPr>
            <p:ph type="title"/>
          </p:nvPr>
        </p:nvSpPr>
        <p:spPr/>
        <p:txBody>
          <a:bodyPr>
            <a:normAutofit/>
          </a:bodyPr>
          <a:lstStyle/>
          <a:p>
            <a:r>
              <a:rPr lang="en-US" sz="3200" dirty="0" smtClean="0"/>
              <a:t>Terminology Alert!!</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345227041"/>
              </p:ext>
            </p:extLst>
          </p:nvPr>
        </p:nvGraphicFramePr>
        <p:xfrm>
          <a:off x="2562858" y="2515980"/>
          <a:ext cx="4018284" cy="3235960"/>
        </p:xfrm>
        <a:graphic>
          <a:graphicData uri="http://schemas.openxmlformats.org/drawingml/2006/table">
            <a:tbl>
              <a:tblPr firstRow="1" bandRow="1">
                <a:tableStyleId>{7E9639D4-E3E2-4D34-9284-5A2195B3D0D7}</a:tableStyleId>
              </a:tblPr>
              <a:tblGrid>
                <a:gridCol w="1339428"/>
                <a:gridCol w="1339428"/>
                <a:gridCol w="1339428"/>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365169792"/>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3220761699"/>
              </p:ext>
            </p:extLst>
          </p:nvPr>
        </p:nvGraphicFramePr>
        <p:xfrm>
          <a:off x="2562858" y="2515980"/>
          <a:ext cx="4018284" cy="3235960"/>
        </p:xfrm>
        <a:graphic>
          <a:graphicData uri="http://schemas.openxmlformats.org/drawingml/2006/table">
            <a:tbl>
              <a:tblPr firstRow="1" bandRow="1">
                <a:tableStyleId>{7E9639D4-E3E2-4D34-9284-5A2195B3D0D7}</a:tableStyleId>
              </a:tblPr>
              <a:tblGrid>
                <a:gridCol w="1339428"/>
                <a:gridCol w="1339428"/>
                <a:gridCol w="1339428"/>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Eigenvector</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3" name="TextBox 2"/>
          <p:cNvSpPr txBox="1"/>
          <p:nvPr/>
        </p:nvSpPr>
        <p:spPr>
          <a:xfrm>
            <a:off x="1473200" y="1592650"/>
            <a:ext cx="6502399" cy="923330"/>
          </a:xfrm>
          <a:prstGeom prst="rect">
            <a:avLst/>
          </a:prstGeom>
          <a:noFill/>
        </p:spPr>
        <p:txBody>
          <a:bodyPr wrap="square" rtlCol="0">
            <a:spAutoFit/>
          </a:bodyPr>
          <a:lstStyle/>
          <a:p>
            <a:r>
              <a:rPr lang="en-US" dirty="0" smtClean="0"/>
              <a:t>These numbers are weights</a:t>
            </a:r>
            <a:r>
              <a:rPr lang="en-US" dirty="0"/>
              <a:t> </a:t>
            </a:r>
            <a:r>
              <a:rPr lang="en-US" dirty="0" smtClean="0"/>
              <a:t>for the importance of each gene to PC1.</a:t>
            </a:r>
          </a:p>
          <a:p>
            <a:r>
              <a:rPr lang="en-US" dirty="0" smtClean="0"/>
              <a:t>In PCA terminology, the weights are called “loadings” and an array of “loadings” for a PC is called an “eigenvector”</a:t>
            </a:r>
            <a:endParaRPr lang="en-US" dirty="0"/>
          </a:p>
        </p:txBody>
      </p:sp>
      <p:sp>
        <p:nvSpPr>
          <p:cNvPr id="2" name="Title 1"/>
          <p:cNvSpPr>
            <a:spLocks noGrp="1"/>
          </p:cNvSpPr>
          <p:nvPr>
            <p:ph type="title"/>
          </p:nvPr>
        </p:nvSpPr>
        <p:spPr/>
        <p:txBody>
          <a:bodyPr>
            <a:normAutofit/>
          </a:bodyPr>
          <a:lstStyle/>
          <a:p>
            <a:r>
              <a:rPr lang="en-US" sz="3200" dirty="0" smtClean="0"/>
              <a:t>Terminology Alert!!</a:t>
            </a:r>
            <a:endParaRPr lang="en-US" sz="3200" dirty="0"/>
          </a:p>
        </p:txBody>
      </p:sp>
      <p:sp>
        <p:nvSpPr>
          <p:cNvPr id="4" name="Right Brace 3"/>
          <p:cNvSpPr/>
          <p:nvPr/>
        </p:nvSpPr>
        <p:spPr>
          <a:xfrm>
            <a:off x="6654800" y="3180080"/>
            <a:ext cx="193040" cy="21945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6786880" y="3762772"/>
            <a:ext cx="1201659" cy="923330"/>
          </a:xfrm>
          <a:prstGeom prst="rect">
            <a:avLst/>
          </a:prstGeom>
          <a:noFill/>
        </p:spPr>
        <p:txBody>
          <a:bodyPr wrap="none" rtlCol="0">
            <a:spAutoFit/>
          </a:bodyPr>
          <a:lstStyle/>
          <a:p>
            <a:pPr algn="ctr"/>
            <a:r>
              <a:rPr lang="en-US" dirty="0" smtClean="0"/>
              <a:t>“Loadings”</a:t>
            </a:r>
          </a:p>
          <a:p>
            <a:pPr algn="ctr"/>
            <a:r>
              <a:rPr lang="en-US" dirty="0" smtClean="0"/>
              <a:t>or</a:t>
            </a:r>
          </a:p>
          <a:p>
            <a:pPr algn="ctr"/>
            <a:r>
              <a:rPr lang="en-US" dirty="0" smtClean="0"/>
              <a:t>“Weights”</a:t>
            </a:r>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5916774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Background: An Introduction to Dimensions</a:t>
            </a:r>
            <a:endParaRPr lang="en-US" sz="32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81110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Background: An Introduction to Dimensions</a:t>
            </a:r>
            <a:endParaRPr lang="en-US" sz="3200" dirty="0"/>
          </a:p>
        </p:txBody>
      </p:sp>
      <p:sp>
        <p:nvSpPr>
          <p:cNvPr id="47" name="Content Placeholder 46"/>
          <p:cNvSpPr>
            <a:spLocks noGrp="1"/>
          </p:cNvSpPr>
          <p:nvPr>
            <p:ph idx="1"/>
          </p:nvPr>
        </p:nvSpPr>
        <p:spPr/>
        <p:txBody>
          <a:bodyPr>
            <a:normAutofit/>
          </a:bodyPr>
          <a:lstStyle/>
          <a:p>
            <a:r>
              <a:rPr lang="en-US" sz="2400" dirty="0" smtClean="0"/>
              <a:t>This is going to seem very, very simple.</a:t>
            </a:r>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87384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Background: An Introduction to Dimensions</a:t>
            </a:r>
            <a:endParaRPr lang="en-US" sz="3200" dirty="0"/>
          </a:p>
        </p:txBody>
      </p:sp>
      <p:sp>
        <p:nvSpPr>
          <p:cNvPr id="47" name="Content Placeholder 46"/>
          <p:cNvSpPr>
            <a:spLocks noGrp="1"/>
          </p:cNvSpPr>
          <p:nvPr>
            <p:ph idx="1"/>
          </p:nvPr>
        </p:nvSpPr>
        <p:spPr/>
        <p:txBody>
          <a:bodyPr>
            <a:normAutofit/>
          </a:bodyPr>
          <a:lstStyle/>
          <a:p>
            <a:r>
              <a:rPr lang="en-US" sz="2400" dirty="0" smtClean="0"/>
              <a:t>This is going to seem very, very simple.</a:t>
            </a:r>
          </a:p>
          <a:p>
            <a:r>
              <a:rPr lang="en-US" sz="2400" dirty="0" smtClean="0"/>
              <a:t>Just hang in there, you’ll be glad we did this.</a:t>
            </a:r>
          </a:p>
          <a:p>
            <a:pPr lvl="1"/>
            <a:r>
              <a:rPr lang="en-US" sz="2000" dirty="0" smtClean="0"/>
              <a:t>It will keep your head from exploding.</a:t>
            </a:r>
            <a:endParaRPr lang="en-US" sz="20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24989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1-Dimension (1-D) = a number line</a:t>
            </a:r>
            <a:endParaRPr lang="en-US" sz="3200" dirty="0"/>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5134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grpSp>
        <p:nvGrpSpPr>
          <p:cNvPr id="3" name="Group 2"/>
          <p:cNvGrpSpPr/>
          <p:nvPr/>
        </p:nvGrpSpPr>
        <p:grpSpPr>
          <a:xfrm>
            <a:off x="2453067" y="2183507"/>
            <a:ext cx="4448510" cy="457200"/>
            <a:chOff x="2453067" y="2183507"/>
            <a:chExt cx="4448510" cy="457200"/>
          </a:xfrm>
        </p:grpSpPr>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gr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9458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3" name="Right Brace 2"/>
          <p:cNvSpPr/>
          <p:nvPr/>
        </p:nvSpPr>
        <p:spPr>
          <a:xfrm>
            <a:off x="4432697" y="3728720"/>
            <a:ext cx="247873" cy="8839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4693667" y="3830320"/>
            <a:ext cx="3190240" cy="646331"/>
          </a:xfrm>
          <a:prstGeom prst="rect">
            <a:avLst/>
          </a:prstGeom>
          <a:noFill/>
        </p:spPr>
        <p:txBody>
          <a:bodyPr wrap="square" rtlCol="0">
            <a:spAutoFit/>
          </a:bodyPr>
          <a:lstStyle/>
          <a:p>
            <a:r>
              <a:rPr lang="en-US" dirty="0" smtClean="0"/>
              <a:t>We can plot these values on the number line.</a:t>
            </a:r>
            <a:endParaRPr lang="en-US" dirty="0"/>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79945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smtClean="0"/>
              <a:t>A</a:t>
            </a:r>
            <a:endParaRPr lang="en-US" dirty="0"/>
          </a:p>
        </p:txBody>
      </p:sp>
      <p:sp>
        <p:nvSpPr>
          <p:cNvPr id="4" name="Rectangle 3"/>
          <p:cNvSpPr/>
          <p:nvPr/>
        </p:nvSpPr>
        <p:spPr>
          <a:xfrm>
            <a:off x="2453067" y="3992880"/>
            <a:ext cx="1890284" cy="115399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2453067" y="3647440"/>
            <a:ext cx="1751113"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p:cNvCxnSpPr>
            <a:stCxn id="43" idx="0"/>
          </p:cNvCxnSpPr>
          <p:nvPr/>
        </p:nvCxnSpPr>
        <p:spPr>
          <a:xfrm flipV="1">
            <a:off x="3328624" y="2640707"/>
            <a:ext cx="596073" cy="100673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82594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6150" y="2659062"/>
            <a:ext cx="710451" cy="369332"/>
          </a:xfrm>
          <a:prstGeom prst="rect">
            <a:avLst/>
          </a:prstGeom>
          <a:noFill/>
        </p:spPr>
        <p:txBody>
          <a:bodyPr wrap="none" rtlCol="0">
            <a:spAutoFit/>
          </a:bodyPr>
          <a:lstStyle/>
          <a:p>
            <a:r>
              <a:rPr lang="en-US" dirty="0" smtClean="0"/>
              <a:t>quest</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20244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smtClean="0"/>
              <a:t>A</a:t>
            </a:r>
            <a:endParaRPr lang="en-US" dirty="0"/>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smtClean="0"/>
              <a:t>B</a:t>
            </a:r>
            <a:endParaRPr lang="en-US" dirty="0"/>
          </a:p>
        </p:txBody>
      </p:sp>
      <p:sp>
        <p:nvSpPr>
          <p:cNvPr id="50" name="Rectangle 49"/>
          <p:cNvSpPr/>
          <p:nvPr/>
        </p:nvSpPr>
        <p:spPr>
          <a:xfrm>
            <a:off x="2453067" y="4277360"/>
            <a:ext cx="1890284" cy="115399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2453067" y="3942080"/>
            <a:ext cx="1751113"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stCxn id="51" idx="0"/>
          </p:cNvCxnSpPr>
          <p:nvPr/>
        </p:nvCxnSpPr>
        <p:spPr>
          <a:xfrm flipH="1" flipV="1">
            <a:off x="2761466" y="2640707"/>
            <a:ext cx="567158" cy="130137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205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smtClean="0"/>
              <a:t>A</a:t>
            </a:r>
            <a:endParaRPr lang="en-US" dirty="0"/>
          </a:p>
        </p:txBody>
      </p:sp>
      <p:sp>
        <p:nvSpPr>
          <p:cNvPr id="48" name="Oval 47"/>
          <p:cNvSpPr/>
          <p:nvPr/>
        </p:nvSpPr>
        <p:spPr>
          <a:xfrm>
            <a:off x="46661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582160" y="1747520"/>
            <a:ext cx="312906" cy="369332"/>
          </a:xfrm>
          <a:prstGeom prst="rect">
            <a:avLst/>
          </a:prstGeom>
          <a:noFill/>
        </p:spPr>
        <p:txBody>
          <a:bodyPr wrap="none" rtlCol="0">
            <a:spAutoFit/>
          </a:bodyPr>
          <a:lstStyle/>
          <a:p>
            <a:r>
              <a:rPr lang="en-US" dirty="0" smtClean="0"/>
              <a:t>C</a:t>
            </a:r>
            <a:endParaRPr lang="en-US" dirty="0"/>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smtClean="0"/>
              <a:t>B</a:t>
            </a:r>
            <a:endParaRPr lang="en-US" dirty="0"/>
          </a:p>
        </p:txBody>
      </p:sp>
      <p:sp>
        <p:nvSpPr>
          <p:cNvPr id="51" name="Oval 50"/>
          <p:cNvSpPr/>
          <p:nvPr/>
        </p:nvSpPr>
        <p:spPr>
          <a:xfrm>
            <a:off x="2453067" y="4185920"/>
            <a:ext cx="1751113"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stCxn id="51" idx="0"/>
            <a:endCxn id="40" idx="1"/>
          </p:cNvCxnSpPr>
          <p:nvPr/>
        </p:nvCxnSpPr>
        <p:spPr>
          <a:xfrm flipV="1">
            <a:off x="3328624" y="2456041"/>
            <a:ext cx="1351946" cy="172987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72345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grpSp>
        <p:nvGrpSpPr>
          <p:cNvPr id="4" name="Group 3"/>
          <p:cNvGrpSpPr/>
          <p:nvPr/>
        </p:nvGrpSpPr>
        <p:grpSpPr>
          <a:xfrm>
            <a:off x="2603897" y="2183507"/>
            <a:ext cx="4297680" cy="123706"/>
            <a:chOff x="2603897" y="2183507"/>
            <a:chExt cx="4297680" cy="123706"/>
          </a:xfrm>
        </p:grpSpPr>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smtClean="0"/>
              <a:t>A</a:t>
            </a:r>
            <a:endParaRPr lang="en-US" dirty="0"/>
          </a:p>
        </p:txBody>
      </p:sp>
      <p:sp>
        <p:nvSpPr>
          <p:cNvPr id="48" name="Oval 47"/>
          <p:cNvSpPr/>
          <p:nvPr/>
        </p:nvSpPr>
        <p:spPr>
          <a:xfrm>
            <a:off x="46661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582160" y="1747520"/>
            <a:ext cx="312906" cy="369332"/>
          </a:xfrm>
          <a:prstGeom prst="rect">
            <a:avLst/>
          </a:prstGeom>
          <a:noFill/>
        </p:spPr>
        <p:txBody>
          <a:bodyPr wrap="none" rtlCol="0">
            <a:spAutoFit/>
          </a:bodyPr>
          <a:lstStyle/>
          <a:p>
            <a:r>
              <a:rPr lang="en-US" dirty="0" smtClean="0"/>
              <a:t>C</a:t>
            </a:r>
            <a:endParaRPr lang="en-US" dirty="0"/>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smtClean="0"/>
              <a:t>B</a:t>
            </a:r>
            <a:endParaRPr lang="en-US" dirty="0"/>
          </a:p>
        </p:txBody>
      </p:sp>
      <p:grpSp>
        <p:nvGrpSpPr>
          <p:cNvPr id="146" name="Group 145"/>
          <p:cNvGrpSpPr/>
          <p:nvPr/>
        </p:nvGrpSpPr>
        <p:grpSpPr>
          <a:xfrm>
            <a:off x="130731" y="5431135"/>
            <a:ext cx="4297680" cy="530999"/>
            <a:chOff x="130731" y="5463401"/>
            <a:chExt cx="4297680" cy="530999"/>
          </a:xfrm>
        </p:grpSpPr>
        <p:grpSp>
          <p:nvGrpSpPr>
            <p:cNvPr id="81" name="Group 80"/>
            <p:cNvGrpSpPr/>
            <p:nvPr/>
          </p:nvGrpSpPr>
          <p:grpSpPr>
            <a:xfrm>
              <a:off x="130731" y="5463401"/>
              <a:ext cx="4297680" cy="123706"/>
              <a:chOff x="2603897" y="2183507"/>
              <a:chExt cx="4297680" cy="123706"/>
            </a:xfrm>
          </p:grpSpPr>
          <p:cxnSp>
            <p:nvCxnSpPr>
              <p:cNvPr id="82" name="Straight Connector 81"/>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2603897" y="2183507"/>
                <a:ext cx="4114800" cy="123706"/>
                <a:chOff x="1656080" y="2021840"/>
                <a:chExt cx="4114800" cy="123706"/>
              </a:xfrm>
            </p:grpSpPr>
            <p:cxnSp>
              <p:nvCxnSpPr>
                <p:cNvPr id="84" name="Straight Connector 83"/>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3" name="TextBox 42"/>
            <p:cNvSpPr txBox="1"/>
            <p:nvPr/>
          </p:nvSpPr>
          <p:spPr>
            <a:xfrm>
              <a:off x="760907" y="5625068"/>
              <a:ext cx="568447" cy="369332"/>
            </a:xfrm>
            <a:prstGeom prst="rect">
              <a:avLst/>
            </a:prstGeom>
            <a:noFill/>
          </p:spPr>
          <p:txBody>
            <a:bodyPr wrap="none" rtlCol="0">
              <a:spAutoFit/>
            </a:bodyPr>
            <a:lstStyle/>
            <a:p>
              <a:r>
                <a:rPr lang="en-US" dirty="0" smtClean="0"/>
                <a:t>Low</a:t>
              </a:r>
              <a:endParaRPr lang="en-US" dirty="0"/>
            </a:p>
          </p:txBody>
        </p:sp>
        <p:sp>
          <p:nvSpPr>
            <p:cNvPr id="112" name="TextBox 111"/>
            <p:cNvSpPr txBox="1"/>
            <p:nvPr/>
          </p:nvSpPr>
          <p:spPr>
            <a:xfrm>
              <a:off x="3389667" y="5625068"/>
              <a:ext cx="611390" cy="369332"/>
            </a:xfrm>
            <a:prstGeom prst="rect">
              <a:avLst/>
            </a:prstGeom>
            <a:noFill/>
          </p:spPr>
          <p:txBody>
            <a:bodyPr wrap="none" rtlCol="0">
              <a:spAutoFit/>
            </a:bodyPr>
            <a:lstStyle/>
            <a:p>
              <a:r>
                <a:rPr lang="en-US" dirty="0" smtClean="0"/>
                <a:t>High</a:t>
              </a:r>
              <a:endParaRPr lang="en-US" dirty="0"/>
            </a:p>
          </p:txBody>
        </p:sp>
      </p:grpSp>
      <p:sp>
        <p:nvSpPr>
          <p:cNvPr id="148" name="TextBox 147"/>
          <p:cNvSpPr txBox="1"/>
          <p:nvPr/>
        </p:nvSpPr>
        <p:spPr>
          <a:xfrm>
            <a:off x="5228114" y="3647440"/>
            <a:ext cx="3416697" cy="646331"/>
          </a:xfrm>
          <a:prstGeom prst="rect">
            <a:avLst/>
          </a:prstGeom>
          <a:noFill/>
        </p:spPr>
        <p:txBody>
          <a:bodyPr wrap="square" rtlCol="0">
            <a:spAutoFit/>
          </a:bodyPr>
          <a:lstStyle/>
          <a:p>
            <a:r>
              <a:rPr lang="en-US" dirty="0" smtClean="0"/>
              <a:t>If we plotted all genes, we might see something like this</a:t>
            </a:r>
            <a:endParaRPr lang="en-US" dirty="0"/>
          </a:p>
        </p:txBody>
      </p:sp>
      <p:sp>
        <p:nvSpPr>
          <p:cNvPr id="149" name="Oval 148"/>
          <p:cNvSpPr/>
          <p:nvPr/>
        </p:nvSpPr>
        <p:spPr>
          <a:xfrm>
            <a:off x="21062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Oval 149"/>
          <p:cNvSpPr/>
          <p:nvPr/>
        </p:nvSpPr>
        <p:spPr>
          <a:xfrm>
            <a:off x="38469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1" name="Oval 150"/>
          <p:cNvSpPr/>
          <p:nvPr/>
        </p:nvSpPr>
        <p:spPr>
          <a:xfrm>
            <a:off x="55876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2" name="Oval 151"/>
          <p:cNvSpPr/>
          <p:nvPr/>
        </p:nvSpPr>
        <p:spPr>
          <a:xfrm>
            <a:off x="73283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3" name="Oval 152"/>
          <p:cNvSpPr/>
          <p:nvPr/>
        </p:nvSpPr>
        <p:spPr>
          <a:xfrm>
            <a:off x="90690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4" name="Oval 153"/>
          <p:cNvSpPr/>
          <p:nvPr/>
        </p:nvSpPr>
        <p:spPr>
          <a:xfrm>
            <a:off x="108097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Oval 154"/>
          <p:cNvSpPr/>
          <p:nvPr/>
        </p:nvSpPr>
        <p:spPr>
          <a:xfrm>
            <a:off x="125503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142910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7" name="Oval 156"/>
          <p:cNvSpPr/>
          <p:nvPr/>
        </p:nvSpPr>
        <p:spPr>
          <a:xfrm>
            <a:off x="160317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8" name="Oval 157"/>
          <p:cNvSpPr/>
          <p:nvPr/>
        </p:nvSpPr>
        <p:spPr>
          <a:xfrm>
            <a:off x="177724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9" name="Oval 158"/>
          <p:cNvSpPr/>
          <p:nvPr/>
        </p:nvSpPr>
        <p:spPr>
          <a:xfrm>
            <a:off x="195131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0" name="Oval 159"/>
          <p:cNvSpPr/>
          <p:nvPr/>
        </p:nvSpPr>
        <p:spPr>
          <a:xfrm>
            <a:off x="212538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229945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2" name="Oval 161"/>
          <p:cNvSpPr/>
          <p:nvPr/>
        </p:nvSpPr>
        <p:spPr>
          <a:xfrm>
            <a:off x="247352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3" name="Oval 162"/>
          <p:cNvSpPr/>
          <p:nvPr/>
        </p:nvSpPr>
        <p:spPr>
          <a:xfrm>
            <a:off x="264759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Oval 163"/>
          <p:cNvSpPr/>
          <p:nvPr/>
        </p:nvSpPr>
        <p:spPr>
          <a:xfrm>
            <a:off x="282166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299572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6" name="Oval 165"/>
          <p:cNvSpPr/>
          <p:nvPr/>
        </p:nvSpPr>
        <p:spPr>
          <a:xfrm>
            <a:off x="316979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7" name="Oval 166"/>
          <p:cNvSpPr/>
          <p:nvPr/>
        </p:nvSpPr>
        <p:spPr>
          <a:xfrm>
            <a:off x="334386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8" name="Oval 167"/>
          <p:cNvSpPr/>
          <p:nvPr/>
        </p:nvSpPr>
        <p:spPr>
          <a:xfrm>
            <a:off x="351793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9" name="Oval 168"/>
          <p:cNvSpPr/>
          <p:nvPr/>
        </p:nvSpPr>
        <p:spPr>
          <a:xfrm>
            <a:off x="369200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386607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1" name="Oval 170"/>
          <p:cNvSpPr/>
          <p:nvPr/>
        </p:nvSpPr>
        <p:spPr>
          <a:xfrm>
            <a:off x="404014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07" name="Straight Arrow Connector 206"/>
          <p:cNvCxnSpPr/>
          <p:nvPr/>
        </p:nvCxnSpPr>
        <p:spPr>
          <a:xfrm flipH="1">
            <a:off x="3389667" y="4293771"/>
            <a:ext cx="3796390" cy="85310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1" name="TextBox 210"/>
          <p:cNvSpPr txBox="1"/>
          <p:nvPr/>
        </p:nvSpPr>
        <p:spPr>
          <a:xfrm>
            <a:off x="498128" y="6053574"/>
            <a:ext cx="3561041" cy="369332"/>
          </a:xfrm>
          <a:prstGeom prst="rect">
            <a:avLst/>
          </a:prstGeom>
          <a:noFill/>
        </p:spPr>
        <p:txBody>
          <a:bodyPr wrap="none" rtlCol="0">
            <a:spAutoFit/>
          </a:bodyPr>
          <a:lstStyle/>
          <a:p>
            <a:r>
              <a:rPr lang="en-US" dirty="0" smtClean="0"/>
              <a:t>A uniform distribution of transcripts</a:t>
            </a:r>
            <a:endParaRPr lang="en-US" dirty="0"/>
          </a:p>
        </p:txBody>
      </p:sp>
      <p:sp>
        <p:nvSpPr>
          <p:cNvPr id="44" name="Footer Placeholder 4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856244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1-Dimension (1-D) = a number line</a:t>
            </a:r>
          </a:p>
        </p:txBody>
      </p:sp>
      <p:grpSp>
        <p:nvGrpSpPr>
          <p:cNvPr id="4" name="Group 3"/>
          <p:cNvGrpSpPr/>
          <p:nvPr/>
        </p:nvGrpSpPr>
        <p:grpSpPr>
          <a:xfrm>
            <a:off x="2603897" y="2183507"/>
            <a:ext cx="4297680" cy="123706"/>
            <a:chOff x="2603897" y="2183507"/>
            <a:chExt cx="4297680" cy="123706"/>
          </a:xfrm>
        </p:grpSpPr>
        <p:cxnSp>
          <p:nvCxnSpPr>
            <p:cNvPr id="6" name="Straight Connector 5"/>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603897" y="2183507"/>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88231" y="3392547"/>
            <a:ext cx="1992339" cy="1754327"/>
          </a:xfrm>
          <a:prstGeom prst="rect">
            <a:avLst/>
          </a:prstGeom>
          <a:noFill/>
        </p:spPr>
        <p:txBody>
          <a:bodyPr wrap="square" rtlCol="0">
            <a:spAutoFit/>
          </a:bodyPr>
          <a:lstStyle/>
          <a:p>
            <a:r>
              <a:rPr lang="en-US" dirty="0" smtClean="0"/>
              <a:t>Gene:	Reads:</a:t>
            </a:r>
          </a:p>
          <a:p>
            <a:r>
              <a:rPr lang="en-US" dirty="0" smtClean="0"/>
              <a:t>A		10</a:t>
            </a:r>
          </a:p>
          <a:p>
            <a:r>
              <a:rPr lang="en-US" dirty="0" smtClean="0"/>
              <a:t>B		0</a:t>
            </a:r>
          </a:p>
          <a:p>
            <a:r>
              <a:rPr lang="en-US" dirty="0" smtClean="0"/>
              <a:t>C		14</a:t>
            </a:r>
          </a:p>
          <a:p>
            <a:r>
              <a:rPr lang="en-US" dirty="0" smtClean="0"/>
              <a:t>…		…</a:t>
            </a:r>
          </a:p>
          <a:p>
            <a:endParaRPr lang="en-US" dirty="0"/>
          </a:p>
        </p:txBody>
      </p:sp>
      <p:sp>
        <p:nvSpPr>
          <p:cNvPr id="46" name="TextBox 45"/>
          <p:cNvSpPr txBox="1"/>
          <p:nvPr/>
        </p:nvSpPr>
        <p:spPr>
          <a:xfrm>
            <a:off x="605415" y="2996307"/>
            <a:ext cx="429862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a single cell:</a:t>
            </a:r>
            <a:endParaRPr lang="en-US" dirty="0"/>
          </a:p>
        </p:txBody>
      </p:sp>
      <p:sp>
        <p:nvSpPr>
          <p:cNvPr id="47" name="Oval 46"/>
          <p:cNvSpPr/>
          <p:nvPr/>
        </p:nvSpPr>
        <p:spPr>
          <a:xfrm>
            <a:off x="4059169"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972560" y="1747520"/>
            <a:ext cx="318229" cy="369332"/>
          </a:xfrm>
          <a:prstGeom prst="rect">
            <a:avLst/>
          </a:prstGeom>
          <a:noFill/>
        </p:spPr>
        <p:txBody>
          <a:bodyPr wrap="none" rtlCol="0">
            <a:spAutoFit/>
          </a:bodyPr>
          <a:lstStyle/>
          <a:p>
            <a:r>
              <a:rPr lang="en-US" dirty="0" smtClean="0"/>
              <a:t>A</a:t>
            </a:r>
            <a:endParaRPr lang="en-US" dirty="0"/>
          </a:p>
        </p:txBody>
      </p:sp>
      <p:sp>
        <p:nvSpPr>
          <p:cNvPr id="48" name="Oval 47"/>
          <p:cNvSpPr/>
          <p:nvPr/>
        </p:nvSpPr>
        <p:spPr>
          <a:xfrm>
            <a:off x="46661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582160" y="1747520"/>
            <a:ext cx="312906" cy="369332"/>
          </a:xfrm>
          <a:prstGeom prst="rect">
            <a:avLst/>
          </a:prstGeom>
          <a:noFill/>
        </p:spPr>
        <p:txBody>
          <a:bodyPr wrap="none" rtlCol="0">
            <a:spAutoFit/>
          </a:bodyPr>
          <a:lstStyle/>
          <a:p>
            <a:r>
              <a:rPr lang="en-US" dirty="0" smtClean="0"/>
              <a:t>C</a:t>
            </a:r>
            <a:endParaRPr lang="en-US" dirty="0"/>
          </a:p>
        </p:txBody>
      </p:sp>
      <p:sp>
        <p:nvSpPr>
          <p:cNvPr id="49" name="Oval 48"/>
          <p:cNvSpPr/>
          <p:nvPr/>
        </p:nvSpPr>
        <p:spPr>
          <a:xfrm>
            <a:off x="2532508" y="21162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448560" y="1747520"/>
            <a:ext cx="312906" cy="369332"/>
          </a:xfrm>
          <a:prstGeom prst="rect">
            <a:avLst/>
          </a:prstGeom>
          <a:noFill/>
        </p:spPr>
        <p:txBody>
          <a:bodyPr wrap="none" rtlCol="0">
            <a:spAutoFit/>
          </a:bodyPr>
          <a:lstStyle/>
          <a:p>
            <a:r>
              <a:rPr lang="en-US" dirty="0" smtClean="0"/>
              <a:t>B</a:t>
            </a:r>
            <a:endParaRPr lang="en-US" dirty="0"/>
          </a:p>
        </p:txBody>
      </p:sp>
      <p:grpSp>
        <p:nvGrpSpPr>
          <p:cNvPr id="146" name="Group 145"/>
          <p:cNvGrpSpPr/>
          <p:nvPr/>
        </p:nvGrpSpPr>
        <p:grpSpPr>
          <a:xfrm>
            <a:off x="130731" y="5431135"/>
            <a:ext cx="4297680" cy="530999"/>
            <a:chOff x="130731" y="5463401"/>
            <a:chExt cx="4297680" cy="530999"/>
          </a:xfrm>
        </p:grpSpPr>
        <p:grpSp>
          <p:nvGrpSpPr>
            <p:cNvPr id="81" name="Group 80"/>
            <p:cNvGrpSpPr/>
            <p:nvPr/>
          </p:nvGrpSpPr>
          <p:grpSpPr>
            <a:xfrm>
              <a:off x="130731" y="5463401"/>
              <a:ext cx="4297680" cy="123706"/>
              <a:chOff x="2603897" y="2183507"/>
              <a:chExt cx="4297680" cy="123706"/>
            </a:xfrm>
          </p:grpSpPr>
          <p:cxnSp>
            <p:nvCxnSpPr>
              <p:cNvPr id="82" name="Straight Connector 81"/>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2603897" y="2183507"/>
                <a:ext cx="4114800" cy="123706"/>
                <a:chOff x="1656080" y="2021840"/>
                <a:chExt cx="4114800" cy="123706"/>
              </a:xfrm>
            </p:grpSpPr>
            <p:cxnSp>
              <p:nvCxnSpPr>
                <p:cNvPr id="84" name="Straight Connector 83"/>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43" name="TextBox 42"/>
            <p:cNvSpPr txBox="1"/>
            <p:nvPr/>
          </p:nvSpPr>
          <p:spPr>
            <a:xfrm>
              <a:off x="760907" y="5625068"/>
              <a:ext cx="568447" cy="369332"/>
            </a:xfrm>
            <a:prstGeom prst="rect">
              <a:avLst/>
            </a:prstGeom>
            <a:noFill/>
          </p:spPr>
          <p:txBody>
            <a:bodyPr wrap="none" rtlCol="0">
              <a:spAutoFit/>
            </a:bodyPr>
            <a:lstStyle/>
            <a:p>
              <a:r>
                <a:rPr lang="en-US" dirty="0" smtClean="0"/>
                <a:t>Low</a:t>
              </a:r>
              <a:endParaRPr lang="en-US" dirty="0"/>
            </a:p>
          </p:txBody>
        </p:sp>
        <p:sp>
          <p:nvSpPr>
            <p:cNvPr id="112" name="TextBox 111"/>
            <p:cNvSpPr txBox="1"/>
            <p:nvPr/>
          </p:nvSpPr>
          <p:spPr>
            <a:xfrm>
              <a:off x="3389667" y="5625068"/>
              <a:ext cx="611390" cy="369332"/>
            </a:xfrm>
            <a:prstGeom prst="rect">
              <a:avLst/>
            </a:prstGeom>
            <a:noFill/>
          </p:spPr>
          <p:txBody>
            <a:bodyPr wrap="none" rtlCol="0">
              <a:spAutoFit/>
            </a:bodyPr>
            <a:lstStyle/>
            <a:p>
              <a:r>
                <a:rPr lang="en-US" dirty="0" smtClean="0"/>
                <a:t>High</a:t>
              </a:r>
              <a:endParaRPr lang="en-US" dirty="0"/>
            </a:p>
          </p:txBody>
        </p:sp>
      </p:grpSp>
      <p:grpSp>
        <p:nvGrpSpPr>
          <p:cNvPr id="147" name="Group 146"/>
          <p:cNvGrpSpPr/>
          <p:nvPr/>
        </p:nvGrpSpPr>
        <p:grpSpPr>
          <a:xfrm>
            <a:off x="4747657" y="5431135"/>
            <a:ext cx="4297680" cy="530999"/>
            <a:chOff x="4747657" y="5431135"/>
            <a:chExt cx="4297680" cy="530999"/>
          </a:xfrm>
        </p:grpSpPr>
        <p:grpSp>
          <p:nvGrpSpPr>
            <p:cNvPr id="113" name="Group 112"/>
            <p:cNvGrpSpPr/>
            <p:nvPr/>
          </p:nvGrpSpPr>
          <p:grpSpPr>
            <a:xfrm>
              <a:off x="4747657" y="5431135"/>
              <a:ext cx="4297680" cy="123706"/>
              <a:chOff x="2603897" y="2183507"/>
              <a:chExt cx="4297680" cy="123706"/>
            </a:xfrm>
          </p:grpSpPr>
          <p:cxnSp>
            <p:nvCxnSpPr>
              <p:cNvPr id="114" name="Straight Connector 113"/>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2603897" y="2183507"/>
                <a:ext cx="4114800" cy="123706"/>
                <a:chOff x="1656080" y="2021840"/>
                <a:chExt cx="4114800" cy="123706"/>
              </a:xfrm>
            </p:grpSpPr>
            <p:cxnSp>
              <p:nvCxnSpPr>
                <p:cNvPr id="116" name="Straight Connector 115"/>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144" name="TextBox 143"/>
            <p:cNvSpPr txBox="1"/>
            <p:nvPr/>
          </p:nvSpPr>
          <p:spPr>
            <a:xfrm>
              <a:off x="5377833" y="5592802"/>
              <a:ext cx="568447" cy="369332"/>
            </a:xfrm>
            <a:prstGeom prst="rect">
              <a:avLst/>
            </a:prstGeom>
            <a:noFill/>
          </p:spPr>
          <p:txBody>
            <a:bodyPr wrap="none" rtlCol="0">
              <a:spAutoFit/>
            </a:bodyPr>
            <a:lstStyle/>
            <a:p>
              <a:r>
                <a:rPr lang="en-US" dirty="0" smtClean="0"/>
                <a:t>Low</a:t>
              </a:r>
              <a:endParaRPr lang="en-US" dirty="0"/>
            </a:p>
          </p:txBody>
        </p:sp>
        <p:sp>
          <p:nvSpPr>
            <p:cNvPr id="145" name="TextBox 144"/>
            <p:cNvSpPr txBox="1"/>
            <p:nvPr/>
          </p:nvSpPr>
          <p:spPr>
            <a:xfrm>
              <a:off x="8006593" y="5592802"/>
              <a:ext cx="611390" cy="369332"/>
            </a:xfrm>
            <a:prstGeom prst="rect">
              <a:avLst/>
            </a:prstGeom>
            <a:noFill/>
          </p:spPr>
          <p:txBody>
            <a:bodyPr wrap="none" rtlCol="0">
              <a:spAutoFit/>
            </a:bodyPr>
            <a:lstStyle/>
            <a:p>
              <a:r>
                <a:rPr lang="en-US" dirty="0" smtClean="0"/>
                <a:t>High</a:t>
              </a:r>
              <a:endParaRPr lang="en-US" dirty="0"/>
            </a:p>
          </p:txBody>
        </p:sp>
      </p:grpSp>
      <p:sp>
        <p:nvSpPr>
          <p:cNvPr id="148" name="TextBox 147"/>
          <p:cNvSpPr txBox="1"/>
          <p:nvPr/>
        </p:nvSpPr>
        <p:spPr>
          <a:xfrm>
            <a:off x="5228114" y="3647440"/>
            <a:ext cx="3416697" cy="646331"/>
          </a:xfrm>
          <a:prstGeom prst="rect">
            <a:avLst/>
          </a:prstGeom>
          <a:noFill/>
        </p:spPr>
        <p:txBody>
          <a:bodyPr wrap="square" rtlCol="0">
            <a:spAutoFit/>
          </a:bodyPr>
          <a:lstStyle/>
          <a:p>
            <a:r>
              <a:rPr lang="en-US" dirty="0" smtClean="0"/>
              <a:t>If we plotted all genes, we might see something like this or this.</a:t>
            </a:r>
            <a:endParaRPr lang="en-US" dirty="0"/>
          </a:p>
        </p:txBody>
      </p:sp>
      <p:sp>
        <p:nvSpPr>
          <p:cNvPr id="149" name="Oval 148"/>
          <p:cNvSpPr/>
          <p:nvPr/>
        </p:nvSpPr>
        <p:spPr>
          <a:xfrm>
            <a:off x="21062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0" name="Oval 149"/>
          <p:cNvSpPr/>
          <p:nvPr/>
        </p:nvSpPr>
        <p:spPr>
          <a:xfrm>
            <a:off x="38469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1" name="Oval 150"/>
          <p:cNvSpPr/>
          <p:nvPr/>
        </p:nvSpPr>
        <p:spPr>
          <a:xfrm>
            <a:off x="55876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2" name="Oval 151"/>
          <p:cNvSpPr/>
          <p:nvPr/>
        </p:nvSpPr>
        <p:spPr>
          <a:xfrm>
            <a:off x="73283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3" name="Oval 152"/>
          <p:cNvSpPr/>
          <p:nvPr/>
        </p:nvSpPr>
        <p:spPr>
          <a:xfrm>
            <a:off x="90690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4" name="Oval 153"/>
          <p:cNvSpPr/>
          <p:nvPr/>
        </p:nvSpPr>
        <p:spPr>
          <a:xfrm>
            <a:off x="108097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Oval 154"/>
          <p:cNvSpPr/>
          <p:nvPr/>
        </p:nvSpPr>
        <p:spPr>
          <a:xfrm>
            <a:off x="125503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6" name="Oval 155"/>
          <p:cNvSpPr/>
          <p:nvPr/>
        </p:nvSpPr>
        <p:spPr>
          <a:xfrm>
            <a:off x="142910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7" name="Oval 156"/>
          <p:cNvSpPr/>
          <p:nvPr/>
        </p:nvSpPr>
        <p:spPr>
          <a:xfrm>
            <a:off x="160317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8" name="Oval 157"/>
          <p:cNvSpPr/>
          <p:nvPr/>
        </p:nvSpPr>
        <p:spPr>
          <a:xfrm>
            <a:off x="177724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9" name="Oval 158"/>
          <p:cNvSpPr/>
          <p:nvPr/>
        </p:nvSpPr>
        <p:spPr>
          <a:xfrm>
            <a:off x="195131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0" name="Oval 159"/>
          <p:cNvSpPr/>
          <p:nvPr/>
        </p:nvSpPr>
        <p:spPr>
          <a:xfrm>
            <a:off x="212538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1" name="Oval 160"/>
          <p:cNvSpPr/>
          <p:nvPr/>
        </p:nvSpPr>
        <p:spPr>
          <a:xfrm>
            <a:off x="229945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2" name="Oval 161"/>
          <p:cNvSpPr/>
          <p:nvPr/>
        </p:nvSpPr>
        <p:spPr>
          <a:xfrm>
            <a:off x="2473522"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3" name="Oval 162"/>
          <p:cNvSpPr/>
          <p:nvPr/>
        </p:nvSpPr>
        <p:spPr>
          <a:xfrm>
            <a:off x="264759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Oval 163"/>
          <p:cNvSpPr/>
          <p:nvPr/>
        </p:nvSpPr>
        <p:spPr>
          <a:xfrm>
            <a:off x="2821660"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5" name="Oval 164"/>
          <p:cNvSpPr/>
          <p:nvPr/>
        </p:nvSpPr>
        <p:spPr>
          <a:xfrm>
            <a:off x="299572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6" name="Oval 165"/>
          <p:cNvSpPr/>
          <p:nvPr/>
        </p:nvSpPr>
        <p:spPr>
          <a:xfrm>
            <a:off x="3169798"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7" name="Oval 166"/>
          <p:cNvSpPr/>
          <p:nvPr/>
        </p:nvSpPr>
        <p:spPr>
          <a:xfrm>
            <a:off x="3343867"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8" name="Oval 167"/>
          <p:cNvSpPr/>
          <p:nvPr/>
        </p:nvSpPr>
        <p:spPr>
          <a:xfrm>
            <a:off x="351793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9" name="Oval 168"/>
          <p:cNvSpPr/>
          <p:nvPr/>
        </p:nvSpPr>
        <p:spPr>
          <a:xfrm>
            <a:off x="3692005"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0" name="Oval 169"/>
          <p:cNvSpPr/>
          <p:nvPr/>
        </p:nvSpPr>
        <p:spPr>
          <a:xfrm>
            <a:off x="3866074"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1" name="Oval 170"/>
          <p:cNvSpPr/>
          <p:nvPr/>
        </p:nvSpPr>
        <p:spPr>
          <a:xfrm>
            <a:off x="4040143"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2" name="Oval 171"/>
          <p:cNvSpPr/>
          <p:nvPr/>
        </p:nvSpPr>
        <p:spPr>
          <a:xfrm>
            <a:off x="4811119"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6" name="Oval 175"/>
          <p:cNvSpPr/>
          <p:nvPr/>
        </p:nvSpPr>
        <p:spPr>
          <a:xfrm>
            <a:off x="497661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7" name="Oval 176"/>
          <p:cNvSpPr/>
          <p:nvPr/>
        </p:nvSpPr>
        <p:spPr>
          <a:xfrm>
            <a:off x="513235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8" name="Oval 177"/>
          <p:cNvSpPr/>
          <p:nvPr/>
        </p:nvSpPr>
        <p:spPr>
          <a:xfrm>
            <a:off x="528808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9" name="Oval 178"/>
          <p:cNvSpPr/>
          <p:nvPr/>
        </p:nvSpPr>
        <p:spPr>
          <a:xfrm>
            <a:off x="544382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0" name="Oval 179"/>
          <p:cNvSpPr/>
          <p:nvPr/>
        </p:nvSpPr>
        <p:spPr>
          <a:xfrm>
            <a:off x="559955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1" name="Oval 180"/>
          <p:cNvSpPr/>
          <p:nvPr/>
        </p:nvSpPr>
        <p:spPr>
          <a:xfrm>
            <a:off x="5755291"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2" name="Oval 181"/>
          <p:cNvSpPr/>
          <p:nvPr/>
        </p:nvSpPr>
        <p:spPr>
          <a:xfrm>
            <a:off x="5911026" y="535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3" name="Oval 182"/>
          <p:cNvSpPr/>
          <p:nvPr/>
        </p:nvSpPr>
        <p:spPr>
          <a:xfrm>
            <a:off x="4882239"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4" name="Oval 183"/>
          <p:cNvSpPr/>
          <p:nvPr/>
        </p:nvSpPr>
        <p:spPr>
          <a:xfrm>
            <a:off x="5047736"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5" name="Oval 184"/>
          <p:cNvSpPr/>
          <p:nvPr/>
        </p:nvSpPr>
        <p:spPr>
          <a:xfrm>
            <a:off x="5203471"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6" name="Oval 185"/>
          <p:cNvSpPr/>
          <p:nvPr/>
        </p:nvSpPr>
        <p:spPr>
          <a:xfrm>
            <a:off x="5359206"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7" name="Oval 186"/>
          <p:cNvSpPr/>
          <p:nvPr/>
        </p:nvSpPr>
        <p:spPr>
          <a:xfrm>
            <a:off x="5514941"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8" name="Oval 187"/>
          <p:cNvSpPr/>
          <p:nvPr/>
        </p:nvSpPr>
        <p:spPr>
          <a:xfrm>
            <a:off x="5670676"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9" name="Oval 188"/>
          <p:cNvSpPr/>
          <p:nvPr/>
        </p:nvSpPr>
        <p:spPr>
          <a:xfrm>
            <a:off x="5826411" y="52265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1" name="Oval 190"/>
          <p:cNvSpPr/>
          <p:nvPr/>
        </p:nvSpPr>
        <p:spPr>
          <a:xfrm>
            <a:off x="7618371"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2" name="Oval 191"/>
          <p:cNvSpPr/>
          <p:nvPr/>
        </p:nvSpPr>
        <p:spPr>
          <a:xfrm>
            <a:off x="778386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3" name="Oval 192"/>
          <p:cNvSpPr/>
          <p:nvPr/>
        </p:nvSpPr>
        <p:spPr>
          <a:xfrm>
            <a:off x="7939603"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4" name="Oval 193"/>
          <p:cNvSpPr/>
          <p:nvPr/>
        </p:nvSpPr>
        <p:spPr>
          <a:xfrm>
            <a:off x="809533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5" name="Oval 194"/>
          <p:cNvSpPr/>
          <p:nvPr/>
        </p:nvSpPr>
        <p:spPr>
          <a:xfrm>
            <a:off x="8251073"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6" name="Oval 195"/>
          <p:cNvSpPr/>
          <p:nvPr/>
        </p:nvSpPr>
        <p:spPr>
          <a:xfrm>
            <a:off x="840680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7" name="Oval 196"/>
          <p:cNvSpPr/>
          <p:nvPr/>
        </p:nvSpPr>
        <p:spPr>
          <a:xfrm>
            <a:off x="8562543"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8" name="Oval 197"/>
          <p:cNvSpPr/>
          <p:nvPr/>
        </p:nvSpPr>
        <p:spPr>
          <a:xfrm>
            <a:off x="8718278" y="53789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9" name="Oval 198"/>
          <p:cNvSpPr/>
          <p:nvPr/>
        </p:nvSpPr>
        <p:spPr>
          <a:xfrm>
            <a:off x="7689491"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0" name="Oval 199"/>
          <p:cNvSpPr/>
          <p:nvPr/>
        </p:nvSpPr>
        <p:spPr>
          <a:xfrm>
            <a:off x="7854988"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1" name="Oval 200"/>
          <p:cNvSpPr/>
          <p:nvPr/>
        </p:nvSpPr>
        <p:spPr>
          <a:xfrm>
            <a:off x="8010723"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2" name="Oval 201"/>
          <p:cNvSpPr/>
          <p:nvPr/>
        </p:nvSpPr>
        <p:spPr>
          <a:xfrm>
            <a:off x="8166458"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3" name="Oval 202"/>
          <p:cNvSpPr/>
          <p:nvPr/>
        </p:nvSpPr>
        <p:spPr>
          <a:xfrm>
            <a:off x="8322193"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4" name="Oval 203"/>
          <p:cNvSpPr/>
          <p:nvPr/>
        </p:nvSpPr>
        <p:spPr>
          <a:xfrm>
            <a:off x="8477928"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5" name="Oval 204"/>
          <p:cNvSpPr/>
          <p:nvPr/>
        </p:nvSpPr>
        <p:spPr>
          <a:xfrm>
            <a:off x="8633663" y="524686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07" name="Straight Arrow Connector 206"/>
          <p:cNvCxnSpPr/>
          <p:nvPr/>
        </p:nvCxnSpPr>
        <p:spPr>
          <a:xfrm flipH="1">
            <a:off x="3389667" y="4293771"/>
            <a:ext cx="3796390" cy="85310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7186057" y="4293771"/>
            <a:ext cx="668931" cy="691707"/>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1" name="TextBox 210"/>
          <p:cNvSpPr txBox="1"/>
          <p:nvPr/>
        </p:nvSpPr>
        <p:spPr>
          <a:xfrm>
            <a:off x="498128" y="6053574"/>
            <a:ext cx="3561041" cy="369332"/>
          </a:xfrm>
          <a:prstGeom prst="rect">
            <a:avLst/>
          </a:prstGeom>
          <a:noFill/>
        </p:spPr>
        <p:txBody>
          <a:bodyPr wrap="none" rtlCol="0">
            <a:spAutoFit/>
          </a:bodyPr>
          <a:lstStyle/>
          <a:p>
            <a:r>
              <a:rPr lang="en-US" dirty="0" smtClean="0"/>
              <a:t>A uniform distribution of transcripts</a:t>
            </a:r>
            <a:endParaRPr lang="en-US" dirty="0"/>
          </a:p>
        </p:txBody>
      </p:sp>
      <p:sp>
        <p:nvSpPr>
          <p:cNvPr id="212" name="TextBox 211"/>
          <p:cNvSpPr txBox="1"/>
          <p:nvPr/>
        </p:nvSpPr>
        <p:spPr>
          <a:xfrm>
            <a:off x="4811119" y="6053574"/>
            <a:ext cx="3995993" cy="646331"/>
          </a:xfrm>
          <a:prstGeom prst="rect">
            <a:avLst/>
          </a:prstGeom>
          <a:noFill/>
        </p:spPr>
        <p:txBody>
          <a:bodyPr wrap="none" rtlCol="0">
            <a:spAutoFit/>
          </a:bodyPr>
          <a:lstStyle/>
          <a:p>
            <a:pPr algn="ctr"/>
            <a:r>
              <a:rPr lang="en-US" dirty="0" smtClean="0"/>
              <a:t>A non-uniform distribution of transcripts</a:t>
            </a:r>
          </a:p>
          <a:p>
            <a:pPr algn="ctr"/>
            <a:r>
              <a:rPr lang="en-US" dirty="0" smtClean="0"/>
              <a:t>(some genes are low, some are high)</a:t>
            </a:r>
            <a:endParaRPr lang="en-US" dirty="0"/>
          </a:p>
        </p:txBody>
      </p:sp>
      <p:sp>
        <p:nvSpPr>
          <p:cNvPr id="44" name="Footer Placeholder 4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660045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603951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22256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stCxn id="39" idx="0"/>
            <a:endCxn id="47" idx="0"/>
          </p:cNvCxnSpPr>
          <p:nvPr/>
        </p:nvCxnSpPr>
        <p:spPr>
          <a:xfrm flipH="1" flipV="1">
            <a:off x="4359687" y="2496133"/>
            <a:ext cx="19234" cy="1327043"/>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sp>
        <p:nvSpPr>
          <p:cNvPr id="3" name="TextBox 2"/>
          <p:cNvSpPr txBox="1"/>
          <p:nvPr/>
        </p:nvSpPr>
        <p:spPr>
          <a:xfrm>
            <a:off x="4200572" y="2056229"/>
            <a:ext cx="318229" cy="369332"/>
          </a:xfrm>
          <a:prstGeom prst="rect">
            <a:avLst/>
          </a:prstGeom>
          <a:noFill/>
        </p:spPr>
        <p:txBody>
          <a:bodyPr wrap="none" rtlCol="0">
            <a:spAutoFit/>
          </a:bodyPr>
          <a:lstStyle/>
          <a:p>
            <a:r>
              <a:rPr lang="en-US" dirty="0" smtClean="0"/>
              <a:t>A</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77" name="Rectangle 76"/>
          <p:cNvSpPr/>
          <p:nvPr/>
        </p:nvSpPr>
        <p:spPr>
          <a:xfrm>
            <a:off x="2056051" y="5537200"/>
            <a:ext cx="3631415" cy="115399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476917" y="5191760"/>
            <a:ext cx="1867204"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848794" y="2577962"/>
            <a:ext cx="1524000"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87181" y="249613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9601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sp>
        <p:nvSpPr>
          <p:cNvPr id="3" name="TextBox 2"/>
          <p:cNvSpPr txBox="1"/>
          <p:nvPr/>
        </p:nvSpPr>
        <p:spPr>
          <a:xfrm>
            <a:off x="4200572" y="2056229"/>
            <a:ext cx="318229" cy="369332"/>
          </a:xfrm>
          <a:prstGeom prst="rect">
            <a:avLst/>
          </a:prstGeom>
          <a:noFill/>
        </p:spPr>
        <p:txBody>
          <a:bodyPr wrap="none" rtlCol="0">
            <a:spAutoFit/>
          </a:bodyPr>
          <a:lstStyle/>
          <a:p>
            <a:r>
              <a:rPr lang="en-US" dirty="0" smtClean="0"/>
              <a:t>A</a:t>
            </a:r>
            <a:endParaRPr lang="en-US" dirty="0"/>
          </a:p>
        </p:txBody>
      </p:sp>
      <p:cxnSp>
        <p:nvCxnSpPr>
          <p:cNvPr id="52" name="Straight Arrow Connector 51"/>
          <p:cNvCxnSpPr>
            <a:stCxn id="51" idx="0"/>
          </p:cNvCxnSpPr>
          <p:nvPr/>
        </p:nvCxnSpPr>
        <p:spPr>
          <a:xfrm flipH="1" flipV="1">
            <a:off x="3003474" y="3553322"/>
            <a:ext cx="1407045" cy="189243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49" name="Oval 48"/>
          <p:cNvSpPr/>
          <p:nvPr/>
        </p:nvSpPr>
        <p:spPr>
          <a:xfrm>
            <a:off x="277537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965258" y="3275430"/>
            <a:ext cx="312906" cy="369332"/>
          </a:xfrm>
          <a:prstGeom prst="rect">
            <a:avLst/>
          </a:prstGeom>
          <a:noFill/>
        </p:spPr>
        <p:txBody>
          <a:bodyPr wrap="none" rtlCol="0">
            <a:spAutoFit/>
          </a:bodyPr>
          <a:lstStyle/>
          <a:p>
            <a:r>
              <a:rPr lang="en-US" dirty="0" smtClean="0"/>
              <a:t>B</a:t>
            </a:r>
            <a:endParaRPr lang="en-US" dirty="0"/>
          </a:p>
        </p:txBody>
      </p:sp>
      <p:sp>
        <p:nvSpPr>
          <p:cNvPr id="74" name="Rectangle 73"/>
          <p:cNvSpPr/>
          <p:nvPr/>
        </p:nvSpPr>
        <p:spPr>
          <a:xfrm>
            <a:off x="2056051" y="5821680"/>
            <a:ext cx="3631415" cy="86951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476917" y="5445760"/>
            <a:ext cx="1867204"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287181" y="249613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75669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sp>
        <p:nvSpPr>
          <p:cNvPr id="3" name="TextBox 2"/>
          <p:cNvSpPr txBox="1"/>
          <p:nvPr/>
        </p:nvSpPr>
        <p:spPr>
          <a:xfrm>
            <a:off x="4200572" y="2056229"/>
            <a:ext cx="318229" cy="369332"/>
          </a:xfrm>
          <a:prstGeom prst="rect">
            <a:avLst/>
          </a:prstGeom>
          <a:noFill/>
        </p:spPr>
        <p:txBody>
          <a:bodyPr wrap="none" rtlCol="0">
            <a:spAutoFit/>
          </a:bodyPr>
          <a:lstStyle/>
          <a:p>
            <a:r>
              <a:rPr lang="en-US" dirty="0" smtClean="0"/>
              <a:t>A</a:t>
            </a:r>
            <a:endParaRPr lang="en-US" dirty="0"/>
          </a:p>
        </p:txBody>
      </p:sp>
      <p:sp>
        <p:nvSpPr>
          <p:cNvPr id="48" name="Oval 47"/>
          <p:cNvSpPr/>
          <p:nvPr/>
        </p:nvSpPr>
        <p:spPr>
          <a:xfrm>
            <a:off x="4875356" y="21894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extBox 4"/>
          <p:cNvSpPr txBox="1"/>
          <p:nvPr/>
        </p:nvSpPr>
        <p:spPr>
          <a:xfrm>
            <a:off x="4791408" y="1820763"/>
            <a:ext cx="312906" cy="369332"/>
          </a:xfrm>
          <a:prstGeom prst="rect">
            <a:avLst/>
          </a:prstGeom>
          <a:noFill/>
        </p:spPr>
        <p:txBody>
          <a:bodyPr wrap="none" rtlCol="0">
            <a:spAutoFit/>
          </a:bodyPr>
          <a:lstStyle/>
          <a:p>
            <a:r>
              <a:rPr lang="en-US" dirty="0" smtClean="0"/>
              <a:t>C</a:t>
            </a:r>
            <a:endParaRPr lang="en-US" dirty="0"/>
          </a:p>
        </p:txBody>
      </p:sp>
      <p:sp>
        <p:nvSpPr>
          <p:cNvPr id="51" name="Oval 50"/>
          <p:cNvSpPr/>
          <p:nvPr/>
        </p:nvSpPr>
        <p:spPr>
          <a:xfrm>
            <a:off x="3476917" y="5730240"/>
            <a:ext cx="1867204"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a:stCxn id="51" idx="0"/>
          </p:cNvCxnSpPr>
          <p:nvPr/>
        </p:nvCxnSpPr>
        <p:spPr>
          <a:xfrm flipV="1">
            <a:off x="4410519" y="2425562"/>
            <a:ext cx="514948" cy="330467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7" name="TextBox 6"/>
          <p:cNvSpPr txBox="1"/>
          <p:nvPr/>
        </p:nvSpPr>
        <p:spPr>
          <a:xfrm>
            <a:off x="2965258" y="3275430"/>
            <a:ext cx="312906" cy="369332"/>
          </a:xfrm>
          <a:prstGeom prst="rect">
            <a:avLst/>
          </a:prstGeom>
          <a:noFill/>
        </p:spPr>
        <p:txBody>
          <a:bodyPr wrap="none" rtlCol="0">
            <a:spAutoFit/>
          </a:bodyPr>
          <a:lstStyle/>
          <a:p>
            <a:r>
              <a:rPr lang="en-US" dirty="0" smtClean="0"/>
              <a:t>B</a:t>
            </a:r>
            <a:endParaRPr lang="en-US" dirty="0"/>
          </a:p>
        </p:txBody>
      </p:sp>
      <p:sp>
        <p:nvSpPr>
          <p:cNvPr id="74" name="Oval 73"/>
          <p:cNvSpPr/>
          <p:nvPr/>
        </p:nvSpPr>
        <p:spPr>
          <a:xfrm>
            <a:off x="4287181" y="249613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277537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Footer Placeholder 4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9900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43" name="TextBox 42"/>
          <p:cNvSpPr txBox="1"/>
          <p:nvPr/>
        </p:nvSpPr>
        <p:spPr>
          <a:xfrm>
            <a:off x="3610794" y="2063711"/>
            <a:ext cx="4374815" cy="369332"/>
          </a:xfrm>
          <a:prstGeom prst="rect">
            <a:avLst/>
          </a:prstGeom>
          <a:noFill/>
        </p:spPr>
        <p:txBody>
          <a:bodyPr wrap="none" rtlCol="0">
            <a:spAutoFit/>
          </a:bodyPr>
          <a:lstStyle/>
          <a:p>
            <a:r>
              <a:rPr lang="en-US" dirty="0" smtClean="0"/>
              <a:t>If we plotted all of the genes, we might see…</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86743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3618" y="2659062"/>
            <a:ext cx="844702" cy="584776"/>
          </a:xfrm>
          <a:prstGeom prst="rect">
            <a:avLst/>
          </a:prstGeom>
          <a:noFill/>
        </p:spPr>
        <p:txBody>
          <a:bodyPr wrap="none" rtlCol="0">
            <a:spAutoFit/>
          </a:bodyPr>
          <a:lstStyle/>
          <a:p>
            <a:r>
              <a:rPr lang="en-US" sz="3200" dirty="0" smtClean="0"/>
              <a:t>Stat</a:t>
            </a:r>
            <a:endParaRPr lang="en-US" sz="3200"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519446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sp>
        <p:nvSpPr>
          <p:cNvPr id="47" name="Oval 46"/>
          <p:cNvSpPr/>
          <p:nvPr/>
        </p:nvSpPr>
        <p:spPr>
          <a:xfrm>
            <a:off x="4287181" y="24249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4875356" y="21894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49" name="Oval 48"/>
          <p:cNvSpPr/>
          <p:nvPr/>
        </p:nvSpPr>
        <p:spPr>
          <a:xfrm>
            <a:off x="285846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4439581" y="25773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4024583" y="25773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4176983" y="27297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3745298" y="27758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3672792" y="302232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3397618" y="294981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Oval 77"/>
          <p:cNvSpPr/>
          <p:nvPr/>
        </p:nvSpPr>
        <p:spPr>
          <a:xfrm>
            <a:off x="3252607" y="319495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Oval 78"/>
          <p:cNvSpPr/>
          <p:nvPr/>
        </p:nvSpPr>
        <p:spPr>
          <a:xfrm>
            <a:off x="4560376" y="22172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Oval 79"/>
          <p:cNvSpPr/>
          <p:nvPr/>
        </p:nvSpPr>
        <p:spPr>
          <a:xfrm>
            <a:off x="4605088" y="23853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Oval 80"/>
          <p:cNvSpPr/>
          <p:nvPr/>
        </p:nvSpPr>
        <p:spPr>
          <a:xfrm>
            <a:off x="4875356" y="23521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Oval 81"/>
          <p:cNvSpPr/>
          <p:nvPr/>
        </p:nvSpPr>
        <p:spPr>
          <a:xfrm>
            <a:off x="5073118" y="20444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Oval 85"/>
          <p:cNvSpPr/>
          <p:nvPr/>
        </p:nvSpPr>
        <p:spPr>
          <a:xfrm>
            <a:off x="5122191" y="182335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Oval 88"/>
          <p:cNvSpPr/>
          <p:nvPr/>
        </p:nvSpPr>
        <p:spPr>
          <a:xfrm>
            <a:off x="5367088" y="201598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Oval 89"/>
          <p:cNvSpPr/>
          <p:nvPr/>
        </p:nvSpPr>
        <p:spPr>
          <a:xfrm>
            <a:off x="5446983" y="181328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Oval 90"/>
          <p:cNvSpPr/>
          <p:nvPr/>
        </p:nvSpPr>
        <p:spPr>
          <a:xfrm>
            <a:off x="5526878" y="161057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Oval 91"/>
          <p:cNvSpPr/>
          <p:nvPr/>
        </p:nvSpPr>
        <p:spPr>
          <a:xfrm>
            <a:off x="5687467" y="17555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Oval 92"/>
          <p:cNvSpPr/>
          <p:nvPr/>
        </p:nvSpPr>
        <p:spPr>
          <a:xfrm>
            <a:off x="5898017" y="159105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Right Brace 42"/>
          <p:cNvSpPr/>
          <p:nvPr/>
        </p:nvSpPr>
        <p:spPr>
          <a:xfrm>
            <a:off x="6201594" y="1417638"/>
            <a:ext cx="152400" cy="20747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6553200" y="2123440"/>
            <a:ext cx="2287630" cy="646331"/>
          </a:xfrm>
          <a:prstGeom prst="rect">
            <a:avLst/>
          </a:prstGeom>
          <a:noFill/>
        </p:spPr>
        <p:txBody>
          <a:bodyPr wrap="none" rtlCol="0">
            <a:spAutoFit/>
          </a:bodyPr>
          <a:lstStyle/>
          <a:p>
            <a:r>
              <a:rPr lang="en-US" dirty="0" smtClean="0"/>
              <a:t>The expression in the</a:t>
            </a:r>
          </a:p>
          <a:p>
            <a:r>
              <a:rPr lang="en-US" dirty="0" smtClean="0"/>
              <a:t>two cells is correlated.</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00790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2-D (a normal graph)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sp>
        <p:nvSpPr>
          <p:cNvPr id="45" name="TextBox 44"/>
          <p:cNvSpPr txBox="1"/>
          <p:nvPr/>
        </p:nvSpPr>
        <p:spPr>
          <a:xfrm>
            <a:off x="2635121" y="4936867"/>
            <a:ext cx="4213346" cy="1754327"/>
          </a:xfrm>
          <a:prstGeom prst="rect">
            <a:avLst/>
          </a:prstGeom>
          <a:noFill/>
        </p:spPr>
        <p:txBody>
          <a:bodyPr wrap="square" rtlCol="0">
            <a:spAutoFit/>
          </a:bodyPr>
          <a:lstStyle/>
          <a:p>
            <a:r>
              <a:rPr lang="en-US" dirty="0" smtClean="0"/>
              <a:t>Gene:	Cell1 Reads:	Cell2 Reads:</a:t>
            </a:r>
          </a:p>
          <a:p>
            <a:r>
              <a:rPr lang="en-US" dirty="0" smtClean="0"/>
              <a:t>A		10			8</a:t>
            </a:r>
          </a:p>
          <a:p>
            <a:r>
              <a:rPr lang="en-US" dirty="0" smtClean="0"/>
              <a:t>B		0			2</a:t>
            </a:r>
          </a:p>
          <a:p>
            <a:r>
              <a:rPr lang="en-US" dirty="0" smtClean="0"/>
              <a:t>C		14			10</a:t>
            </a:r>
          </a:p>
          <a:p>
            <a:r>
              <a:rPr lang="en-US" dirty="0" smtClean="0"/>
              <a:t>…		…			…</a:t>
            </a:r>
          </a:p>
          <a:p>
            <a:endParaRPr lang="en-US" dirty="0"/>
          </a:p>
        </p:txBody>
      </p:sp>
      <p:sp>
        <p:nvSpPr>
          <p:cNvPr id="46" name="TextBox 45"/>
          <p:cNvSpPr txBox="1"/>
          <p:nvPr/>
        </p:nvSpPr>
        <p:spPr>
          <a:xfrm>
            <a:off x="552305" y="4540627"/>
            <a:ext cx="4642392"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two single cells:</a:t>
            </a:r>
            <a:endParaRPr lang="en-US" dirty="0"/>
          </a:p>
        </p:txBody>
      </p:sp>
      <p:sp>
        <p:nvSpPr>
          <p:cNvPr id="47" name="Oval 46"/>
          <p:cNvSpPr/>
          <p:nvPr/>
        </p:nvSpPr>
        <p:spPr>
          <a:xfrm>
            <a:off x="4214675" y="174345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4706349" y="24766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sp>
        <p:nvSpPr>
          <p:cNvPr id="49" name="Oval 48"/>
          <p:cNvSpPr/>
          <p:nvPr/>
        </p:nvSpPr>
        <p:spPr>
          <a:xfrm>
            <a:off x="2910648" y="21207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3538288" y="166356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3952077" y="22172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4227783" y="30351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3470124" y="234942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3879572" y="316327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3153594" y="252223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Oval 77"/>
          <p:cNvSpPr/>
          <p:nvPr/>
        </p:nvSpPr>
        <p:spPr>
          <a:xfrm>
            <a:off x="3252607" y="319495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Oval 78"/>
          <p:cNvSpPr/>
          <p:nvPr/>
        </p:nvSpPr>
        <p:spPr>
          <a:xfrm>
            <a:off x="4780456" y="173061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Oval 79"/>
          <p:cNvSpPr/>
          <p:nvPr/>
        </p:nvSpPr>
        <p:spPr>
          <a:xfrm>
            <a:off x="5029288" y="288276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Oval 80"/>
          <p:cNvSpPr/>
          <p:nvPr/>
        </p:nvSpPr>
        <p:spPr>
          <a:xfrm>
            <a:off x="4610429" y="30637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Oval 81"/>
          <p:cNvSpPr/>
          <p:nvPr/>
        </p:nvSpPr>
        <p:spPr>
          <a:xfrm>
            <a:off x="5348115" y="29552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Oval 85"/>
          <p:cNvSpPr/>
          <p:nvPr/>
        </p:nvSpPr>
        <p:spPr>
          <a:xfrm>
            <a:off x="5122191" y="146556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9" name="Oval 88"/>
          <p:cNvSpPr/>
          <p:nvPr/>
        </p:nvSpPr>
        <p:spPr>
          <a:xfrm>
            <a:off x="5367088" y="201598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Oval 89"/>
          <p:cNvSpPr/>
          <p:nvPr/>
        </p:nvSpPr>
        <p:spPr>
          <a:xfrm>
            <a:off x="5874926" y="296265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1" name="Oval 90"/>
          <p:cNvSpPr/>
          <p:nvPr/>
        </p:nvSpPr>
        <p:spPr>
          <a:xfrm>
            <a:off x="5575668" y="150848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Oval 91"/>
          <p:cNvSpPr/>
          <p:nvPr/>
        </p:nvSpPr>
        <p:spPr>
          <a:xfrm>
            <a:off x="3164977" y="135876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Oval 92"/>
          <p:cNvSpPr/>
          <p:nvPr/>
        </p:nvSpPr>
        <p:spPr>
          <a:xfrm>
            <a:off x="5122191" y="348081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Right Brace 42"/>
          <p:cNvSpPr/>
          <p:nvPr/>
        </p:nvSpPr>
        <p:spPr>
          <a:xfrm>
            <a:off x="6201594" y="1417638"/>
            <a:ext cx="152400" cy="20747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6553201" y="2123440"/>
            <a:ext cx="2590800" cy="923330"/>
          </a:xfrm>
          <a:prstGeom prst="rect">
            <a:avLst/>
          </a:prstGeom>
          <a:noFill/>
        </p:spPr>
        <p:txBody>
          <a:bodyPr wrap="square" rtlCol="0">
            <a:spAutoFit/>
          </a:bodyPr>
          <a:lstStyle/>
          <a:p>
            <a:r>
              <a:rPr lang="en-US" dirty="0" smtClean="0"/>
              <a:t>The expression in the</a:t>
            </a:r>
          </a:p>
          <a:p>
            <a:r>
              <a:rPr lang="en-US" dirty="0" smtClean="0"/>
              <a:t>two cells is not correlated.</a:t>
            </a:r>
            <a:endParaRPr lang="en-US" dirty="0"/>
          </a:p>
        </p:txBody>
      </p:sp>
      <p:sp>
        <p:nvSpPr>
          <p:cNvPr id="97" name="Oval 96"/>
          <p:cNvSpPr/>
          <p:nvPr/>
        </p:nvSpPr>
        <p:spPr>
          <a:xfrm>
            <a:off x="4287181" y="24249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8" name="Oval 97"/>
          <p:cNvSpPr/>
          <p:nvPr/>
        </p:nvSpPr>
        <p:spPr>
          <a:xfrm>
            <a:off x="4875356" y="21894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Oval 98"/>
          <p:cNvSpPr/>
          <p:nvPr/>
        </p:nvSpPr>
        <p:spPr>
          <a:xfrm>
            <a:off x="2858463" y="340831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701773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07787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smtClean="0"/>
              <a:t>Gene:	Cell1 Reads:	Cell2 Reads:	Cell3 Reads:</a:t>
            </a:r>
          </a:p>
          <a:p>
            <a:r>
              <a:rPr lang="en-US" dirty="0" smtClean="0"/>
              <a:t>A		10			8			8</a:t>
            </a:r>
          </a:p>
          <a:p>
            <a:r>
              <a:rPr lang="en-US" dirty="0" smtClean="0"/>
              <a:t>B		0			2			4</a:t>
            </a:r>
          </a:p>
          <a:p>
            <a:r>
              <a:rPr lang="en-US" dirty="0" smtClean="0"/>
              <a:t>C		14			10			12</a:t>
            </a:r>
          </a:p>
          <a:p>
            <a:r>
              <a:rPr lang="en-US" dirty="0" smtClean="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three single cells:</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514236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smtClean="0"/>
              <a:t>Gene:	Cell1 Reads:	Cell2 Reads:	Cell3 Reads:</a:t>
            </a:r>
          </a:p>
          <a:p>
            <a:r>
              <a:rPr lang="en-US" dirty="0" smtClean="0"/>
              <a:t>A		10			8			8</a:t>
            </a:r>
          </a:p>
          <a:p>
            <a:r>
              <a:rPr lang="en-US" dirty="0" smtClean="0"/>
              <a:t>B		0			2			4</a:t>
            </a:r>
          </a:p>
          <a:p>
            <a:r>
              <a:rPr lang="en-US" dirty="0" smtClean="0"/>
              <a:t>C		14			10			12</a:t>
            </a:r>
          </a:p>
          <a:p>
            <a:r>
              <a:rPr lang="en-US" dirty="0" smtClean="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three single cells:</a:t>
            </a:r>
            <a:endParaRPr lang="en-US" dirty="0"/>
          </a:p>
        </p:txBody>
      </p:sp>
      <p:cxnSp>
        <p:nvCxnSpPr>
          <p:cNvPr id="112" name="Straight Arrow Connector 111"/>
          <p:cNvCxnSpPr>
            <a:stCxn id="113" idx="0"/>
          </p:cNvCxnSpPr>
          <p:nvPr/>
        </p:nvCxnSpPr>
        <p:spPr>
          <a:xfrm flipV="1">
            <a:off x="3733855" y="3942080"/>
            <a:ext cx="638939" cy="124968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3" name="Rectangle 2"/>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35148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smtClean="0"/>
              <a:t>Gene:	Cell1 Reads:	Cell2 Reads:	Cell3 Reads:</a:t>
            </a:r>
          </a:p>
          <a:p>
            <a:r>
              <a:rPr lang="en-US" dirty="0" smtClean="0"/>
              <a:t>A		10			8			8</a:t>
            </a:r>
          </a:p>
          <a:p>
            <a:r>
              <a:rPr lang="en-US" dirty="0" smtClean="0"/>
              <a:t>B		0			2			4</a:t>
            </a:r>
          </a:p>
          <a:p>
            <a:r>
              <a:rPr lang="en-US" dirty="0" smtClean="0"/>
              <a:t>C		14			10			12</a:t>
            </a:r>
          </a:p>
          <a:p>
            <a:r>
              <a:rPr lang="en-US" dirty="0" smtClean="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three single cells:</a:t>
            </a:r>
            <a:endParaRPr lang="en-US" dirty="0"/>
          </a:p>
        </p:txBody>
      </p:sp>
      <p:cxnSp>
        <p:nvCxnSpPr>
          <p:cNvPr id="114" name="Straight Arrow Connector 113"/>
          <p:cNvCxnSpPr>
            <a:stCxn id="115" idx="0"/>
          </p:cNvCxnSpPr>
          <p:nvPr/>
        </p:nvCxnSpPr>
        <p:spPr>
          <a:xfrm flipH="1" flipV="1">
            <a:off x="3001194" y="2743487"/>
            <a:ext cx="2034949" cy="244827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18" name="Rectangle 117"/>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571493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smtClean="0"/>
              <a:t>Gene:	Cell1 Reads:	Cell2 Reads:	Cell3 Reads:</a:t>
            </a:r>
          </a:p>
          <a:p>
            <a:r>
              <a:rPr lang="en-US" dirty="0" smtClean="0"/>
              <a:t>A		10			8			8</a:t>
            </a:r>
          </a:p>
          <a:p>
            <a:r>
              <a:rPr lang="en-US" dirty="0" smtClean="0"/>
              <a:t>B		0			2			4</a:t>
            </a:r>
          </a:p>
          <a:p>
            <a:r>
              <a:rPr lang="en-US" dirty="0" smtClean="0"/>
              <a:t>C		14			10			12</a:t>
            </a:r>
          </a:p>
          <a:p>
            <a:r>
              <a:rPr lang="en-US" dirty="0" smtClean="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three single cells:</a:t>
            </a:r>
            <a:endParaRPr lang="en-US" dirty="0"/>
          </a:p>
        </p:txBody>
      </p:sp>
      <p:cxnSp>
        <p:nvCxnSpPr>
          <p:cNvPr id="116" name="Straight Arrow Connector 115"/>
          <p:cNvCxnSpPr>
            <a:stCxn id="117" idx="0"/>
          </p:cNvCxnSpPr>
          <p:nvPr/>
        </p:nvCxnSpPr>
        <p:spPr>
          <a:xfrm flipH="1" flipV="1">
            <a:off x="4220394" y="3551332"/>
            <a:ext cx="2225463" cy="164042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6188918"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18" name="Rectangle 117"/>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920006" y="3303536"/>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22" name="Oval 121"/>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780575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smtClean="0"/>
              <a:t>Gene:	Cell1 Reads:	Cell2 Reads:	Cell3 Reads:</a:t>
            </a:r>
          </a:p>
          <a:p>
            <a:r>
              <a:rPr lang="en-US" dirty="0" smtClean="0"/>
              <a:t>A		10			8			8</a:t>
            </a:r>
          </a:p>
          <a:p>
            <a:r>
              <a:rPr lang="en-US" dirty="0" smtClean="0"/>
              <a:t>B		0			2			4</a:t>
            </a:r>
          </a:p>
          <a:p>
            <a:r>
              <a:rPr lang="en-US" dirty="0" smtClean="0"/>
              <a:t>C		14			10			12</a:t>
            </a:r>
          </a:p>
          <a:p>
            <a:r>
              <a:rPr lang="en-US" dirty="0" smtClean="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three single cells:</a:t>
            </a:r>
            <a:endParaRPr lang="en-US" dirty="0"/>
          </a:p>
        </p:txBody>
      </p:sp>
      <p:sp>
        <p:nvSpPr>
          <p:cNvPr id="113" name="Oval 112"/>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cxnSp>
        <p:nvCxnSpPr>
          <p:cNvPr id="7" name="Straight Connector 6"/>
          <p:cNvCxnSpPr/>
          <p:nvPr/>
        </p:nvCxnSpPr>
        <p:spPr>
          <a:xfrm>
            <a:off x="3990793" y="3392322"/>
            <a:ext cx="1224564" cy="0"/>
          </a:xfrm>
          <a:prstGeom prst="line">
            <a:avLst/>
          </a:prstGeom>
          <a:ln w="381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378921" y="3372002"/>
            <a:ext cx="836436" cy="430854"/>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2884070" y="2569924"/>
            <a:ext cx="2371927" cy="8038"/>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192337" y="2609648"/>
            <a:ext cx="18170" cy="768362"/>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17" name="Oval 116"/>
          <p:cNvSpPr/>
          <p:nvPr/>
        </p:nvSpPr>
        <p:spPr>
          <a:xfrm>
            <a:off x="6188918"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18" name="Rectangle 117"/>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920006" y="3303536"/>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872770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3-D (a fancy graph that has depth)</a:t>
            </a:r>
            <a:endParaRPr lang="en-US" sz="3200" dirty="0"/>
          </a:p>
        </p:txBody>
      </p:sp>
      <p:grpSp>
        <p:nvGrpSpPr>
          <p:cNvPr id="4" name="Group 3"/>
          <p:cNvGrpSpPr/>
          <p:nvPr/>
        </p:nvGrpSpPr>
        <p:grpSpPr>
          <a:xfrm>
            <a:off x="2848794" y="3735308"/>
            <a:ext cx="4297680" cy="123706"/>
            <a:chOff x="3275514" y="3735308"/>
            <a:chExt cx="4297680" cy="123706"/>
          </a:xfrm>
        </p:grpSpPr>
        <p:cxnSp>
          <p:nvCxnSpPr>
            <p:cNvPr id="6" name="Straight Connector 5"/>
            <p:cNvCxnSpPr/>
            <p:nvPr/>
          </p:nvCxnSpPr>
          <p:spPr>
            <a:xfrm>
              <a:off x="3275514" y="3797161"/>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3275514" y="3735308"/>
              <a:ext cx="4114800" cy="123706"/>
              <a:chOff x="1656080" y="2021840"/>
              <a:chExt cx="4114800" cy="123706"/>
            </a:xfrm>
          </p:grpSpPr>
          <p:cxnSp>
            <p:nvCxnSpPr>
              <p:cNvPr id="8" name="Straight Connector 7"/>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37" name="TextBox 36"/>
          <p:cNvSpPr txBox="1"/>
          <p:nvPr/>
        </p:nvSpPr>
        <p:spPr>
          <a:xfrm>
            <a:off x="2697964" y="3823176"/>
            <a:ext cx="301660" cy="369332"/>
          </a:xfrm>
          <a:prstGeom prst="rect">
            <a:avLst/>
          </a:prstGeom>
          <a:noFill/>
        </p:spPr>
        <p:txBody>
          <a:bodyPr wrap="none" rtlCol="0">
            <a:spAutoFit/>
          </a:bodyPr>
          <a:lstStyle/>
          <a:p>
            <a:r>
              <a:rPr lang="en-US" dirty="0" smtClean="0"/>
              <a:t>0</a:t>
            </a:r>
            <a:endParaRPr lang="en-US" dirty="0"/>
          </a:p>
        </p:txBody>
      </p:sp>
      <p:sp>
        <p:nvSpPr>
          <p:cNvPr id="38" name="TextBox 37"/>
          <p:cNvSpPr txBox="1"/>
          <p:nvPr/>
        </p:nvSpPr>
        <p:spPr>
          <a:xfrm>
            <a:off x="3470124" y="3823176"/>
            <a:ext cx="301660" cy="369332"/>
          </a:xfrm>
          <a:prstGeom prst="rect">
            <a:avLst/>
          </a:prstGeom>
          <a:noFill/>
        </p:spPr>
        <p:txBody>
          <a:bodyPr wrap="none" rtlCol="0">
            <a:spAutoFit/>
          </a:bodyPr>
          <a:lstStyle/>
          <a:p>
            <a:r>
              <a:rPr lang="en-US" dirty="0" smtClean="0"/>
              <a:t>5</a:t>
            </a:r>
            <a:endParaRPr lang="en-US" dirty="0"/>
          </a:p>
        </p:txBody>
      </p:sp>
      <p:sp>
        <p:nvSpPr>
          <p:cNvPr id="39" name="TextBox 38"/>
          <p:cNvSpPr txBox="1"/>
          <p:nvPr/>
        </p:nvSpPr>
        <p:spPr>
          <a:xfrm>
            <a:off x="4169594" y="3823176"/>
            <a:ext cx="418654" cy="369332"/>
          </a:xfrm>
          <a:prstGeom prst="rect">
            <a:avLst/>
          </a:prstGeom>
          <a:noFill/>
        </p:spPr>
        <p:txBody>
          <a:bodyPr wrap="none" rtlCol="0">
            <a:spAutoFit/>
          </a:bodyPr>
          <a:lstStyle/>
          <a:p>
            <a:r>
              <a:rPr lang="en-US" dirty="0" smtClean="0"/>
              <a:t>10</a:t>
            </a:r>
            <a:endParaRPr lang="en-US" dirty="0"/>
          </a:p>
        </p:txBody>
      </p:sp>
      <p:sp>
        <p:nvSpPr>
          <p:cNvPr id="40" name="TextBox 39"/>
          <p:cNvSpPr txBox="1"/>
          <p:nvPr/>
        </p:nvSpPr>
        <p:spPr>
          <a:xfrm>
            <a:off x="4925467" y="3823176"/>
            <a:ext cx="418654" cy="369332"/>
          </a:xfrm>
          <a:prstGeom prst="rect">
            <a:avLst/>
          </a:prstGeom>
          <a:noFill/>
        </p:spPr>
        <p:txBody>
          <a:bodyPr wrap="none" rtlCol="0">
            <a:spAutoFit/>
          </a:bodyPr>
          <a:lstStyle/>
          <a:p>
            <a:r>
              <a:rPr lang="en-US" dirty="0" smtClean="0"/>
              <a:t>15</a:t>
            </a:r>
            <a:endParaRPr lang="en-US" dirty="0"/>
          </a:p>
        </p:txBody>
      </p:sp>
      <p:sp>
        <p:nvSpPr>
          <p:cNvPr id="41" name="TextBox 40"/>
          <p:cNvSpPr txBox="1"/>
          <p:nvPr/>
        </p:nvSpPr>
        <p:spPr>
          <a:xfrm>
            <a:off x="5687467" y="3823176"/>
            <a:ext cx="41865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6353994" y="3823176"/>
            <a:ext cx="649261" cy="369332"/>
          </a:xfrm>
          <a:prstGeom prst="rect">
            <a:avLst/>
          </a:prstGeom>
          <a:noFill/>
        </p:spPr>
        <p:txBody>
          <a:bodyPr wrap="none" rtlCol="0">
            <a:spAutoFit/>
          </a:bodyPr>
          <a:lstStyle/>
          <a:p>
            <a:r>
              <a:rPr lang="en-US" dirty="0" smtClean="0"/>
              <a:t>etc…</a:t>
            </a:r>
            <a:endParaRPr lang="en-US" dirty="0"/>
          </a:p>
        </p:txBody>
      </p:sp>
      <p:grpSp>
        <p:nvGrpSpPr>
          <p:cNvPr id="50" name="Group 49"/>
          <p:cNvGrpSpPr/>
          <p:nvPr/>
        </p:nvGrpSpPr>
        <p:grpSpPr>
          <a:xfrm rot="16200000">
            <a:off x="1567126" y="2453641"/>
            <a:ext cx="2563337" cy="123706"/>
            <a:chOff x="3275513" y="3735308"/>
            <a:chExt cx="2563337" cy="123706"/>
          </a:xfrm>
        </p:grpSpPr>
        <p:cxnSp>
          <p:nvCxnSpPr>
            <p:cNvPr id="53" name="Straight Connector 52"/>
            <p:cNvCxnSpPr/>
            <p:nvPr/>
          </p:nvCxnSpPr>
          <p:spPr>
            <a:xfrm rot="5400000" flipV="1">
              <a:off x="4557182" y="2515493"/>
              <a:ext cx="0" cy="25633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3427914" y="3735308"/>
              <a:ext cx="2286000" cy="123706"/>
              <a:chOff x="1808480" y="2021840"/>
              <a:chExt cx="2286000" cy="123706"/>
            </a:xfrm>
          </p:grpSpPr>
          <p:cxnSp>
            <p:nvCxnSpPr>
              <p:cNvPr id="56" name="Straight Connector 55"/>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83" name="TextBox 82"/>
          <p:cNvSpPr txBox="1"/>
          <p:nvPr/>
        </p:nvSpPr>
        <p:spPr>
          <a:xfrm>
            <a:off x="2485282" y="2839442"/>
            <a:ext cx="301660" cy="369332"/>
          </a:xfrm>
          <a:prstGeom prst="rect">
            <a:avLst/>
          </a:prstGeom>
          <a:noFill/>
        </p:spPr>
        <p:txBody>
          <a:bodyPr wrap="none" rtlCol="0">
            <a:spAutoFit/>
          </a:bodyPr>
          <a:lstStyle/>
          <a:p>
            <a:r>
              <a:rPr lang="en-US" dirty="0" smtClean="0"/>
              <a:t>5</a:t>
            </a:r>
            <a:endParaRPr lang="en-US" dirty="0"/>
          </a:p>
        </p:txBody>
      </p:sp>
      <p:sp>
        <p:nvSpPr>
          <p:cNvPr id="84" name="TextBox 83"/>
          <p:cNvSpPr txBox="1"/>
          <p:nvPr/>
        </p:nvSpPr>
        <p:spPr>
          <a:xfrm>
            <a:off x="2368288" y="2088495"/>
            <a:ext cx="418654" cy="369332"/>
          </a:xfrm>
          <a:prstGeom prst="rect">
            <a:avLst/>
          </a:prstGeom>
          <a:noFill/>
        </p:spPr>
        <p:txBody>
          <a:bodyPr wrap="none" rtlCol="0">
            <a:spAutoFit/>
          </a:bodyPr>
          <a:lstStyle/>
          <a:p>
            <a:r>
              <a:rPr lang="en-US" dirty="0" smtClean="0"/>
              <a:t>10</a:t>
            </a:r>
            <a:endParaRPr lang="en-US" dirty="0"/>
          </a:p>
        </p:txBody>
      </p:sp>
      <p:sp>
        <p:nvSpPr>
          <p:cNvPr id="85" name="TextBox 84"/>
          <p:cNvSpPr txBox="1"/>
          <p:nvPr/>
        </p:nvSpPr>
        <p:spPr>
          <a:xfrm>
            <a:off x="2368288" y="1326495"/>
            <a:ext cx="41865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1670561" y="2087603"/>
            <a:ext cx="697727" cy="369332"/>
          </a:xfrm>
          <a:prstGeom prst="rect">
            <a:avLst/>
          </a:prstGeom>
          <a:noFill/>
        </p:spPr>
        <p:txBody>
          <a:bodyPr wrap="none" rtlCol="0">
            <a:spAutoFit/>
          </a:bodyPr>
          <a:lstStyle/>
          <a:p>
            <a:r>
              <a:rPr lang="en-US" dirty="0" smtClean="0"/>
              <a:t>Cell 2</a:t>
            </a:r>
            <a:endParaRPr lang="en-US" dirty="0"/>
          </a:p>
        </p:txBody>
      </p:sp>
      <p:sp>
        <p:nvSpPr>
          <p:cNvPr id="88" name="TextBox 87"/>
          <p:cNvSpPr txBox="1"/>
          <p:nvPr/>
        </p:nvSpPr>
        <p:spPr>
          <a:xfrm>
            <a:off x="4632882" y="4171295"/>
            <a:ext cx="697727" cy="369332"/>
          </a:xfrm>
          <a:prstGeom prst="rect">
            <a:avLst/>
          </a:prstGeom>
          <a:noFill/>
        </p:spPr>
        <p:txBody>
          <a:bodyPr wrap="none" rtlCol="0">
            <a:spAutoFit/>
          </a:bodyPr>
          <a:lstStyle/>
          <a:p>
            <a:r>
              <a:rPr lang="en-US" dirty="0" smtClean="0"/>
              <a:t>Cell 1</a:t>
            </a:r>
            <a:endParaRPr lang="en-US" dirty="0"/>
          </a:p>
        </p:txBody>
      </p:sp>
      <p:cxnSp>
        <p:nvCxnSpPr>
          <p:cNvPr id="73" name="Straight Connector 72"/>
          <p:cNvCxnSpPr/>
          <p:nvPr/>
        </p:nvCxnSpPr>
        <p:spPr>
          <a:xfrm rot="20460000">
            <a:off x="2726359" y="3087584"/>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rot="20460000">
            <a:off x="2879446" y="3029837"/>
            <a:ext cx="3967655" cy="123707"/>
            <a:chOff x="1808480" y="2021839"/>
            <a:chExt cx="3967655" cy="123707"/>
          </a:xfrm>
        </p:grpSpPr>
        <p:cxnSp>
          <p:nvCxnSpPr>
            <p:cNvPr id="76" name="Straight Connector 75"/>
            <p:cNvCxnSpPr/>
            <p:nvPr/>
          </p:nvCxnSpPr>
          <p:spPr>
            <a:xfrm rot="1140000">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140000">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140000">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140000">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140000">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140000">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140000">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1140000">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140000">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140000">
              <a:off x="3180080" y="2021839"/>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140000">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140000">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140000">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rot="1140000">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rot="1140000">
              <a:off x="39443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140000">
              <a:off x="4096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1140000">
              <a:off x="42491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1140000">
              <a:off x="4401555"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1140000">
              <a:off x="4553957"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rot="1140000">
              <a:off x="4706355" y="2022220"/>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1140000">
              <a:off x="48587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rot="1140000">
              <a:off x="5011155" y="2022219"/>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rot="1140000">
              <a:off x="5163556" y="2022221"/>
              <a:ext cx="0" cy="1097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rot="1140000">
              <a:off x="53189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1140000">
              <a:off x="5471332" y="2022720"/>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rot="1140000">
              <a:off x="5623732" y="2022718"/>
              <a:ext cx="0" cy="914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140000">
              <a:off x="5776135" y="2022718"/>
              <a:ext cx="0" cy="9144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4525194" y="2707850"/>
            <a:ext cx="583713" cy="307777"/>
          </a:xfrm>
          <a:prstGeom prst="rect">
            <a:avLst/>
          </a:prstGeom>
          <a:noFill/>
        </p:spPr>
        <p:txBody>
          <a:bodyPr wrap="none" rtlCol="0">
            <a:spAutoFit/>
          </a:bodyPr>
          <a:lstStyle/>
          <a:p>
            <a:r>
              <a:rPr lang="en-US" sz="1400" dirty="0" smtClean="0"/>
              <a:t>Cell 3</a:t>
            </a:r>
            <a:endParaRPr lang="en-US" sz="1400" dirty="0"/>
          </a:p>
        </p:txBody>
      </p:sp>
      <p:sp>
        <p:nvSpPr>
          <p:cNvPr id="108" name="TextBox 107"/>
          <p:cNvSpPr txBox="1"/>
          <p:nvPr/>
        </p:nvSpPr>
        <p:spPr>
          <a:xfrm>
            <a:off x="2635120" y="4936867"/>
            <a:ext cx="5533519" cy="1754327"/>
          </a:xfrm>
          <a:prstGeom prst="rect">
            <a:avLst/>
          </a:prstGeom>
          <a:noFill/>
        </p:spPr>
        <p:txBody>
          <a:bodyPr wrap="square" rtlCol="0">
            <a:spAutoFit/>
          </a:bodyPr>
          <a:lstStyle/>
          <a:p>
            <a:r>
              <a:rPr lang="en-US" dirty="0" smtClean="0"/>
              <a:t>Gene:	Cell1 Reads:	Cell2 Reads:	Cell3 Reads:</a:t>
            </a:r>
          </a:p>
          <a:p>
            <a:r>
              <a:rPr lang="en-US" dirty="0" smtClean="0"/>
              <a:t>A		10			8			8</a:t>
            </a:r>
          </a:p>
          <a:p>
            <a:r>
              <a:rPr lang="en-US" dirty="0" smtClean="0"/>
              <a:t>B		0			2			4</a:t>
            </a:r>
          </a:p>
          <a:p>
            <a:r>
              <a:rPr lang="en-US" dirty="0" smtClean="0"/>
              <a:t>C		14			10			12</a:t>
            </a:r>
          </a:p>
          <a:p>
            <a:r>
              <a:rPr lang="en-US" dirty="0" smtClean="0"/>
              <a:t>…		…			…			…</a:t>
            </a:r>
          </a:p>
          <a:p>
            <a:endParaRPr lang="en-US" dirty="0"/>
          </a:p>
        </p:txBody>
      </p:sp>
      <p:sp>
        <p:nvSpPr>
          <p:cNvPr id="109" name="TextBox 108"/>
          <p:cNvSpPr txBox="1"/>
          <p:nvPr/>
        </p:nvSpPr>
        <p:spPr>
          <a:xfrm>
            <a:off x="552305" y="4540627"/>
            <a:ext cx="4787113" cy="369332"/>
          </a:xfrm>
          <a:prstGeom prst="rect">
            <a:avLst/>
          </a:prstGeom>
          <a:noFill/>
        </p:spPr>
        <p:txBody>
          <a:bodyPr wrap="none" rtlCol="0">
            <a:spAutoFit/>
          </a:bodyPr>
          <a:lstStyle/>
          <a:p>
            <a:r>
              <a:rPr lang="en-US" dirty="0" smtClean="0"/>
              <a:t>A pretend RNA-</a:t>
            </a:r>
            <a:r>
              <a:rPr lang="en-US" dirty="0" err="1" smtClean="0"/>
              <a:t>seq</a:t>
            </a:r>
            <a:r>
              <a:rPr lang="en-US" dirty="0" smtClean="0"/>
              <a:t> data set for three single cells:</a:t>
            </a:r>
            <a:endParaRPr lang="en-US" dirty="0"/>
          </a:p>
        </p:txBody>
      </p:sp>
      <p:sp>
        <p:nvSpPr>
          <p:cNvPr id="113" name="Oval 112"/>
          <p:cNvSpPr/>
          <p:nvPr/>
        </p:nvSpPr>
        <p:spPr>
          <a:xfrm>
            <a:off x="3476916"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cxnSp>
        <p:nvCxnSpPr>
          <p:cNvPr id="7" name="Straight Connector 6"/>
          <p:cNvCxnSpPr/>
          <p:nvPr/>
        </p:nvCxnSpPr>
        <p:spPr>
          <a:xfrm>
            <a:off x="3990793" y="3392322"/>
            <a:ext cx="1224564" cy="0"/>
          </a:xfrm>
          <a:prstGeom prst="line">
            <a:avLst/>
          </a:prstGeom>
          <a:ln w="381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378921" y="3372002"/>
            <a:ext cx="836436" cy="430854"/>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2884070" y="2569924"/>
            <a:ext cx="2371927" cy="8038"/>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192337" y="2609648"/>
            <a:ext cx="18170" cy="768362"/>
          </a:xfrm>
          <a:prstGeom prst="line">
            <a:avLst/>
          </a:prstGeom>
          <a:ln w="38100" cmpd="sng">
            <a:solidFill>
              <a:srgbClr val="000000"/>
            </a:solidFill>
            <a:prstDash val="dot"/>
          </a:ln>
        </p:spPr>
        <p:style>
          <a:lnRef idx="2">
            <a:schemeClr val="accent1"/>
          </a:lnRef>
          <a:fillRef idx="0">
            <a:schemeClr val="accent1"/>
          </a:fillRef>
          <a:effectRef idx="1">
            <a:schemeClr val="accent1"/>
          </a:effectRef>
          <a:fontRef idx="minor">
            <a:schemeClr val="tx1"/>
          </a:fontRef>
        </p:style>
      </p:cxnSp>
      <p:sp>
        <p:nvSpPr>
          <p:cNvPr id="110" name="Oval 109"/>
          <p:cNvSpPr/>
          <p:nvPr/>
        </p:nvSpPr>
        <p:spPr>
          <a:xfrm>
            <a:off x="5120301" y="247571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1" name="TextBox 110"/>
          <p:cNvSpPr txBox="1"/>
          <p:nvPr/>
        </p:nvSpPr>
        <p:spPr>
          <a:xfrm>
            <a:off x="5033692" y="2107029"/>
            <a:ext cx="318229" cy="369332"/>
          </a:xfrm>
          <a:prstGeom prst="rect">
            <a:avLst/>
          </a:prstGeom>
          <a:noFill/>
        </p:spPr>
        <p:txBody>
          <a:bodyPr wrap="none" rtlCol="0">
            <a:spAutoFit/>
          </a:bodyPr>
          <a:lstStyle/>
          <a:p>
            <a:r>
              <a:rPr lang="en-US" dirty="0" smtClean="0"/>
              <a:t>A</a:t>
            </a:r>
            <a:endParaRPr lang="en-US" dirty="0"/>
          </a:p>
        </p:txBody>
      </p:sp>
      <p:sp>
        <p:nvSpPr>
          <p:cNvPr id="115" name="Oval 114"/>
          <p:cNvSpPr/>
          <p:nvPr/>
        </p:nvSpPr>
        <p:spPr>
          <a:xfrm>
            <a:off x="4779204"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17" name="Oval 116"/>
          <p:cNvSpPr/>
          <p:nvPr/>
        </p:nvSpPr>
        <p:spPr>
          <a:xfrm>
            <a:off x="6188918" y="5191760"/>
            <a:ext cx="513877" cy="4368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a:p>
        </p:txBody>
      </p:sp>
      <p:sp>
        <p:nvSpPr>
          <p:cNvPr id="112" name="Rectangle 111"/>
          <p:cNvSpPr/>
          <p:nvPr/>
        </p:nvSpPr>
        <p:spPr>
          <a:xfrm>
            <a:off x="4276097" y="3710977"/>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2772593" y="2507943"/>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3920006" y="3303536"/>
            <a:ext cx="152401" cy="15240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210507" y="1751430"/>
            <a:ext cx="1928307" cy="369332"/>
          </a:xfrm>
          <a:prstGeom prst="rect">
            <a:avLst/>
          </a:prstGeom>
          <a:noFill/>
        </p:spPr>
        <p:txBody>
          <a:bodyPr wrap="none" rtlCol="0">
            <a:spAutoFit/>
          </a:bodyPr>
          <a:lstStyle/>
          <a:p>
            <a:r>
              <a:rPr lang="en-US" dirty="0" smtClean="0"/>
              <a:t>You get the idea….</a:t>
            </a:r>
            <a:endParaRPr lang="en-US" dirty="0"/>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634714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43560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32368" y="2659062"/>
            <a:ext cx="1118014" cy="584776"/>
          </a:xfrm>
          <a:prstGeom prst="rect">
            <a:avLst/>
          </a:prstGeom>
          <a:noFill/>
        </p:spPr>
        <p:txBody>
          <a:bodyPr wrap="none" rtlCol="0">
            <a:spAutoFit/>
          </a:bodyPr>
          <a:lstStyle/>
          <a:p>
            <a:r>
              <a:rPr lang="en-US" sz="3200" dirty="0" smtClean="0"/>
              <a:t>quest</a:t>
            </a:r>
            <a:endParaRPr lang="en-US" sz="3200"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50043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smtClean="0"/>
          </a:p>
          <a:p>
            <a:r>
              <a:rPr lang="en-US" dirty="0" smtClean="0"/>
              <a:t>2 cells = 2-D graph (normal x/y graph)</a:t>
            </a:r>
          </a:p>
          <a:p>
            <a:endParaRPr lang="en-US" dirty="0"/>
          </a:p>
          <a:p>
            <a:endParaRPr lang="en-US" dirty="0" smtClean="0"/>
          </a:p>
          <a:p>
            <a:endParaRPr lang="en-US" dirty="0"/>
          </a:p>
          <a:p>
            <a:endParaRPr lang="en-US" dirty="0" smtClean="0"/>
          </a:p>
          <a:p>
            <a:endParaRPr lang="en-US" dirty="0"/>
          </a:p>
          <a:p>
            <a:r>
              <a:rPr lang="en-US" dirty="0" smtClean="0"/>
              <a:t> </a:t>
            </a:r>
          </a:p>
          <a:p>
            <a:endParaRPr lang="en-US" dirty="0" smtClean="0"/>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392857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smtClean="0"/>
          </a:p>
          <a:p>
            <a:r>
              <a:rPr lang="en-US" dirty="0" smtClean="0"/>
              <a:t>2 cells = 2-D graph (normal x/y graph)</a:t>
            </a:r>
          </a:p>
          <a:p>
            <a:endParaRPr lang="en-US" dirty="0" smtClean="0"/>
          </a:p>
          <a:p>
            <a:r>
              <a:rPr lang="en-US" dirty="0" smtClean="0"/>
              <a:t>3 cells = 3-D graph (fancy graph with depth)</a:t>
            </a:r>
          </a:p>
          <a:p>
            <a:endParaRPr lang="en-US" dirty="0"/>
          </a:p>
          <a:p>
            <a:endParaRPr lang="en-US" dirty="0" smtClean="0"/>
          </a:p>
          <a:p>
            <a:endParaRPr lang="en-US" dirty="0"/>
          </a:p>
          <a:p>
            <a:r>
              <a:rPr lang="en-US" dirty="0" smtClean="0"/>
              <a:t> </a:t>
            </a:r>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48323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smtClean="0"/>
          </a:p>
          <a:p>
            <a:r>
              <a:rPr lang="en-US" dirty="0" smtClean="0"/>
              <a:t>2 cells = 2-D graph (normal x/y graph)</a:t>
            </a:r>
          </a:p>
          <a:p>
            <a:endParaRPr lang="en-US" dirty="0" smtClean="0"/>
          </a:p>
          <a:p>
            <a:r>
              <a:rPr lang="en-US" dirty="0" smtClean="0"/>
              <a:t>3 cells = 3-D graph (fancy graph with depth)</a:t>
            </a:r>
          </a:p>
          <a:p>
            <a:endParaRPr lang="en-US" dirty="0"/>
          </a:p>
          <a:p>
            <a:r>
              <a:rPr lang="en-US" dirty="0" smtClean="0"/>
              <a:t>4 cells = …</a:t>
            </a:r>
          </a:p>
          <a:p>
            <a:endParaRPr lang="en-US" dirty="0"/>
          </a:p>
          <a:p>
            <a:r>
              <a:rPr lang="en-US" dirty="0" smtClean="0"/>
              <a:t> </a:t>
            </a:r>
            <a:endParaRPr lang="en-US" dirty="0"/>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016165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smtClean="0"/>
          </a:p>
          <a:p>
            <a:r>
              <a:rPr lang="en-US" dirty="0" smtClean="0"/>
              <a:t>2 cells = 2-D graph (normal x/y graph)</a:t>
            </a:r>
          </a:p>
          <a:p>
            <a:endParaRPr lang="en-US" dirty="0" smtClean="0"/>
          </a:p>
          <a:p>
            <a:r>
              <a:rPr lang="en-US" dirty="0" smtClean="0"/>
              <a:t>3 cells = 3-D graph (fancy graph with depth)</a:t>
            </a:r>
          </a:p>
          <a:p>
            <a:endParaRPr lang="en-US" dirty="0"/>
          </a:p>
          <a:p>
            <a:r>
              <a:rPr lang="en-US" dirty="0" smtClean="0"/>
              <a:t>4 cells = 4-D graph (you can’t draw it)</a:t>
            </a:r>
          </a:p>
          <a:p>
            <a:endParaRPr lang="en-US" dirty="0"/>
          </a:p>
          <a:p>
            <a:r>
              <a:rPr lang="en-US" dirty="0" smtClean="0"/>
              <a:t>  </a:t>
            </a:r>
          </a:p>
        </p:txBody>
      </p:sp>
      <p:sp>
        <p:nvSpPr>
          <p:cNvPr id="5" name="Rectangle 4"/>
          <p:cNvSpPr/>
          <p:nvPr/>
        </p:nvSpPr>
        <p:spPr>
          <a:xfrm>
            <a:off x="344217" y="5163531"/>
            <a:ext cx="569738" cy="5697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872893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smtClean="0"/>
          </a:p>
          <a:p>
            <a:r>
              <a:rPr lang="en-US" dirty="0" smtClean="0"/>
              <a:t>2 cells = 2-D graph (normal x/y graph)</a:t>
            </a:r>
          </a:p>
          <a:p>
            <a:endParaRPr lang="en-US" dirty="0" smtClean="0"/>
          </a:p>
          <a:p>
            <a:r>
              <a:rPr lang="en-US" dirty="0" smtClean="0"/>
              <a:t>3 cells = 3-D graph (fancy graph with depth)</a:t>
            </a:r>
          </a:p>
          <a:p>
            <a:endParaRPr lang="en-US" dirty="0"/>
          </a:p>
          <a:p>
            <a:r>
              <a:rPr lang="en-US" dirty="0" smtClean="0"/>
              <a:t>4 cells = 4-D graph (you can’t draw it)</a:t>
            </a:r>
          </a:p>
          <a:p>
            <a:endParaRPr lang="en-US" dirty="0"/>
          </a:p>
          <a:p>
            <a:r>
              <a:rPr lang="en-US" dirty="0" smtClean="0"/>
              <a:t>200 cells = 200-D graph (etc..)</a:t>
            </a:r>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978603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Dimensions So Far…</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1 cell = 1-D graph (number line)</a:t>
            </a:r>
          </a:p>
          <a:p>
            <a:endParaRPr lang="en-US" dirty="0" smtClean="0"/>
          </a:p>
          <a:p>
            <a:r>
              <a:rPr lang="en-US" dirty="0" smtClean="0"/>
              <a:t>2 cells = 2-D graph (normal x/y graph)</a:t>
            </a:r>
          </a:p>
          <a:p>
            <a:endParaRPr lang="en-US" dirty="0" smtClean="0"/>
          </a:p>
          <a:p>
            <a:r>
              <a:rPr lang="en-US" dirty="0" smtClean="0"/>
              <a:t>3 cells = 3-D graph (fancy graph with depth)</a:t>
            </a:r>
          </a:p>
          <a:p>
            <a:endParaRPr lang="en-US" dirty="0"/>
          </a:p>
          <a:p>
            <a:r>
              <a:rPr lang="en-US" dirty="0" smtClean="0"/>
              <a:t>4 cells = 4-D graph (you can’t draw it)</a:t>
            </a:r>
          </a:p>
          <a:p>
            <a:endParaRPr lang="en-US" dirty="0"/>
          </a:p>
          <a:p>
            <a:r>
              <a:rPr lang="en-US" dirty="0" smtClean="0"/>
              <a:t>200 cells = 200-D graph (etc..)</a:t>
            </a:r>
          </a:p>
        </p:txBody>
      </p:sp>
      <p:sp>
        <p:nvSpPr>
          <p:cNvPr id="2" name="TextBox 1"/>
          <p:cNvSpPr txBox="1"/>
          <p:nvPr/>
        </p:nvSpPr>
        <p:spPr>
          <a:xfrm>
            <a:off x="482930" y="5768931"/>
            <a:ext cx="8178140" cy="369332"/>
          </a:xfrm>
          <a:prstGeom prst="rect">
            <a:avLst/>
          </a:prstGeom>
          <a:noFill/>
        </p:spPr>
        <p:txBody>
          <a:bodyPr wrap="none" rtlCol="0">
            <a:spAutoFit/>
          </a:bodyPr>
          <a:lstStyle/>
          <a:p>
            <a:r>
              <a:rPr lang="en-US" dirty="0" smtClean="0"/>
              <a:t>Are all those dimensions super important? Or are some more important than others?</a:t>
            </a:r>
            <a:endParaRPr lang="en-US" dirty="0"/>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206308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Back to 2 Cells (and 2 Dimensions)</a:t>
            </a:r>
            <a:endParaRPr lang="en-US" sz="36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278512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Hypothetically Speaking… what if we had 2-cell data that looked like this:</a:t>
            </a:r>
            <a:endParaRPr lang="en-US" sz="3200" dirty="0"/>
          </a:p>
        </p:txBody>
      </p:sp>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grpSp>
        <p:nvGrpSpPr>
          <p:cNvPr id="5" name="Group 4"/>
          <p:cNvGrpSpPr/>
          <p:nvPr/>
        </p:nvGrpSpPr>
        <p:grpSpPr>
          <a:xfrm>
            <a:off x="2020455" y="2089725"/>
            <a:ext cx="5715019" cy="3486730"/>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74668" y="3481957"/>
            <a:ext cx="4513811" cy="319776"/>
            <a:chOff x="2659148" y="2734147"/>
            <a:chExt cx="4513811" cy="319776"/>
          </a:xfrm>
        </p:grpSpPr>
        <p:sp>
          <p:nvSpPr>
            <p:cNvPr id="9" name="Oval 8"/>
            <p:cNvSpPr/>
            <p:nvPr/>
          </p:nvSpPr>
          <p:spPr>
            <a:xfrm>
              <a:off x="2659148" y="283900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8050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09388" y="274579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4061228"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702794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660802"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995948" y="27574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54244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133733" y="290891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7341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288561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2" name="Footer Placeholder 2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295913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Hypothetically Speaking… what if we had 2-cell data that looked like this:</a:t>
            </a:r>
            <a:endParaRPr lang="en-US" sz="3200" dirty="0"/>
          </a:p>
        </p:txBody>
      </p:sp>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grpSp>
        <p:nvGrpSpPr>
          <p:cNvPr id="5" name="Group 4"/>
          <p:cNvGrpSpPr/>
          <p:nvPr/>
        </p:nvGrpSpPr>
        <p:grpSpPr>
          <a:xfrm>
            <a:off x="2020455" y="2089725"/>
            <a:ext cx="5715019" cy="3486730"/>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74668" y="3481957"/>
            <a:ext cx="4513811" cy="319776"/>
            <a:chOff x="2659148" y="2734147"/>
            <a:chExt cx="4513811" cy="319776"/>
          </a:xfrm>
        </p:grpSpPr>
        <p:sp>
          <p:nvSpPr>
            <p:cNvPr id="9" name="Oval 8"/>
            <p:cNvSpPr/>
            <p:nvPr/>
          </p:nvSpPr>
          <p:spPr>
            <a:xfrm>
              <a:off x="2659148" y="283900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8050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09388" y="274579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4061228"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702794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660802"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995948" y="27574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54244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133733" y="290891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7341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288561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2" name="Straight Arrow Connector 21"/>
          <p:cNvCxnSpPr/>
          <p:nvPr/>
        </p:nvCxnSpPr>
        <p:spPr>
          <a:xfrm>
            <a:off x="4770290" y="346053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374668" y="346053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769902" y="2726305"/>
            <a:ext cx="3883132" cy="646331"/>
          </a:xfrm>
          <a:prstGeom prst="rect">
            <a:avLst/>
          </a:prstGeom>
          <a:noFill/>
        </p:spPr>
        <p:txBody>
          <a:bodyPr wrap="square" rtlCol="0">
            <a:spAutoFit/>
          </a:bodyPr>
          <a:lstStyle/>
          <a:p>
            <a:pPr algn="ctr"/>
            <a:r>
              <a:rPr lang="en-US" dirty="0" smtClean="0"/>
              <a:t>Almost all of the variation in the data is from left to right</a:t>
            </a:r>
            <a:endParaRPr lang="en-US" dirty="0"/>
          </a:p>
        </p:txBody>
      </p:sp>
      <p:sp>
        <p:nvSpPr>
          <p:cNvPr id="25" name="Footer Placeholder 2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23585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Hypothetically Speaking… what if we had 2-cell data that looked like this:</a:t>
            </a:r>
            <a:endParaRPr lang="en-US" sz="3200" dirty="0"/>
          </a:p>
        </p:txBody>
      </p:sp>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grpSp>
        <p:nvGrpSpPr>
          <p:cNvPr id="5" name="Group 4"/>
          <p:cNvGrpSpPr/>
          <p:nvPr/>
        </p:nvGrpSpPr>
        <p:grpSpPr>
          <a:xfrm>
            <a:off x="2020455" y="2089725"/>
            <a:ext cx="5715019" cy="3486730"/>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Oval 8"/>
          <p:cNvSpPr/>
          <p:nvPr/>
        </p:nvSpPr>
        <p:spPr>
          <a:xfrm>
            <a:off x="23746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09602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02490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77674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743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376322"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711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25796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384925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9990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3038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71453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13449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2769902" y="2453295"/>
            <a:ext cx="3883132" cy="923330"/>
          </a:xfrm>
          <a:prstGeom prst="rect">
            <a:avLst/>
          </a:prstGeom>
          <a:noFill/>
        </p:spPr>
        <p:txBody>
          <a:bodyPr wrap="square" rtlCol="0">
            <a:spAutoFit/>
          </a:bodyPr>
          <a:lstStyle/>
          <a:p>
            <a:pPr algn="ctr"/>
            <a:r>
              <a:rPr lang="en-US" dirty="0" smtClean="0"/>
              <a:t>If we flattened the data (removed the up/down variation), it wouldn’t look much different.</a:t>
            </a:r>
            <a:endParaRPr lang="en-US" dirty="0"/>
          </a:p>
        </p:txBody>
      </p:sp>
      <p:sp>
        <p:nvSpPr>
          <p:cNvPr id="8" name="Footer Placeholder 7"/>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19190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StatQuest</a:t>
            </a:r>
            <a:r>
              <a:rPr lang="en-US" dirty="0" smtClean="0"/>
              <a:t>!!!</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08246959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Hypothetically Speaking… what if we had 2-cell data that looked like this:</a:t>
            </a:r>
            <a:endParaRPr lang="en-US" sz="3200" dirty="0"/>
          </a:p>
        </p:txBody>
      </p:sp>
      <p:sp>
        <p:nvSpPr>
          <p:cNvPr id="9" name="Oval 8"/>
          <p:cNvSpPr/>
          <p:nvPr/>
        </p:nvSpPr>
        <p:spPr>
          <a:xfrm>
            <a:off x="23746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09602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02490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77674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743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6376322"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711468"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25796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384925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9990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30381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714537"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134493" y="365672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2769902" y="2453295"/>
            <a:ext cx="3883132" cy="646331"/>
          </a:xfrm>
          <a:prstGeom prst="rect">
            <a:avLst/>
          </a:prstGeom>
          <a:noFill/>
        </p:spPr>
        <p:txBody>
          <a:bodyPr wrap="square" rtlCol="0">
            <a:spAutoFit/>
          </a:bodyPr>
          <a:lstStyle/>
          <a:p>
            <a:pPr algn="ctr"/>
            <a:r>
              <a:rPr lang="en-US" dirty="0" smtClean="0"/>
              <a:t>And if we flattened the data, we could graph it with a number line.</a:t>
            </a:r>
            <a:endParaRPr lang="en-US" dirty="0"/>
          </a:p>
        </p:txBody>
      </p:sp>
      <p:grpSp>
        <p:nvGrpSpPr>
          <p:cNvPr id="22" name="Group 21"/>
          <p:cNvGrpSpPr/>
          <p:nvPr/>
        </p:nvGrpSpPr>
        <p:grpSpPr>
          <a:xfrm>
            <a:off x="2286856" y="3771508"/>
            <a:ext cx="4448510" cy="457200"/>
            <a:chOff x="2453067" y="2183507"/>
            <a:chExt cx="4448510" cy="457200"/>
          </a:xfrm>
        </p:grpSpPr>
        <p:cxnSp>
          <p:nvCxnSpPr>
            <p:cNvPr id="23" name="Straight Connector 22"/>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2603897" y="2183507"/>
              <a:ext cx="4114800" cy="123706"/>
              <a:chOff x="1656080" y="2021840"/>
              <a:chExt cx="4114800" cy="123706"/>
            </a:xfrm>
          </p:grpSpPr>
          <p:cxnSp>
            <p:nvCxnSpPr>
              <p:cNvPr id="32" name="Straight Connector 31"/>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28" name="TextBox 27"/>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29" name="TextBox 28"/>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30" name="TextBox 29"/>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31" name="TextBox 30"/>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gr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67441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Hypothetically Speaking… what if we had 2-cell data that looked like this:</a:t>
            </a:r>
            <a:endParaRPr lang="en-US" sz="3200" dirty="0"/>
          </a:p>
        </p:txBody>
      </p:sp>
      <p:sp>
        <p:nvSpPr>
          <p:cNvPr id="9" name="Oval 8"/>
          <p:cNvSpPr/>
          <p:nvPr/>
        </p:nvSpPr>
        <p:spPr>
          <a:xfrm>
            <a:off x="444185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516321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509209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584393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881065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8443507"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778653"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6325148"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916438"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8066202"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8371002"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7781722"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7201678" y="5520863"/>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2" name="Group 21"/>
          <p:cNvGrpSpPr/>
          <p:nvPr/>
        </p:nvGrpSpPr>
        <p:grpSpPr>
          <a:xfrm>
            <a:off x="4354041" y="5635649"/>
            <a:ext cx="4448510" cy="457200"/>
            <a:chOff x="2453067" y="2183507"/>
            <a:chExt cx="4448510" cy="457200"/>
          </a:xfrm>
        </p:grpSpPr>
        <p:cxnSp>
          <p:nvCxnSpPr>
            <p:cNvPr id="23" name="Straight Connector 22"/>
            <p:cNvCxnSpPr/>
            <p:nvPr/>
          </p:nvCxnSpPr>
          <p:spPr>
            <a:xfrm>
              <a:off x="2603897" y="2245360"/>
              <a:ext cx="429768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2603897" y="2183507"/>
              <a:ext cx="4114800" cy="123706"/>
              <a:chOff x="1656080" y="2021840"/>
              <a:chExt cx="4114800" cy="123706"/>
            </a:xfrm>
          </p:grpSpPr>
          <p:cxnSp>
            <p:nvCxnSpPr>
              <p:cNvPr id="32" name="Straight Connector 31"/>
              <p:cNvCxnSpPr/>
              <p:nvPr/>
            </p:nvCxnSpPr>
            <p:spPr>
              <a:xfrm>
                <a:off x="165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80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96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113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265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18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570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722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875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027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180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332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484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637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789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942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094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246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399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551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704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56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008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1612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3136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660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6184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5770880" y="2021840"/>
                <a:ext cx="0" cy="1237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2453067" y="2271375"/>
              <a:ext cx="301660"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3225227" y="2271375"/>
              <a:ext cx="301660" cy="369332"/>
            </a:xfrm>
            <a:prstGeom prst="rect">
              <a:avLst/>
            </a:prstGeom>
            <a:noFill/>
          </p:spPr>
          <p:txBody>
            <a:bodyPr wrap="none" rtlCol="0">
              <a:spAutoFit/>
            </a:bodyPr>
            <a:lstStyle/>
            <a:p>
              <a:r>
                <a:rPr lang="en-US" dirty="0" smtClean="0"/>
                <a:t>5</a:t>
              </a:r>
              <a:endParaRPr lang="en-US" dirty="0"/>
            </a:p>
          </p:txBody>
        </p:sp>
        <p:sp>
          <p:nvSpPr>
            <p:cNvPr id="28" name="TextBox 27"/>
            <p:cNvSpPr txBox="1"/>
            <p:nvPr/>
          </p:nvSpPr>
          <p:spPr>
            <a:xfrm>
              <a:off x="3924697" y="2271375"/>
              <a:ext cx="418654" cy="369332"/>
            </a:xfrm>
            <a:prstGeom prst="rect">
              <a:avLst/>
            </a:prstGeom>
            <a:noFill/>
          </p:spPr>
          <p:txBody>
            <a:bodyPr wrap="none" rtlCol="0">
              <a:spAutoFit/>
            </a:bodyPr>
            <a:lstStyle/>
            <a:p>
              <a:r>
                <a:rPr lang="en-US" dirty="0" smtClean="0"/>
                <a:t>10</a:t>
              </a:r>
              <a:endParaRPr lang="en-US" dirty="0"/>
            </a:p>
          </p:txBody>
        </p:sp>
        <p:sp>
          <p:nvSpPr>
            <p:cNvPr id="29" name="TextBox 28"/>
            <p:cNvSpPr txBox="1"/>
            <p:nvPr/>
          </p:nvSpPr>
          <p:spPr>
            <a:xfrm>
              <a:off x="4680570" y="2271375"/>
              <a:ext cx="418654" cy="369332"/>
            </a:xfrm>
            <a:prstGeom prst="rect">
              <a:avLst/>
            </a:prstGeom>
            <a:noFill/>
          </p:spPr>
          <p:txBody>
            <a:bodyPr wrap="none" rtlCol="0">
              <a:spAutoFit/>
            </a:bodyPr>
            <a:lstStyle/>
            <a:p>
              <a:r>
                <a:rPr lang="en-US" dirty="0" smtClean="0"/>
                <a:t>15</a:t>
              </a:r>
              <a:endParaRPr lang="en-US" dirty="0"/>
            </a:p>
          </p:txBody>
        </p:sp>
        <p:sp>
          <p:nvSpPr>
            <p:cNvPr id="30" name="TextBox 29"/>
            <p:cNvSpPr txBox="1"/>
            <p:nvPr/>
          </p:nvSpPr>
          <p:spPr>
            <a:xfrm>
              <a:off x="5442570" y="2271375"/>
              <a:ext cx="418654" cy="369332"/>
            </a:xfrm>
            <a:prstGeom prst="rect">
              <a:avLst/>
            </a:prstGeom>
            <a:noFill/>
          </p:spPr>
          <p:txBody>
            <a:bodyPr wrap="none" rtlCol="0">
              <a:spAutoFit/>
            </a:bodyPr>
            <a:lstStyle/>
            <a:p>
              <a:r>
                <a:rPr lang="en-US" dirty="0" smtClean="0"/>
                <a:t>20</a:t>
              </a:r>
              <a:endParaRPr lang="en-US" dirty="0"/>
            </a:p>
          </p:txBody>
        </p:sp>
        <p:sp>
          <p:nvSpPr>
            <p:cNvPr id="31" name="TextBox 30"/>
            <p:cNvSpPr txBox="1"/>
            <p:nvPr/>
          </p:nvSpPr>
          <p:spPr>
            <a:xfrm>
              <a:off x="6109097" y="2271375"/>
              <a:ext cx="649261" cy="369332"/>
            </a:xfrm>
            <a:prstGeom prst="rect">
              <a:avLst/>
            </a:prstGeom>
            <a:noFill/>
          </p:spPr>
          <p:txBody>
            <a:bodyPr wrap="none" rtlCol="0">
              <a:spAutoFit/>
            </a:bodyPr>
            <a:lstStyle/>
            <a:p>
              <a:r>
                <a:rPr lang="en-US" dirty="0" smtClean="0"/>
                <a:t>etc…</a:t>
              </a:r>
              <a:endParaRPr lang="en-US" dirty="0"/>
            </a:p>
          </p:txBody>
        </p:sp>
      </p:grpSp>
      <p:grpSp>
        <p:nvGrpSpPr>
          <p:cNvPr id="60" name="Group 59"/>
          <p:cNvGrpSpPr/>
          <p:nvPr/>
        </p:nvGrpSpPr>
        <p:grpSpPr>
          <a:xfrm>
            <a:off x="168942" y="1697852"/>
            <a:ext cx="4994271" cy="3005983"/>
            <a:chOff x="657623" y="2089725"/>
            <a:chExt cx="7077851" cy="4260061"/>
          </a:xfrm>
        </p:grpSpPr>
        <p:sp>
          <p:nvSpPr>
            <p:cNvPr id="61" name="TextBox 60"/>
            <p:cNvSpPr txBox="1"/>
            <p:nvPr/>
          </p:nvSpPr>
          <p:spPr>
            <a:xfrm>
              <a:off x="657623" y="3563495"/>
              <a:ext cx="1189919" cy="1308538"/>
            </a:xfrm>
            <a:prstGeom prst="rect">
              <a:avLst/>
            </a:prstGeom>
            <a:noFill/>
          </p:spPr>
          <p:txBody>
            <a:bodyPr wrap="none" rtlCol="0">
              <a:spAutoFit/>
            </a:bodyPr>
            <a:lstStyle/>
            <a:p>
              <a:pPr algn="ctr"/>
              <a:r>
                <a:rPr lang="en-US" dirty="0" smtClean="0"/>
                <a:t>Cell 2</a:t>
              </a:r>
            </a:p>
            <a:p>
              <a:pPr algn="ctr"/>
              <a:r>
                <a:rPr lang="en-US" dirty="0" smtClean="0"/>
                <a:t>Read </a:t>
              </a:r>
            </a:p>
            <a:p>
              <a:pPr algn="ctr"/>
              <a:r>
                <a:rPr lang="en-US" dirty="0" smtClean="0"/>
                <a:t>Counts</a:t>
              </a:r>
              <a:endParaRPr lang="en-US" dirty="0"/>
            </a:p>
          </p:txBody>
        </p:sp>
        <p:sp>
          <p:nvSpPr>
            <p:cNvPr id="62" name="TextBox 61"/>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grpSp>
          <p:nvGrpSpPr>
            <p:cNvPr id="63" name="Group 62"/>
            <p:cNvGrpSpPr/>
            <p:nvPr/>
          </p:nvGrpSpPr>
          <p:grpSpPr>
            <a:xfrm>
              <a:off x="2020455" y="2089725"/>
              <a:ext cx="5715019" cy="3486730"/>
              <a:chOff x="2020455" y="2089725"/>
              <a:chExt cx="5715019" cy="3486730"/>
            </a:xfrm>
          </p:grpSpPr>
          <p:sp>
            <p:nvSpPr>
              <p:cNvPr id="78" name="Rectangle 77"/>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2374668" y="3481957"/>
              <a:ext cx="4513811" cy="319776"/>
              <a:chOff x="2659148" y="2734147"/>
              <a:chExt cx="4513811" cy="319776"/>
            </a:xfrm>
          </p:grpSpPr>
          <p:sp>
            <p:nvSpPr>
              <p:cNvPr id="65" name="Oval 64"/>
              <p:cNvSpPr/>
              <p:nvPr/>
            </p:nvSpPr>
            <p:spPr>
              <a:xfrm>
                <a:off x="2659148" y="283900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338050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Oval 66"/>
              <p:cNvSpPr/>
              <p:nvPr/>
            </p:nvSpPr>
            <p:spPr>
              <a:xfrm>
                <a:off x="3309388" y="274579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4061228"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7027948" y="285065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Oval 69"/>
              <p:cNvSpPr/>
              <p:nvPr/>
            </p:nvSpPr>
            <p:spPr>
              <a:xfrm>
                <a:off x="6660802"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Oval 70"/>
              <p:cNvSpPr/>
              <p:nvPr/>
            </p:nvSpPr>
            <p:spPr>
              <a:xfrm>
                <a:off x="4995948" y="275744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2" name="Oval 71"/>
              <p:cNvSpPr/>
              <p:nvPr/>
            </p:nvSpPr>
            <p:spPr>
              <a:xfrm>
                <a:off x="454244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Oval 72"/>
              <p:cNvSpPr/>
              <p:nvPr/>
            </p:nvSpPr>
            <p:spPr>
              <a:xfrm>
                <a:off x="4133733" y="290891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a:xfrm>
                <a:off x="62834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Oval 74"/>
              <p:cNvSpPr/>
              <p:nvPr/>
            </p:nvSpPr>
            <p:spPr>
              <a:xfrm>
                <a:off x="6588297" y="273414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Oval 75"/>
              <p:cNvSpPr/>
              <p:nvPr/>
            </p:nvSpPr>
            <p:spPr>
              <a:xfrm>
                <a:off x="5999017" y="2885610"/>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Oval 76"/>
              <p:cNvSpPr/>
              <p:nvPr/>
            </p:nvSpPr>
            <p:spPr>
              <a:xfrm>
                <a:off x="5418973"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cxnSp>
        <p:nvCxnSpPr>
          <p:cNvPr id="4" name="Straight Arrow Connector 3"/>
          <p:cNvCxnSpPr/>
          <p:nvPr/>
        </p:nvCxnSpPr>
        <p:spPr>
          <a:xfrm>
            <a:off x="4586864" y="4450637"/>
            <a:ext cx="505229" cy="664100"/>
          </a:xfrm>
          <a:prstGeom prst="straightConnector1">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371627" y="2796212"/>
            <a:ext cx="3439026" cy="2031325"/>
          </a:xfrm>
          <a:prstGeom prst="rect">
            <a:avLst/>
          </a:prstGeom>
          <a:noFill/>
        </p:spPr>
        <p:txBody>
          <a:bodyPr wrap="square" rtlCol="0">
            <a:spAutoFit/>
          </a:bodyPr>
          <a:lstStyle/>
          <a:p>
            <a:r>
              <a:rPr lang="en-US" dirty="0" smtClean="0"/>
              <a:t>In this case, we can take 2-D data and display it on a 1-D graph without too much information loss.</a:t>
            </a:r>
          </a:p>
          <a:p>
            <a:endParaRPr lang="en-US" dirty="0"/>
          </a:p>
          <a:p>
            <a:r>
              <a:rPr lang="en-US" dirty="0" smtClean="0"/>
              <a:t>Both graphs say, “the important variation is left to right”.</a:t>
            </a:r>
            <a:endParaRPr lang="en-US" dirty="0"/>
          </a:p>
        </p:txBody>
      </p:sp>
      <p:sp>
        <p:nvSpPr>
          <p:cNvPr id="6" name="TextBox 5"/>
          <p:cNvSpPr txBox="1"/>
          <p:nvPr/>
        </p:nvSpPr>
        <p:spPr>
          <a:xfrm>
            <a:off x="2654179" y="1949263"/>
            <a:ext cx="518091" cy="369332"/>
          </a:xfrm>
          <a:prstGeom prst="rect">
            <a:avLst/>
          </a:prstGeom>
          <a:noFill/>
        </p:spPr>
        <p:txBody>
          <a:bodyPr wrap="none" rtlCol="0">
            <a:spAutoFit/>
          </a:bodyPr>
          <a:lstStyle/>
          <a:p>
            <a:r>
              <a:rPr lang="en-US" b="1" dirty="0" smtClean="0"/>
              <a:t>2-D</a:t>
            </a:r>
            <a:endParaRPr lang="en-US" b="1" dirty="0"/>
          </a:p>
        </p:txBody>
      </p:sp>
      <p:sp>
        <p:nvSpPr>
          <p:cNvPr id="7" name="TextBox 6"/>
          <p:cNvSpPr txBox="1"/>
          <p:nvPr/>
        </p:nvSpPr>
        <p:spPr>
          <a:xfrm>
            <a:off x="6519733" y="4930071"/>
            <a:ext cx="517840" cy="369332"/>
          </a:xfrm>
          <a:prstGeom prst="rect">
            <a:avLst/>
          </a:prstGeom>
          <a:noFill/>
        </p:spPr>
        <p:txBody>
          <a:bodyPr wrap="none" rtlCol="0">
            <a:spAutoFit/>
          </a:bodyPr>
          <a:lstStyle/>
          <a:p>
            <a:r>
              <a:rPr lang="en-US" b="1" dirty="0" smtClean="0"/>
              <a:t>1-D</a:t>
            </a:r>
            <a:endParaRPr lang="en-US" b="1"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228588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One more example: TV and Movies</a:t>
            </a:r>
            <a:endParaRPr lang="en-US" sz="3200" dirty="0"/>
          </a:p>
        </p:txBody>
      </p:sp>
      <p:sp>
        <p:nvSpPr>
          <p:cNvPr id="5" name="TextBox 4"/>
          <p:cNvSpPr txBox="1"/>
          <p:nvPr/>
        </p:nvSpPr>
        <p:spPr>
          <a:xfrm>
            <a:off x="1676449" y="2003952"/>
            <a:ext cx="5791103" cy="2862323"/>
          </a:xfrm>
          <a:prstGeom prst="rect">
            <a:avLst/>
          </a:prstGeom>
          <a:noFill/>
        </p:spPr>
        <p:txBody>
          <a:bodyPr wrap="square" rtlCol="0">
            <a:spAutoFit/>
          </a:bodyPr>
          <a:lstStyle/>
          <a:p>
            <a:r>
              <a:rPr lang="en-US" dirty="0" smtClean="0"/>
              <a:t>TV and Movies are almost always 2-D, even though the subjects are 3-D.</a:t>
            </a:r>
          </a:p>
          <a:p>
            <a:endParaRPr lang="en-US" dirty="0"/>
          </a:p>
          <a:p>
            <a:r>
              <a:rPr lang="en-US" dirty="0" smtClean="0"/>
              <a:t>This is OK. The 3</a:t>
            </a:r>
            <a:r>
              <a:rPr lang="en-US" baseline="30000" dirty="0" smtClean="0"/>
              <a:t>rd</a:t>
            </a:r>
            <a:r>
              <a:rPr lang="en-US" dirty="0" smtClean="0"/>
              <a:t> dimension doesn’t usually add much to the story. Things still look believable without it.  People look like people, things look like things, even when they have no depth and are flat on a screen.</a:t>
            </a:r>
          </a:p>
          <a:p>
            <a:endParaRPr lang="en-US" dirty="0"/>
          </a:p>
          <a:p>
            <a:r>
              <a:rPr lang="en-US" dirty="0" smtClean="0"/>
              <a:t>A movie camera takes 3-D information and flattens it to 2-D without too much loss of information.</a:t>
            </a:r>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21706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Summary of Dimensions</a:t>
            </a:r>
            <a:endParaRPr lang="en-US" sz="3200" dirty="0"/>
          </a:p>
        </p:txBody>
      </p:sp>
      <p:sp>
        <p:nvSpPr>
          <p:cNvPr id="3" name="Content Placeholder 2"/>
          <p:cNvSpPr>
            <a:spLocks noGrp="1"/>
          </p:cNvSpPr>
          <p:nvPr>
            <p:ph idx="1"/>
          </p:nvPr>
        </p:nvSpPr>
        <p:spPr/>
        <p:txBody>
          <a:bodyPr>
            <a:normAutofit/>
          </a:bodyPr>
          <a:lstStyle/>
          <a:p>
            <a:r>
              <a:rPr lang="en-US" sz="2400" dirty="0" smtClean="0"/>
              <a:t>Each cell we sequence adds another “dimension”</a:t>
            </a:r>
          </a:p>
          <a:p>
            <a:r>
              <a:rPr lang="en-US" sz="2400" dirty="0" smtClean="0"/>
              <a:t>Some dimensions are more important than others…</a:t>
            </a:r>
            <a:endParaRPr lang="en-US" sz="2400"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565125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does all of this have to do with PCA?</a:t>
            </a:r>
            <a:endParaRPr lang="en-US" sz="3600" dirty="0"/>
          </a:p>
        </p:txBody>
      </p:sp>
      <p:sp>
        <p:nvSpPr>
          <p:cNvPr id="3" name="Content Placeholder 2"/>
          <p:cNvSpPr>
            <a:spLocks noGrp="1"/>
          </p:cNvSpPr>
          <p:nvPr>
            <p:ph idx="1"/>
          </p:nvPr>
        </p:nvSpPr>
        <p:spPr/>
        <p:txBody>
          <a:bodyPr>
            <a:normAutofit/>
          </a:bodyPr>
          <a:lstStyle/>
          <a:p>
            <a:r>
              <a:rPr lang="en-US" sz="2400" dirty="0" smtClean="0"/>
              <a:t>PCA takes a dataset with a lot of dimensions (i.e. lots of cells) and flattens it to 2 or 3 dimensions so we can look at it.</a:t>
            </a:r>
          </a:p>
          <a:p>
            <a:pPr lvl="1"/>
            <a:r>
              <a:rPr lang="en-US" sz="1800" dirty="0" smtClean="0"/>
              <a:t>It tries to find a meaningful way to flatten the data by focusing on the things that are different between cells.  (much, much more on this later)</a:t>
            </a:r>
          </a:p>
          <a:p>
            <a:endParaRPr lang="en-US" sz="2400" dirty="0"/>
          </a:p>
          <a:p>
            <a:r>
              <a:rPr lang="en-US" sz="2400" dirty="0" smtClean="0"/>
              <a:t>This is sort of like flattening a Z-stack of microscope images to make a single 2-D image for publication.</a:t>
            </a:r>
            <a:endParaRPr lang="en-US" sz="2400"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334106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PCA example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4080025085"/>
              </p:ext>
            </p:extLst>
          </p:nvPr>
        </p:nvGraphicFramePr>
        <p:xfrm>
          <a:off x="1524000" y="2182075"/>
          <a:ext cx="6096000" cy="4079240"/>
        </p:xfrm>
        <a:graphic>
          <a:graphicData uri="http://schemas.openxmlformats.org/drawingml/2006/table">
            <a:tbl>
              <a:tblPr firstRow="1" bandRow="1">
                <a:tableStyleId>{7E9639D4-E3E2-4D34-9284-5A2195B3D0D7}</a:tableStyleId>
              </a:tblPr>
              <a:tblGrid>
                <a:gridCol w="2032000"/>
                <a:gridCol w="2032000"/>
                <a:gridCol w="2032000"/>
              </a:tblGrid>
              <a:tr h="370840">
                <a:tc>
                  <a:txBody>
                    <a:bodyPr/>
                    <a:lstStyle/>
                    <a:p>
                      <a:r>
                        <a:rPr lang="en-US" dirty="0" smtClean="0"/>
                        <a:t>Gene</a:t>
                      </a:r>
                      <a:endParaRPr lang="en-US" dirty="0"/>
                    </a:p>
                  </a:txBody>
                  <a:tcPr/>
                </a:tc>
                <a:tc>
                  <a:txBody>
                    <a:bodyPr/>
                    <a:lstStyle/>
                    <a:p>
                      <a:r>
                        <a:rPr lang="en-US" dirty="0" smtClean="0"/>
                        <a:t>Cell1 reads</a:t>
                      </a:r>
                      <a:endParaRPr lang="en-US" dirty="0"/>
                    </a:p>
                  </a:txBody>
                  <a:tcPr/>
                </a:tc>
                <a:tc>
                  <a:txBody>
                    <a:bodyPr/>
                    <a:lstStyle/>
                    <a:p>
                      <a:r>
                        <a:rPr lang="en-US" dirty="0" smtClean="0"/>
                        <a:t>Cell2 reads</a:t>
                      </a:r>
                      <a:endParaRPr lang="en-US" dirty="0"/>
                    </a:p>
                  </a:txBody>
                  <a:tcPr/>
                </a:tc>
              </a:tr>
              <a:tr h="370840">
                <a:tc>
                  <a:txBody>
                    <a:bodyPr/>
                    <a:lstStyle/>
                    <a:p>
                      <a:r>
                        <a:rPr lang="en-US" dirty="0" smtClean="0"/>
                        <a:t>a</a:t>
                      </a:r>
                    </a:p>
                  </a:txBody>
                  <a:tcPr/>
                </a:tc>
                <a:tc>
                  <a:txBody>
                    <a:bodyPr/>
                    <a:lstStyle/>
                    <a:p>
                      <a:r>
                        <a:rPr lang="en-US" dirty="0" smtClean="0"/>
                        <a:t>10</a:t>
                      </a:r>
                      <a:endParaRPr lang="en-US" dirty="0"/>
                    </a:p>
                  </a:txBody>
                  <a:tcPr/>
                </a:tc>
                <a:tc>
                  <a:txBody>
                    <a:bodyPr/>
                    <a:lstStyle/>
                    <a:p>
                      <a:r>
                        <a:rPr lang="en-US" dirty="0" smtClean="0"/>
                        <a:t>8</a:t>
                      </a:r>
                      <a:endParaRPr lang="en-US" dirty="0"/>
                    </a:p>
                  </a:txBody>
                  <a:tcPr/>
                </a:tc>
              </a:tr>
              <a:tr h="370840">
                <a:tc>
                  <a:txBody>
                    <a:bodyPr/>
                    <a:lstStyle/>
                    <a:p>
                      <a:r>
                        <a:rPr lang="en-US" dirty="0" smtClean="0"/>
                        <a:t>b</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c</a:t>
                      </a:r>
                      <a:endParaRPr lang="en-US" dirty="0"/>
                    </a:p>
                  </a:txBody>
                  <a:tcPr/>
                </a:tc>
                <a:tc>
                  <a:txBody>
                    <a:bodyPr/>
                    <a:lstStyle/>
                    <a:p>
                      <a:r>
                        <a:rPr lang="en-US" dirty="0" smtClean="0"/>
                        <a:t>14</a:t>
                      </a:r>
                      <a:endParaRPr lang="en-US" dirty="0"/>
                    </a:p>
                  </a:txBody>
                  <a:tcPr/>
                </a:tc>
                <a:tc>
                  <a:txBody>
                    <a:bodyPr/>
                    <a:lstStyle/>
                    <a:p>
                      <a:r>
                        <a:rPr lang="en-US" dirty="0" smtClean="0"/>
                        <a:t>10</a:t>
                      </a:r>
                      <a:endParaRPr lang="en-US" dirty="0"/>
                    </a:p>
                  </a:txBody>
                  <a:tcPr/>
                </a:tc>
              </a:tr>
              <a:tr h="370840">
                <a:tc>
                  <a:txBody>
                    <a:bodyPr/>
                    <a:lstStyle/>
                    <a:p>
                      <a:r>
                        <a:rPr lang="en-US" dirty="0" smtClean="0"/>
                        <a:t>d</a:t>
                      </a:r>
                      <a:endParaRPr lang="en-US" dirty="0"/>
                    </a:p>
                  </a:txBody>
                  <a:tcPr/>
                </a:tc>
                <a:tc>
                  <a:txBody>
                    <a:bodyPr/>
                    <a:lstStyle/>
                    <a:p>
                      <a:r>
                        <a:rPr lang="en-US" dirty="0" smtClean="0"/>
                        <a:t>33</a:t>
                      </a:r>
                      <a:endParaRPr lang="en-US" dirty="0"/>
                    </a:p>
                  </a:txBody>
                  <a:tcPr/>
                </a:tc>
                <a:tc>
                  <a:txBody>
                    <a:bodyPr/>
                    <a:lstStyle/>
                    <a:p>
                      <a:r>
                        <a:rPr lang="en-US" dirty="0" smtClean="0"/>
                        <a:t>45</a:t>
                      </a:r>
                      <a:endParaRPr lang="en-US" dirty="0"/>
                    </a:p>
                  </a:txBody>
                  <a:tcPr/>
                </a:tc>
              </a:tr>
              <a:tr h="370840">
                <a:tc>
                  <a:txBody>
                    <a:bodyPr/>
                    <a:lstStyle/>
                    <a:p>
                      <a:r>
                        <a:rPr lang="en-US" dirty="0" smtClean="0"/>
                        <a:t>e</a:t>
                      </a:r>
                      <a:endParaRPr lang="en-US" dirty="0"/>
                    </a:p>
                  </a:txBody>
                  <a:tcPr/>
                </a:tc>
                <a:tc>
                  <a:txBody>
                    <a:bodyPr/>
                    <a:lstStyle/>
                    <a:p>
                      <a:r>
                        <a:rPr lang="en-US" dirty="0" smtClean="0"/>
                        <a:t>50</a:t>
                      </a:r>
                      <a:endParaRPr lang="en-US" dirty="0"/>
                    </a:p>
                  </a:txBody>
                  <a:tcPr/>
                </a:tc>
                <a:tc>
                  <a:txBody>
                    <a:bodyPr/>
                    <a:lstStyle/>
                    <a:p>
                      <a:r>
                        <a:rPr lang="en-US" dirty="0" smtClean="0"/>
                        <a:t>42</a:t>
                      </a:r>
                      <a:endParaRPr lang="en-US" dirty="0"/>
                    </a:p>
                  </a:txBody>
                  <a:tcPr/>
                </a:tc>
              </a:tr>
              <a:tr h="370840">
                <a:tc>
                  <a:txBody>
                    <a:bodyPr/>
                    <a:lstStyle/>
                    <a:p>
                      <a:r>
                        <a:rPr lang="en-US" dirty="0" smtClean="0"/>
                        <a:t>f</a:t>
                      </a:r>
                      <a:endParaRPr lang="en-US" dirty="0"/>
                    </a:p>
                  </a:txBody>
                  <a:tcPr/>
                </a:tc>
                <a:tc>
                  <a:txBody>
                    <a:bodyPr/>
                    <a:lstStyle/>
                    <a:p>
                      <a:r>
                        <a:rPr lang="en-US" dirty="0" smtClean="0"/>
                        <a:t>80</a:t>
                      </a:r>
                      <a:endParaRPr lang="en-US" dirty="0"/>
                    </a:p>
                  </a:txBody>
                  <a:tcPr/>
                </a:tc>
                <a:tc>
                  <a:txBody>
                    <a:bodyPr/>
                    <a:lstStyle/>
                    <a:p>
                      <a:r>
                        <a:rPr lang="en-US" dirty="0" smtClean="0"/>
                        <a:t>72</a:t>
                      </a:r>
                    </a:p>
                  </a:txBody>
                  <a:tcPr/>
                </a:tc>
              </a:tr>
              <a:tr h="370840">
                <a:tc>
                  <a:txBody>
                    <a:bodyPr/>
                    <a:lstStyle/>
                    <a:p>
                      <a:r>
                        <a:rPr lang="en-US" dirty="0" smtClean="0"/>
                        <a:t>g</a:t>
                      </a:r>
                      <a:endParaRPr lang="en-US" dirty="0"/>
                    </a:p>
                  </a:txBody>
                  <a:tcPr/>
                </a:tc>
                <a:tc>
                  <a:txBody>
                    <a:bodyPr/>
                    <a:lstStyle/>
                    <a:p>
                      <a:r>
                        <a:rPr lang="en-US" dirty="0" smtClean="0"/>
                        <a:t>95</a:t>
                      </a:r>
                      <a:endParaRPr lang="en-US" dirty="0"/>
                    </a:p>
                  </a:txBody>
                  <a:tcPr/>
                </a:tc>
                <a:tc>
                  <a:txBody>
                    <a:bodyPr/>
                    <a:lstStyle/>
                    <a:p>
                      <a:r>
                        <a:rPr lang="en-US" dirty="0" smtClean="0"/>
                        <a:t>90</a:t>
                      </a:r>
                    </a:p>
                  </a:txBody>
                  <a:tcPr/>
                </a:tc>
              </a:tr>
              <a:tr h="370840">
                <a:tc>
                  <a:txBody>
                    <a:bodyPr/>
                    <a:lstStyle/>
                    <a:p>
                      <a:r>
                        <a:rPr lang="en-US" dirty="0" smtClean="0"/>
                        <a:t>h</a:t>
                      </a:r>
                      <a:endParaRPr lang="en-US" dirty="0"/>
                    </a:p>
                  </a:txBody>
                  <a:tcPr/>
                </a:tc>
                <a:tc>
                  <a:txBody>
                    <a:bodyPr/>
                    <a:lstStyle/>
                    <a:p>
                      <a:r>
                        <a:rPr lang="en-US" dirty="0" smtClean="0"/>
                        <a:t>44</a:t>
                      </a:r>
                      <a:endParaRPr lang="en-US" dirty="0"/>
                    </a:p>
                  </a:txBody>
                  <a:tcPr/>
                </a:tc>
                <a:tc>
                  <a:txBody>
                    <a:bodyPr/>
                    <a:lstStyle/>
                    <a:p>
                      <a:r>
                        <a:rPr lang="en-US" dirty="0" smtClean="0"/>
                        <a:t>50</a:t>
                      </a:r>
                      <a:endParaRPr lang="en-US" dirty="0"/>
                    </a:p>
                  </a:txBody>
                  <a:tcPr/>
                </a:tc>
              </a:tr>
              <a:tr h="370840">
                <a:tc>
                  <a:txBody>
                    <a:bodyPr/>
                    <a:lstStyle/>
                    <a:p>
                      <a:r>
                        <a:rPr lang="en-US" dirty="0" err="1" smtClean="0"/>
                        <a:t>i</a:t>
                      </a:r>
                      <a:endParaRPr lang="en-US" dirty="0"/>
                    </a:p>
                  </a:txBody>
                  <a:tcPr/>
                </a:tc>
                <a:tc>
                  <a:txBody>
                    <a:bodyPr/>
                    <a:lstStyle/>
                    <a:p>
                      <a:r>
                        <a:rPr lang="en-US" dirty="0" smtClean="0"/>
                        <a:t>60</a:t>
                      </a:r>
                      <a:endParaRPr lang="en-US" dirty="0"/>
                    </a:p>
                  </a:txBody>
                  <a:tcPr/>
                </a:tc>
                <a:tc>
                  <a:txBody>
                    <a:bodyPr/>
                    <a:lstStyle/>
                    <a:p>
                      <a:r>
                        <a:rPr lang="en-US" dirty="0" smtClean="0"/>
                        <a:t>50</a:t>
                      </a:r>
                      <a:endParaRPr lang="en-US" dirty="0"/>
                    </a:p>
                  </a:txBody>
                  <a:tcPr/>
                </a:tc>
              </a:tr>
              <a:tr h="370840">
                <a:tc>
                  <a:txBody>
                    <a:bodyPr/>
                    <a:lstStyle/>
                    <a:p>
                      <a:r>
                        <a:rPr lang="en-US" dirty="0" smtClean="0"/>
                        <a:t>… (</a:t>
                      </a:r>
                      <a:r>
                        <a:rPr lang="en-US" dirty="0" err="1" smtClean="0"/>
                        <a:t>etc</a:t>
                      </a:r>
                      <a:r>
                        <a:rPr lang="en-US" dirty="0" smtClean="0"/>
                        <a:t>)</a:t>
                      </a:r>
                      <a:endParaRPr lang="en-US" dirty="0"/>
                    </a:p>
                  </a:txBody>
                  <a:tcPr/>
                </a:tc>
                <a:tc>
                  <a:txBody>
                    <a:bodyPr/>
                    <a:lstStyle/>
                    <a:p>
                      <a:r>
                        <a:rPr lang="en-US" dirty="0" smtClean="0"/>
                        <a:t>… (</a:t>
                      </a:r>
                      <a:r>
                        <a:rPr lang="en-US" dirty="0" err="1" smtClean="0"/>
                        <a:t>etc</a:t>
                      </a:r>
                      <a:r>
                        <a:rPr lang="en-US" dirty="0" smtClean="0"/>
                        <a:t>)</a:t>
                      </a:r>
                      <a:endParaRPr lang="en-US" dirty="0"/>
                    </a:p>
                  </a:txBody>
                  <a:tcPr/>
                </a:tc>
                <a:tc>
                  <a:txBody>
                    <a:bodyPr/>
                    <a:lstStyle/>
                    <a:p>
                      <a:r>
                        <a:rPr lang="en-US" dirty="0" smtClean="0"/>
                        <a:t>… (</a:t>
                      </a:r>
                      <a:r>
                        <a:rPr lang="en-US" dirty="0" err="1" smtClean="0"/>
                        <a:t>etc</a:t>
                      </a:r>
                      <a:r>
                        <a:rPr lang="en-US" dirty="0" smtClean="0"/>
                        <a:t>)</a:t>
                      </a:r>
                      <a:endParaRPr lang="en-US" dirty="0"/>
                    </a:p>
                  </a:txBody>
                  <a:tcPr/>
                </a:tc>
              </a:tr>
            </a:tbl>
          </a:graphicData>
        </a:graphic>
      </p:graphicFrame>
      <p:cxnSp>
        <p:nvCxnSpPr>
          <p:cNvPr id="6" name="Straight Connector 5"/>
          <p:cNvCxnSpPr/>
          <p:nvPr/>
        </p:nvCxnSpPr>
        <p:spPr>
          <a:xfrm>
            <a:off x="2783840" y="2397760"/>
            <a:ext cx="0" cy="38709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937760" y="2390355"/>
            <a:ext cx="0" cy="3870960"/>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824391" y="1404618"/>
            <a:ext cx="3495218" cy="646331"/>
          </a:xfrm>
          <a:prstGeom prst="rect">
            <a:avLst/>
          </a:prstGeom>
          <a:noFill/>
        </p:spPr>
        <p:txBody>
          <a:bodyPr wrap="none" rtlCol="0">
            <a:spAutoFit/>
          </a:bodyPr>
          <a:lstStyle/>
          <a:p>
            <a:pPr algn="ctr"/>
            <a:r>
              <a:rPr lang="en-US" dirty="0" smtClean="0"/>
              <a:t>Again, we’ll start with just two cells</a:t>
            </a:r>
          </a:p>
          <a:p>
            <a:pPr algn="ctr"/>
            <a:r>
              <a:rPr lang="en-US" dirty="0" smtClean="0"/>
              <a:t>Here’s the data:</a:t>
            </a:r>
            <a:endParaRPr lang="en-US" dirty="0"/>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0792897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4" name="TextBox 3"/>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3" name="TextBox 22"/>
          <p:cNvSpPr txBox="1"/>
          <p:nvPr/>
        </p:nvSpPr>
        <p:spPr>
          <a:xfrm>
            <a:off x="2530164" y="1404618"/>
            <a:ext cx="4083683" cy="369332"/>
          </a:xfrm>
          <a:prstGeom prst="rect">
            <a:avLst/>
          </a:prstGeom>
          <a:noFill/>
        </p:spPr>
        <p:txBody>
          <a:bodyPr wrap="none" rtlCol="0">
            <a:spAutoFit/>
          </a:bodyPr>
          <a:lstStyle/>
          <a:p>
            <a:pPr algn="ctr"/>
            <a:r>
              <a:rPr lang="en-US" dirty="0" smtClean="0"/>
              <a:t>Here is a 2-D plot of the data from 2 cells.</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90844388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24" name="TextBox 23"/>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sp>
        <p:nvSpPr>
          <p:cNvPr id="27" name="TextBox 26"/>
          <p:cNvSpPr txBox="1"/>
          <p:nvPr/>
        </p:nvSpPr>
        <p:spPr>
          <a:xfrm>
            <a:off x="2052340" y="1320800"/>
            <a:ext cx="5083332" cy="646331"/>
          </a:xfrm>
          <a:prstGeom prst="rect">
            <a:avLst/>
          </a:prstGeom>
          <a:noFill/>
        </p:spPr>
        <p:txBody>
          <a:bodyPr wrap="square" rtlCol="0">
            <a:spAutoFit/>
          </a:bodyPr>
          <a:lstStyle/>
          <a:p>
            <a:pPr algn="ctr"/>
            <a:r>
              <a:rPr lang="en-US" dirty="0"/>
              <a:t>Generally speaking, the </a:t>
            </a:r>
            <a:r>
              <a:rPr lang="en-US" dirty="0" smtClean="0"/>
              <a:t>dots are </a:t>
            </a:r>
            <a:r>
              <a:rPr lang="en-US" dirty="0"/>
              <a:t>spread out along a diagonal </a:t>
            </a:r>
            <a:r>
              <a:rPr lang="en-US" dirty="0" smtClean="0"/>
              <a:t>line.</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36408738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24" name="TextBox 23"/>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sp>
        <p:nvSpPr>
          <p:cNvPr id="25" name="TextBox 24"/>
          <p:cNvSpPr txBox="1"/>
          <p:nvPr/>
        </p:nvSpPr>
        <p:spPr>
          <a:xfrm>
            <a:off x="2052340" y="1320800"/>
            <a:ext cx="5083332" cy="1754327"/>
          </a:xfrm>
          <a:prstGeom prst="rect">
            <a:avLst/>
          </a:prstGeom>
          <a:noFill/>
        </p:spPr>
        <p:txBody>
          <a:bodyPr wrap="square" rtlCol="0">
            <a:spAutoFit/>
          </a:bodyPr>
          <a:lstStyle/>
          <a:p>
            <a:pPr algn="ctr"/>
            <a:r>
              <a:rPr lang="en-US" dirty="0"/>
              <a:t>Generally speaking, the </a:t>
            </a:r>
            <a:r>
              <a:rPr lang="en-US" dirty="0" smtClean="0"/>
              <a:t>dots are </a:t>
            </a:r>
            <a:r>
              <a:rPr lang="en-US" dirty="0"/>
              <a:t>spread out along a diagonal </a:t>
            </a:r>
            <a:r>
              <a:rPr lang="en-US" dirty="0" smtClean="0"/>
              <a:t>line.</a:t>
            </a:r>
          </a:p>
          <a:p>
            <a:pPr algn="ctr"/>
            <a:endParaRPr lang="en-US" dirty="0"/>
          </a:p>
          <a:p>
            <a:pPr algn="ctr"/>
            <a:r>
              <a:rPr lang="en-US" dirty="0" smtClean="0"/>
              <a:t>Another way to think about this is that the maximum variation in the data is between the two endpoints of this line.</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84098149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020455" y="2089725"/>
            <a:ext cx="5715019" cy="3486730"/>
            <a:chOff x="2020455" y="2089725"/>
            <a:chExt cx="5715019" cy="3486730"/>
          </a:xfrm>
        </p:grpSpPr>
        <p:sp>
          <p:nvSpPr>
            <p:cNvPr id="30" name="Rectangle 29"/>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35" name="TextBox 34"/>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sp>
        <p:nvSpPr>
          <p:cNvPr id="36" name="TextBox 35"/>
          <p:cNvSpPr txBox="1"/>
          <p:nvPr/>
        </p:nvSpPr>
        <p:spPr>
          <a:xfrm>
            <a:off x="2052340" y="1320800"/>
            <a:ext cx="5083332" cy="646331"/>
          </a:xfrm>
          <a:prstGeom prst="rect">
            <a:avLst/>
          </a:prstGeom>
          <a:noFill/>
        </p:spPr>
        <p:txBody>
          <a:bodyPr wrap="square" rtlCol="0">
            <a:spAutoFit/>
          </a:bodyPr>
          <a:lstStyle/>
          <a:p>
            <a:pPr algn="ctr"/>
            <a:r>
              <a:rPr lang="en-US" dirty="0"/>
              <a:t>Generally speaking, the </a:t>
            </a:r>
            <a:r>
              <a:rPr lang="en-US" dirty="0" smtClean="0"/>
              <a:t>dots are also </a:t>
            </a:r>
            <a:r>
              <a:rPr lang="en-US" dirty="0"/>
              <a:t>spread out a little above and below </a:t>
            </a:r>
            <a:r>
              <a:rPr lang="en-US" dirty="0" smtClean="0"/>
              <a:t>the first line.</a:t>
            </a:r>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5542035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StatQuest</a:t>
            </a:r>
            <a:r>
              <a:rPr lang="en-US" dirty="0" smtClean="0"/>
              <a:t>!!!</a:t>
            </a:r>
            <a:br>
              <a:rPr lang="en-US" dirty="0" smtClean="0"/>
            </a:br>
            <a:r>
              <a:rPr lang="en-US" dirty="0" smtClean="0"/>
              <a:t/>
            </a:r>
            <a:br>
              <a:rPr lang="en-US" dirty="0" smtClean="0"/>
            </a:br>
            <a:r>
              <a:rPr lang="en-US" dirty="0" smtClean="0"/>
              <a:t>Principal Component Analysis</a:t>
            </a:r>
            <a:br>
              <a:rPr lang="en-US" dirty="0" smtClean="0"/>
            </a:br>
            <a:r>
              <a:rPr lang="en-US" dirty="0" smtClean="0"/>
              <a:t>(PCA)</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90949146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020455" y="2089725"/>
            <a:ext cx="5715019" cy="3486730"/>
            <a:chOff x="2020455" y="2089725"/>
            <a:chExt cx="5715019" cy="3486730"/>
          </a:xfrm>
        </p:grpSpPr>
        <p:sp>
          <p:nvSpPr>
            <p:cNvPr id="30" name="Rectangle 29"/>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570345" y="3563495"/>
            <a:ext cx="1364476" cy="646331"/>
          </a:xfrm>
          <a:prstGeom prst="rect">
            <a:avLst/>
          </a:prstGeom>
          <a:noFill/>
        </p:spPr>
        <p:txBody>
          <a:bodyPr wrap="none" rtlCol="0">
            <a:spAutoFit/>
          </a:bodyPr>
          <a:lstStyle/>
          <a:p>
            <a:pPr algn="ctr"/>
            <a:r>
              <a:rPr lang="en-US" dirty="0" smtClean="0"/>
              <a:t>Cell 2</a:t>
            </a:r>
          </a:p>
          <a:p>
            <a:pPr algn="ctr"/>
            <a:r>
              <a:rPr lang="en-US" dirty="0" smtClean="0"/>
              <a:t>Read Counts</a:t>
            </a:r>
            <a:endParaRPr lang="en-US" dirty="0"/>
          </a:p>
        </p:txBody>
      </p:sp>
      <p:sp>
        <p:nvSpPr>
          <p:cNvPr id="35" name="TextBox 34"/>
          <p:cNvSpPr txBox="1"/>
          <p:nvPr/>
        </p:nvSpPr>
        <p:spPr>
          <a:xfrm>
            <a:off x="3908099" y="5703455"/>
            <a:ext cx="1364476" cy="646331"/>
          </a:xfrm>
          <a:prstGeom prst="rect">
            <a:avLst/>
          </a:prstGeom>
          <a:noFill/>
        </p:spPr>
        <p:txBody>
          <a:bodyPr wrap="none" rtlCol="0">
            <a:spAutoFit/>
          </a:bodyPr>
          <a:lstStyle/>
          <a:p>
            <a:pPr algn="ctr"/>
            <a:r>
              <a:rPr lang="en-US" dirty="0" smtClean="0"/>
              <a:t>Cell 1</a:t>
            </a:r>
          </a:p>
          <a:p>
            <a:pPr algn="ctr"/>
            <a:r>
              <a:rPr lang="en-US" dirty="0" smtClean="0"/>
              <a:t>Read Counts</a:t>
            </a:r>
            <a:endParaRPr lang="en-US" dirty="0"/>
          </a:p>
        </p:txBody>
      </p:sp>
      <p:sp>
        <p:nvSpPr>
          <p:cNvPr id="36" name="TextBox 35"/>
          <p:cNvSpPr txBox="1"/>
          <p:nvPr/>
        </p:nvSpPr>
        <p:spPr>
          <a:xfrm>
            <a:off x="2052340" y="1320800"/>
            <a:ext cx="5083332" cy="1754327"/>
          </a:xfrm>
          <a:prstGeom prst="rect">
            <a:avLst/>
          </a:prstGeom>
          <a:noFill/>
        </p:spPr>
        <p:txBody>
          <a:bodyPr wrap="square" rtlCol="0">
            <a:spAutoFit/>
          </a:bodyPr>
          <a:lstStyle/>
          <a:p>
            <a:pPr algn="ctr"/>
            <a:r>
              <a:rPr lang="en-US" dirty="0"/>
              <a:t>Generally speaking, the </a:t>
            </a:r>
            <a:r>
              <a:rPr lang="en-US" dirty="0" smtClean="0"/>
              <a:t>dots are also </a:t>
            </a:r>
            <a:r>
              <a:rPr lang="en-US" dirty="0"/>
              <a:t>spread out a little above and below </a:t>
            </a:r>
            <a:r>
              <a:rPr lang="en-US" dirty="0" smtClean="0"/>
              <a:t>the first line.</a:t>
            </a:r>
          </a:p>
          <a:p>
            <a:pPr algn="ctr"/>
            <a:endParaRPr lang="en-US" dirty="0"/>
          </a:p>
          <a:p>
            <a:pPr algn="ctr"/>
            <a:r>
              <a:rPr lang="en-US" dirty="0" smtClean="0"/>
              <a:t>Another way to think about this is that the 2</a:t>
            </a:r>
            <a:r>
              <a:rPr lang="en-US" baseline="30000" dirty="0" smtClean="0"/>
              <a:t>nd</a:t>
            </a:r>
            <a:r>
              <a:rPr lang="en-US" dirty="0" smtClean="0"/>
              <a:t> largest amount of variation is at the endpoints of the new line. </a:t>
            </a:r>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71677650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1080000">
            <a:off x="1027545" y="2089725"/>
            <a:ext cx="6707929" cy="3983062"/>
            <a:chOff x="1027545" y="2089725"/>
            <a:chExt cx="6707929" cy="3983062"/>
          </a:xfrm>
        </p:grpSpPr>
        <p:sp>
          <p:nvSpPr>
            <p:cNvPr id="4" name="TextBox 3"/>
            <p:cNvSpPr txBox="1"/>
            <p:nvPr/>
          </p:nvSpPr>
          <p:spPr>
            <a:xfrm>
              <a:off x="4687455" y="5703455"/>
              <a:ext cx="697727" cy="369332"/>
            </a:xfrm>
            <a:prstGeom prst="rect">
              <a:avLst/>
            </a:prstGeom>
            <a:noFill/>
          </p:spPr>
          <p:txBody>
            <a:bodyPr wrap="none" rtlCol="0">
              <a:spAutoFit/>
            </a:bodyPr>
            <a:lstStyle/>
            <a:p>
              <a:r>
                <a:rPr lang="en-US" dirty="0" smtClean="0"/>
                <a:t>Cell 1</a:t>
              </a:r>
              <a:endParaRPr lang="en-US" dirty="0"/>
            </a:p>
          </p:txBody>
        </p:sp>
        <p:grpSp>
          <p:nvGrpSpPr>
            <p:cNvPr id="2" name="Group 1"/>
            <p:cNvGrpSpPr/>
            <p:nvPr/>
          </p:nvGrpSpPr>
          <p:grpSpPr>
            <a:xfrm>
              <a:off x="1027545" y="2089725"/>
              <a:ext cx="6707929" cy="3486730"/>
              <a:chOff x="1027545" y="2089725"/>
              <a:chExt cx="6707929" cy="3486730"/>
            </a:xfrm>
          </p:grpSpPr>
          <p:grpSp>
            <p:nvGrpSpPr>
              <p:cNvPr id="27" name="Group 26"/>
              <p:cNvGrpSpPr/>
              <p:nvPr/>
            </p:nvGrpSpPr>
            <p:grpSpPr>
              <a:xfrm>
                <a:off x="2020455" y="2089725"/>
                <a:ext cx="5715019" cy="3486730"/>
                <a:chOff x="2020455" y="2089725"/>
                <a:chExt cx="5715019" cy="3486730"/>
              </a:xfrm>
            </p:grpSpPr>
            <p:sp>
              <p:nvSpPr>
                <p:cNvPr id="30" name="Rectangle 29"/>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p:nvSpPr>
            <p:spPr>
              <a:xfrm>
                <a:off x="1027545" y="3590636"/>
                <a:ext cx="697727" cy="369332"/>
              </a:xfrm>
              <a:prstGeom prst="rect">
                <a:avLst/>
              </a:prstGeom>
              <a:noFill/>
            </p:spPr>
            <p:txBody>
              <a:bodyPr wrap="none" rtlCol="0">
                <a:spAutoFit/>
              </a:bodyPr>
              <a:lstStyle/>
              <a:p>
                <a:r>
                  <a:rPr lang="en-US" dirty="0" smtClean="0"/>
                  <a:t>Cell 2</a:t>
                </a:r>
                <a:endParaRPr lang="en-US" dirty="0"/>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grpSp>
      <p:sp>
        <p:nvSpPr>
          <p:cNvPr id="35" name="TextBox 34"/>
          <p:cNvSpPr txBox="1"/>
          <p:nvPr/>
        </p:nvSpPr>
        <p:spPr>
          <a:xfrm>
            <a:off x="2052340" y="375920"/>
            <a:ext cx="5083332" cy="646331"/>
          </a:xfrm>
          <a:prstGeom prst="rect">
            <a:avLst/>
          </a:prstGeom>
          <a:noFill/>
        </p:spPr>
        <p:txBody>
          <a:bodyPr wrap="square" rtlCol="0">
            <a:spAutoFit/>
          </a:bodyPr>
          <a:lstStyle/>
          <a:p>
            <a:pPr algn="ctr"/>
            <a:r>
              <a:rPr lang="en-US" dirty="0" smtClean="0"/>
              <a:t>If we rotate the whole graph, the two lines that we drew make new X and Y axes.</a:t>
            </a:r>
            <a:endParaRPr lang="en-US" dirty="0"/>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47102788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2031325"/>
          </a:xfrm>
          <a:prstGeom prst="rect">
            <a:avLst/>
          </a:prstGeom>
          <a:noFill/>
        </p:spPr>
        <p:txBody>
          <a:bodyPr wrap="square" rtlCol="0">
            <a:spAutoFit/>
          </a:bodyPr>
          <a:lstStyle/>
          <a:p>
            <a:pPr algn="ctr"/>
            <a:r>
              <a:rPr lang="en-US" dirty="0"/>
              <a:t>If we rotate the whole graph, the two lines that we drew make </a:t>
            </a:r>
            <a:r>
              <a:rPr lang="en-US" dirty="0" smtClean="0"/>
              <a:t>new X </a:t>
            </a:r>
            <a:r>
              <a:rPr lang="en-US" dirty="0"/>
              <a:t>and Y axes.</a:t>
            </a:r>
          </a:p>
          <a:p>
            <a:pPr algn="ctr"/>
            <a:endParaRPr lang="en-US" dirty="0"/>
          </a:p>
          <a:p>
            <a:pPr algn="ctr"/>
            <a:r>
              <a:rPr lang="en-US" dirty="0" smtClean="0"/>
              <a:t>This makes the left/right, above/below variation easier to see.</a:t>
            </a:r>
          </a:p>
          <a:p>
            <a:pPr algn="ctr"/>
            <a:endParaRPr lang="en-US" dirty="0"/>
          </a:p>
          <a:p>
            <a:pPr algn="ct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39920650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2862323"/>
          </a:xfrm>
          <a:prstGeom prst="rect">
            <a:avLst/>
          </a:prstGeom>
          <a:noFill/>
        </p:spPr>
        <p:txBody>
          <a:bodyPr wrap="square" rtlCol="0">
            <a:spAutoFit/>
          </a:bodyPr>
          <a:lstStyle/>
          <a:p>
            <a:pPr algn="ctr"/>
            <a:r>
              <a:rPr lang="en-US" dirty="0"/>
              <a:t>If we rotate the whole graph, the two lines that we drew </a:t>
            </a:r>
            <a:r>
              <a:rPr lang="en-US" dirty="0" smtClean="0"/>
              <a:t>make new </a:t>
            </a:r>
            <a:r>
              <a:rPr lang="en-US" dirty="0"/>
              <a:t>X and Y axes.</a:t>
            </a:r>
          </a:p>
          <a:p>
            <a:pPr algn="ctr"/>
            <a:endParaRPr lang="en-US" dirty="0"/>
          </a:p>
          <a:p>
            <a:pPr algn="ctr"/>
            <a:r>
              <a:rPr lang="en-US" dirty="0" smtClean="0"/>
              <a:t>This makes the left/right, above/below variation easier to see.</a:t>
            </a:r>
          </a:p>
          <a:p>
            <a:pPr algn="ctr"/>
            <a:endParaRPr lang="en-US" dirty="0"/>
          </a:p>
          <a:p>
            <a:pPr marL="342900" indent="-342900" algn="ctr">
              <a:buAutoNum type="arabicParenR"/>
            </a:pPr>
            <a:r>
              <a:rPr lang="en-US" dirty="0" smtClean="0"/>
              <a:t>The </a:t>
            </a:r>
            <a:r>
              <a:rPr lang="en-US" dirty="0"/>
              <a:t>data </a:t>
            </a:r>
            <a:r>
              <a:rPr lang="en-US" dirty="0" smtClean="0"/>
              <a:t>varies </a:t>
            </a:r>
            <a:r>
              <a:rPr lang="en-US" b="1" dirty="0"/>
              <a:t>a lot</a:t>
            </a:r>
            <a:r>
              <a:rPr lang="en-US" dirty="0"/>
              <a:t> left and </a:t>
            </a:r>
            <a:r>
              <a:rPr lang="en-US" dirty="0" smtClean="0"/>
              <a:t>right</a:t>
            </a:r>
          </a:p>
          <a:p>
            <a:pPr marL="342900" indent="-342900" algn="ctr">
              <a:buAutoNum type="arabicParenR"/>
            </a:pPr>
            <a:endParaRPr lang="en-US" dirty="0"/>
          </a:p>
          <a:p>
            <a:pPr algn="ctr"/>
            <a:endParaRPr lang="en-US" dirty="0"/>
          </a:p>
          <a:p>
            <a:pPr algn="ctr"/>
            <a:endParaRPr lang="en-US" dirty="0"/>
          </a:p>
        </p:txBody>
      </p:sp>
      <p:cxnSp>
        <p:nvCxnSpPr>
          <p:cNvPr id="33" name="Straight Arrow Connector 32"/>
          <p:cNvCxnSpPr/>
          <p:nvPr/>
        </p:nvCxnSpPr>
        <p:spPr>
          <a:xfrm>
            <a:off x="4846929"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451307"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85958653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3139321"/>
          </a:xfrm>
          <a:prstGeom prst="rect">
            <a:avLst/>
          </a:prstGeom>
          <a:noFill/>
        </p:spPr>
        <p:txBody>
          <a:bodyPr wrap="square" rtlCol="0">
            <a:spAutoFit/>
          </a:bodyPr>
          <a:lstStyle/>
          <a:p>
            <a:pPr algn="ctr"/>
            <a:r>
              <a:rPr lang="en-US" dirty="0"/>
              <a:t>If we rotate the whole graph, the two lines that we drew </a:t>
            </a:r>
            <a:r>
              <a:rPr lang="en-US" dirty="0" smtClean="0"/>
              <a:t>make new </a:t>
            </a:r>
            <a:r>
              <a:rPr lang="en-US" dirty="0"/>
              <a:t>X and Y axes.</a:t>
            </a:r>
          </a:p>
          <a:p>
            <a:pPr algn="ctr"/>
            <a:endParaRPr lang="en-US" dirty="0"/>
          </a:p>
          <a:p>
            <a:pPr algn="ctr"/>
            <a:r>
              <a:rPr lang="en-US" dirty="0" smtClean="0"/>
              <a:t>This makes the left/right, above/below variation easier to see.</a:t>
            </a:r>
          </a:p>
          <a:p>
            <a:pPr algn="ctr"/>
            <a:endParaRPr lang="en-US" dirty="0"/>
          </a:p>
          <a:p>
            <a:pPr marL="342900" indent="-342900" algn="ctr">
              <a:buAutoNum type="arabicParenR"/>
            </a:pPr>
            <a:r>
              <a:rPr lang="en-US" dirty="0" smtClean="0"/>
              <a:t>The </a:t>
            </a:r>
            <a:r>
              <a:rPr lang="en-US" dirty="0"/>
              <a:t>data </a:t>
            </a:r>
            <a:r>
              <a:rPr lang="en-US" dirty="0" smtClean="0"/>
              <a:t>varies </a:t>
            </a:r>
            <a:r>
              <a:rPr lang="en-US" b="1" dirty="0"/>
              <a:t>a lot</a:t>
            </a:r>
            <a:r>
              <a:rPr lang="en-US" dirty="0"/>
              <a:t> left and </a:t>
            </a:r>
            <a:r>
              <a:rPr lang="en-US" dirty="0" smtClean="0"/>
              <a:t>right</a:t>
            </a:r>
          </a:p>
          <a:p>
            <a:pPr marL="342900" indent="-342900" algn="ctr">
              <a:buAutoNum type="arabicParenR"/>
            </a:pPr>
            <a:endParaRPr lang="en-US" dirty="0"/>
          </a:p>
          <a:p>
            <a:pPr algn="ctr"/>
            <a:r>
              <a:rPr lang="en-US" dirty="0"/>
              <a:t>2) The data </a:t>
            </a:r>
            <a:r>
              <a:rPr lang="en-US" dirty="0" smtClean="0"/>
              <a:t>varies </a:t>
            </a:r>
            <a:r>
              <a:rPr lang="en-US" b="1" dirty="0"/>
              <a:t>a little</a:t>
            </a:r>
            <a:r>
              <a:rPr lang="en-US" dirty="0"/>
              <a:t> </a:t>
            </a:r>
            <a:r>
              <a:rPr lang="en-US" dirty="0" smtClean="0"/>
              <a:t>up </a:t>
            </a:r>
            <a:r>
              <a:rPr lang="en-US" dirty="0"/>
              <a:t>and </a:t>
            </a:r>
            <a:r>
              <a:rPr lang="en-US" dirty="0" smtClean="0"/>
              <a:t>down</a:t>
            </a:r>
            <a:endParaRPr lang="en-US" dirty="0"/>
          </a:p>
          <a:p>
            <a:pPr algn="ctr"/>
            <a:endParaRPr lang="en-US" dirty="0"/>
          </a:p>
          <a:p>
            <a:pPr algn="ctr"/>
            <a:endParaRPr lang="en-US" dirty="0"/>
          </a:p>
        </p:txBody>
      </p:sp>
      <p:cxnSp>
        <p:nvCxnSpPr>
          <p:cNvPr id="33" name="Straight Arrow Connector 32"/>
          <p:cNvCxnSpPr/>
          <p:nvPr/>
        </p:nvCxnSpPr>
        <p:spPr>
          <a:xfrm>
            <a:off x="4846929"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451307"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7452835" y="232883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7452835" y="290656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91183293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35" name="TextBox 34"/>
          <p:cNvSpPr txBox="1"/>
          <p:nvPr/>
        </p:nvSpPr>
        <p:spPr>
          <a:xfrm>
            <a:off x="2052340" y="375920"/>
            <a:ext cx="5083332" cy="3139321"/>
          </a:xfrm>
          <a:prstGeom prst="rect">
            <a:avLst/>
          </a:prstGeom>
          <a:noFill/>
        </p:spPr>
        <p:txBody>
          <a:bodyPr wrap="square" rtlCol="0">
            <a:spAutoFit/>
          </a:bodyPr>
          <a:lstStyle/>
          <a:p>
            <a:pPr algn="ctr"/>
            <a:r>
              <a:rPr lang="en-US" dirty="0"/>
              <a:t>If we rotate the whole graph, the two lines that we drew make </a:t>
            </a:r>
            <a:r>
              <a:rPr lang="en-US" dirty="0" smtClean="0"/>
              <a:t>new X </a:t>
            </a:r>
            <a:r>
              <a:rPr lang="en-US" dirty="0"/>
              <a:t>and Y axes.</a:t>
            </a:r>
          </a:p>
          <a:p>
            <a:pPr algn="ctr"/>
            <a:endParaRPr lang="en-US" dirty="0"/>
          </a:p>
          <a:p>
            <a:pPr algn="ctr"/>
            <a:r>
              <a:rPr lang="en-US" dirty="0" smtClean="0"/>
              <a:t>This makes the left/right, above/below variation easier to see.</a:t>
            </a:r>
          </a:p>
          <a:p>
            <a:pPr algn="ctr"/>
            <a:endParaRPr lang="en-US" dirty="0"/>
          </a:p>
          <a:p>
            <a:pPr marL="342900" indent="-342900" algn="ctr">
              <a:buAutoNum type="arabicParenR"/>
            </a:pPr>
            <a:r>
              <a:rPr lang="en-US" dirty="0" smtClean="0"/>
              <a:t>The </a:t>
            </a:r>
            <a:r>
              <a:rPr lang="en-US" dirty="0"/>
              <a:t>data </a:t>
            </a:r>
            <a:r>
              <a:rPr lang="en-US" dirty="0" smtClean="0"/>
              <a:t>varies </a:t>
            </a:r>
            <a:r>
              <a:rPr lang="en-US" b="1" dirty="0"/>
              <a:t>a lot</a:t>
            </a:r>
            <a:r>
              <a:rPr lang="en-US" dirty="0"/>
              <a:t> left and </a:t>
            </a:r>
            <a:r>
              <a:rPr lang="en-US" dirty="0" smtClean="0"/>
              <a:t>right</a:t>
            </a:r>
          </a:p>
          <a:p>
            <a:pPr marL="342900" indent="-342900" algn="ctr">
              <a:buAutoNum type="arabicParenR"/>
            </a:pPr>
            <a:endParaRPr lang="en-US" dirty="0"/>
          </a:p>
          <a:p>
            <a:pPr algn="ctr"/>
            <a:r>
              <a:rPr lang="en-US" dirty="0"/>
              <a:t>2) The data </a:t>
            </a:r>
            <a:r>
              <a:rPr lang="en-US" dirty="0" smtClean="0"/>
              <a:t>varies </a:t>
            </a:r>
            <a:r>
              <a:rPr lang="en-US" b="1" dirty="0"/>
              <a:t>a little</a:t>
            </a:r>
            <a:r>
              <a:rPr lang="en-US" dirty="0"/>
              <a:t> </a:t>
            </a:r>
            <a:r>
              <a:rPr lang="en-US" dirty="0" smtClean="0"/>
              <a:t>up </a:t>
            </a:r>
            <a:r>
              <a:rPr lang="en-US" dirty="0"/>
              <a:t>and </a:t>
            </a:r>
            <a:r>
              <a:rPr lang="en-US" dirty="0" smtClean="0"/>
              <a:t>down</a:t>
            </a:r>
            <a:endParaRPr lang="en-US" dirty="0"/>
          </a:p>
          <a:p>
            <a:pPr algn="ctr"/>
            <a:endParaRPr lang="en-US" dirty="0"/>
          </a:p>
          <a:p>
            <a:pPr algn="ctr"/>
            <a:endParaRPr lang="en-US" dirty="0"/>
          </a:p>
        </p:txBody>
      </p:sp>
      <p:cxnSp>
        <p:nvCxnSpPr>
          <p:cNvPr id="33" name="Straight Arrow Connector 32"/>
          <p:cNvCxnSpPr/>
          <p:nvPr/>
        </p:nvCxnSpPr>
        <p:spPr>
          <a:xfrm>
            <a:off x="4846929"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451307" y="2448560"/>
            <a:ext cx="2256292"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7452835" y="232883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7452835" y="2906568"/>
            <a:ext cx="0" cy="480318"/>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233717" y="4907280"/>
            <a:ext cx="7036524" cy="1754327"/>
          </a:xfrm>
          <a:prstGeom prst="rect">
            <a:avLst/>
          </a:prstGeom>
          <a:noFill/>
        </p:spPr>
        <p:txBody>
          <a:bodyPr wrap="square" rtlCol="0">
            <a:spAutoFit/>
          </a:bodyPr>
          <a:lstStyle/>
          <a:p>
            <a:r>
              <a:rPr lang="en-US" dirty="0" smtClean="0"/>
              <a:t>Note: All of the points can be drawn in terms of left/right + up/down, just like any other 2-D graph.</a:t>
            </a:r>
          </a:p>
          <a:p>
            <a:endParaRPr lang="en-US" dirty="0"/>
          </a:p>
          <a:p>
            <a:r>
              <a:rPr lang="en-US" dirty="0" smtClean="0"/>
              <a:t>That is to say, we do not need another line to describe “diagonal” variation – we’ve already captured the two directions that can have variation.</a:t>
            </a:r>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88620597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2052340" y="375920"/>
            <a:ext cx="5083332" cy="1477328"/>
          </a:xfrm>
          <a:prstGeom prst="rect">
            <a:avLst/>
          </a:prstGeom>
          <a:noFill/>
        </p:spPr>
        <p:txBody>
          <a:bodyPr wrap="square" rtlCol="0">
            <a:spAutoFit/>
          </a:bodyPr>
          <a:lstStyle/>
          <a:p>
            <a:pPr algn="ctr"/>
            <a:r>
              <a:rPr lang="en-US" dirty="0" smtClean="0"/>
              <a:t>These two “new” (or “rotated”) axes that describe the variation in the data are “Principal Components” (PCs)</a:t>
            </a:r>
            <a:endParaRPr lang="en-US" dirty="0"/>
          </a:p>
          <a:p>
            <a:pPr algn="ctr"/>
            <a:endParaRPr lang="en-US" dirty="0"/>
          </a:p>
          <a:p>
            <a:pPr algn="ctr"/>
            <a:endParaRPr lang="en-US" dirty="0"/>
          </a:p>
        </p:txBody>
      </p:sp>
      <p:sp>
        <p:nvSpPr>
          <p:cNvPr id="30" name="TextBox 29"/>
          <p:cNvSpPr txBox="1"/>
          <p:nvPr/>
        </p:nvSpPr>
        <p:spPr>
          <a:xfrm>
            <a:off x="7112046" y="3797785"/>
            <a:ext cx="543989" cy="369332"/>
          </a:xfrm>
          <a:prstGeom prst="rect">
            <a:avLst/>
          </a:prstGeom>
          <a:noFill/>
        </p:spPr>
        <p:txBody>
          <a:bodyPr wrap="none" rtlCol="0">
            <a:spAutoFit/>
          </a:bodyPr>
          <a:lstStyle/>
          <a:p>
            <a:r>
              <a:rPr lang="en-US" dirty="0" smtClean="0"/>
              <a:t>PC1</a:t>
            </a:r>
            <a:endParaRPr lang="en-US" dirty="0"/>
          </a:p>
        </p:txBody>
      </p:sp>
      <p:sp>
        <p:nvSpPr>
          <p:cNvPr id="32" name="TextBox 31"/>
          <p:cNvSpPr txBox="1"/>
          <p:nvPr/>
        </p:nvSpPr>
        <p:spPr>
          <a:xfrm>
            <a:off x="4439404" y="3048000"/>
            <a:ext cx="543989" cy="369332"/>
          </a:xfrm>
          <a:prstGeom prst="rect">
            <a:avLst/>
          </a:prstGeom>
          <a:noFill/>
        </p:spPr>
        <p:txBody>
          <a:bodyPr wrap="none" rtlCol="0">
            <a:spAutoFit/>
          </a:bodyPr>
          <a:lstStyle/>
          <a:p>
            <a:r>
              <a:rPr lang="en-US" dirty="0" smtClean="0"/>
              <a:t>PC2</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3640523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2052340" y="375920"/>
            <a:ext cx="5083332" cy="1477328"/>
          </a:xfrm>
          <a:prstGeom prst="rect">
            <a:avLst/>
          </a:prstGeom>
          <a:noFill/>
        </p:spPr>
        <p:txBody>
          <a:bodyPr wrap="square" rtlCol="0">
            <a:spAutoFit/>
          </a:bodyPr>
          <a:lstStyle/>
          <a:p>
            <a:pPr algn="ctr"/>
            <a:r>
              <a:rPr lang="en-US" dirty="0" smtClean="0"/>
              <a:t>These two “new” axes that describe the variation in the data are “Principal Components” (PCs)</a:t>
            </a:r>
          </a:p>
          <a:p>
            <a:pPr algn="ctr"/>
            <a:endParaRPr lang="en-US" dirty="0"/>
          </a:p>
          <a:p>
            <a:pPr algn="ctr"/>
            <a:r>
              <a:rPr lang="en-US" dirty="0" smtClean="0"/>
              <a:t>PC1 (the first principal component) is the axis that spans the most variation.</a:t>
            </a:r>
          </a:p>
        </p:txBody>
      </p:sp>
      <p:sp>
        <p:nvSpPr>
          <p:cNvPr id="30" name="TextBox 29"/>
          <p:cNvSpPr txBox="1"/>
          <p:nvPr/>
        </p:nvSpPr>
        <p:spPr>
          <a:xfrm>
            <a:off x="7112046" y="3797785"/>
            <a:ext cx="543989" cy="369332"/>
          </a:xfrm>
          <a:prstGeom prst="rect">
            <a:avLst/>
          </a:prstGeom>
          <a:noFill/>
        </p:spPr>
        <p:txBody>
          <a:bodyPr wrap="none" rtlCol="0">
            <a:spAutoFit/>
          </a:bodyPr>
          <a:lstStyle/>
          <a:p>
            <a:r>
              <a:rPr lang="en-US" dirty="0" smtClean="0"/>
              <a:t>PC1</a:t>
            </a:r>
            <a:endParaRPr lang="en-US" dirty="0"/>
          </a:p>
        </p:txBody>
      </p:sp>
      <p:sp>
        <p:nvSpPr>
          <p:cNvPr id="32" name="TextBox 31"/>
          <p:cNvSpPr txBox="1"/>
          <p:nvPr/>
        </p:nvSpPr>
        <p:spPr>
          <a:xfrm>
            <a:off x="4439404" y="3048000"/>
            <a:ext cx="543989" cy="369332"/>
          </a:xfrm>
          <a:prstGeom prst="rect">
            <a:avLst/>
          </a:prstGeom>
          <a:noFill/>
        </p:spPr>
        <p:txBody>
          <a:bodyPr wrap="none" rtlCol="0">
            <a:spAutoFit/>
          </a:bodyPr>
          <a:lstStyle/>
          <a:p>
            <a:r>
              <a:rPr lang="en-US" dirty="0" smtClean="0"/>
              <a:t>PC2</a:t>
            </a:r>
            <a:endParaRPr lang="en-US" dirty="0"/>
          </a:p>
        </p:txBody>
      </p:sp>
      <p:cxnSp>
        <p:nvCxnSpPr>
          <p:cNvPr id="4" name="Straight Arrow Connector 3"/>
          <p:cNvCxnSpPr/>
          <p:nvPr/>
        </p:nvCxnSpPr>
        <p:spPr>
          <a:xfrm>
            <a:off x="2451307" y="1615440"/>
            <a:ext cx="346068" cy="2182345"/>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81272750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rot="1080000">
            <a:off x="2085911" y="2257354"/>
            <a:ext cx="5703454" cy="3475181"/>
            <a:chOff x="2032020" y="2089725"/>
            <a:chExt cx="5703454" cy="3475181"/>
          </a:xfrm>
        </p:grpSpPr>
        <p:sp>
          <p:nvSpPr>
            <p:cNvPr id="31" name="Rectangle 30"/>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2313709" y="3334788"/>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sp>
        <p:nvSpPr>
          <p:cNvPr id="27" name="TextBox 26"/>
          <p:cNvSpPr txBox="1"/>
          <p:nvPr/>
        </p:nvSpPr>
        <p:spPr>
          <a:xfrm>
            <a:off x="2052340" y="375920"/>
            <a:ext cx="5083332" cy="2031325"/>
          </a:xfrm>
          <a:prstGeom prst="rect">
            <a:avLst/>
          </a:prstGeom>
          <a:noFill/>
        </p:spPr>
        <p:txBody>
          <a:bodyPr wrap="square" rtlCol="0">
            <a:spAutoFit/>
          </a:bodyPr>
          <a:lstStyle/>
          <a:p>
            <a:pPr algn="ctr"/>
            <a:r>
              <a:rPr lang="en-US" dirty="0" smtClean="0"/>
              <a:t>These two “new” axes that describe the variation in the data are “Principal Components” (PCs)</a:t>
            </a:r>
          </a:p>
          <a:p>
            <a:pPr algn="ctr"/>
            <a:endParaRPr lang="en-US" dirty="0"/>
          </a:p>
          <a:p>
            <a:pPr algn="ctr"/>
            <a:r>
              <a:rPr lang="en-US" dirty="0" smtClean="0"/>
              <a:t>PC1 (the first principal component) is the axis that spans the most variation.</a:t>
            </a:r>
          </a:p>
          <a:p>
            <a:pPr algn="ctr"/>
            <a:endParaRPr lang="en-US" dirty="0"/>
          </a:p>
          <a:p>
            <a:pPr algn="ctr"/>
            <a:r>
              <a:rPr lang="en-US" dirty="0" smtClean="0"/>
              <a:t>PC2 is the axis that spans the second most variation.</a:t>
            </a:r>
            <a:endParaRPr lang="en-US" dirty="0"/>
          </a:p>
        </p:txBody>
      </p:sp>
      <p:sp>
        <p:nvSpPr>
          <p:cNvPr id="30" name="TextBox 29"/>
          <p:cNvSpPr txBox="1"/>
          <p:nvPr/>
        </p:nvSpPr>
        <p:spPr>
          <a:xfrm>
            <a:off x="7112046" y="3797785"/>
            <a:ext cx="543989" cy="369332"/>
          </a:xfrm>
          <a:prstGeom prst="rect">
            <a:avLst/>
          </a:prstGeom>
          <a:noFill/>
        </p:spPr>
        <p:txBody>
          <a:bodyPr wrap="none" rtlCol="0">
            <a:spAutoFit/>
          </a:bodyPr>
          <a:lstStyle/>
          <a:p>
            <a:r>
              <a:rPr lang="en-US" dirty="0" smtClean="0"/>
              <a:t>PC1</a:t>
            </a:r>
            <a:endParaRPr lang="en-US" dirty="0"/>
          </a:p>
        </p:txBody>
      </p:sp>
      <p:sp>
        <p:nvSpPr>
          <p:cNvPr id="32" name="TextBox 31"/>
          <p:cNvSpPr txBox="1"/>
          <p:nvPr/>
        </p:nvSpPr>
        <p:spPr>
          <a:xfrm>
            <a:off x="4439404" y="3048000"/>
            <a:ext cx="543989" cy="369332"/>
          </a:xfrm>
          <a:prstGeom prst="rect">
            <a:avLst/>
          </a:prstGeom>
          <a:noFill/>
        </p:spPr>
        <p:txBody>
          <a:bodyPr wrap="none" rtlCol="0">
            <a:spAutoFit/>
          </a:bodyPr>
          <a:lstStyle/>
          <a:p>
            <a:r>
              <a:rPr lang="en-US" dirty="0" smtClean="0"/>
              <a:t>PC2</a:t>
            </a:r>
            <a:endParaRPr lang="en-US" dirty="0"/>
          </a:p>
        </p:txBody>
      </p:sp>
      <p:cxnSp>
        <p:nvCxnSpPr>
          <p:cNvPr id="24" name="Straight Arrow Connector 23"/>
          <p:cNvCxnSpPr/>
          <p:nvPr/>
        </p:nvCxnSpPr>
        <p:spPr>
          <a:xfrm>
            <a:off x="2451307" y="2407245"/>
            <a:ext cx="2110533" cy="116142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43123390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ideas so far…</a:t>
            </a:r>
            <a:endParaRPr lang="en-US" sz="3600" dirty="0"/>
          </a:p>
        </p:txBody>
      </p:sp>
      <p:sp>
        <p:nvSpPr>
          <p:cNvPr id="3" name="Content Placeholder 2"/>
          <p:cNvSpPr>
            <a:spLocks noGrp="1"/>
          </p:cNvSpPr>
          <p:nvPr>
            <p:ph idx="1"/>
          </p:nvPr>
        </p:nvSpPr>
        <p:spPr/>
        <p:txBody>
          <a:bodyPr>
            <a:normAutofit/>
          </a:bodyPr>
          <a:lstStyle/>
          <a:p>
            <a:endParaRPr lang="en-US" sz="2200" dirty="0" smtClean="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0136597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Let’s start with an example of Principal Component Analysis (PCA) in action…</a:t>
            </a:r>
            <a:endParaRPr lang="en-US" sz="3200"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53199886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ideas so far…</a:t>
            </a:r>
            <a:endParaRPr lang="en-US" sz="3600" dirty="0"/>
          </a:p>
        </p:txBody>
      </p:sp>
      <p:sp>
        <p:nvSpPr>
          <p:cNvPr id="3" name="Content Placeholder 2"/>
          <p:cNvSpPr>
            <a:spLocks noGrp="1"/>
          </p:cNvSpPr>
          <p:nvPr>
            <p:ph idx="1"/>
          </p:nvPr>
        </p:nvSpPr>
        <p:spPr/>
        <p:txBody>
          <a:bodyPr>
            <a:normAutofit/>
          </a:bodyPr>
          <a:lstStyle/>
          <a:p>
            <a:r>
              <a:rPr lang="en-US" sz="2200" dirty="0" smtClean="0"/>
              <a:t>For each gene, we plotted a point based on how many reads were from each cell.</a:t>
            </a:r>
          </a:p>
        </p:txBody>
      </p:sp>
      <p:sp>
        <p:nvSpPr>
          <p:cNvPr id="4" name="TextBox 3"/>
          <p:cNvSpPr txBox="1"/>
          <p:nvPr/>
        </p:nvSpPr>
        <p:spPr>
          <a:xfrm>
            <a:off x="1836020" y="3351517"/>
            <a:ext cx="929701" cy="646331"/>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sp>
        <p:nvSpPr>
          <p:cNvPr id="5" name="TextBox 4"/>
          <p:cNvSpPr txBox="1"/>
          <p:nvPr/>
        </p:nvSpPr>
        <p:spPr>
          <a:xfrm>
            <a:off x="3158216" y="4923147"/>
            <a:ext cx="2195688" cy="276999"/>
          </a:xfrm>
          <a:prstGeom prst="rect">
            <a:avLst/>
          </a:prstGeom>
          <a:noFill/>
        </p:spPr>
        <p:txBody>
          <a:bodyPr wrap="square" rtlCol="0">
            <a:spAutoFit/>
          </a:bodyPr>
          <a:lstStyle/>
          <a:p>
            <a:pPr algn="ctr"/>
            <a:r>
              <a:rPr lang="en-US" sz="1200" dirty="0" smtClean="0"/>
              <a:t>Cell 1 Read Counts</a:t>
            </a:r>
            <a:endParaRPr lang="en-US" sz="1200" dirty="0"/>
          </a:p>
        </p:txBody>
      </p:sp>
      <p:grpSp>
        <p:nvGrpSpPr>
          <p:cNvPr id="6" name="Group 5"/>
          <p:cNvGrpSpPr/>
          <p:nvPr/>
        </p:nvGrpSpPr>
        <p:grpSpPr>
          <a:xfrm>
            <a:off x="2544154" y="2502202"/>
            <a:ext cx="3893995" cy="2375724"/>
            <a:chOff x="2020455" y="2089725"/>
            <a:chExt cx="5715019" cy="3486730"/>
          </a:xfrm>
        </p:grpSpPr>
        <p:sp>
          <p:nvSpPr>
            <p:cNvPr id="7" name="Rectangle 6"/>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765721" y="2823509"/>
            <a:ext cx="3075539" cy="1510394"/>
            <a:chOff x="2659148" y="2815704"/>
            <a:chExt cx="4513811" cy="2216728"/>
          </a:xfrm>
        </p:grpSpPr>
        <p:sp>
          <p:nvSpPr>
            <p:cNvPr id="10" name="Oval 9"/>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9" name="Footer Placeholder 18"/>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73279646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ideas so far…</a:t>
            </a:r>
            <a:endParaRPr lang="en-US" sz="3600" dirty="0"/>
          </a:p>
        </p:txBody>
      </p:sp>
      <p:sp>
        <p:nvSpPr>
          <p:cNvPr id="3" name="Content Placeholder 2"/>
          <p:cNvSpPr>
            <a:spLocks noGrp="1"/>
          </p:cNvSpPr>
          <p:nvPr>
            <p:ph idx="1"/>
          </p:nvPr>
        </p:nvSpPr>
        <p:spPr/>
        <p:txBody>
          <a:bodyPr>
            <a:normAutofit/>
          </a:bodyPr>
          <a:lstStyle/>
          <a:p>
            <a:r>
              <a:rPr lang="en-US" sz="2200" dirty="0"/>
              <a:t>For each gene, we plotted a point based on how many reads </a:t>
            </a:r>
            <a:r>
              <a:rPr lang="en-US" sz="2200" dirty="0" smtClean="0"/>
              <a:t>were </a:t>
            </a:r>
            <a:r>
              <a:rPr lang="en-US" sz="2200" dirty="0"/>
              <a:t>from each cell.</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r>
              <a:rPr lang="en-US" sz="2200" dirty="0" smtClean="0"/>
              <a:t>PC1 </a:t>
            </a:r>
            <a:r>
              <a:rPr lang="en-US" sz="2200" dirty="0"/>
              <a:t>captures the direction where most of the variation is</a:t>
            </a:r>
            <a:r>
              <a:rPr lang="en-US" sz="2200" dirty="0" smtClean="0"/>
              <a:t>.</a:t>
            </a:r>
          </a:p>
        </p:txBody>
      </p:sp>
      <p:sp>
        <p:nvSpPr>
          <p:cNvPr id="4" name="TextBox 3"/>
          <p:cNvSpPr txBox="1"/>
          <p:nvPr/>
        </p:nvSpPr>
        <p:spPr>
          <a:xfrm>
            <a:off x="1836020" y="3351517"/>
            <a:ext cx="929701" cy="646331"/>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sp>
        <p:nvSpPr>
          <p:cNvPr id="5" name="TextBox 4"/>
          <p:cNvSpPr txBox="1"/>
          <p:nvPr/>
        </p:nvSpPr>
        <p:spPr>
          <a:xfrm>
            <a:off x="3158216" y="4923147"/>
            <a:ext cx="2195688" cy="276999"/>
          </a:xfrm>
          <a:prstGeom prst="rect">
            <a:avLst/>
          </a:prstGeom>
          <a:noFill/>
        </p:spPr>
        <p:txBody>
          <a:bodyPr wrap="square" rtlCol="0">
            <a:spAutoFit/>
          </a:bodyPr>
          <a:lstStyle/>
          <a:p>
            <a:pPr algn="ctr"/>
            <a:r>
              <a:rPr lang="en-US" sz="1200" dirty="0" smtClean="0"/>
              <a:t>Cell 1 Read Counts</a:t>
            </a:r>
            <a:endParaRPr lang="en-US" sz="1200" dirty="0"/>
          </a:p>
        </p:txBody>
      </p:sp>
      <p:grpSp>
        <p:nvGrpSpPr>
          <p:cNvPr id="6" name="Group 5"/>
          <p:cNvGrpSpPr/>
          <p:nvPr/>
        </p:nvGrpSpPr>
        <p:grpSpPr>
          <a:xfrm>
            <a:off x="2544154" y="2502202"/>
            <a:ext cx="3893995" cy="2375724"/>
            <a:chOff x="2020455" y="2089725"/>
            <a:chExt cx="5715019" cy="3486730"/>
          </a:xfrm>
        </p:grpSpPr>
        <p:sp>
          <p:nvSpPr>
            <p:cNvPr id="7" name="Rectangle 6"/>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765721" y="2823509"/>
            <a:ext cx="3075539" cy="1510394"/>
            <a:chOff x="2659148" y="2815704"/>
            <a:chExt cx="4513811" cy="2216728"/>
          </a:xfrm>
        </p:grpSpPr>
        <p:sp>
          <p:nvSpPr>
            <p:cNvPr id="10" name="Oval 9"/>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31" name="Straight Arrow Connector 30"/>
          <p:cNvCxnSpPr/>
          <p:nvPr/>
        </p:nvCxnSpPr>
        <p:spPr>
          <a:xfrm rot="20520000">
            <a:off x="2675044" y="3626621"/>
            <a:ext cx="3278716"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863680" y="2976116"/>
            <a:ext cx="543989" cy="369332"/>
          </a:xfrm>
          <a:prstGeom prst="rect">
            <a:avLst/>
          </a:prstGeom>
          <a:noFill/>
        </p:spPr>
        <p:txBody>
          <a:bodyPr wrap="none" rtlCol="0">
            <a:spAutoFit/>
          </a:bodyPr>
          <a:lstStyle/>
          <a:p>
            <a:r>
              <a:rPr lang="en-US" dirty="0" smtClean="0"/>
              <a:t>PC1</a:t>
            </a:r>
            <a:endParaRPr lang="en-US" dirty="0"/>
          </a:p>
        </p:txBody>
      </p:sp>
      <p:sp>
        <p:nvSpPr>
          <p:cNvPr id="24" name="Footer Placeholder 2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843086045"/>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ideas so far…</a:t>
            </a:r>
            <a:endParaRPr lang="en-US" sz="3600" dirty="0"/>
          </a:p>
        </p:txBody>
      </p:sp>
      <p:sp>
        <p:nvSpPr>
          <p:cNvPr id="3" name="Content Placeholder 2"/>
          <p:cNvSpPr>
            <a:spLocks noGrp="1"/>
          </p:cNvSpPr>
          <p:nvPr>
            <p:ph idx="1"/>
          </p:nvPr>
        </p:nvSpPr>
        <p:spPr/>
        <p:txBody>
          <a:bodyPr>
            <a:normAutofit/>
          </a:bodyPr>
          <a:lstStyle/>
          <a:p>
            <a:r>
              <a:rPr lang="en-US" sz="2200" dirty="0"/>
              <a:t>For each gene, we plotted a point based on how many reads </a:t>
            </a:r>
            <a:r>
              <a:rPr lang="en-US" sz="2200" dirty="0" smtClean="0"/>
              <a:t>were from </a:t>
            </a:r>
            <a:r>
              <a:rPr lang="en-US" sz="2200" dirty="0"/>
              <a:t>each cell.</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r>
              <a:rPr lang="en-US" sz="2200" dirty="0" smtClean="0"/>
              <a:t>PC1 </a:t>
            </a:r>
            <a:r>
              <a:rPr lang="en-US" sz="2200" dirty="0"/>
              <a:t>captures the direction where most of the variation is.</a:t>
            </a:r>
          </a:p>
          <a:p>
            <a:r>
              <a:rPr lang="en-US" sz="2200" dirty="0" smtClean="0"/>
              <a:t>PC2 </a:t>
            </a:r>
            <a:r>
              <a:rPr lang="en-US" sz="2200" dirty="0"/>
              <a:t>captures the direction with the 2</a:t>
            </a:r>
            <a:r>
              <a:rPr lang="en-US" sz="2200" baseline="30000" dirty="0"/>
              <a:t>nd</a:t>
            </a:r>
            <a:r>
              <a:rPr lang="en-US" sz="2200" dirty="0"/>
              <a:t> most variation</a:t>
            </a:r>
            <a:r>
              <a:rPr lang="en-US" sz="2200" dirty="0" smtClean="0"/>
              <a:t>.</a:t>
            </a:r>
            <a:endParaRPr lang="en-US" sz="2200" dirty="0"/>
          </a:p>
        </p:txBody>
      </p:sp>
      <p:sp>
        <p:nvSpPr>
          <p:cNvPr id="4" name="TextBox 3"/>
          <p:cNvSpPr txBox="1"/>
          <p:nvPr/>
        </p:nvSpPr>
        <p:spPr>
          <a:xfrm>
            <a:off x="1836020" y="3351517"/>
            <a:ext cx="929701" cy="646331"/>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sp>
        <p:nvSpPr>
          <p:cNvPr id="5" name="TextBox 4"/>
          <p:cNvSpPr txBox="1"/>
          <p:nvPr/>
        </p:nvSpPr>
        <p:spPr>
          <a:xfrm>
            <a:off x="3158216" y="4923147"/>
            <a:ext cx="2195688" cy="276999"/>
          </a:xfrm>
          <a:prstGeom prst="rect">
            <a:avLst/>
          </a:prstGeom>
          <a:noFill/>
        </p:spPr>
        <p:txBody>
          <a:bodyPr wrap="square" rtlCol="0">
            <a:spAutoFit/>
          </a:bodyPr>
          <a:lstStyle/>
          <a:p>
            <a:pPr algn="ctr"/>
            <a:r>
              <a:rPr lang="en-US" sz="1200" dirty="0" smtClean="0"/>
              <a:t>Cell 1 Read Counts</a:t>
            </a:r>
            <a:endParaRPr lang="en-US" sz="1200" dirty="0"/>
          </a:p>
        </p:txBody>
      </p:sp>
      <p:grpSp>
        <p:nvGrpSpPr>
          <p:cNvPr id="6" name="Group 5"/>
          <p:cNvGrpSpPr/>
          <p:nvPr/>
        </p:nvGrpSpPr>
        <p:grpSpPr>
          <a:xfrm>
            <a:off x="2544154" y="2502202"/>
            <a:ext cx="3893995" cy="2375724"/>
            <a:chOff x="2020455" y="2089725"/>
            <a:chExt cx="5715019" cy="3486730"/>
          </a:xfrm>
        </p:grpSpPr>
        <p:sp>
          <p:nvSpPr>
            <p:cNvPr id="7" name="Rectangle 6"/>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765721" y="2823509"/>
            <a:ext cx="3075539" cy="1510394"/>
            <a:chOff x="2659148" y="2815704"/>
            <a:chExt cx="4513811" cy="2216728"/>
          </a:xfrm>
        </p:grpSpPr>
        <p:sp>
          <p:nvSpPr>
            <p:cNvPr id="10" name="Oval 9"/>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4" name="Group 23"/>
          <p:cNvGrpSpPr/>
          <p:nvPr/>
        </p:nvGrpSpPr>
        <p:grpSpPr>
          <a:xfrm>
            <a:off x="2675044" y="3190442"/>
            <a:ext cx="3278716" cy="872359"/>
            <a:chOff x="2313709" y="3334788"/>
            <a:chExt cx="4747492" cy="1124067"/>
          </a:xfrm>
        </p:grpSpPr>
        <p:cxnSp>
          <p:nvCxnSpPr>
            <p:cNvPr id="25" name="Straight Arrow Connector 24"/>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20520000">
              <a:off x="4687455" y="33347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5863680" y="2976116"/>
            <a:ext cx="543989" cy="369332"/>
          </a:xfrm>
          <a:prstGeom prst="rect">
            <a:avLst/>
          </a:prstGeom>
          <a:noFill/>
        </p:spPr>
        <p:txBody>
          <a:bodyPr wrap="none" rtlCol="0">
            <a:spAutoFit/>
          </a:bodyPr>
          <a:lstStyle/>
          <a:p>
            <a:r>
              <a:rPr lang="en-US" dirty="0" smtClean="0"/>
              <a:t>PC1</a:t>
            </a:r>
            <a:endParaRPr lang="en-US" dirty="0"/>
          </a:p>
        </p:txBody>
      </p:sp>
      <p:sp>
        <p:nvSpPr>
          <p:cNvPr id="28" name="TextBox 27"/>
          <p:cNvSpPr txBox="1"/>
          <p:nvPr/>
        </p:nvSpPr>
        <p:spPr>
          <a:xfrm>
            <a:off x="3854579" y="2891070"/>
            <a:ext cx="543989" cy="369332"/>
          </a:xfrm>
          <a:prstGeom prst="rect">
            <a:avLst/>
          </a:prstGeom>
          <a:noFill/>
        </p:spPr>
        <p:txBody>
          <a:bodyPr wrap="none" rtlCol="0">
            <a:spAutoFit/>
          </a:bodyPr>
          <a:lstStyle/>
          <a:p>
            <a:r>
              <a:rPr lang="en-US" dirty="0" smtClean="0"/>
              <a:t>PC2</a:t>
            </a:r>
            <a:endParaRPr lang="en-US" dirty="0"/>
          </a:p>
        </p:txBody>
      </p:sp>
      <p:sp>
        <p:nvSpPr>
          <p:cNvPr id="29" name="Footer Placeholder 28"/>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49333514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3 cells?</a:t>
            </a:r>
            <a:endParaRPr lang="en-US" sz="3600" dirty="0"/>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smtClean="0"/>
              <a:t>Cell 1</a:t>
            </a:r>
            <a:r>
              <a:rPr lang="en-US" sz="1200" dirty="0"/>
              <a:t> </a:t>
            </a:r>
            <a:r>
              <a:rPr lang="en-US" sz="1200" dirty="0" smtClean="0"/>
              <a:t>Read Counts</a:t>
            </a:r>
            <a:endParaRPr lang="en-US" sz="1200" dirty="0"/>
          </a:p>
        </p:txBody>
      </p:sp>
      <p:sp>
        <p:nvSpPr>
          <p:cNvPr id="22" name="TextBox 21"/>
          <p:cNvSpPr txBox="1"/>
          <p:nvPr/>
        </p:nvSpPr>
        <p:spPr>
          <a:xfrm>
            <a:off x="3302475" y="3338142"/>
            <a:ext cx="1080375" cy="461665"/>
          </a:xfrm>
          <a:prstGeom prst="rect">
            <a:avLst/>
          </a:prstGeom>
          <a:noFill/>
        </p:spPr>
        <p:txBody>
          <a:bodyPr wrap="square" rtlCol="0">
            <a:spAutoFit/>
          </a:bodyPr>
          <a:lstStyle/>
          <a:p>
            <a:pPr algn="ctr"/>
            <a:r>
              <a:rPr lang="en-US" sz="1200" dirty="0" smtClean="0"/>
              <a:t>Cell 3</a:t>
            </a:r>
          </a:p>
          <a:p>
            <a:pPr algn="ctr"/>
            <a:r>
              <a:rPr lang="en-US" sz="1200" dirty="0" smtClean="0"/>
              <a:t>Read Counts</a:t>
            </a:r>
            <a:endParaRPr lang="en-US" sz="1200"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2231229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3 cells?</a:t>
            </a:r>
            <a:endParaRPr lang="en-US" sz="3600" dirty="0"/>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8" name="TextBox 17"/>
          <p:cNvSpPr txBox="1"/>
          <p:nvPr/>
        </p:nvSpPr>
        <p:spPr>
          <a:xfrm>
            <a:off x="3302475" y="3338142"/>
            <a:ext cx="1080375" cy="461665"/>
          </a:xfrm>
          <a:prstGeom prst="rect">
            <a:avLst/>
          </a:prstGeom>
          <a:noFill/>
        </p:spPr>
        <p:txBody>
          <a:bodyPr wrap="square" rtlCol="0">
            <a:spAutoFit/>
          </a:bodyPr>
          <a:lstStyle/>
          <a:p>
            <a:pPr algn="ctr"/>
            <a:r>
              <a:rPr lang="en-US" sz="1200" dirty="0" smtClean="0"/>
              <a:t>Cell 3</a:t>
            </a:r>
          </a:p>
          <a:p>
            <a:pPr algn="ctr"/>
            <a:r>
              <a:rPr lang="en-US" sz="1200" dirty="0" smtClean="0"/>
              <a:t>Read Counts</a:t>
            </a:r>
            <a:endParaRPr lang="en-US" sz="1200" dirty="0"/>
          </a:p>
        </p:txBody>
      </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smtClean="0"/>
              <a:t>Cell 1</a:t>
            </a:r>
            <a:r>
              <a:rPr lang="en-US" sz="1200" dirty="0"/>
              <a:t> </a:t>
            </a:r>
            <a:r>
              <a:rPr lang="en-US" sz="1200" dirty="0" smtClean="0"/>
              <a:t>Read Counts</a:t>
            </a:r>
            <a:endParaRPr lang="en-US" sz="1200" dirty="0"/>
          </a:p>
        </p:txBody>
      </p:sp>
      <p:cxnSp>
        <p:nvCxnSpPr>
          <p:cNvPr id="22" name="Straight Arrow Connector 21"/>
          <p:cNvCxnSpPr/>
          <p:nvPr/>
        </p:nvCxnSpPr>
        <p:spPr>
          <a:xfrm flipV="1">
            <a:off x="3495329" y="2505299"/>
            <a:ext cx="3200111" cy="1694871"/>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95440" y="2259673"/>
            <a:ext cx="543989" cy="369332"/>
          </a:xfrm>
          <a:prstGeom prst="rect">
            <a:avLst/>
          </a:prstGeom>
          <a:noFill/>
        </p:spPr>
        <p:txBody>
          <a:bodyPr wrap="none" rtlCol="0">
            <a:spAutoFit/>
          </a:bodyPr>
          <a:lstStyle/>
          <a:p>
            <a:r>
              <a:rPr lang="en-US" dirty="0" smtClean="0"/>
              <a:t>PC1</a:t>
            </a:r>
            <a:endParaRPr lang="en-US" dirty="0"/>
          </a:p>
        </p:txBody>
      </p:sp>
      <p:sp>
        <p:nvSpPr>
          <p:cNvPr id="34" name="TextBox 33"/>
          <p:cNvSpPr txBox="1"/>
          <p:nvPr/>
        </p:nvSpPr>
        <p:spPr>
          <a:xfrm>
            <a:off x="1305274" y="5140960"/>
            <a:ext cx="6533459" cy="369332"/>
          </a:xfrm>
          <a:prstGeom prst="rect">
            <a:avLst/>
          </a:prstGeom>
          <a:noFill/>
        </p:spPr>
        <p:txBody>
          <a:bodyPr wrap="none" rtlCol="0">
            <a:spAutoFit/>
          </a:bodyPr>
          <a:lstStyle/>
          <a:p>
            <a:pPr algn="ctr"/>
            <a:r>
              <a:rPr lang="en-US" dirty="0" smtClean="0"/>
              <a:t>Just like before, PC1 would span the direction of the most variation.</a:t>
            </a:r>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807777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3 cells?</a:t>
            </a:r>
            <a:endParaRPr lang="en-US" sz="3600" dirty="0"/>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8" name="TextBox 17"/>
          <p:cNvSpPr txBox="1"/>
          <p:nvPr/>
        </p:nvSpPr>
        <p:spPr>
          <a:xfrm>
            <a:off x="3302475" y="3338142"/>
            <a:ext cx="1080375" cy="461665"/>
          </a:xfrm>
          <a:prstGeom prst="rect">
            <a:avLst/>
          </a:prstGeom>
          <a:noFill/>
        </p:spPr>
        <p:txBody>
          <a:bodyPr wrap="square" rtlCol="0">
            <a:spAutoFit/>
          </a:bodyPr>
          <a:lstStyle/>
          <a:p>
            <a:pPr algn="ctr"/>
            <a:r>
              <a:rPr lang="en-US" sz="1200" dirty="0" smtClean="0"/>
              <a:t>Cell 3</a:t>
            </a:r>
          </a:p>
          <a:p>
            <a:pPr algn="ctr"/>
            <a:r>
              <a:rPr lang="en-US" sz="1200" dirty="0" smtClean="0"/>
              <a:t>Read Counts</a:t>
            </a:r>
            <a:endParaRPr lang="en-US" sz="1200" dirty="0"/>
          </a:p>
        </p:txBody>
      </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smtClean="0"/>
              <a:t>Cell 1</a:t>
            </a:r>
            <a:r>
              <a:rPr lang="en-US" sz="1200" dirty="0"/>
              <a:t> </a:t>
            </a:r>
            <a:r>
              <a:rPr lang="en-US" sz="1200" dirty="0" smtClean="0"/>
              <a:t>Read Counts</a:t>
            </a:r>
            <a:endParaRPr lang="en-US" sz="1200" dirty="0"/>
          </a:p>
        </p:txBody>
      </p:sp>
      <p:cxnSp>
        <p:nvCxnSpPr>
          <p:cNvPr id="22" name="Straight Arrow Connector 21"/>
          <p:cNvCxnSpPr/>
          <p:nvPr/>
        </p:nvCxnSpPr>
        <p:spPr>
          <a:xfrm flipV="1">
            <a:off x="3495329" y="2505299"/>
            <a:ext cx="3200111" cy="1694871"/>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95440" y="2259673"/>
            <a:ext cx="543989" cy="369332"/>
          </a:xfrm>
          <a:prstGeom prst="rect">
            <a:avLst/>
          </a:prstGeom>
          <a:noFill/>
        </p:spPr>
        <p:txBody>
          <a:bodyPr wrap="none" rtlCol="0">
            <a:spAutoFit/>
          </a:bodyPr>
          <a:lstStyle/>
          <a:p>
            <a:r>
              <a:rPr lang="en-US" dirty="0" smtClean="0"/>
              <a:t>PC1</a:t>
            </a:r>
            <a:endParaRPr lang="en-US" dirty="0"/>
          </a:p>
        </p:txBody>
      </p:sp>
      <p:cxnSp>
        <p:nvCxnSpPr>
          <p:cNvPr id="28" name="Straight Arrow Connector 27"/>
          <p:cNvCxnSpPr/>
          <p:nvPr/>
        </p:nvCxnSpPr>
        <p:spPr>
          <a:xfrm>
            <a:off x="4724400" y="2825270"/>
            <a:ext cx="702220" cy="992540"/>
          </a:xfrm>
          <a:prstGeom prst="straightConnector1">
            <a:avLst/>
          </a:prstGeom>
          <a:ln w="38100" cmpd="sng">
            <a:solidFill>
              <a:srgbClr val="000000"/>
            </a:solidFill>
            <a:headEnd type="arrow"/>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374398" y="2467540"/>
            <a:ext cx="543989" cy="369332"/>
          </a:xfrm>
          <a:prstGeom prst="rect">
            <a:avLst/>
          </a:prstGeom>
          <a:noFill/>
        </p:spPr>
        <p:txBody>
          <a:bodyPr wrap="none" rtlCol="0">
            <a:spAutoFit/>
          </a:bodyPr>
          <a:lstStyle/>
          <a:p>
            <a:r>
              <a:rPr lang="en-US" dirty="0" smtClean="0"/>
              <a:t>PC2</a:t>
            </a:r>
            <a:endParaRPr lang="en-US" dirty="0"/>
          </a:p>
        </p:txBody>
      </p:sp>
      <p:sp>
        <p:nvSpPr>
          <p:cNvPr id="29" name="TextBox 28"/>
          <p:cNvSpPr txBox="1"/>
          <p:nvPr/>
        </p:nvSpPr>
        <p:spPr>
          <a:xfrm>
            <a:off x="1305274" y="5140960"/>
            <a:ext cx="6533459" cy="646331"/>
          </a:xfrm>
          <a:prstGeom prst="rect">
            <a:avLst/>
          </a:prstGeom>
          <a:noFill/>
        </p:spPr>
        <p:txBody>
          <a:bodyPr wrap="none" rtlCol="0">
            <a:spAutoFit/>
          </a:bodyPr>
          <a:lstStyle/>
          <a:p>
            <a:pPr algn="ctr"/>
            <a:r>
              <a:rPr lang="en-US" dirty="0" smtClean="0"/>
              <a:t>Just like before, PC1 would span the direction of the most variation.</a:t>
            </a:r>
          </a:p>
          <a:p>
            <a:pPr algn="ctr"/>
            <a:r>
              <a:rPr lang="en-US" dirty="0" smtClean="0"/>
              <a:t>PC2 would span the direction of the 2</a:t>
            </a:r>
            <a:r>
              <a:rPr lang="en-US" baseline="30000" dirty="0" smtClean="0"/>
              <a:t>nd</a:t>
            </a:r>
            <a:r>
              <a:rPr lang="en-US" dirty="0" smtClean="0"/>
              <a:t> most variation.</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008009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3 cells?</a:t>
            </a:r>
            <a:endParaRPr lang="en-US" sz="3600" dirty="0"/>
          </a:p>
        </p:txBody>
      </p:sp>
      <p:sp>
        <p:nvSpPr>
          <p:cNvPr id="4" name="TextBox 3"/>
          <p:cNvSpPr txBox="1"/>
          <p:nvPr/>
        </p:nvSpPr>
        <p:spPr>
          <a:xfrm>
            <a:off x="1557351" y="3067428"/>
            <a:ext cx="1080375" cy="461665"/>
          </a:xfrm>
          <a:prstGeom prst="rect">
            <a:avLst/>
          </a:prstGeom>
          <a:noFill/>
        </p:spPr>
        <p:txBody>
          <a:bodyPr wrap="square" rtlCol="0">
            <a:spAutoFit/>
          </a:bodyPr>
          <a:lstStyle/>
          <a:p>
            <a:pPr algn="ctr"/>
            <a:r>
              <a:rPr lang="en-US" sz="1200" dirty="0" smtClean="0"/>
              <a:t>Cell 2</a:t>
            </a:r>
          </a:p>
          <a:p>
            <a:pPr algn="ctr"/>
            <a:r>
              <a:rPr lang="en-US" sz="1200" dirty="0" smtClean="0"/>
              <a:t>Read Counts</a:t>
            </a:r>
            <a:endParaRPr lang="en-US" sz="1200" dirty="0"/>
          </a:p>
        </p:txBody>
      </p:sp>
      <p:grpSp>
        <p:nvGrpSpPr>
          <p:cNvPr id="5" name="Group 4"/>
          <p:cNvGrpSpPr/>
          <p:nvPr/>
        </p:nvGrpSpPr>
        <p:grpSpPr>
          <a:xfrm>
            <a:off x="2580742" y="1829689"/>
            <a:ext cx="4525084" cy="2760751"/>
            <a:chOff x="2020455" y="2089725"/>
            <a:chExt cx="5715019" cy="3486730"/>
          </a:xfrm>
        </p:grpSpPr>
        <p:sp>
          <p:nvSpPr>
            <p:cNvPr id="6" name="Rectangle 5"/>
            <p:cNvSpPr/>
            <p:nvPr/>
          </p:nvSpPr>
          <p:spPr>
            <a:xfrm>
              <a:off x="2020455" y="2413000"/>
              <a:ext cx="5287818" cy="316345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flipV="1">
            <a:off x="2591976" y="3816782"/>
            <a:ext cx="1625356" cy="764514"/>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95329" y="2329521"/>
            <a:ext cx="2866743" cy="1912086"/>
            <a:chOff x="3185247" y="3123672"/>
            <a:chExt cx="3620567" cy="2414874"/>
          </a:xfrm>
        </p:grpSpPr>
        <p:sp>
          <p:nvSpPr>
            <p:cNvPr id="10" name="Oval 9"/>
            <p:cNvSpPr/>
            <p:nvPr/>
          </p:nvSpPr>
          <p:spPr>
            <a:xfrm>
              <a:off x="3185247" y="5003311"/>
              <a:ext cx="405913" cy="4059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5263587" y="3749779"/>
              <a:ext cx="145011" cy="14501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5647307" y="4870710"/>
              <a:ext cx="262691" cy="2626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93426" y="3910604"/>
              <a:ext cx="145010"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6588297" y="3123672"/>
              <a:ext cx="145011" cy="1450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flipV="1">
              <a:off x="5263587" y="5211550"/>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flipV="1">
              <a:off x="3993426" y="5480805"/>
              <a:ext cx="145010"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flipV="1">
              <a:off x="6660803" y="5448809"/>
              <a:ext cx="145011" cy="57741"/>
            </a:xfrm>
            <a:prstGeom prst="ellipse">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8" name="TextBox 17"/>
          <p:cNvSpPr txBox="1"/>
          <p:nvPr/>
        </p:nvSpPr>
        <p:spPr>
          <a:xfrm>
            <a:off x="3302475" y="3338142"/>
            <a:ext cx="1080375" cy="461665"/>
          </a:xfrm>
          <a:prstGeom prst="rect">
            <a:avLst/>
          </a:prstGeom>
          <a:noFill/>
        </p:spPr>
        <p:txBody>
          <a:bodyPr wrap="square" rtlCol="0">
            <a:spAutoFit/>
          </a:bodyPr>
          <a:lstStyle/>
          <a:p>
            <a:pPr algn="ctr"/>
            <a:r>
              <a:rPr lang="en-US" sz="1200" dirty="0" smtClean="0"/>
              <a:t>Cell 3</a:t>
            </a:r>
          </a:p>
          <a:p>
            <a:pPr algn="ctr"/>
            <a:r>
              <a:rPr lang="en-US" sz="1200" dirty="0" smtClean="0"/>
              <a:t>Read Counts</a:t>
            </a:r>
            <a:endParaRPr lang="en-US" sz="1200" dirty="0"/>
          </a:p>
        </p:txBody>
      </p:sp>
      <p:sp>
        <p:nvSpPr>
          <p:cNvPr id="19" name="Oval 18"/>
          <p:cNvSpPr/>
          <p:nvPr/>
        </p:nvSpPr>
        <p:spPr>
          <a:xfrm>
            <a:off x="3497948" y="4447232"/>
            <a:ext cx="34471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426620" y="4371647"/>
            <a:ext cx="276355" cy="76871"/>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16728" y="4664671"/>
            <a:ext cx="1730632" cy="276999"/>
          </a:xfrm>
          <a:prstGeom prst="rect">
            <a:avLst/>
          </a:prstGeom>
          <a:noFill/>
        </p:spPr>
        <p:txBody>
          <a:bodyPr wrap="square" rtlCol="0">
            <a:spAutoFit/>
          </a:bodyPr>
          <a:lstStyle/>
          <a:p>
            <a:pPr algn="ctr"/>
            <a:r>
              <a:rPr lang="en-US" sz="1200" dirty="0" smtClean="0"/>
              <a:t>Cell 1</a:t>
            </a:r>
            <a:r>
              <a:rPr lang="en-US" sz="1200" dirty="0"/>
              <a:t> </a:t>
            </a:r>
            <a:r>
              <a:rPr lang="en-US" sz="1200" dirty="0" smtClean="0"/>
              <a:t>Read Counts</a:t>
            </a:r>
            <a:endParaRPr lang="en-US" sz="1200" dirty="0"/>
          </a:p>
        </p:txBody>
      </p:sp>
      <p:cxnSp>
        <p:nvCxnSpPr>
          <p:cNvPr id="22" name="Straight Arrow Connector 21"/>
          <p:cNvCxnSpPr/>
          <p:nvPr/>
        </p:nvCxnSpPr>
        <p:spPr>
          <a:xfrm flipV="1">
            <a:off x="3495329" y="2505299"/>
            <a:ext cx="3200111" cy="1694871"/>
          </a:xfrm>
          <a:prstGeom prst="straightConnector1">
            <a:avLst/>
          </a:prstGeom>
          <a:ln w="38100" cmpd="sng">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95440" y="2259673"/>
            <a:ext cx="543989" cy="369332"/>
          </a:xfrm>
          <a:prstGeom prst="rect">
            <a:avLst/>
          </a:prstGeom>
          <a:noFill/>
        </p:spPr>
        <p:txBody>
          <a:bodyPr wrap="none" rtlCol="0">
            <a:spAutoFit/>
          </a:bodyPr>
          <a:lstStyle/>
          <a:p>
            <a:r>
              <a:rPr lang="en-US" dirty="0" smtClean="0"/>
              <a:t>PC1</a:t>
            </a:r>
            <a:endParaRPr lang="en-US" dirty="0"/>
          </a:p>
        </p:txBody>
      </p:sp>
      <p:cxnSp>
        <p:nvCxnSpPr>
          <p:cNvPr id="28" name="Straight Arrow Connector 27"/>
          <p:cNvCxnSpPr/>
          <p:nvPr/>
        </p:nvCxnSpPr>
        <p:spPr>
          <a:xfrm>
            <a:off x="4724400" y="2825270"/>
            <a:ext cx="702220" cy="992540"/>
          </a:xfrm>
          <a:prstGeom prst="straightConnector1">
            <a:avLst/>
          </a:prstGeom>
          <a:ln w="38100" cmpd="sng">
            <a:solidFill>
              <a:srgbClr val="000000"/>
            </a:solidFill>
            <a:headEnd type="arrow"/>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755180" y="3283390"/>
            <a:ext cx="659570" cy="131623"/>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374398" y="2467540"/>
            <a:ext cx="543989" cy="369332"/>
          </a:xfrm>
          <a:prstGeom prst="rect">
            <a:avLst/>
          </a:prstGeom>
          <a:noFill/>
        </p:spPr>
        <p:txBody>
          <a:bodyPr wrap="none" rtlCol="0">
            <a:spAutoFit/>
          </a:bodyPr>
          <a:lstStyle/>
          <a:p>
            <a:r>
              <a:rPr lang="en-US" dirty="0" smtClean="0"/>
              <a:t>PC2</a:t>
            </a:r>
            <a:endParaRPr lang="en-US" dirty="0"/>
          </a:p>
        </p:txBody>
      </p:sp>
      <p:sp>
        <p:nvSpPr>
          <p:cNvPr id="32" name="TextBox 31"/>
          <p:cNvSpPr txBox="1"/>
          <p:nvPr/>
        </p:nvSpPr>
        <p:spPr>
          <a:xfrm>
            <a:off x="5652770" y="3271520"/>
            <a:ext cx="543989" cy="369332"/>
          </a:xfrm>
          <a:prstGeom prst="rect">
            <a:avLst/>
          </a:prstGeom>
          <a:noFill/>
        </p:spPr>
        <p:txBody>
          <a:bodyPr wrap="none" rtlCol="0">
            <a:spAutoFit/>
          </a:bodyPr>
          <a:lstStyle/>
          <a:p>
            <a:r>
              <a:rPr lang="en-US" dirty="0" smtClean="0"/>
              <a:t>PC3</a:t>
            </a:r>
            <a:endParaRPr lang="en-US" dirty="0"/>
          </a:p>
        </p:txBody>
      </p:sp>
      <p:sp>
        <p:nvSpPr>
          <p:cNvPr id="27" name="TextBox 26"/>
          <p:cNvSpPr txBox="1"/>
          <p:nvPr/>
        </p:nvSpPr>
        <p:spPr>
          <a:xfrm>
            <a:off x="417843" y="5140960"/>
            <a:ext cx="8308322" cy="1477328"/>
          </a:xfrm>
          <a:prstGeom prst="rect">
            <a:avLst/>
          </a:prstGeom>
          <a:noFill/>
        </p:spPr>
        <p:txBody>
          <a:bodyPr wrap="none" rtlCol="0">
            <a:spAutoFit/>
          </a:bodyPr>
          <a:lstStyle/>
          <a:p>
            <a:pPr algn="ctr"/>
            <a:r>
              <a:rPr lang="en-US" dirty="0" smtClean="0"/>
              <a:t>Just like before, PC1 would span the direction of the most variation.</a:t>
            </a:r>
          </a:p>
          <a:p>
            <a:pPr algn="ctr"/>
            <a:r>
              <a:rPr lang="en-US" dirty="0" smtClean="0"/>
              <a:t>PC2 would span the direction of the 2</a:t>
            </a:r>
            <a:r>
              <a:rPr lang="en-US" baseline="30000" dirty="0" smtClean="0"/>
              <a:t>nd</a:t>
            </a:r>
            <a:r>
              <a:rPr lang="en-US" dirty="0" smtClean="0"/>
              <a:t> most variation.</a:t>
            </a:r>
          </a:p>
          <a:p>
            <a:pPr algn="ctr"/>
            <a:r>
              <a:rPr lang="en-US" dirty="0" smtClean="0"/>
              <a:t>However, since we have another direction we can have variation, we need another PC.</a:t>
            </a:r>
          </a:p>
          <a:p>
            <a:pPr algn="ctr"/>
            <a:endParaRPr lang="en-US" dirty="0"/>
          </a:p>
          <a:p>
            <a:pPr algn="ctr"/>
            <a:r>
              <a:rPr lang="en-US" dirty="0" smtClean="0"/>
              <a:t>PC3 spans the direction of the 3</a:t>
            </a:r>
            <a:r>
              <a:rPr lang="en-US" baseline="30000" dirty="0" smtClean="0"/>
              <a:t>rd</a:t>
            </a:r>
            <a:r>
              <a:rPr lang="en-US" dirty="0" smtClean="0"/>
              <a:t> most variation.</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576803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4 cells?</a:t>
            </a:r>
            <a:endParaRPr lang="en-US" sz="3600" dirty="0"/>
          </a:p>
        </p:txBody>
      </p:sp>
      <p:sp>
        <p:nvSpPr>
          <p:cNvPr id="3" name="Content Placeholder 2"/>
          <p:cNvSpPr>
            <a:spLocks noGrp="1"/>
          </p:cNvSpPr>
          <p:nvPr>
            <p:ph idx="1"/>
          </p:nvPr>
        </p:nvSpPr>
        <p:spPr/>
        <p:txBody>
          <a:bodyPr>
            <a:normAutofit/>
          </a:bodyPr>
          <a:lstStyle/>
          <a:p>
            <a:endParaRPr lang="en-US" sz="2400"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152010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4 cells?</a:t>
            </a:r>
            <a:endParaRPr lang="en-US" sz="3600" dirty="0"/>
          </a:p>
        </p:txBody>
      </p:sp>
      <p:sp>
        <p:nvSpPr>
          <p:cNvPr id="3" name="Content Placeholder 2"/>
          <p:cNvSpPr>
            <a:spLocks noGrp="1"/>
          </p:cNvSpPr>
          <p:nvPr>
            <p:ph idx="1"/>
          </p:nvPr>
        </p:nvSpPr>
        <p:spPr/>
        <p:txBody>
          <a:bodyPr>
            <a:normAutofit/>
          </a:bodyPr>
          <a:lstStyle/>
          <a:p>
            <a:r>
              <a:rPr lang="en-US" sz="2400" dirty="0" smtClean="0"/>
              <a:t>PC1 would span the direction of the most variation.</a:t>
            </a:r>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932767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4 cells?</a:t>
            </a:r>
            <a:endParaRPr lang="en-US" sz="3600" dirty="0"/>
          </a:p>
        </p:txBody>
      </p:sp>
      <p:sp>
        <p:nvSpPr>
          <p:cNvPr id="3" name="Content Placeholder 2"/>
          <p:cNvSpPr>
            <a:spLocks noGrp="1"/>
          </p:cNvSpPr>
          <p:nvPr>
            <p:ph idx="1"/>
          </p:nvPr>
        </p:nvSpPr>
        <p:spPr/>
        <p:txBody>
          <a:bodyPr>
            <a:normAutofit/>
          </a:bodyPr>
          <a:lstStyle/>
          <a:p>
            <a:r>
              <a:rPr lang="en-US" sz="2400" dirty="0" smtClean="0"/>
              <a:t>PC1 would span the direction of the most variation.</a:t>
            </a:r>
          </a:p>
          <a:p>
            <a:r>
              <a:rPr lang="en-US" sz="2400" dirty="0" smtClean="0"/>
              <a:t>PC2 would span the direction of the 2</a:t>
            </a:r>
            <a:r>
              <a:rPr lang="en-US" sz="2400" baseline="30000" dirty="0" smtClean="0"/>
              <a:t>nd</a:t>
            </a:r>
            <a:r>
              <a:rPr lang="en-US" sz="2400" dirty="0" smtClean="0"/>
              <a:t> most variation.</a:t>
            </a:r>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13742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This PCA plot shows clusters of cell types.</a:t>
            </a:r>
            <a:endParaRPr lang="en-US" sz="32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4" name="TextBox 3"/>
          <p:cNvSpPr txBox="1"/>
          <p:nvPr/>
        </p:nvSpPr>
        <p:spPr>
          <a:xfrm>
            <a:off x="5237725" y="6488668"/>
            <a:ext cx="3906275" cy="369332"/>
          </a:xfrm>
          <a:prstGeom prst="rect">
            <a:avLst/>
          </a:prstGeom>
          <a:noFill/>
        </p:spPr>
        <p:txBody>
          <a:bodyPr wrap="none" rtlCol="0">
            <a:spAutoFit/>
          </a:bodyPr>
          <a:lstStyle/>
          <a:p>
            <a:r>
              <a:rPr lang="en-US" dirty="0" smtClean="0"/>
              <a:t>Pollen et al. Nature Biotechnology 2014</a:t>
            </a:r>
            <a:endParaRPr lang="en-US" dirty="0"/>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729055978"/>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4 cells?</a:t>
            </a:r>
            <a:endParaRPr lang="en-US" sz="3600" dirty="0"/>
          </a:p>
        </p:txBody>
      </p:sp>
      <p:sp>
        <p:nvSpPr>
          <p:cNvPr id="3" name="Content Placeholder 2"/>
          <p:cNvSpPr>
            <a:spLocks noGrp="1"/>
          </p:cNvSpPr>
          <p:nvPr>
            <p:ph idx="1"/>
          </p:nvPr>
        </p:nvSpPr>
        <p:spPr/>
        <p:txBody>
          <a:bodyPr>
            <a:normAutofit/>
          </a:bodyPr>
          <a:lstStyle/>
          <a:p>
            <a:r>
              <a:rPr lang="en-US" sz="2400" dirty="0" smtClean="0"/>
              <a:t>PC1 would span the direction of the most variation.</a:t>
            </a:r>
          </a:p>
          <a:p>
            <a:r>
              <a:rPr lang="en-US" sz="2400" dirty="0" smtClean="0"/>
              <a:t>PC2 would span the direction of the 2</a:t>
            </a:r>
            <a:r>
              <a:rPr lang="en-US" sz="2400" baseline="30000" dirty="0" smtClean="0"/>
              <a:t>nd</a:t>
            </a:r>
            <a:r>
              <a:rPr lang="en-US" sz="2400" dirty="0" smtClean="0"/>
              <a:t> most variation.</a:t>
            </a:r>
          </a:p>
          <a:p>
            <a:r>
              <a:rPr lang="en-US" sz="2400" dirty="0" smtClean="0"/>
              <a:t>PC3 would span the direction of the 3</a:t>
            </a:r>
            <a:r>
              <a:rPr lang="en-US" sz="2400" baseline="30000" dirty="0" smtClean="0"/>
              <a:t>rd</a:t>
            </a:r>
            <a:r>
              <a:rPr lang="en-US" sz="2400" dirty="0" smtClean="0"/>
              <a:t> most variation.</a:t>
            </a:r>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27111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4 cells?</a:t>
            </a:r>
            <a:endParaRPr lang="en-US" sz="3600" dirty="0"/>
          </a:p>
        </p:txBody>
      </p:sp>
      <p:sp>
        <p:nvSpPr>
          <p:cNvPr id="3" name="Content Placeholder 2"/>
          <p:cNvSpPr>
            <a:spLocks noGrp="1"/>
          </p:cNvSpPr>
          <p:nvPr>
            <p:ph idx="1"/>
          </p:nvPr>
        </p:nvSpPr>
        <p:spPr/>
        <p:txBody>
          <a:bodyPr>
            <a:normAutofit/>
          </a:bodyPr>
          <a:lstStyle/>
          <a:p>
            <a:r>
              <a:rPr lang="en-US" sz="2400" dirty="0" smtClean="0"/>
              <a:t>PC1 would span the direction of the most variation.</a:t>
            </a:r>
          </a:p>
          <a:p>
            <a:r>
              <a:rPr lang="en-US" sz="2400" dirty="0" smtClean="0"/>
              <a:t>PC2 would span the direction of the 2</a:t>
            </a:r>
            <a:r>
              <a:rPr lang="en-US" sz="2400" baseline="30000" dirty="0" smtClean="0"/>
              <a:t>nd</a:t>
            </a:r>
            <a:r>
              <a:rPr lang="en-US" sz="2400" dirty="0" smtClean="0"/>
              <a:t> most variation.</a:t>
            </a:r>
          </a:p>
          <a:p>
            <a:r>
              <a:rPr lang="en-US" sz="2400" dirty="0" smtClean="0"/>
              <a:t>PC3 would span the direction of the 3</a:t>
            </a:r>
            <a:r>
              <a:rPr lang="en-US" sz="2400" baseline="30000" dirty="0" smtClean="0"/>
              <a:t>rd</a:t>
            </a:r>
            <a:r>
              <a:rPr lang="en-US" sz="2400" dirty="0" smtClean="0"/>
              <a:t> most variation.</a:t>
            </a:r>
          </a:p>
          <a:p>
            <a:r>
              <a:rPr lang="en-US" sz="2400" dirty="0" smtClean="0"/>
              <a:t>PC4 would span the direction of the 4</a:t>
            </a:r>
            <a:r>
              <a:rPr lang="en-US" sz="2400" baseline="30000" dirty="0" smtClean="0"/>
              <a:t>th</a:t>
            </a:r>
            <a:r>
              <a:rPr lang="en-US" sz="2400" dirty="0" smtClean="0"/>
              <a:t> most variation.</a:t>
            </a:r>
            <a:endParaRPr lang="en-US" sz="2400"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7130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if we had 4 cells?</a:t>
            </a:r>
            <a:endParaRPr lang="en-US" sz="3600" dirty="0"/>
          </a:p>
        </p:txBody>
      </p:sp>
      <p:sp>
        <p:nvSpPr>
          <p:cNvPr id="3" name="Content Placeholder 2"/>
          <p:cNvSpPr>
            <a:spLocks noGrp="1"/>
          </p:cNvSpPr>
          <p:nvPr>
            <p:ph idx="1"/>
          </p:nvPr>
        </p:nvSpPr>
        <p:spPr/>
        <p:txBody>
          <a:bodyPr>
            <a:normAutofit/>
          </a:bodyPr>
          <a:lstStyle/>
          <a:p>
            <a:r>
              <a:rPr lang="en-US" sz="2400" dirty="0" smtClean="0"/>
              <a:t>PC1 would span the direction of the most variation.</a:t>
            </a:r>
          </a:p>
          <a:p>
            <a:r>
              <a:rPr lang="en-US" sz="2400" dirty="0" smtClean="0"/>
              <a:t>PC2 would span the direction of the 2</a:t>
            </a:r>
            <a:r>
              <a:rPr lang="en-US" sz="2400" baseline="30000" dirty="0" smtClean="0"/>
              <a:t>nd</a:t>
            </a:r>
            <a:r>
              <a:rPr lang="en-US" sz="2400" dirty="0" smtClean="0"/>
              <a:t> most variation.</a:t>
            </a:r>
          </a:p>
          <a:p>
            <a:r>
              <a:rPr lang="en-US" sz="2400" dirty="0" smtClean="0"/>
              <a:t>PC3 would span the direction of the 3</a:t>
            </a:r>
            <a:r>
              <a:rPr lang="en-US" sz="2400" baseline="30000" dirty="0" smtClean="0"/>
              <a:t>rd</a:t>
            </a:r>
            <a:r>
              <a:rPr lang="en-US" sz="2400" dirty="0" smtClean="0"/>
              <a:t> most variation.</a:t>
            </a:r>
          </a:p>
          <a:p>
            <a:r>
              <a:rPr lang="en-US" sz="2400" dirty="0" smtClean="0"/>
              <a:t>PC4 would span the direction of the 4</a:t>
            </a:r>
            <a:r>
              <a:rPr lang="en-US" sz="2400" baseline="30000" dirty="0" smtClean="0"/>
              <a:t>th</a:t>
            </a:r>
            <a:r>
              <a:rPr lang="en-US" sz="2400" dirty="0" smtClean="0"/>
              <a:t> most variation.</a:t>
            </a:r>
            <a:endParaRPr lang="en-US" sz="2400" dirty="0"/>
          </a:p>
        </p:txBody>
      </p:sp>
      <p:sp>
        <p:nvSpPr>
          <p:cNvPr id="4" name="TextBox 3"/>
          <p:cNvSpPr txBox="1"/>
          <p:nvPr/>
        </p:nvSpPr>
        <p:spPr>
          <a:xfrm>
            <a:off x="1082729" y="3549151"/>
            <a:ext cx="7604072" cy="1477328"/>
          </a:xfrm>
          <a:prstGeom prst="rect">
            <a:avLst/>
          </a:prstGeom>
          <a:noFill/>
        </p:spPr>
        <p:txBody>
          <a:bodyPr wrap="square" rtlCol="0">
            <a:spAutoFit/>
          </a:bodyPr>
          <a:lstStyle/>
          <a:p>
            <a:r>
              <a:rPr lang="en-US" dirty="0" smtClean="0"/>
              <a:t>There is a principal component for each dimension (cell).</a:t>
            </a:r>
          </a:p>
          <a:p>
            <a:endParaRPr lang="en-US" dirty="0"/>
          </a:p>
          <a:p>
            <a:r>
              <a:rPr lang="en-US" dirty="0" smtClean="0"/>
              <a:t>If we had 200 cells, we would have 200 principal components.</a:t>
            </a:r>
          </a:p>
          <a:p>
            <a:endParaRPr lang="en-US" dirty="0"/>
          </a:p>
          <a:p>
            <a:r>
              <a:rPr lang="en-US" dirty="0" smtClean="0"/>
              <a:t>PC200 would span the direction of the 200</a:t>
            </a:r>
            <a:r>
              <a:rPr lang="en-US" baseline="30000" dirty="0" smtClean="0"/>
              <a:t>th</a:t>
            </a:r>
            <a:r>
              <a:rPr lang="en-US" dirty="0" smtClean="0"/>
              <a:t> most variation.</a:t>
            </a:r>
          </a:p>
        </p:txBody>
      </p:sp>
      <p:sp>
        <p:nvSpPr>
          <p:cNvPr id="5" name="Footer Placeholder 4"/>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2861909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4957" y="1721608"/>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303998" y="2240692"/>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4935311" y="1787309"/>
            <a:ext cx="543989" cy="369332"/>
          </a:xfrm>
          <a:prstGeom prst="rect">
            <a:avLst/>
          </a:prstGeom>
          <a:noFill/>
        </p:spPr>
        <p:txBody>
          <a:bodyPr wrap="none" rtlCol="0">
            <a:spAutoFit/>
          </a:bodyPr>
          <a:lstStyle/>
          <a:p>
            <a:r>
              <a:rPr lang="en-US" dirty="0" smtClean="0"/>
              <a:t>PC1</a:t>
            </a:r>
            <a:endParaRPr lang="en-US" dirty="0"/>
          </a:p>
        </p:txBody>
      </p:sp>
      <p:sp>
        <p:nvSpPr>
          <p:cNvPr id="37" name="TextBox 36"/>
          <p:cNvSpPr txBox="1"/>
          <p:nvPr/>
        </p:nvSpPr>
        <p:spPr>
          <a:xfrm>
            <a:off x="2210349" y="1953904"/>
            <a:ext cx="543989" cy="369332"/>
          </a:xfrm>
          <a:prstGeom prst="rect">
            <a:avLst/>
          </a:prstGeom>
          <a:noFill/>
        </p:spPr>
        <p:txBody>
          <a:bodyPr wrap="none" rtlCol="0">
            <a:spAutoFit/>
          </a:bodyPr>
          <a:lstStyle/>
          <a:p>
            <a:r>
              <a:rPr lang="en-US" dirty="0" smtClean="0"/>
              <a:t>PC2</a:t>
            </a:r>
            <a:endParaRPr lang="en-US" dirty="0"/>
          </a:p>
        </p:txBody>
      </p:sp>
      <p:sp>
        <p:nvSpPr>
          <p:cNvPr id="5" name="Title 4"/>
          <p:cNvSpPr>
            <a:spLocks noGrp="1"/>
          </p:cNvSpPr>
          <p:nvPr>
            <p:ph type="title"/>
          </p:nvPr>
        </p:nvSpPr>
        <p:spPr/>
        <p:txBody>
          <a:bodyPr>
            <a:normAutofit/>
          </a:bodyPr>
          <a:lstStyle/>
          <a:p>
            <a:r>
              <a:rPr lang="en-US" sz="3600" dirty="0"/>
              <a:t>Examples of PCs</a:t>
            </a:r>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24377290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4957" y="1721608"/>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303998" y="2240692"/>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4935311" y="1787309"/>
            <a:ext cx="543989" cy="369332"/>
          </a:xfrm>
          <a:prstGeom prst="rect">
            <a:avLst/>
          </a:prstGeom>
          <a:noFill/>
        </p:spPr>
        <p:txBody>
          <a:bodyPr wrap="none" rtlCol="0">
            <a:spAutoFit/>
          </a:bodyPr>
          <a:lstStyle/>
          <a:p>
            <a:r>
              <a:rPr lang="en-US" dirty="0" smtClean="0"/>
              <a:t>PC1</a:t>
            </a:r>
            <a:endParaRPr lang="en-US" dirty="0"/>
          </a:p>
        </p:txBody>
      </p:sp>
      <p:sp>
        <p:nvSpPr>
          <p:cNvPr id="37" name="TextBox 36"/>
          <p:cNvSpPr txBox="1"/>
          <p:nvPr/>
        </p:nvSpPr>
        <p:spPr>
          <a:xfrm>
            <a:off x="2210349" y="1953904"/>
            <a:ext cx="543989" cy="369332"/>
          </a:xfrm>
          <a:prstGeom prst="rect">
            <a:avLst/>
          </a:prstGeom>
          <a:noFill/>
        </p:spPr>
        <p:txBody>
          <a:bodyPr wrap="none" rtlCol="0">
            <a:spAutoFit/>
          </a:bodyPr>
          <a:lstStyle/>
          <a:p>
            <a:r>
              <a:rPr lang="en-US" dirty="0" smtClean="0"/>
              <a:t>PC2</a:t>
            </a:r>
            <a:endParaRPr lang="en-US" dirty="0"/>
          </a:p>
        </p:txBody>
      </p:sp>
      <p:grpSp>
        <p:nvGrpSpPr>
          <p:cNvPr id="33" name="Group 32"/>
          <p:cNvGrpSpPr/>
          <p:nvPr/>
        </p:nvGrpSpPr>
        <p:grpSpPr>
          <a:xfrm rot="18180000">
            <a:off x="5510223" y="3031614"/>
            <a:ext cx="3496425" cy="2342884"/>
            <a:chOff x="3309388" y="2689548"/>
            <a:chExt cx="3496425" cy="2342884"/>
          </a:xfrm>
        </p:grpSpPr>
        <p:sp>
          <p:nvSpPr>
            <p:cNvPr id="38" name="Oval 37"/>
            <p:cNvSpPr/>
            <p:nvPr/>
          </p:nvSpPr>
          <p:spPr>
            <a:xfrm>
              <a:off x="3842625" y="4200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Oval 40"/>
            <p:cNvSpPr/>
            <p:nvPr/>
          </p:nvSpPr>
          <p:spPr>
            <a:xfrm>
              <a:off x="4326246" y="476097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5814680" y="312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Oval 4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Oval 4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Oval 4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5509630" y="453748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5889596" y="268954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Oval 5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52" name="Group 51"/>
          <p:cNvGrpSpPr/>
          <p:nvPr/>
        </p:nvGrpSpPr>
        <p:grpSpPr>
          <a:xfrm rot="16440000">
            <a:off x="5190670" y="3547065"/>
            <a:ext cx="4097728" cy="1443350"/>
            <a:chOff x="3020308" y="4307987"/>
            <a:chExt cx="4097728" cy="1443350"/>
          </a:xfrm>
        </p:grpSpPr>
        <p:cxnSp>
          <p:nvCxnSpPr>
            <p:cNvPr id="53" name="Straight Arrow Connector 52"/>
            <p:cNvCxnSpPr/>
            <p:nvPr/>
          </p:nvCxnSpPr>
          <p:spPr>
            <a:xfrm rot="5160000" flipV="1">
              <a:off x="4938490" y="2978115"/>
              <a:ext cx="261364" cy="4097728"/>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220000">
              <a:off x="4333349" y="4990456"/>
              <a:ext cx="1443350" cy="78411"/>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7231145" y="1958386"/>
            <a:ext cx="543989" cy="369332"/>
          </a:xfrm>
          <a:prstGeom prst="rect">
            <a:avLst/>
          </a:prstGeom>
          <a:noFill/>
        </p:spPr>
        <p:txBody>
          <a:bodyPr wrap="none" rtlCol="0">
            <a:spAutoFit/>
          </a:bodyPr>
          <a:lstStyle/>
          <a:p>
            <a:r>
              <a:rPr lang="en-US" dirty="0" smtClean="0"/>
              <a:t>PC1</a:t>
            </a:r>
            <a:endParaRPr lang="en-US" dirty="0"/>
          </a:p>
        </p:txBody>
      </p:sp>
      <p:sp>
        <p:nvSpPr>
          <p:cNvPr id="56" name="TextBox 55"/>
          <p:cNvSpPr txBox="1"/>
          <p:nvPr/>
        </p:nvSpPr>
        <p:spPr>
          <a:xfrm>
            <a:off x="7960797" y="4217266"/>
            <a:ext cx="543989" cy="369332"/>
          </a:xfrm>
          <a:prstGeom prst="rect">
            <a:avLst/>
          </a:prstGeom>
          <a:noFill/>
        </p:spPr>
        <p:txBody>
          <a:bodyPr wrap="none" rtlCol="0">
            <a:spAutoFit/>
          </a:bodyPr>
          <a:lstStyle/>
          <a:p>
            <a:r>
              <a:rPr lang="en-US" dirty="0" smtClean="0"/>
              <a:t>PC2</a:t>
            </a:r>
            <a:endParaRPr lang="en-US" dirty="0"/>
          </a:p>
        </p:txBody>
      </p:sp>
      <p:sp>
        <p:nvSpPr>
          <p:cNvPr id="5" name="Title 4"/>
          <p:cNvSpPr>
            <a:spLocks noGrp="1"/>
          </p:cNvSpPr>
          <p:nvPr>
            <p:ph type="title"/>
          </p:nvPr>
        </p:nvSpPr>
        <p:spPr/>
        <p:txBody>
          <a:bodyPr>
            <a:normAutofit/>
          </a:bodyPr>
          <a:lstStyle/>
          <a:p>
            <a:r>
              <a:rPr lang="en-US" sz="3600" dirty="0"/>
              <a:t>Examples of PCs</a:t>
            </a:r>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60301069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4957" y="1721608"/>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29" name="Group 28"/>
          <p:cNvGrpSpPr/>
          <p:nvPr/>
        </p:nvGrpSpPr>
        <p:grpSpPr>
          <a:xfrm rot="20520000">
            <a:off x="303998" y="2240692"/>
            <a:ext cx="4747492" cy="1124067"/>
            <a:chOff x="2374668" y="4452388"/>
            <a:chExt cx="4747492" cy="1124067"/>
          </a:xfrm>
        </p:grpSpPr>
        <p:cxnSp>
          <p:nvCxnSpPr>
            <p:cNvPr id="26" name="Straight Arrow Connector 25"/>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4935311" y="1787309"/>
            <a:ext cx="543989" cy="369332"/>
          </a:xfrm>
          <a:prstGeom prst="rect">
            <a:avLst/>
          </a:prstGeom>
          <a:noFill/>
        </p:spPr>
        <p:txBody>
          <a:bodyPr wrap="none" rtlCol="0">
            <a:spAutoFit/>
          </a:bodyPr>
          <a:lstStyle/>
          <a:p>
            <a:r>
              <a:rPr lang="en-US" dirty="0" smtClean="0"/>
              <a:t>PC1</a:t>
            </a:r>
            <a:endParaRPr lang="en-US" dirty="0"/>
          </a:p>
        </p:txBody>
      </p:sp>
      <p:sp>
        <p:nvSpPr>
          <p:cNvPr id="37" name="TextBox 36"/>
          <p:cNvSpPr txBox="1"/>
          <p:nvPr/>
        </p:nvSpPr>
        <p:spPr>
          <a:xfrm>
            <a:off x="2210349" y="1953904"/>
            <a:ext cx="543989" cy="369332"/>
          </a:xfrm>
          <a:prstGeom prst="rect">
            <a:avLst/>
          </a:prstGeom>
          <a:noFill/>
        </p:spPr>
        <p:txBody>
          <a:bodyPr wrap="none" rtlCol="0">
            <a:spAutoFit/>
          </a:bodyPr>
          <a:lstStyle/>
          <a:p>
            <a:r>
              <a:rPr lang="en-US" dirty="0" smtClean="0"/>
              <a:t>PC2</a:t>
            </a:r>
            <a:endParaRPr lang="en-US" dirty="0"/>
          </a:p>
        </p:txBody>
      </p:sp>
      <p:grpSp>
        <p:nvGrpSpPr>
          <p:cNvPr id="33" name="Group 32"/>
          <p:cNvGrpSpPr/>
          <p:nvPr/>
        </p:nvGrpSpPr>
        <p:grpSpPr>
          <a:xfrm rot="18180000">
            <a:off x="5510223" y="3031614"/>
            <a:ext cx="3496425" cy="2342884"/>
            <a:chOff x="3309388" y="2689548"/>
            <a:chExt cx="3496425" cy="2342884"/>
          </a:xfrm>
        </p:grpSpPr>
        <p:sp>
          <p:nvSpPr>
            <p:cNvPr id="38" name="Oval 37"/>
            <p:cNvSpPr/>
            <p:nvPr/>
          </p:nvSpPr>
          <p:spPr>
            <a:xfrm>
              <a:off x="3842625" y="4200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Oval 40"/>
            <p:cNvSpPr/>
            <p:nvPr/>
          </p:nvSpPr>
          <p:spPr>
            <a:xfrm>
              <a:off x="4326246" y="476097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2" name="Oval 41"/>
            <p:cNvSpPr/>
            <p:nvPr/>
          </p:nvSpPr>
          <p:spPr>
            <a:xfrm>
              <a:off x="5814680" y="312862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3" name="Oval 4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Oval 4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Oval 4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6" name="Oval 4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5509630" y="4537482"/>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5889596" y="268954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Oval 5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52" name="Group 51"/>
          <p:cNvGrpSpPr/>
          <p:nvPr/>
        </p:nvGrpSpPr>
        <p:grpSpPr>
          <a:xfrm rot="16440000">
            <a:off x="5190670" y="3547065"/>
            <a:ext cx="4097728" cy="1443350"/>
            <a:chOff x="3020308" y="4307987"/>
            <a:chExt cx="4097728" cy="1443350"/>
          </a:xfrm>
        </p:grpSpPr>
        <p:cxnSp>
          <p:nvCxnSpPr>
            <p:cNvPr id="53" name="Straight Arrow Connector 52"/>
            <p:cNvCxnSpPr/>
            <p:nvPr/>
          </p:nvCxnSpPr>
          <p:spPr>
            <a:xfrm rot="5160000" flipV="1">
              <a:off x="4938490" y="2978115"/>
              <a:ext cx="261364" cy="4097728"/>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rot="5220000">
              <a:off x="4333349" y="4990456"/>
              <a:ext cx="1443350" cy="78411"/>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55" name="TextBox 54"/>
          <p:cNvSpPr txBox="1"/>
          <p:nvPr/>
        </p:nvSpPr>
        <p:spPr>
          <a:xfrm>
            <a:off x="7231145" y="1958386"/>
            <a:ext cx="543989" cy="369332"/>
          </a:xfrm>
          <a:prstGeom prst="rect">
            <a:avLst/>
          </a:prstGeom>
          <a:noFill/>
        </p:spPr>
        <p:txBody>
          <a:bodyPr wrap="none" rtlCol="0">
            <a:spAutoFit/>
          </a:bodyPr>
          <a:lstStyle/>
          <a:p>
            <a:r>
              <a:rPr lang="en-US" dirty="0" smtClean="0"/>
              <a:t>PC1</a:t>
            </a:r>
            <a:endParaRPr lang="en-US" dirty="0"/>
          </a:p>
        </p:txBody>
      </p:sp>
      <p:sp>
        <p:nvSpPr>
          <p:cNvPr id="56" name="TextBox 55"/>
          <p:cNvSpPr txBox="1"/>
          <p:nvPr/>
        </p:nvSpPr>
        <p:spPr>
          <a:xfrm>
            <a:off x="7960797" y="4217266"/>
            <a:ext cx="543989" cy="369332"/>
          </a:xfrm>
          <a:prstGeom prst="rect">
            <a:avLst/>
          </a:prstGeom>
          <a:noFill/>
        </p:spPr>
        <p:txBody>
          <a:bodyPr wrap="none" rtlCol="0">
            <a:spAutoFit/>
          </a:bodyPr>
          <a:lstStyle/>
          <a:p>
            <a:r>
              <a:rPr lang="en-US" dirty="0" smtClean="0"/>
              <a:t>PC2</a:t>
            </a:r>
            <a:endParaRPr lang="en-US" dirty="0"/>
          </a:p>
        </p:txBody>
      </p:sp>
      <p:sp>
        <p:nvSpPr>
          <p:cNvPr id="5" name="Title 4"/>
          <p:cNvSpPr>
            <a:spLocks noGrp="1"/>
          </p:cNvSpPr>
          <p:nvPr>
            <p:ph type="title"/>
          </p:nvPr>
        </p:nvSpPr>
        <p:spPr/>
        <p:txBody>
          <a:bodyPr>
            <a:normAutofit/>
          </a:bodyPr>
          <a:lstStyle/>
          <a:p>
            <a:r>
              <a:rPr lang="en-US" sz="3600" dirty="0"/>
              <a:t>Examples of PCs</a:t>
            </a:r>
          </a:p>
        </p:txBody>
      </p:sp>
      <p:grpSp>
        <p:nvGrpSpPr>
          <p:cNvPr id="57" name="Group 56"/>
          <p:cNvGrpSpPr/>
          <p:nvPr/>
        </p:nvGrpSpPr>
        <p:grpSpPr>
          <a:xfrm rot="1080000">
            <a:off x="689242" y="4572731"/>
            <a:ext cx="4513811" cy="2216728"/>
            <a:chOff x="2659148" y="2815704"/>
            <a:chExt cx="4513811" cy="2216728"/>
          </a:xfrm>
        </p:grpSpPr>
        <p:sp>
          <p:nvSpPr>
            <p:cNvPr id="58" name="Oval 5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Oval 5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Oval 5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1" name="Oval 6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2" name="Oval 6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Oval 6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Oval 6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Oval 6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Oval 6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Oval 6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Oval 6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Oval 6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0" name="Oval 6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1" name="Oval 7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72" name="Group 71"/>
          <p:cNvGrpSpPr/>
          <p:nvPr/>
        </p:nvGrpSpPr>
        <p:grpSpPr>
          <a:xfrm>
            <a:off x="633968" y="5110417"/>
            <a:ext cx="4747492" cy="1124067"/>
            <a:chOff x="2374668" y="4452388"/>
            <a:chExt cx="4747492" cy="1124067"/>
          </a:xfrm>
        </p:grpSpPr>
        <p:cxnSp>
          <p:nvCxnSpPr>
            <p:cNvPr id="73" name="Straight Arrow Connector 72"/>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75" name="TextBox 74"/>
          <p:cNvSpPr txBox="1"/>
          <p:nvPr/>
        </p:nvSpPr>
        <p:spPr>
          <a:xfrm>
            <a:off x="5390285" y="5469845"/>
            <a:ext cx="543989" cy="369332"/>
          </a:xfrm>
          <a:prstGeom prst="rect">
            <a:avLst/>
          </a:prstGeom>
          <a:noFill/>
        </p:spPr>
        <p:txBody>
          <a:bodyPr wrap="none" rtlCol="0">
            <a:spAutoFit/>
          </a:bodyPr>
          <a:lstStyle/>
          <a:p>
            <a:r>
              <a:rPr lang="en-US" dirty="0" smtClean="0"/>
              <a:t>PC1</a:t>
            </a:r>
            <a:endParaRPr lang="en-US" dirty="0"/>
          </a:p>
        </p:txBody>
      </p:sp>
      <p:sp>
        <p:nvSpPr>
          <p:cNvPr id="76" name="TextBox 75"/>
          <p:cNvSpPr txBox="1"/>
          <p:nvPr/>
        </p:nvSpPr>
        <p:spPr>
          <a:xfrm>
            <a:off x="2717643" y="4720060"/>
            <a:ext cx="543989" cy="369332"/>
          </a:xfrm>
          <a:prstGeom prst="rect">
            <a:avLst/>
          </a:prstGeom>
          <a:noFill/>
        </p:spPr>
        <p:txBody>
          <a:bodyPr wrap="none" rtlCol="0">
            <a:spAutoFit/>
          </a:bodyPr>
          <a:lstStyle/>
          <a:p>
            <a:r>
              <a:rPr lang="en-US" dirty="0" smtClean="0"/>
              <a:t>PC2</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91840069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Hooray!  We know what the X and Y axis are in this figure!!!</a:t>
            </a:r>
            <a:endParaRPr lang="en-US" sz="32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Oval 3"/>
          <p:cNvSpPr/>
          <p:nvPr/>
        </p:nvSpPr>
        <p:spPr>
          <a:xfrm>
            <a:off x="289560" y="3159760"/>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270103" y="5171803"/>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1770607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Hooray!  We know what the X and Y axis are in this figure!!!</a:t>
            </a:r>
            <a:endParaRPr lang="en-US" sz="32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Oval 3"/>
          <p:cNvSpPr/>
          <p:nvPr/>
        </p:nvSpPr>
        <p:spPr>
          <a:xfrm>
            <a:off x="289560" y="3159760"/>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270103" y="5171803"/>
            <a:ext cx="1046480" cy="104648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741023" y="6181189"/>
            <a:ext cx="5151120" cy="646331"/>
          </a:xfrm>
          <a:prstGeom prst="rect">
            <a:avLst/>
          </a:prstGeom>
          <a:noFill/>
        </p:spPr>
        <p:txBody>
          <a:bodyPr wrap="square" rtlCol="0">
            <a:spAutoFit/>
          </a:bodyPr>
          <a:lstStyle/>
          <a:p>
            <a:r>
              <a:rPr lang="en-US" dirty="0" smtClean="0"/>
              <a:t>PC1 – the direction of the most variation in gene expression.</a:t>
            </a:r>
            <a:endParaRPr lang="en-US" dirty="0"/>
          </a:p>
        </p:txBody>
      </p:sp>
      <p:sp>
        <p:nvSpPr>
          <p:cNvPr id="8" name="TextBox 7"/>
          <p:cNvSpPr txBox="1"/>
          <p:nvPr/>
        </p:nvSpPr>
        <p:spPr>
          <a:xfrm>
            <a:off x="269240" y="4349710"/>
            <a:ext cx="1524000" cy="1200329"/>
          </a:xfrm>
          <a:prstGeom prst="rect">
            <a:avLst/>
          </a:prstGeom>
          <a:solidFill>
            <a:schemeClr val="bg1"/>
          </a:solidFill>
        </p:spPr>
        <p:txBody>
          <a:bodyPr wrap="square" rtlCol="0">
            <a:spAutoFit/>
          </a:bodyPr>
          <a:lstStyle/>
          <a:p>
            <a:r>
              <a:rPr lang="en-US" dirty="0" smtClean="0"/>
              <a:t>PC2 = the 2</a:t>
            </a:r>
            <a:r>
              <a:rPr lang="en-US" baseline="30000" dirty="0" smtClean="0"/>
              <a:t>nd</a:t>
            </a:r>
            <a:r>
              <a:rPr lang="en-US" dirty="0" smtClean="0"/>
              <a:t> most variation in gene expression.</a:t>
            </a:r>
            <a:endParaRPr lang="en-US" dirty="0"/>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62353149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But this is a plot of cells, not genes?  How do we plot cells?</a:t>
            </a:r>
            <a:endParaRPr lang="en-US" sz="32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741680" y="1645920"/>
            <a:ext cx="7754408" cy="4236720"/>
          </a:xfrm>
          <a:prstGeom prst="rect">
            <a:avLst/>
          </a:prstGeom>
        </p:spPr>
      </p:pic>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149487502"/>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545" y="3590636"/>
            <a:ext cx="697727" cy="369332"/>
          </a:xfrm>
          <a:prstGeom prst="rect">
            <a:avLst/>
          </a:prstGeom>
          <a:noFill/>
        </p:spPr>
        <p:txBody>
          <a:bodyPr wrap="none" rtlCol="0">
            <a:spAutoFit/>
          </a:bodyPr>
          <a:lstStyle/>
          <a:p>
            <a:r>
              <a:rPr lang="en-US" dirty="0" smtClean="0"/>
              <a:t>Cell 2</a:t>
            </a:r>
            <a:endParaRPr lang="en-US" dirty="0"/>
          </a:p>
        </p:txBody>
      </p:sp>
      <p:sp>
        <p:nvSpPr>
          <p:cNvPr id="4" name="TextBox 3"/>
          <p:cNvSpPr txBox="1"/>
          <p:nvPr/>
        </p:nvSpPr>
        <p:spPr>
          <a:xfrm>
            <a:off x="4687455" y="5703455"/>
            <a:ext cx="697727" cy="369332"/>
          </a:xfrm>
          <a:prstGeom prst="rect">
            <a:avLst/>
          </a:prstGeom>
          <a:noFill/>
        </p:spPr>
        <p:txBody>
          <a:bodyPr wrap="none" rtlCol="0">
            <a:spAutoFit/>
          </a:bodyPr>
          <a:lstStyle/>
          <a:p>
            <a:r>
              <a:rPr lang="en-US" dirty="0" smtClean="0"/>
              <a:t>Cell 1</a:t>
            </a:r>
            <a:endParaRPr lang="en-US" dirty="0"/>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7" name="TextBox 26"/>
          <p:cNvSpPr txBox="1"/>
          <p:nvPr/>
        </p:nvSpPr>
        <p:spPr>
          <a:xfrm>
            <a:off x="6945022" y="2881405"/>
            <a:ext cx="543989" cy="369332"/>
          </a:xfrm>
          <a:prstGeom prst="rect">
            <a:avLst/>
          </a:prstGeom>
          <a:noFill/>
        </p:spPr>
        <p:txBody>
          <a:bodyPr wrap="none" rtlCol="0">
            <a:spAutoFit/>
          </a:bodyPr>
          <a:lstStyle/>
          <a:p>
            <a:r>
              <a:rPr lang="en-US" dirty="0" smtClean="0"/>
              <a:t>PC1</a:t>
            </a:r>
            <a:endParaRPr lang="en-US" dirty="0"/>
          </a:p>
        </p:txBody>
      </p:sp>
      <p:grpSp>
        <p:nvGrpSpPr>
          <p:cNvPr id="28" name="Group 27"/>
          <p:cNvGrpSpPr/>
          <p:nvPr/>
        </p:nvGrpSpPr>
        <p:grpSpPr>
          <a:xfrm rot="20520000">
            <a:off x="2313709" y="3334788"/>
            <a:ext cx="4747492" cy="1124067"/>
            <a:chOff x="2374668" y="4452388"/>
            <a:chExt cx="4747492" cy="1124067"/>
          </a:xfrm>
        </p:grpSpPr>
        <p:cxnSp>
          <p:nvCxnSpPr>
            <p:cNvPr id="29" name="Straight Arrow Connector 28"/>
            <p:cNvCxnSpPr/>
            <p:nvPr/>
          </p:nvCxnSpPr>
          <p:spPr>
            <a:xfrm>
              <a:off x="2374668" y="50144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748414" y="44523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4201654" y="2992963"/>
            <a:ext cx="543989" cy="369332"/>
          </a:xfrm>
          <a:prstGeom prst="rect">
            <a:avLst/>
          </a:prstGeom>
          <a:noFill/>
        </p:spPr>
        <p:txBody>
          <a:bodyPr wrap="none" rtlCol="0">
            <a:spAutoFit/>
          </a:bodyPr>
          <a:lstStyle/>
          <a:p>
            <a:r>
              <a:rPr lang="en-US" dirty="0" smtClean="0"/>
              <a:t>PC2</a:t>
            </a:r>
            <a:endParaRPr lang="en-US" dirty="0"/>
          </a:p>
        </p:txBody>
      </p:sp>
      <p:sp>
        <p:nvSpPr>
          <p:cNvPr id="31" name="TextBox 30"/>
          <p:cNvSpPr txBox="1"/>
          <p:nvPr/>
        </p:nvSpPr>
        <p:spPr>
          <a:xfrm>
            <a:off x="3200400" y="1188720"/>
            <a:ext cx="3286702" cy="369332"/>
          </a:xfrm>
          <a:prstGeom prst="rect">
            <a:avLst/>
          </a:prstGeom>
          <a:noFill/>
        </p:spPr>
        <p:txBody>
          <a:bodyPr wrap="none" rtlCol="0">
            <a:spAutoFit/>
          </a:bodyPr>
          <a:lstStyle/>
          <a:p>
            <a:r>
              <a:rPr lang="en-US" dirty="0" smtClean="0"/>
              <a:t>Back to the original scatter plot…</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332078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This PCA plot shows clusters of cell types</a:t>
            </a:r>
            <a:r>
              <a:rPr lang="en-US" sz="3200" dirty="0" smtClean="0"/>
              <a:t>.</a:t>
            </a:r>
            <a:endParaRPr lang="en-US" sz="3200" dirty="0"/>
          </a:p>
        </p:txBody>
      </p:sp>
      <p:pic>
        <p:nvPicPr>
          <p:cNvPr id="3" name="Picture 2" descr="nbt.2967-F2.jpg"/>
          <p:cNvPicPr>
            <a:picLocks noChangeAspect="1"/>
          </p:cNvPicPr>
          <p:nvPr/>
        </p:nvPicPr>
        <p:blipFill rotWithShape="1">
          <a:blip r:embed="rId2">
            <a:extLst>
              <a:ext uri="{28A0092B-C50C-407E-A947-70E740481C1C}">
                <a14:useLocalDpi xmlns:a14="http://schemas.microsoft.com/office/drawing/2010/main" val="0"/>
              </a:ext>
            </a:extLst>
          </a:blip>
          <a:srcRect t="27852" b="35852"/>
          <a:stretch/>
        </p:blipFill>
        <p:spPr>
          <a:xfrm>
            <a:off x="843280" y="2367280"/>
            <a:ext cx="7754408" cy="4236720"/>
          </a:xfrm>
          <a:prstGeom prst="rect">
            <a:avLst/>
          </a:prstGeom>
        </p:spPr>
      </p:pic>
      <p:sp>
        <p:nvSpPr>
          <p:cNvPr id="4" name="TextBox 3"/>
          <p:cNvSpPr txBox="1"/>
          <p:nvPr/>
        </p:nvSpPr>
        <p:spPr>
          <a:xfrm>
            <a:off x="1646158" y="1144628"/>
            <a:ext cx="5851685" cy="1754327"/>
          </a:xfrm>
          <a:prstGeom prst="rect">
            <a:avLst/>
          </a:prstGeom>
          <a:solidFill>
            <a:schemeClr val="bg1"/>
          </a:solidFill>
        </p:spPr>
        <p:txBody>
          <a:bodyPr wrap="square" rtlCol="0">
            <a:spAutoFit/>
          </a:bodyPr>
          <a:lstStyle/>
          <a:p>
            <a:r>
              <a:rPr lang="en-US" dirty="0" smtClean="0"/>
              <a:t>This graph was drawn from single-cell RNA-seq.</a:t>
            </a:r>
          </a:p>
          <a:p>
            <a:r>
              <a:rPr lang="en-US" dirty="0" smtClean="0"/>
              <a:t>There were about 10,000 transcribed genes in each cell.</a:t>
            </a:r>
          </a:p>
          <a:p>
            <a:endParaRPr lang="en-US" dirty="0" smtClean="0"/>
          </a:p>
          <a:p>
            <a:r>
              <a:rPr lang="en-US" dirty="0" smtClean="0"/>
              <a:t>Each dot represents a single-cell and its transcription profile</a:t>
            </a:r>
          </a:p>
          <a:p>
            <a:r>
              <a:rPr lang="en-US" dirty="0" smtClean="0"/>
              <a:t>The general idea is that cells with similar transcription should cluster. </a:t>
            </a:r>
            <a:endParaRPr lang="en-US" dirty="0"/>
          </a:p>
        </p:txBody>
      </p:sp>
      <p:sp>
        <p:nvSpPr>
          <p:cNvPr id="5" name="TextBox 4"/>
          <p:cNvSpPr txBox="1"/>
          <p:nvPr/>
        </p:nvSpPr>
        <p:spPr>
          <a:xfrm>
            <a:off x="5237725" y="6488668"/>
            <a:ext cx="3906275" cy="369332"/>
          </a:xfrm>
          <a:prstGeom prst="rect">
            <a:avLst/>
          </a:prstGeom>
          <a:noFill/>
        </p:spPr>
        <p:txBody>
          <a:bodyPr wrap="none" rtlCol="0">
            <a:spAutoFit/>
          </a:bodyPr>
          <a:lstStyle/>
          <a:p>
            <a:r>
              <a:rPr lang="en-US" dirty="0" smtClean="0"/>
              <a:t>Pollen et al. Nature Biotechnology 2014</a:t>
            </a:r>
            <a:endParaRPr lang="en-US" dirty="0"/>
          </a:p>
        </p:txBody>
      </p:sp>
      <p:sp>
        <p:nvSpPr>
          <p:cNvPr id="6" name="Footer Placeholder 5"/>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617348431"/>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545" y="3590636"/>
            <a:ext cx="697727" cy="369332"/>
          </a:xfrm>
          <a:prstGeom prst="rect">
            <a:avLst/>
          </a:prstGeom>
          <a:noFill/>
        </p:spPr>
        <p:txBody>
          <a:bodyPr wrap="none" rtlCol="0">
            <a:spAutoFit/>
          </a:bodyPr>
          <a:lstStyle/>
          <a:p>
            <a:r>
              <a:rPr lang="en-US" dirty="0" smtClean="0"/>
              <a:t>Cell </a:t>
            </a:r>
            <a:r>
              <a:rPr lang="en-US" dirty="0"/>
              <a:t>2</a:t>
            </a:r>
          </a:p>
        </p:txBody>
      </p:sp>
      <p:sp>
        <p:nvSpPr>
          <p:cNvPr id="4" name="TextBox 3"/>
          <p:cNvSpPr txBox="1"/>
          <p:nvPr/>
        </p:nvSpPr>
        <p:spPr>
          <a:xfrm>
            <a:off x="4687455" y="5703455"/>
            <a:ext cx="697727" cy="369332"/>
          </a:xfrm>
          <a:prstGeom prst="rect">
            <a:avLst/>
          </a:prstGeom>
          <a:noFill/>
        </p:spPr>
        <p:txBody>
          <a:bodyPr wrap="none" rtlCol="0">
            <a:spAutoFit/>
          </a:bodyPr>
          <a:lstStyle/>
          <a:p>
            <a:r>
              <a:rPr lang="en-US" dirty="0" smtClean="0"/>
              <a:t>Cell 1</a:t>
            </a:r>
            <a:endParaRPr lang="en-US" dirty="0"/>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7" name="TextBox 26"/>
          <p:cNvSpPr txBox="1"/>
          <p:nvPr/>
        </p:nvSpPr>
        <p:spPr>
          <a:xfrm>
            <a:off x="6945022" y="2881405"/>
            <a:ext cx="543989" cy="369332"/>
          </a:xfrm>
          <a:prstGeom prst="rect">
            <a:avLst/>
          </a:prstGeom>
          <a:noFill/>
        </p:spPr>
        <p:txBody>
          <a:bodyPr wrap="none" rtlCol="0">
            <a:spAutoFit/>
          </a:bodyPr>
          <a:lstStyle/>
          <a:p>
            <a:r>
              <a:rPr lang="en-US" dirty="0" smtClean="0"/>
              <a:t>PC1</a:t>
            </a:r>
            <a:endParaRPr lang="en-US" dirty="0"/>
          </a:p>
        </p:txBody>
      </p:sp>
      <p:cxnSp>
        <p:nvCxnSpPr>
          <p:cNvPr id="29" name="Straight Arrow Connector 28"/>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200400" y="1188720"/>
            <a:ext cx="2716158" cy="369332"/>
          </a:xfrm>
          <a:prstGeom prst="rect">
            <a:avLst/>
          </a:prstGeom>
          <a:noFill/>
        </p:spPr>
        <p:txBody>
          <a:bodyPr wrap="none" rtlCol="0">
            <a:spAutoFit/>
          </a:bodyPr>
          <a:lstStyle/>
          <a:p>
            <a:r>
              <a:rPr lang="en-US" dirty="0" smtClean="0"/>
              <a:t>For now, let’s focus on PC1</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528854344"/>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545" y="3590636"/>
            <a:ext cx="697727" cy="369332"/>
          </a:xfrm>
          <a:prstGeom prst="rect">
            <a:avLst/>
          </a:prstGeom>
          <a:noFill/>
        </p:spPr>
        <p:txBody>
          <a:bodyPr wrap="none" rtlCol="0">
            <a:spAutoFit/>
          </a:bodyPr>
          <a:lstStyle/>
          <a:p>
            <a:r>
              <a:rPr lang="en-US" dirty="0" smtClean="0"/>
              <a:t>Cell 2</a:t>
            </a:r>
            <a:endParaRPr lang="en-US" dirty="0"/>
          </a:p>
        </p:txBody>
      </p:sp>
      <p:sp>
        <p:nvSpPr>
          <p:cNvPr id="4" name="TextBox 3"/>
          <p:cNvSpPr txBox="1"/>
          <p:nvPr/>
        </p:nvSpPr>
        <p:spPr>
          <a:xfrm>
            <a:off x="4687455" y="5703455"/>
            <a:ext cx="697727" cy="369332"/>
          </a:xfrm>
          <a:prstGeom prst="rect">
            <a:avLst/>
          </a:prstGeom>
          <a:noFill/>
        </p:spPr>
        <p:txBody>
          <a:bodyPr wrap="none" rtlCol="0">
            <a:spAutoFit/>
          </a:bodyPr>
          <a:lstStyle/>
          <a:p>
            <a:r>
              <a:rPr lang="en-US" dirty="0" smtClean="0"/>
              <a:t>Cell 1</a:t>
            </a:r>
            <a:endParaRPr lang="en-US" dirty="0"/>
          </a:p>
        </p:txBody>
      </p:sp>
      <p:grpSp>
        <p:nvGrpSpPr>
          <p:cNvPr id="7" name="Group 6"/>
          <p:cNvGrpSpPr/>
          <p:nvPr/>
        </p:nvGrpSpPr>
        <p:grpSpPr>
          <a:xfrm>
            <a:off x="2020455" y="2089725"/>
            <a:ext cx="5715019" cy="3486730"/>
            <a:chOff x="2020455" y="2089725"/>
            <a:chExt cx="5715019" cy="3486730"/>
          </a:xfrm>
        </p:grpSpPr>
        <p:sp>
          <p:nvSpPr>
            <p:cNvPr id="5" name="Rectangle 4"/>
            <p:cNvSpPr/>
            <p:nvPr/>
          </p:nvSpPr>
          <p:spPr>
            <a:xfrm>
              <a:off x="2020455" y="2413000"/>
              <a:ext cx="5287818" cy="3163455"/>
            </a:xfrm>
            <a:prstGeom prst="rect">
              <a:avLst/>
            </a:prstGeom>
            <a:noFill/>
            <a:ln w="2857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32020" y="2089725"/>
              <a:ext cx="5703454" cy="3475181"/>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2374668"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2313709"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519679" y="1720393"/>
            <a:ext cx="4988561" cy="646331"/>
          </a:xfrm>
          <a:prstGeom prst="rect">
            <a:avLst/>
          </a:prstGeom>
          <a:noFill/>
        </p:spPr>
        <p:txBody>
          <a:bodyPr wrap="square" rtlCol="0">
            <a:spAutoFit/>
          </a:bodyPr>
          <a:lstStyle/>
          <a:p>
            <a:r>
              <a:rPr lang="en-US" dirty="0" smtClean="0"/>
              <a:t>The length and direction of PC1 is mostly determined by the circled genes.</a:t>
            </a:r>
          </a:p>
        </p:txBody>
      </p:sp>
      <p:sp>
        <p:nvSpPr>
          <p:cNvPr id="23" name="Oval 22"/>
          <p:cNvSpPr/>
          <p:nvPr/>
        </p:nvSpPr>
        <p:spPr>
          <a:xfrm>
            <a:off x="5859548"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351576"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945022" y="2881405"/>
            <a:ext cx="543989" cy="369332"/>
          </a:xfrm>
          <a:prstGeom prst="rect">
            <a:avLst/>
          </a:prstGeom>
          <a:noFill/>
        </p:spPr>
        <p:txBody>
          <a:bodyPr wrap="none" rtlCol="0">
            <a:spAutoFit/>
          </a:bodyPr>
          <a:lstStyle/>
          <a:p>
            <a:r>
              <a:rPr lang="en-US" dirty="0" smtClean="0"/>
              <a:t>PC1</a:t>
            </a:r>
            <a:endParaRPr lang="en-US" dirty="0"/>
          </a:p>
        </p:txBody>
      </p:sp>
      <p:sp>
        <p:nvSpPr>
          <p:cNvPr id="24" name="Footer Placeholder 2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52070558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smtClean="0"/>
              <a:t>The length and </a:t>
            </a:r>
            <a:r>
              <a:rPr lang="en-US" dirty="0"/>
              <a:t>direction of </a:t>
            </a:r>
            <a:r>
              <a:rPr lang="en-US" dirty="0" smtClean="0"/>
              <a:t>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47160752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smtClean="0"/>
              <a:t>The length and </a:t>
            </a:r>
            <a:r>
              <a:rPr lang="en-US" dirty="0"/>
              <a:t>direction of </a:t>
            </a:r>
            <a:r>
              <a:rPr lang="en-US" dirty="0" smtClean="0"/>
              <a:t>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sp>
        <p:nvSpPr>
          <p:cNvPr id="3" name="Rectangle 2"/>
          <p:cNvSpPr/>
          <p:nvPr/>
        </p:nvSpPr>
        <p:spPr>
          <a:xfrm>
            <a:off x="7721600" y="1720393"/>
            <a:ext cx="1341120" cy="40809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435600" y="1300480"/>
            <a:ext cx="3281680" cy="646331"/>
          </a:xfrm>
          <a:prstGeom prst="rect">
            <a:avLst/>
          </a:prstGeom>
          <a:noFill/>
        </p:spPr>
        <p:txBody>
          <a:bodyPr wrap="square" rtlCol="0">
            <a:spAutoFit/>
          </a:bodyPr>
          <a:lstStyle/>
          <a:p>
            <a:r>
              <a:rPr lang="en-US" dirty="0" smtClean="0"/>
              <a:t>We can score genes based on how much they influence PC1.</a:t>
            </a:r>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2638071851"/>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smtClean="0"/>
              <a:t>The length and </a:t>
            </a:r>
            <a:r>
              <a:rPr lang="en-US" dirty="0"/>
              <a:t>direction of </a:t>
            </a:r>
            <a:r>
              <a:rPr lang="en-US" dirty="0" smtClean="0"/>
              <a:t>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2151877"/>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3</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3" name="Rectangle 2"/>
          <p:cNvSpPr/>
          <p:nvPr/>
        </p:nvSpPr>
        <p:spPr>
          <a:xfrm>
            <a:off x="7721600" y="1720393"/>
            <a:ext cx="1341120" cy="40809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666569" y="3261543"/>
            <a:ext cx="305943" cy="369332"/>
          </a:xfrm>
          <a:prstGeom prst="rect">
            <a:avLst/>
          </a:prstGeom>
          <a:noFill/>
        </p:spPr>
        <p:txBody>
          <a:bodyPr wrap="none" rtlCol="0">
            <a:spAutoFit/>
          </a:bodyPr>
          <a:lstStyle/>
          <a:p>
            <a:r>
              <a:rPr lang="en-US" dirty="0" smtClean="0"/>
              <a:t>b</a:t>
            </a:r>
            <a:endParaRPr lang="en-US" dirty="0"/>
          </a:p>
        </p:txBody>
      </p:sp>
      <p:sp>
        <p:nvSpPr>
          <p:cNvPr id="6" name="TextBox 5"/>
          <p:cNvSpPr txBox="1"/>
          <p:nvPr/>
        </p:nvSpPr>
        <p:spPr>
          <a:xfrm>
            <a:off x="2536745" y="3117517"/>
            <a:ext cx="282274" cy="369332"/>
          </a:xfrm>
          <a:prstGeom prst="rect">
            <a:avLst/>
          </a:prstGeom>
          <a:noFill/>
        </p:spPr>
        <p:txBody>
          <a:bodyPr wrap="none" rtlCol="0">
            <a:spAutoFit/>
          </a:bodyPr>
          <a:lstStyle/>
          <a:p>
            <a:r>
              <a:rPr lang="en-US" dirty="0"/>
              <a:t>c</a:t>
            </a:r>
          </a:p>
        </p:txBody>
      </p:sp>
      <p:sp>
        <p:nvSpPr>
          <p:cNvPr id="7" name="TextBox 6"/>
          <p:cNvSpPr txBox="1"/>
          <p:nvPr/>
        </p:nvSpPr>
        <p:spPr>
          <a:xfrm>
            <a:off x="3365951" y="4271177"/>
            <a:ext cx="305943" cy="369332"/>
          </a:xfrm>
          <a:prstGeom prst="rect">
            <a:avLst/>
          </a:prstGeom>
          <a:noFill/>
        </p:spPr>
        <p:txBody>
          <a:bodyPr wrap="none" rtlCol="0">
            <a:spAutoFit/>
          </a:bodyPr>
          <a:lstStyle/>
          <a:p>
            <a:r>
              <a:rPr lang="en-US" dirty="0"/>
              <a:t>d</a:t>
            </a:r>
          </a:p>
        </p:txBody>
      </p:sp>
      <p:sp>
        <p:nvSpPr>
          <p:cNvPr id="29" name="TextBox 28"/>
          <p:cNvSpPr txBox="1"/>
          <p:nvPr/>
        </p:nvSpPr>
        <p:spPr>
          <a:xfrm>
            <a:off x="4353277" y="2703901"/>
            <a:ext cx="299519" cy="369332"/>
          </a:xfrm>
          <a:prstGeom prst="rect">
            <a:avLst/>
          </a:prstGeom>
          <a:noFill/>
        </p:spPr>
        <p:txBody>
          <a:bodyPr wrap="none" rtlCol="0">
            <a:spAutoFit/>
          </a:bodyPr>
          <a:lstStyle/>
          <a:p>
            <a:r>
              <a:rPr lang="en-US" dirty="0" smtClean="0"/>
              <a:t>a</a:t>
            </a:r>
            <a:endParaRPr lang="en-US" dirty="0"/>
          </a:p>
        </p:txBody>
      </p:sp>
      <p:sp>
        <p:nvSpPr>
          <p:cNvPr id="31" name="TextBox 30"/>
          <p:cNvSpPr txBox="1"/>
          <p:nvPr/>
        </p:nvSpPr>
        <p:spPr>
          <a:xfrm>
            <a:off x="344956" y="4597399"/>
            <a:ext cx="261610" cy="369332"/>
          </a:xfrm>
          <a:prstGeom prst="rect">
            <a:avLst/>
          </a:prstGeom>
          <a:noFill/>
        </p:spPr>
        <p:txBody>
          <a:bodyPr wrap="none" rtlCol="0">
            <a:spAutoFit/>
          </a:bodyPr>
          <a:lstStyle/>
          <a:p>
            <a:r>
              <a:rPr lang="en-US" dirty="0" smtClean="0"/>
              <a:t>f</a:t>
            </a:r>
            <a:endParaRPr lang="en-US" dirty="0"/>
          </a:p>
        </p:txBody>
      </p:sp>
      <p:sp>
        <p:nvSpPr>
          <p:cNvPr id="30" name="TextBox 29"/>
          <p:cNvSpPr txBox="1"/>
          <p:nvPr/>
        </p:nvSpPr>
        <p:spPr>
          <a:xfrm>
            <a:off x="5435600" y="1300480"/>
            <a:ext cx="3281680" cy="646331"/>
          </a:xfrm>
          <a:prstGeom prst="rect">
            <a:avLst/>
          </a:prstGeom>
          <a:noFill/>
        </p:spPr>
        <p:txBody>
          <a:bodyPr wrap="square" rtlCol="0">
            <a:spAutoFit/>
          </a:bodyPr>
          <a:lstStyle/>
          <a:p>
            <a:r>
              <a:rPr lang="en-US" dirty="0" smtClean="0"/>
              <a:t>We can score genes based on how much they influence PC1.</a:t>
            </a:r>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17399565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smtClean="0"/>
              <a:t>The length and </a:t>
            </a:r>
            <a:r>
              <a:rPr lang="en-US" dirty="0"/>
              <a:t>direction of </a:t>
            </a:r>
            <a:r>
              <a:rPr lang="en-US" dirty="0" smtClean="0"/>
              <a:t>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334798191"/>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3</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8" name="TextBox 27"/>
          <p:cNvSpPr txBox="1"/>
          <p:nvPr/>
        </p:nvSpPr>
        <p:spPr>
          <a:xfrm>
            <a:off x="5745238" y="928469"/>
            <a:ext cx="2936723" cy="646331"/>
          </a:xfrm>
          <a:prstGeom prst="rect">
            <a:avLst/>
          </a:prstGeom>
          <a:noFill/>
        </p:spPr>
        <p:txBody>
          <a:bodyPr wrap="square" rtlCol="0">
            <a:spAutoFit/>
          </a:bodyPr>
          <a:lstStyle/>
          <a:p>
            <a:r>
              <a:rPr lang="en-US" dirty="0" smtClean="0"/>
              <a:t>Some genes have more influence on PC1 than others. </a:t>
            </a:r>
            <a:endParaRPr lang="en-US" dirty="0"/>
          </a:p>
        </p:txBody>
      </p:sp>
      <p:cxnSp>
        <p:nvCxnSpPr>
          <p:cNvPr id="30" name="Straight Arrow Connector 29"/>
          <p:cNvCxnSpPr/>
          <p:nvPr/>
        </p:nvCxnSpPr>
        <p:spPr>
          <a:xfrm>
            <a:off x="7213600" y="1574800"/>
            <a:ext cx="0" cy="426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721600" y="1720393"/>
            <a:ext cx="1341120" cy="40809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1666569" y="3261543"/>
            <a:ext cx="305943" cy="369332"/>
          </a:xfrm>
          <a:prstGeom prst="rect">
            <a:avLst/>
          </a:prstGeom>
          <a:noFill/>
        </p:spPr>
        <p:txBody>
          <a:bodyPr wrap="none" rtlCol="0">
            <a:spAutoFit/>
          </a:bodyPr>
          <a:lstStyle/>
          <a:p>
            <a:r>
              <a:rPr lang="en-US" dirty="0" smtClean="0"/>
              <a:t>b</a:t>
            </a:r>
            <a:endParaRPr lang="en-US" dirty="0"/>
          </a:p>
        </p:txBody>
      </p:sp>
      <p:sp>
        <p:nvSpPr>
          <p:cNvPr id="32" name="TextBox 31"/>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3" name="TextBox 32"/>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4" name="TextBox 33"/>
          <p:cNvSpPr txBox="1"/>
          <p:nvPr/>
        </p:nvSpPr>
        <p:spPr>
          <a:xfrm>
            <a:off x="4353277" y="2703901"/>
            <a:ext cx="299519" cy="369332"/>
          </a:xfrm>
          <a:prstGeom prst="rect">
            <a:avLst/>
          </a:prstGeom>
          <a:noFill/>
        </p:spPr>
        <p:txBody>
          <a:bodyPr wrap="none" rtlCol="0">
            <a:spAutoFit/>
          </a:bodyPr>
          <a:lstStyle/>
          <a:p>
            <a:r>
              <a:rPr lang="en-US" dirty="0" smtClean="0"/>
              <a:t>a</a:t>
            </a:r>
            <a:endParaRPr lang="en-US" dirty="0"/>
          </a:p>
        </p:txBody>
      </p:sp>
      <p:sp>
        <p:nvSpPr>
          <p:cNvPr id="35" name="TextBox 34"/>
          <p:cNvSpPr txBox="1"/>
          <p:nvPr/>
        </p:nvSpPr>
        <p:spPr>
          <a:xfrm>
            <a:off x="344956" y="4597399"/>
            <a:ext cx="261610" cy="369332"/>
          </a:xfrm>
          <a:prstGeom prst="rect">
            <a:avLst/>
          </a:prstGeom>
          <a:noFill/>
        </p:spPr>
        <p:txBody>
          <a:bodyPr wrap="none" rtlCol="0">
            <a:spAutoFit/>
          </a:bodyPr>
          <a:lstStyle/>
          <a:p>
            <a:r>
              <a:rPr lang="en-US" dirty="0" smtClean="0"/>
              <a:t>f</a:t>
            </a:r>
            <a:endParaRPr lang="en-US" dirty="0"/>
          </a:p>
        </p:txBody>
      </p:sp>
      <p:sp>
        <p:nvSpPr>
          <p:cNvPr id="4" name="Footer Placeholder 3"/>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39565385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44956" y="1720393"/>
            <a:ext cx="4988561" cy="646331"/>
          </a:xfrm>
          <a:prstGeom prst="rect">
            <a:avLst/>
          </a:prstGeom>
          <a:noFill/>
        </p:spPr>
        <p:txBody>
          <a:bodyPr wrap="square" rtlCol="0">
            <a:spAutoFit/>
          </a:bodyPr>
          <a:lstStyle/>
          <a:p>
            <a:r>
              <a:rPr lang="en-US" dirty="0" smtClean="0"/>
              <a:t>The length and </a:t>
            </a:r>
            <a:r>
              <a:rPr lang="en-US" dirty="0"/>
              <a:t>direction of </a:t>
            </a:r>
            <a:r>
              <a:rPr lang="en-US" dirty="0" smtClean="0"/>
              <a:t>PC1 is mostly determined by the circled genes.</a:t>
            </a:r>
          </a:p>
        </p:txBody>
      </p: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946432892"/>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8" name="TextBox 27"/>
          <p:cNvSpPr txBox="1"/>
          <p:nvPr/>
        </p:nvSpPr>
        <p:spPr>
          <a:xfrm>
            <a:off x="5745238" y="928469"/>
            <a:ext cx="2936723" cy="646331"/>
          </a:xfrm>
          <a:prstGeom prst="rect">
            <a:avLst/>
          </a:prstGeom>
          <a:noFill/>
        </p:spPr>
        <p:txBody>
          <a:bodyPr wrap="square" rtlCol="0">
            <a:spAutoFit/>
          </a:bodyPr>
          <a:lstStyle/>
          <a:p>
            <a:r>
              <a:rPr lang="en-US" dirty="0" smtClean="0"/>
              <a:t>Some genes have more influence on PC1 than others. </a:t>
            </a:r>
            <a:endParaRPr lang="en-US" dirty="0"/>
          </a:p>
        </p:txBody>
      </p:sp>
      <p:cxnSp>
        <p:nvCxnSpPr>
          <p:cNvPr id="30" name="Straight Arrow Connector 29"/>
          <p:cNvCxnSpPr/>
          <p:nvPr/>
        </p:nvCxnSpPr>
        <p:spPr>
          <a:xfrm>
            <a:off x="7213600" y="1574800"/>
            <a:ext cx="0" cy="426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7508240" y="5103888"/>
            <a:ext cx="335280" cy="616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878161" y="5689600"/>
            <a:ext cx="4265840" cy="923330"/>
          </a:xfrm>
          <a:prstGeom prst="rect">
            <a:avLst/>
          </a:prstGeom>
          <a:noFill/>
        </p:spPr>
        <p:txBody>
          <a:bodyPr wrap="square" rtlCol="0">
            <a:spAutoFit/>
          </a:bodyPr>
          <a:lstStyle/>
          <a:p>
            <a:r>
              <a:rPr lang="en-US" dirty="0" smtClean="0"/>
              <a:t>Genes with little influence on PC1 get values close to zero, and genes with more influence get numbers further from zero.</a:t>
            </a:r>
            <a:endParaRPr lang="en-US" dirty="0"/>
          </a:p>
        </p:txBody>
      </p:sp>
      <p:sp>
        <p:nvSpPr>
          <p:cNvPr id="31" name="TextBox 30"/>
          <p:cNvSpPr txBox="1"/>
          <p:nvPr/>
        </p:nvSpPr>
        <p:spPr>
          <a:xfrm>
            <a:off x="1666569" y="3261543"/>
            <a:ext cx="305943" cy="369332"/>
          </a:xfrm>
          <a:prstGeom prst="rect">
            <a:avLst/>
          </a:prstGeom>
          <a:noFill/>
        </p:spPr>
        <p:txBody>
          <a:bodyPr wrap="none" rtlCol="0">
            <a:spAutoFit/>
          </a:bodyPr>
          <a:lstStyle/>
          <a:p>
            <a:r>
              <a:rPr lang="en-US" dirty="0" smtClean="0"/>
              <a:t>b</a:t>
            </a:r>
            <a:endParaRPr lang="en-US" dirty="0"/>
          </a:p>
        </p:txBody>
      </p:sp>
      <p:sp>
        <p:nvSpPr>
          <p:cNvPr id="32" name="TextBox 31"/>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4" name="TextBox 33"/>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6" name="TextBox 35"/>
          <p:cNvSpPr txBox="1"/>
          <p:nvPr/>
        </p:nvSpPr>
        <p:spPr>
          <a:xfrm>
            <a:off x="4353277" y="2703901"/>
            <a:ext cx="295236"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344956" y="4597399"/>
            <a:ext cx="261610" cy="369332"/>
          </a:xfrm>
          <a:prstGeom prst="rect">
            <a:avLst/>
          </a:prstGeom>
          <a:noFill/>
        </p:spPr>
        <p:txBody>
          <a:bodyPr wrap="none" rtlCol="0">
            <a:spAutoFit/>
          </a:bodyPr>
          <a:lstStyle/>
          <a:p>
            <a:r>
              <a:rPr lang="en-US" dirty="0" smtClean="0"/>
              <a:t>f</a:t>
            </a:r>
            <a:endParaRPr lang="en-US" dirty="0"/>
          </a:p>
        </p:txBody>
      </p:sp>
      <p:sp>
        <p:nvSpPr>
          <p:cNvPr id="3" name="Footer Placeholder 2"/>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181037900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666569" y="3261543"/>
            <a:ext cx="305943" cy="369332"/>
          </a:xfrm>
          <a:prstGeom prst="rect">
            <a:avLst/>
          </a:prstGeom>
          <a:noFill/>
        </p:spPr>
        <p:txBody>
          <a:bodyPr wrap="none" rtlCol="0">
            <a:spAutoFit/>
          </a:bodyPr>
          <a:lstStyle/>
          <a:p>
            <a:r>
              <a:rPr lang="en-US" dirty="0" smtClean="0"/>
              <a:t>b</a:t>
            </a:r>
            <a:endParaRPr lang="en-US" dirty="0"/>
          </a:p>
        </p:txBody>
      </p:sp>
      <p:sp>
        <p:nvSpPr>
          <p:cNvPr id="34" name="TextBox 33"/>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6" name="TextBox 35"/>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7" name="TextBox 36"/>
          <p:cNvSpPr txBox="1"/>
          <p:nvPr/>
        </p:nvSpPr>
        <p:spPr>
          <a:xfrm>
            <a:off x="4353277" y="2703901"/>
            <a:ext cx="299519"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344956" y="4597399"/>
            <a:ext cx="261610" cy="369332"/>
          </a:xfrm>
          <a:prstGeom prst="rect">
            <a:avLst/>
          </a:prstGeom>
          <a:noFill/>
        </p:spPr>
        <p:txBody>
          <a:bodyPr wrap="none" rtlCol="0">
            <a:spAutoFit/>
          </a:bodyPr>
          <a:lstStyle/>
          <a:p>
            <a:r>
              <a:rPr lang="en-US" dirty="0" smtClean="0"/>
              <a:t>f</a:t>
            </a:r>
            <a:endParaRPr lang="en-US" dirty="0"/>
          </a:p>
        </p:txBody>
      </p:sp>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3684825" y="2643909"/>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176853" y="3910551"/>
            <a:ext cx="1193336" cy="1193336"/>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88674195"/>
              </p:ext>
            </p:extLst>
          </p:nvPr>
        </p:nvGraphicFramePr>
        <p:xfrm>
          <a:off x="555243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8" name="TextBox 27"/>
          <p:cNvSpPr txBox="1"/>
          <p:nvPr/>
        </p:nvSpPr>
        <p:spPr>
          <a:xfrm>
            <a:off x="5745238" y="928469"/>
            <a:ext cx="2936723" cy="646331"/>
          </a:xfrm>
          <a:prstGeom prst="rect">
            <a:avLst/>
          </a:prstGeom>
          <a:noFill/>
        </p:spPr>
        <p:txBody>
          <a:bodyPr wrap="square" rtlCol="0">
            <a:spAutoFit/>
          </a:bodyPr>
          <a:lstStyle/>
          <a:p>
            <a:r>
              <a:rPr lang="en-US" dirty="0" smtClean="0"/>
              <a:t>Some genes have more influence on PC1 than others. </a:t>
            </a:r>
            <a:endParaRPr lang="en-US" dirty="0"/>
          </a:p>
        </p:txBody>
      </p:sp>
      <p:cxnSp>
        <p:nvCxnSpPr>
          <p:cNvPr id="30" name="Straight Arrow Connector 29"/>
          <p:cNvCxnSpPr/>
          <p:nvPr/>
        </p:nvCxnSpPr>
        <p:spPr>
          <a:xfrm>
            <a:off x="7213600" y="1574800"/>
            <a:ext cx="0" cy="426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7508240" y="5103888"/>
            <a:ext cx="335280" cy="616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878161" y="5689600"/>
            <a:ext cx="4265840" cy="923330"/>
          </a:xfrm>
          <a:prstGeom prst="rect">
            <a:avLst/>
          </a:prstGeom>
          <a:noFill/>
        </p:spPr>
        <p:txBody>
          <a:bodyPr wrap="square" rtlCol="0">
            <a:spAutoFit/>
          </a:bodyPr>
          <a:lstStyle/>
          <a:p>
            <a:r>
              <a:rPr lang="en-US" dirty="0" smtClean="0"/>
              <a:t>Genes with little influence on PC1 get values close to zero, and genes with more influence get numbers further from zero.</a:t>
            </a:r>
            <a:endParaRPr lang="en-US" dirty="0"/>
          </a:p>
        </p:txBody>
      </p:sp>
      <p:cxnSp>
        <p:nvCxnSpPr>
          <p:cNvPr id="4" name="Straight Arrow Connector 3"/>
          <p:cNvCxnSpPr/>
          <p:nvPr/>
        </p:nvCxnSpPr>
        <p:spPr>
          <a:xfrm flipH="1">
            <a:off x="609600" y="4742410"/>
            <a:ext cx="7040880" cy="0"/>
          </a:xfrm>
          <a:prstGeom prst="straightConnector1">
            <a:avLst/>
          </a:prstGeom>
          <a:ln w="57150" cmpd="sng">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4346610" y="2881405"/>
            <a:ext cx="3415630" cy="79310"/>
          </a:xfrm>
          <a:prstGeom prst="straightConnector1">
            <a:avLst/>
          </a:prstGeom>
          <a:ln w="57150" cmpd="sng">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86679" y="4887421"/>
            <a:ext cx="2498146" cy="923330"/>
          </a:xfrm>
          <a:prstGeom prst="rect">
            <a:avLst/>
          </a:prstGeom>
          <a:noFill/>
        </p:spPr>
        <p:txBody>
          <a:bodyPr wrap="square" rtlCol="0">
            <a:spAutoFit/>
          </a:bodyPr>
          <a:lstStyle/>
          <a:p>
            <a:r>
              <a:rPr lang="en-US" dirty="0" smtClean="0"/>
              <a:t>Extreme genes on this end get large negative numbers…</a:t>
            </a:r>
            <a:endParaRPr lang="en-US" dirty="0"/>
          </a:p>
        </p:txBody>
      </p:sp>
      <p:sp>
        <p:nvSpPr>
          <p:cNvPr id="29" name="TextBox 28"/>
          <p:cNvSpPr txBox="1"/>
          <p:nvPr/>
        </p:nvSpPr>
        <p:spPr>
          <a:xfrm>
            <a:off x="3274507" y="1730739"/>
            <a:ext cx="2277930" cy="923330"/>
          </a:xfrm>
          <a:prstGeom prst="rect">
            <a:avLst/>
          </a:prstGeom>
          <a:noFill/>
        </p:spPr>
        <p:txBody>
          <a:bodyPr wrap="square" rtlCol="0">
            <a:spAutoFit/>
          </a:bodyPr>
          <a:lstStyle/>
          <a:p>
            <a:r>
              <a:rPr lang="en-US" dirty="0" smtClean="0"/>
              <a:t>Extreme genes on this end get large positive numbers…</a:t>
            </a:r>
            <a:endParaRPr lang="en-US"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376785638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9945" y="2815704"/>
            <a:ext cx="4513811" cy="2216728"/>
            <a:chOff x="2659148" y="2815704"/>
            <a:chExt cx="4513811" cy="2216728"/>
          </a:xfrm>
        </p:grpSpPr>
        <p:sp>
          <p:nvSpPr>
            <p:cNvPr id="8" name="Oval 7"/>
            <p:cNvSpPr/>
            <p:nvPr/>
          </p:nvSpPr>
          <p:spPr>
            <a:xfrm>
              <a:off x="2659148" y="459739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3380508"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3309388" y="488742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Oval 10"/>
            <p:cNvSpPr/>
            <p:nvPr/>
          </p:nvSpPr>
          <p:spPr>
            <a:xfrm>
              <a:off x="4061228" y="4452388"/>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7027948" y="296071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6660802"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Oval 13"/>
            <p:cNvSpPr/>
            <p:nvPr/>
          </p:nvSpPr>
          <p:spPr>
            <a:xfrm>
              <a:off x="4995948" y="344562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4542443" y="395996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4133733" y="3590635"/>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781500" y="4241336"/>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6283497" y="3250737"/>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6588297" y="2815704"/>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999017" y="3596639"/>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5418973" y="3886661"/>
              <a:ext cx="145011" cy="14501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26" name="Straight Arrow Connector 25"/>
          <p:cNvCxnSpPr/>
          <p:nvPr/>
        </p:nvCxnSpPr>
        <p:spPr>
          <a:xfrm rot="20520000">
            <a:off x="138986" y="3896821"/>
            <a:ext cx="4747492"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rot="20520000">
            <a:off x="-31078" y="3130605"/>
            <a:ext cx="5025067" cy="463378"/>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770299" y="2881405"/>
            <a:ext cx="543989" cy="369332"/>
          </a:xfrm>
          <a:prstGeom prst="rect">
            <a:avLst/>
          </a:prstGeom>
          <a:noFill/>
        </p:spPr>
        <p:txBody>
          <a:bodyPr wrap="none" rtlCol="0">
            <a:spAutoFit/>
          </a:bodyPr>
          <a:lstStyle/>
          <a:p>
            <a:r>
              <a:rPr lang="en-US" dirty="0" smtClean="0"/>
              <a:t>PC1</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489414693"/>
              </p:ext>
            </p:extLst>
          </p:nvPr>
        </p:nvGraphicFramePr>
        <p:xfrm>
          <a:off x="55524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cxnSp>
        <p:nvCxnSpPr>
          <p:cNvPr id="31" name="Straight Arrow Connector 30"/>
          <p:cNvCxnSpPr/>
          <p:nvPr/>
        </p:nvCxnSpPr>
        <p:spPr>
          <a:xfrm rot="20520000">
            <a:off x="2482735" y="3334788"/>
            <a:ext cx="0" cy="1124067"/>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666569" y="3261543"/>
            <a:ext cx="305943" cy="369332"/>
          </a:xfrm>
          <a:prstGeom prst="rect">
            <a:avLst/>
          </a:prstGeom>
          <a:noFill/>
        </p:spPr>
        <p:txBody>
          <a:bodyPr wrap="none" rtlCol="0">
            <a:spAutoFit/>
          </a:bodyPr>
          <a:lstStyle/>
          <a:p>
            <a:r>
              <a:rPr lang="en-US" dirty="0" smtClean="0"/>
              <a:t>b</a:t>
            </a:r>
            <a:endParaRPr lang="en-US" dirty="0"/>
          </a:p>
        </p:txBody>
      </p:sp>
      <p:sp>
        <p:nvSpPr>
          <p:cNvPr id="36" name="TextBox 35"/>
          <p:cNvSpPr txBox="1"/>
          <p:nvPr/>
        </p:nvSpPr>
        <p:spPr>
          <a:xfrm>
            <a:off x="2536745" y="3117517"/>
            <a:ext cx="282274" cy="369332"/>
          </a:xfrm>
          <a:prstGeom prst="rect">
            <a:avLst/>
          </a:prstGeom>
          <a:noFill/>
        </p:spPr>
        <p:txBody>
          <a:bodyPr wrap="none" rtlCol="0">
            <a:spAutoFit/>
          </a:bodyPr>
          <a:lstStyle/>
          <a:p>
            <a:r>
              <a:rPr lang="en-US" dirty="0"/>
              <a:t>c</a:t>
            </a:r>
          </a:p>
        </p:txBody>
      </p:sp>
      <p:sp>
        <p:nvSpPr>
          <p:cNvPr id="38" name="TextBox 37"/>
          <p:cNvSpPr txBox="1"/>
          <p:nvPr/>
        </p:nvSpPr>
        <p:spPr>
          <a:xfrm>
            <a:off x="4353277" y="2703901"/>
            <a:ext cx="299519" cy="369332"/>
          </a:xfrm>
          <a:prstGeom prst="rect">
            <a:avLst/>
          </a:prstGeom>
          <a:noFill/>
        </p:spPr>
        <p:txBody>
          <a:bodyPr wrap="none" rtlCol="0">
            <a:spAutoFit/>
          </a:bodyPr>
          <a:lstStyle/>
          <a:p>
            <a:r>
              <a:rPr lang="en-US" dirty="0" smtClean="0"/>
              <a:t>a</a:t>
            </a:r>
            <a:endParaRPr lang="en-US" dirty="0"/>
          </a:p>
        </p:txBody>
      </p:sp>
      <p:sp>
        <p:nvSpPr>
          <p:cNvPr id="39" name="TextBox 38"/>
          <p:cNvSpPr txBox="1"/>
          <p:nvPr/>
        </p:nvSpPr>
        <p:spPr>
          <a:xfrm>
            <a:off x="344956" y="4597399"/>
            <a:ext cx="261610" cy="369332"/>
          </a:xfrm>
          <a:prstGeom prst="rect">
            <a:avLst/>
          </a:prstGeom>
          <a:noFill/>
        </p:spPr>
        <p:txBody>
          <a:bodyPr wrap="none" rtlCol="0">
            <a:spAutoFit/>
          </a:bodyPr>
          <a:lstStyle/>
          <a:p>
            <a:r>
              <a:rPr lang="en-US" dirty="0" smtClean="0"/>
              <a:t>f</a:t>
            </a:r>
            <a:endParaRPr lang="en-US" dirty="0"/>
          </a:p>
        </p:txBody>
      </p:sp>
      <p:sp>
        <p:nvSpPr>
          <p:cNvPr id="40" name="Oval 39"/>
          <p:cNvSpPr/>
          <p:nvPr/>
        </p:nvSpPr>
        <p:spPr>
          <a:xfrm rot="20520000">
            <a:off x="283882" y="4248205"/>
            <a:ext cx="5025067" cy="463378"/>
          </a:xfrm>
          <a:prstGeom prst="ellipse">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3365951" y="4271177"/>
            <a:ext cx="305943" cy="369332"/>
          </a:xfrm>
          <a:prstGeom prst="rect">
            <a:avLst/>
          </a:prstGeom>
          <a:noFill/>
        </p:spPr>
        <p:txBody>
          <a:bodyPr wrap="none" rtlCol="0">
            <a:spAutoFit/>
          </a:bodyPr>
          <a:lstStyle/>
          <a:p>
            <a:r>
              <a:rPr lang="en-US" dirty="0"/>
              <a:t>d</a:t>
            </a:r>
          </a:p>
        </p:txBody>
      </p:sp>
      <p:sp>
        <p:nvSpPr>
          <p:cNvPr id="3" name="TextBox 2"/>
          <p:cNvSpPr txBox="1"/>
          <p:nvPr/>
        </p:nvSpPr>
        <p:spPr>
          <a:xfrm>
            <a:off x="1819541" y="2776049"/>
            <a:ext cx="543989" cy="369332"/>
          </a:xfrm>
          <a:prstGeom prst="rect">
            <a:avLst/>
          </a:prstGeom>
          <a:noFill/>
        </p:spPr>
        <p:txBody>
          <a:bodyPr wrap="none" rtlCol="0">
            <a:spAutoFit/>
          </a:bodyPr>
          <a:lstStyle/>
          <a:p>
            <a:r>
              <a:rPr lang="en-US" dirty="0" smtClean="0"/>
              <a:t>PC2</a:t>
            </a:r>
            <a:endParaRPr lang="en-US" dirty="0"/>
          </a:p>
        </p:txBody>
      </p:sp>
      <p:sp>
        <p:nvSpPr>
          <p:cNvPr id="4" name="Title 3"/>
          <p:cNvSpPr>
            <a:spLocks noGrp="1"/>
          </p:cNvSpPr>
          <p:nvPr>
            <p:ph type="title"/>
          </p:nvPr>
        </p:nvSpPr>
        <p:spPr/>
        <p:txBody>
          <a:bodyPr>
            <a:normAutofit/>
          </a:bodyPr>
          <a:lstStyle/>
          <a:p>
            <a:r>
              <a:rPr lang="en-US" sz="3200" dirty="0" smtClean="0"/>
              <a:t>Genes that influence PC2</a:t>
            </a:r>
            <a:endParaRPr lang="en-US" sz="3200" dirty="0"/>
          </a:p>
        </p:txBody>
      </p:sp>
      <p:sp>
        <p:nvSpPr>
          <p:cNvPr id="2" name="Footer Placeholder 1"/>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022187325"/>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Our two Principle Components</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548169202"/>
              </p:ext>
            </p:extLst>
          </p:nvPr>
        </p:nvGraphicFramePr>
        <p:xfrm>
          <a:off x="2209797" y="2099420"/>
          <a:ext cx="3322326" cy="3235960"/>
        </p:xfrm>
        <a:graphic>
          <a:graphicData uri="http://schemas.openxmlformats.org/drawingml/2006/table">
            <a:tbl>
              <a:tblPr firstRow="1" bandRow="1">
                <a:tableStyleId>{7E9639D4-E3E2-4D34-9284-5A2195B3D0D7}</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PC1</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b</a:t>
                      </a:r>
                      <a:endParaRPr lang="en-US" dirty="0"/>
                    </a:p>
                  </a:txBody>
                  <a:tcPr/>
                </a:tc>
                <a:tc>
                  <a:txBody>
                    <a:bodyPr/>
                    <a:lstStyle/>
                    <a:p>
                      <a:r>
                        <a:rPr lang="en-US" dirty="0" smtClean="0"/>
                        <a:t>low</a:t>
                      </a:r>
                      <a:endParaRPr lang="en-US" dirty="0"/>
                    </a:p>
                  </a:txBody>
                  <a:tcPr/>
                </a:tc>
                <a:tc>
                  <a:txBody>
                    <a:bodyPr/>
                    <a:lstStyle/>
                    <a:p>
                      <a:r>
                        <a:rPr lang="en-US" dirty="0" smtClean="0"/>
                        <a:t>0.5</a:t>
                      </a:r>
                      <a:endParaRPr lang="en-US" dirty="0"/>
                    </a:p>
                  </a:txBody>
                  <a:tcPr/>
                </a:tc>
              </a:tr>
              <a:tr h="370840">
                <a:tc>
                  <a:txBody>
                    <a:bodyPr/>
                    <a:lstStyle/>
                    <a:p>
                      <a:r>
                        <a:rPr lang="en-US" dirty="0" smtClean="0"/>
                        <a:t>c</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d</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e</a:t>
                      </a:r>
                      <a:endParaRPr lang="en-US" dirty="0"/>
                    </a:p>
                  </a:txBody>
                  <a:tcPr/>
                </a:tc>
                <a:tc>
                  <a:txBody>
                    <a:bodyPr/>
                    <a:lstStyle/>
                    <a:p>
                      <a:r>
                        <a:rPr lang="en-US" dirty="0" smtClean="0"/>
                        <a:t>high</a:t>
                      </a:r>
                      <a:endParaRPr lang="en-US" dirty="0"/>
                    </a:p>
                  </a:txBody>
                  <a:tcPr/>
                </a:tc>
                <a:tc>
                  <a:txBody>
                    <a:bodyPr/>
                    <a:lstStyle/>
                    <a:p>
                      <a:r>
                        <a:rPr lang="en-US" dirty="0" smtClean="0"/>
                        <a:t>13</a:t>
                      </a:r>
                      <a:endParaRPr lang="en-US" dirty="0"/>
                    </a:p>
                  </a:txBody>
                  <a:tcPr/>
                </a:tc>
              </a:tr>
              <a:tr h="370840">
                <a:tc>
                  <a:txBody>
                    <a:bodyPr/>
                    <a:lstStyle/>
                    <a:p>
                      <a:r>
                        <a:rPr lang="en-US" dirty="0" smtClean="0"/>
                        <a:t>f</a:t>
                      </a:r>
                      <a:endParaRPr lang="en-US" dirty="0"/>
                    </a:p>
                  </a:txBody>
                  <a:tcPr/>
                </a:tc>
                <a:tc>
                  <a:txBody>
                    <a:bodyPr/>
                    <a:lstStyle/>
                    <a:p>
                      <a:r>
                        <a:rPr lang="en-US" dirty="0" smtClean="0"/>
                        <a:t>high</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35179450"/>
              </p:ext>
            </p:extLst>
          </p:nvPr>
        </p:nvGraphicFramePr>
        <p:xfrm>
          <a:off x="5704837" y="2099420"/>
          <a:ext cx="3322326" cy="3235960"/>
        </p:xfrm>
        <a:graphic>
          <a:graphicData uri="http://schemas.openxmlformats.org/drawingml/2006/table">
            <a:tbl>
              <a:tblPr firstRow="1" bandRow="1">
                <a:tableStyleId>{17292A2E-F333-43FB-9621-5CBBE7FDCDCB}</a:tableStyleId>
              </a:tblPr>
              <a:tblGrid>
                <a:gridCol w="1107442"/>
                <a:gridCol w="1107442"/>
                <a:gridCol w="1107442"/>
              </a:tblGrid>
              <a:tr h="370840">
                <a:tc>
                  <a:txBody>
                    <a:bodyPr/>
                    <a:lstStyle/>
                    <a:p>
                      <a:r>
                        <a:rPr lang="en-US" dirty="0" smtClean="0"/>
                        <a:t>Gene</a:t>
                      </a:r>
                      <a:endParaRPr lang="en-US" dirty="0"/>
                    </a:p>
                  </a:txBody>
                  <a:tcPr/>
                </a:tc>
                <a:tc>
                  <a:txBody>
                    <a:bodyPr/>
                    <a:lstStyle/>
                    <a:p>
                      <a:r>
                        <a:rPr lang="en-US" dirty="0" smtClean="0"/>
                        <a:t>Influence on PC2</a:t>
                      </a:r>
                      <a:endParaRPr lang="en-US" dirty="0"/>
                    </a:p>
                  </a:txBody>
                  <a:tcPr/>
                </a:tc>
                <a:tc>
                  <a:txBody>
                    <a:bodyPr/>
                    <a:lstStyle/>
                    <a:p>
                      <a:r>
                        <a:rPr lang="en-US" dirty="0" smtClean="0"/>
                        <a:t>In numbers</a:t>
                      </a:r>
                      <a:endParaRPr lang="en-US" dirty="0"/>
                    </a:p>
                  </a:txBody>
                  <a:tcPr/>
                </a:tc>
              </a:tr>
              <a:tr h="370840">
                <a:tc>
                  <a:txBody>
                    <a:bodyPr/>
                    <a:lstStyle/>
                    <a:p>
                      <a:r>
                        <a:rPr lang="en-US" dirty="0" smtClean="0"/>
                        <a:t>a</a:t>
                      </a:r>
                    </a:p>
                  </a:txBody>
                  <a:tcPr/>
                </a:tc>
                <a:tc>
                  <a:txBody>
                    <a:bodyPr/>
                    <a:lstStyle/>
                    <a:p>
                      <a:r>
                        <a:rPr lang="en-US" dirty="0" smtClean="0"/>
                        <a:t>medium</a:t>
                      </a:r>
                      <a:endParaRPr lang="en-US" dirty="0"/>
                    </a:p>
                  </a:txBody>
                  <a:tcPr/>
                </a:tc>
                <a:tc>
                  <a:txBody>
                    <a:bodyPr/>
                    <a:lstStyle/>
                    <a:p>
                      <a:r>
                        <a:rPr lang="en-US" dirty="0" smtClean="0"/>
                        <a:t>3</a:t>
                      </a:r>
                      <a:endParaRPr lang="en-US" dirty="0"/>
                    </a:p>
                  </a:txBody>
                  <a:tcPr/>
                </a:tc>
              </a:tr>
              <a:tr h="370840">
                <a:tc>
                  <a:txBody>
                    <a:bodyPr/>
                    <a:lstStyle/>
                    <a:p>
                      <a:r>
                        <a:rPr lang="en-US" dirty="0" smtClean="0"/>
                        <a:t>b</a:t>
                      </a:r>
                      <a:endParaRPr lang="en-US" dirty="0"/>
                    </a:p>
                  </a:txBody>
                  <a:tcPr/>
                </a:tc>
                <a:tc>
                  <a:txBody>
                    <a:bodyPr/>
                    <a:lstStyle/>
                    <a:p>
                      <a:r>
                        <a:rPr lang="en-US" dirty="0" smtClean="0"/>
                        <a:t>high</a:t>
                      </a:r>
                      <a:endParaRPr lang="en-US" dirty="0"/>
                    </a:p>
                  </a:txBody>
                  <a:tcPr/>
                </a:tc>
                <a:tc>
                  <a:txBody>
                    <a:bodyPr/>
                    <a:lstStyle/>
                    <a:p>
                      <a:r>
                        <a:rPr lang="en-US" dirty="0" smtClean="0"/>
                        <a:t>10</a:t>
                      </a:r>
                      <a:endParaRPr lang="en-US" dirty="0"/>
                    </a:p>
                  </a:txBody>
                  <a:tcPr/>
                </a:tc>
              </a:tr>
              <a:tr h="370840">
                <a:tc>
                  <a:txBody>
                    <a:bodyPr/>
                    <a:lstStyle/>
                    <a:p>
                      <a:r>
                        <a:rPr lang="en-US" dirty="0" smtClean="0"/>
                        <a:t>c</a:t>
                      </a:r>
                      <a:endParaRPr lang="en-US" dirty="0"/>
                    </a:p>
                  </a:txBody>
                  <a:tcPr/>
                </a:tc>
                <a:tc>
                  <a:txBody>
                    <a:bodyPr/>
                    <a:lstStyle/>
                    <a:p>
                      <a:r>
                        <a:rPr lang="en-US" dirty="0" smtClean="0"/>
                        <a:t>high</a:t>
                      </a:r>
                      <a:endParaRPr lang="en-US" dirty="0"/>
                    </a:p>
                  </a:txBody>
                  <a:tcPr/>
                </a:tc>
                <a:tc>
                  <a:txBody>
                    <a:bodyPr/>
                    <a:lstStyle/>
                    <a:p>
                      <a:r>
                        <a:rPr lang="en-US" dirty="0" smtClean="0"/>
                        <a:t>8</a:t>
                      </a:r>
                      <a:endParaRPr lang="en-US" dirty="0"/>
                    </a:p>
                  </a:txBody>
                  <a:tcPr/>
                </a:tc>
              </a:tr>
              <a:tr h="370840">
                <a:tc>
                  <a:txBody>
                    <a:bodyPr/>
                    <a:lstStyle/>
                    <a:p>
                      <a:r>
                        <a:rPr lang="en-US" dirty="0" smtClean="0"/>
                        <a:t>d</a:t>
                      </a:r>
                      <a:endParaRPr lang="en-US" dirty="0"/>
                    </a:p>
                  </a:txBody>
                  <a:tcPr/>
                </a:tc>
                <a:tc>
                  <a:txBody>
                    <a:bodyPr/>
                    <a:lstStyle/>
                    <a:p>
                      <a:r>
                        <a:rPr lang="en-US" dirty="0" smtClean="0"/>
                        <a:t>high</a:t>
                      </a:r>
                      <a:endParaRPr lang="en-US" dirty="0"/>
                    </a:p>
                  </a:txBody>
                  <a:tcPr/>
                </a:tc>
                <a:tc>
                  <a:txBody>
                    <a:bodyPr/>
                    <a:lstStyle/>
                    <a:p>
                      <a:r>
                        <a:rPr lang="en-US" dirty="0" smtClean="0"/>
                        <a:t>-12</a:t>
                      </a:r>
                      <a:endParaRPr lang="en-US" dirty="0"/>
                    </a:p>
                  </a:txBody>
                  <a:tcPr/>
                </a:tc>
              </a:tr>
              <a:tr h="370840">
                <a:tc>
                  <a:txBody>
                    <a:bodyPr/>
                    <a:lstStyle/>
                    <a:p>
                      <a:r>
                        <a:rPr lang="en-US" dirty="0" smtClean="0"/>
                        <a:t>e</a:t>
                      </a:r>
                      <a:endParaRPr lang="en-US" dirty="0"/>
                    </a:p>
                  </a:txBody>
                  <a:tcPr/>
                </a:tc>
                <a:tc>
                  <a:txBody>
                    <a:bodyPr/>
                    <a:lstStyle/>
                    <a:p>
                      <a:r>
                        <a:rPr lang="en-US" dirty="0" smtClean="0"/>
                        <a:t>low</a:t>
                      </a:r>
                      <a:endParaRPr lang="en-US" dirty="0"/>
                    </a:p>
                  </a:txBody>
                  <a:tcPr/>
                </a:tc>
                <a:tc>
                  <a:txBody>
                    <a:bodyPr/>
                    <a:lstStyle/>
                    <a:p>
                      <a:r>
                        <a:rPr lang="en-US" dirty="0" smtClean="0"/>
                        <a:t>0.2</a:t>
                      </a:r>
                      <a:endParaRPr lang="en-US" dirty="0"/>
                    </a:p>
                  </a:txBody>
                  <a:tcPr/>
                </a:tc>
              </a:tr>
              <a:tr h="370840">
                <a:tc>
                  <a:txBody>
                    <a:bodyPr/>
                    <a:lstStyle/>
                    <a:p>
                      <a:r>
                        <a:rPr lang="en-US" dirty="0" smtClean="0"/>
                        <a:t>f</a:t>
                      </a:r>
                      <a:endParaRPr lang="en-US" dirty="0"/>
                    </a:p>
                  </a:txBody>
                  <a:tcPr/>
                </a:tc>
                <a:tc>
                  <a:txBody>
                    <a:bodyPr/>
                    <a:lstStyle/>
                    <a:p>
                      <a:r>
                        <a:rPr lang="en-US" dirty="0" smtClean="0"/>
                        <a:t>low</a:t>
                      </a:r>
                      <a:endParaRPr lang="en-US" dirty="0"/>
                    </a:p>
                  </a:txBody>
                  <a:tcPr/>
                </a:tc>
                <a:tc>
                  <a:txBody>
                    <a:bodyPr/>
                    <a:lstStyle/>
                    <a:p>
                      <a:r>
                        <a:rPr lang="en-US" dirty="0" smtClean="0"/>
                        <a:t>-0.1</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5" name="TextBox 4"/>
          <p:cNvSpPr txBox="1"/>
          <p:nvPr/>
        </p:nvSpPr>
        <p:spPr>
          <a:xfrm>
            <a:off x="3462741" y="1573014"/>
            <a:ext cx="543989" cy="369332"/>
          </a:xfrm>
          <a:prstGeom prst="rect">
            <a:avLst/>
          </a:prstGeom>
          <a:noFill/>
        </p:spPr>
        <p:txBody>
          <a:bodyPr wrap="none" rtlCol="0">
            <a:spAutoFit/>
          </a:bodyPr>
          <a:lstStyle/>
          <a:p>
            <a:r>
              <a:rPr lang="en-US" dirty="0" smtClean="0"/>
              <a:t>PC1</a:t>
            </a:r>
            <a:endParaRPr lang="en-US" dirty="0"/>
          </a:p>
        </p:txBody>
      </p:sp>
      <p:sp>
        <p:nvSpPr>
          <p:cNvPr id="6" name="TextBox 5"/>
          <p:cNvSpPr txBox="1"/>
          <p:nvPr/>
        </p:nvSpPr>
        <p:spPr>
          <a:xfrm>
            <a:off x="7132320" y="1573014"/>
            <a:ext cx="543989" cy="369332"/>
          </a:xfrm>
          <a:prstGeom prst="rect">
            <a:avLst/>
          </a:prstGeom>
          <a:noFill/>
        </p:spPr>
        <p:txBody>
          <a:bodyPr wrap="none" rtlCol="0">
            <a:spAutoFit/>
          </a:bodyPr>
          <a:lstStyle/>
          <a:p>
            <a:r>
              <a:rPr lang="en-US" dirty="0" smtClean="0"/>
              <a:t>PC2</a:t>
            </a:r>
            <a:endParaRPr lang="en-US" dirty="0"/>
          </a:p>
        </p:txBody>
      </p:sp>
      <p:sp>
        <p:nvSpPr>
          <p:cNvPr id="7" name="Footer Placeholder 6"/>
          <p:cNvSpPr>
            <a:spLocks noGrp="1"/>
          </p:cNvSpPr>
          <p:nvPr>
            <p:ph type="ftr" sz="quarter" idx="11"/>
          </p:nvPr>
        </p:nvSpPr>
        <p:spPr/>
        <p:txBody>
          <a:bodyPr/>
          <a:lstStyle/>
          <a:p>
            <a:r>
              <a:rPr lang="en-US" smtClean="0"/>
              <a:t>StatQuest: PCA Clearly Explained, by Joshua Starmer, www.seqquest.com</a:t>
            </a:r>
            <a:endParaRPr lang="en-US"/>
          </a:p>
        </p:txBody>
      </p:sp>
    </p:spTree>
    <p:extLst>
      <p:ext uri="{BB962C8B-B14F-4D97-AF65-F5344CB8AC3E}">
        <p14:creationId xmlns:p14="http://schemas.microsoft.com/office/powerpoint/2010/main" val="41124147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5684</TotalTime>
  <Words>6930</Words>
  <Application>Microsoft Macintosh PowerPoint</Application>
  <PresentationFormat>On-screen Show (4:3)</PresentationFormat>
  <Paragraphs>2040</Paragraphs>
  <Slides>126</Slides>
  <Notes>0</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Office Theme</vt:lpstr>
      <vt:lpstr>PowerPoint Presentation</vt:lpstr>
      <vt:lpstr>PowerPoint Presentation</vt:lpstr>
      <vt:lpstr>PowerPoint Presentation</vt:lpstr>
      <vt:lpstr>PowerPoint Presentation</vt:lpstr>
      <vt:lpstr>StatQuest!!!   </vt:lpstr>
      <vt:lpstr>StatQuest!!!  Principal Component Analysis (PCA)</vt:lpstr>
      <vt:lpstr>Let’s start with an example of Principal Component Analysis (PCA) in action…</vt:lpstr>
      <vt:lpstr>This PCA plot shows clusters of cell types.</vt:lpstr>
      <vt:lpstr>This PCA plot shows clusters of cell types.</vt:lpstr>
      <vt:lpstr>This PCA plot shows clusters of cell types.</vt:lpstr>
      <vt:lpstr>This PCA plot shows clusters of cell types.</vt:lpstr>
      <vt:lpstr>This PCA plot shows clusters of cell types.</vt:lpstr>
      <vt:lpstr>Background: An Introduction to Dimensions</vt:lpstr>
      <vt:lpstr>Background: An Introduction to Dimensions</vt:lpstr>
      <vt:lpstr>Background: An Introduction to Dimensions</vt:lpstr>
      <vt:lpstr>1-Dimension (1-D) = a number line</vt:lpstr>
      <vt:lpstr>1-Dimension (1-D) = a number line</vt:lpstr>
      <vt:lpstr>1-Dimension (1-D) = a number line</vt:lpstr>
      <vt:lpstr>1-Dimension (1-D) = a number line</vt:lpstr>
      <vt:lpstr>1-Dimension (1-D) = a number line</vt:lpstr>
      <vt:lpstr>1-Dimension (1-D) = a number line</vt:lpstr>
      <vt:lpstr>1-Dimension (1-D) = a number line</vt:lpstr>
      <vt:lpstr>1-Dimension (1-D) = a number line</vt:lpstr>
      <vt:lpstr>2-D (a normal graph)</vt:lpstr>
      <vt:lpstr>2-D (a normal graph)</vt:lpstr>
      <vt:lpstr>2-D (a normal graph)</vt:lpstr>
      <vt:lpstr>2-D (a normal graph)</vt:lpstr>
      <vt:lpstr>2-D (a normal graph)</vt:lpstr>
      <vt:lpstr>2-D (a normal graph)</vt:lpstr>
      <vt:lpstr>2-D (a normal graph)</vt:lpstr>
      <vt:lpstr>2-D (a normal graph)</vt:lpstr>
      <vt:lpstr>3-D (a fancy graph that has depth)</vt:lpstr>
      <vt:lpstr>3-D (a fancy graph that has depth)</vt:lpstr>
      <vt:lpstr>3-D (a fancy graph that has depth)</vt:lpstr>
      <vt:lpstr>3-D (a fancy graph that has depth)</vt:lpstr>
      <vt:lpstr>3-D (a fancy graph that has depth)</vt:lpstr>
      <vt:lpstr>3-D (a fancy graph that has depth)</vt:lpstr>
      <vt:lpstr>3-D (a fancy graph that has depth)</vt:lpstr>
      <vt:lpstr>Dimensions So Far…</vt:lpstr>
      <vt:lpstr>Dimensions So Far…</vt:lpstr>
      <vt:lpstr>Dimensions So Far…</vt:lpstr>
      <vt:lpstr>Dimensions So Far…</vt:lpstr>
      <vt:lpstr>Dimensions So Far…</vt:lpstr>
      <vt:lpstr>Dimensions So Far…</vt:lpstr>
      <vt:lpstr>Dimensions So Far…</vt:lpstr>
      <vt:lpstr>Back to 2 Cells (and 2 Dimensions)</vt:lpstr>
      <vt:lpstr>Hypothetically Speaking… what if we had 2-cell data that looked like this:</vt:lpstr>
      <vt:lpstr>Hypothetically Speaking… what if we had 2-cell data that looked like this:</vt:lpstr>
      <vt:lpstr>Hypothetically Speaking… what if we had 2-cell data that looked like this:</vt:lpstr>
      <vt:lpstr>Hypothetically Speaking… what if we had 2-cell data that looked like this:</vt:lpstr>
      <vt:lpstr>Hypothetically Speaking… what if we had 2-cell data that looked like this:</vt:lpstr>
      <vt:lpstr>One more example: TV and Movies</vt:lpstr>
      <vt:lpstr>Summary of Dimensions</vt:lpstr>
      <vt:lpstr>What does all of this have to do with PCA?</vt:lpstr>
      <vt:lpstr>A PCA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ideas so far…</vt:lpstr>
      <vt:lpstr>General ideas so far…</vt:lpstr>
      <vt:lpstr>General ideas so far…</vt:lpstr>
      <vt:lpstr>General ideas so far…</vt:lpstr>
      <vt:lpstr>What if we had 3 cells?</vt:lpstr>
      <vt:lpstr>What if we had 3 cells?</vt:lpstr>
      <vt:lpstr>What if we had 3 cells?</vt:lpstr>
      <vt:lpstr>What if we had 3 cells?</vt:lpstr>
      <vt:lpstr>What if we had 4 cells?</vt:lpstr>
      <vt:lpstr>What if we had 4 cells?</vt:lpstr>
      <vt:lpstr>What if we had 4 cells?</vt:lpstr>
      <vt:lpstr>What if we had 4 cells?</vt:lpstr>
      <vt:lpstr>What if we had 4 cells?</vt:lpstr>
      <vt:lpstr>What if we had 4 cells?</vt:lpstr>
      <vt:lpstr>Examples of PCs</vt:lpstr>
      <vt:lpstr>Examples of PCs</vt:lpstr>
      <vt:lpstr>Examples of PCs</vt:lpstr>
      <vt:lpstr>Hooray!  We know what the X and Y axis are in this figure!!!</vt:lpstr>
      <vt:lpstr>Hooray!  We know what the X and Y axis are in this figure!!!</vt:lpstr>
      <vt:lpstr>But this is a plot of cells, not genes?  How do we plot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Genes that influence PC2</vt:lpstr>
      <vt:lpstr>Our two Principle Components</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Using the two Principle Components to plot cells Combining the read counts for all genes in a cell to get a single value.</vt:lpstr>
      <vt:lpstr>PowerPoint Presentation</vt:lpstr>
      <vt:lpstr>PowerPoint Presentation</vt:lpstr>
      <vt:lpstr>PowerPoint Presentation</vt:lpstr>
      <vt:lpstr>PowerPoint Presentation</vt:lpstr>
      <vt:lpstr>PowerPoint Presentation</vt:lpstr>
      <vt:lpstr>PowerPoint Presentation</vt:lpstr>
      <vt:lpstr>Hooray!  We know how they plotted all of the cells!!!</vt:lpstr>
      <vt:lpstr>General ideas so far…</vt:lpstr>
      <vt:lpstr>General ideas so far…</vt:lpstr>
      <vt:lpstr>General ideas so far…</vt:lpstr>
      <vt:lpstr>But wait, there’s more!!!</vt:lpstr>
      <vt:lpstr>How to identify key genes.</vt:lpstr>
      <vt:lpstr>How to identify key genes.</vt:lpstr>
      <vt:lpstr>How to identify key genes.</vt:lpstr>
      <vt:lpstr>But wait, there’s even more?</vt:lpstr>
      <vt:lpstr>Diagnostics – how to tell if your PCA is worth anything.</vt:lpstr>
      <vt:lpstr>Terminology Alert!!</vt:lpstr>
      <vt:lpstr>Terminology Alert!!</vt:lpstr>
    </vt:vector>
  </TitlesOfParts>
  <Company>Magnuson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Chat!!!</dc:title>
  <dc:creator>Josh Starmer</dc:creator>
  <cp:lastModifiedBy>Josh Starmer</cp:lastModifiedBy>
  <cp:revision>104</cp:revision>
  <dcterms:created xsi:type="dcterms:W3CDTF">2014-08-13T12:45:31Z</dcterms:created>
  <dcterms:modified xsi:type="dcterms:W3CDTF">2017-03-17T20:23:39Z</dcterms:modified>
</cp:coreProperties>
</file>