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8527" y="1348890"/>
            <a:ext cx="10354945" cy="97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50068" y="326136"/>
            <a:ext cx="1409814" cy="3794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78307"/>
            <a:ext cx="1267967" cy="8138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264" y="826848"/>
            <a:ext cx="20288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689" y="1848321"/>
            <a:ext cx="11224620" cy="385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401" y="1052643"/>
            <a:ext cx="783590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1" dirty="0">
                <a:latin typeface="Times New Roman"/>
                <a:cs typeface="Times New Roman"/>
              </a:rPr>
              <a:t>Lending</a:t>
            </a:r>
            <a:r>
              <a:rPr sz="5600" b="1" spc="-55" dirty="0">
                <a:latin typeface="Times New Roman"/>
                <a:cs typeface="Times New Roman"/>
              </a:rPr>
              <a:t> </a:t>
            </a:r>
            <a:r>
              <a:rPr sz="5600" b="1" dirty="0">
                <a:latin typeface="Times New Roman"/>
                <a:cs typeface="Times New Roman"/>
              </a:rPr>
              <a:t>Club</a:t>
            </a:r>
            <a:r>
              <a:rPr sz="5600" b="1" spc="-35" dirty="0">
                <a:latin typeface="Times New Roman"/>
                <a:cs typeface="Times New Roman"/>
              </a:rPr>
              <a:t> </a:t>
            </a:r>
            <a:r>
              <a:rPr sz="5600" b="1" dirty="0">
                <a:latin typeface="Times New Roman"/>
                <a:cs typeface="Times New Roman"/>
              </a:rPr>
              <a:t>Case</a:t>
            </a:r>
            <a:r>
              <a:rPr sz="5600" b="1" spc="-35" dirty="0">
                <a:latin typeface="Times New Roman"/>
                <a:cs typeface="Times New Roman"/>
              </a:rPr>
              <a:t> </a:t>
            </a:r>
            <a:r>
              <a:rPr sz="5600" b="1" spc="5" dirty="0">
                <a:latin typeface="Times New Roman"/>
                <a:cs typeface="Times New Roman"/>
              </a:rPr>
              <a:t>Study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182" y="4568677"/>
            <a:ext cx="2898775" cy="16840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Members: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368300" algn="l"/>
              </a:tabLst>
            </a:pPr>
            <a:r>
              <a:rPr lang="en-IN" sz="2800" spc="-5" dirty="0">
                <a:latin typeface="Times New Roman"/>
                <a:cs typeface="Times New Roman"/>
              </a:rPr>
              <a:t>Shivani </a:t>
            </a:r>
            <a:r>
              <a:rPr lang="en-IN" sz="2800" spc="-5" dirty="0" err="1">
                <a:latin typeface="Times New Roman"/>
                <a:cs typeface="Times New Roman"/>
              </a:rPr>
              <a:t>Natani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lang="en-IN" sz="2800" spc="-5" dirty="0" err="1">
                <a:latin typeface="Times New Roman"/>
                <a:cs typeface="Times New Roman"/>
              </a:rPr>
              <a:t>mit</a:t>
            </a:r>
            <a:r>
              <a:rPr lang="en-IN" sz="2800" spc="-5">
                <a:latin typeface="Times New Roman"/>
                <a:cs typeface="Times New Roman"/>
              </a:rPr>
              <a:t> Choudhary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348890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spc="-10" dirty="0">
                <a:latin typeface="Times New Roman"/>
                <a:cs typeface="Times New Roman"/>
              </a:rPr>
              <a:t>S</a:t>
            </a:r>
            <a:r>
              <a:rPr sz="3200" b="1" spc="5" dirty="0">
                <a:latin typeface="Times New Roman"/>
                <a:cs typeface="Times New Roman"/>
              </a:rPr>
              <a:t>eg</a:t>
            </a: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-2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l</a:t>
            </a:r>
            <a:r>
              <a:rPr sz="3200" b="1" spc="5" dirty="0">
                <a:latin typeface="Times New Roman"/>
                <a:cs typeface="Times New Roman"/>
              </a:rPr>
              <a:t>y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5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</a:t>
            </a:r>
            <a:r>
              <a:rPr sz="1600" b="1" spc="-10" dirty="0">
                <a:latin typeface="Times New Roman"/>
                <a:cs typeface="Times New Roman"/>
              </a:rPr>
              <a:t>f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ult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oa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-30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unt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Buc</a:t>
            </a:r>
            <a:r>
              <a:rPr sz="1600" b="1" spc="-20" dirty="0">
                <a:latin typeface="Times New Roman"/>
                <a:cs typeface="Times New Roman"/>
              </a:rPr>
              <a:t>k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67030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So </a:t>
            </a:r>
            <a:r>
              <a:rPr sz="1600" dirty="0">
                <a:latin typeface="Times New Roman"/>
                <a:cs typeface="Times New Roman"/>
              </a:rPr>
              <a:t>only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amount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buckets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 proving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risky.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Let's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further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breaking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down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term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category.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5558" y="1068780"/>
            <a:ext cx="5466569" cy="4676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" y="934212"/>
            <a:ext cx="10902172" cy="48097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234703"/>
            <a:ext cx="8393328" cy="54408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795" y="873515"/>
            <a:ext cx="8393328" cy="54408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806459"/>
            <a:ext cx="8393328" cy="53953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689" y="1848321"/>
            <a:ext cx="11007725" cy="385635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410845" indent="-228600" algn="just">
              <a:lnSpc>
                <a:spcPts val="2160"/>
              </a:lnSpc>
              <a:spcBef>
                <a:spcPts val="375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Looking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previously,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Club reduce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Smaller</a:t>
            </a:r>
            <a:r>
              <a:rPr sz="2000" dirty="0">
                <a:latin typeface="Times New Roman"/>
                <a:cs typeface="Times New Roman"/>
              </a:rPr>
              <a:t> Businesses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Educational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purposes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35%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defaulting.</a:t>
            </a:r>
            <a:endParaRPr sz="2000">
              <a:latin typeface="Times New Roman"/>
              <a:cs typeface="Times New Roman"/>
            </a:endParaRPr>
          </a:p>
          <a:p>
            <a:pPr marL="240665" marR="182880" indent="-228600" algn="just">
              <a:lnSpc>
                <a:spcPts val="2160"/>
              </a:lnSpc>
              <a:spcBef>
                <a:spcPts val="994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Businesses and Renewable </a:t>
            </a:r>
            <a:r>
              <a:rPr sz="2000" spc="-5" dirty="0">
                <a:latin typeface="Times New Roman"/>
                <a:cs typeface="Times New Roman"/>
              </a:rPr>
              <a:t>energy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again among </a:t>
            </a:r>
            <a:r>
              <a:rPr sz="2000" dirty="0">
                <a:latin typeface="Times New Roman"/>
                <a:cs typeface="Times New Roman"/>
              </a:rPr>
              <a:t>top defaulters </a:t>
            </a:r>
            <a:r>
              <a:rPr sz="2000" spc="-5" dirty="0">
                <a:latin typeface="Times New Roman"/>
                <a:cs typeface="Times New Roman"/>
              </a:rPr>
              <a:t>in each interest rate </a:t>
            </a:r>
            <a:r>
              <a:rPr sz="2000" dirty="0">
                <a:latin typeface="Times New Roman"/>
                <a:cs typeface="Times New Roman"/>
              </a:rPr>
              <a:t>bucket. LC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highly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cautious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purposes,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specially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buckets.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Renewable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energies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%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defaulters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high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interest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buckets.</a:t>
            </a:r>
            <a:endParaRPr sz="2000">
              <a:latin typeface="Times New Roman"/>
              <a:cs typeface="Times New Roman"/>
            </a:endParaRPr>
          </a:p>
          <a:p>
            <a:pPr marL="240665" marR="127000" indent="-228600" algn="just">
              <a:lnSpc>
                <a:spcPts val="2160"/>
              </a:lnSpc>
              <a:spcBef>
                <a:spcPts val="1010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Loans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approved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educational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purposes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small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high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loan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25%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defaulting.</a:t>
            </a:r>
            <a:endParaRPr sz="2000">
              <a:latin typeface="Times New Roman"/>
              <a:cs typeface="Times New Roman"/>
            </a:endParaRPr>
          </a:p>
          <a:p>
            <a:pPr marL="240665" marR="5080" indent="-228600" algn="just">
              <a:lnSpc>
                <a:spcPts val="2160"/>
              </a:lnSpc>
              <a:spcBef>
                <a:spcPts val="994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businesses are resulting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highest </a:t>
            </a:r>
            <a:r>
              <a:rPr sz="2000" spc="-5" dirty="0">
                <a:latin typeface="Times New Roman"/>
                <a:cs typeface="Times New Roman"/>
              </a:rPr>
              <a:t>defaulters in all </a:t>
            </a:r>
            <a:r>
              <a:rPr sz="2000" dirty="0">
                <a:latin typeface="Times New Roman"/>
                <a:cs typeface="Times New Roman"/>
              </a:rPr>
              <a:t>annual </a:t>
            </a:r>
            <a:r>
              <a:rPr sz="2000" spc="-5" dirty="0">
                <a:latin typeface="Times New Roman"/>
                <a:cs typeface="Times New Roman"/>
              </a:rPr>
              <a:t>income </a:t>
            </a:r>
            <a:r>
              <a:rPr sz="2000" dirty="0">
                <a:latin typeface="Times New Roman"/>
                <a:cs typeface="Times New Roman"/>
              </a:rPr>
              <a:t>buckets </a:t>
            </a:r>
            <a:r>
              <a:rPr sz="2000" spc="-5" dirty="0">
                <a:latin typeface="Times New Roman"/>
                <a:cs typeface="Times New Roman"/>
              </a:rPr>
              <a:t>specially it is </a:t>
            </a:r>
            <a:r>
              <a:rPr sz="2000" dirty="0">
                <a:latin typeface="Times New Roman"/>
                <a:cs typeface="Times New Roman"/>
              </a:rPr>
              <a:t>very high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medium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annual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buckets,</a:t>
            </a:r>
            <a:endParaRPr sz="2000">
              <a:latin typeface="Times New Roman"/>
              <a:cs typeface="Times New Roman"/>
            </a:endParaRPr>
          </a:p>
          <a:p>
            <a:pPr marL="240665" marR="79375" indent="-228600">
              <a:lnSpc>
                <a:spcPts val="2160"/>
              </a:lnSpc>
              <a:spcBef>
                <a:spcPts val="994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univariate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medium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annual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income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 higher </a:t>
            </a:r>
            <a:r>
              <a:rPr sz="2000" spc="-5" dirty="0">
                <a:latin typeface="Times New Roman"/>
                <a:cs typeface="Times New Roman"/>
              </a:rPr>
              <a:t>defaults. </a:t>
            </a: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dirty="0">
                <a:latin typeface="Times New Roman"/>
                <a:cs typeface="Times New Roman"/>
              </a:rPr>
              <a:t>we understand </a:t>
            </a:r>
            <a:r>
              <a:rPr sz="2000" spc="-35" dirty="0">
                <a:latin typeface="Times New Roman"/>
                <a:cs typeface="Times New Roman"/>
              </a:rPr>
              <a:t>why,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because people </a:t>
            </a:r>
            <a:r>
              <a:rPr sz="2000" spc="-5" dirty="0">
                <a:latin typeface="Times New Roman"/>
                <a:cs typeface="Times New Roman"/>
              </a:rPr>
              <a:t>with medium </a:t>
            </a:r>
            <a:r>
              <a:rPr sz="2000" dirty="0">
                <a:latin typeface="Times New Roman"/>
                <a:cs typeface="Times New Roman"/>
              </a:rPr>
              <a:t>annaul </a:t>
            </a:r>
            <a:r>
              <a:rPr sz="2000" spc="-5" dirty="0">
                <a:latin typeface="Times New Roman"/>
                <a:cs typeface="Times New Roman"/>
              </a:rPr>
              <a:t>income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applying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hence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defaulting.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stopped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LC.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841" y="703404"/>
            <a:ext cx="5123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Assignment 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689" y="1848321"/>
            <a:ext cx="11012805" cy="48729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6350" indent="-457834" algn="just">
              <a:lnSpc>
                <a:spcPts val="2160"/>
              </a:lnSpc>
              <a:spcBef>
                <a:spcPts val="375"/>
              </a:spcBef>
              <a:buFont typeface="Segoe UI Symbol"/>
              <a:buChar char="❑"/>
              <a:tabLst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Lending Club, an </a:t>
            </a:r>
            <a:r>
              <a:rPr sz="2000" b="1" spc="-5" dirty="0">
                <a:latin typeface="Times New Roman"/>
                <a:cs typeface="Times New Roman"/>
              </a:rPr>
              <a:t>online loan marketplace</a:t>
            </a:r>
            <a:r>
              <a:rPr sz="2000" spc="-5" dirty="0">
                <a:latin typeface="Times New Roman"/>
                <a:cs typeface="Times New Roman"/>
              </a:rPr>
              <a:t>, facilitates personal loans, business loans and financing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medical procedures.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egoe UI Symbol"/>
              <a:buChar char="❑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❑"/>
            </a:pPr>
            <a:endParaRPr sz="3150">
              <a:latin typeface="Times New Roman"/>
              <a:cs typeface="Times New Roman"/>
            </a:endParaRPr>
          </a:p>
          <a:p>
            <a:pPr marL="469265" marR="8890" indent="-457200" algn="just">
              <a:lnSpc>
                <a:spcPts val="2160"/>
              </a:lnSpc>
              <a:buFont typeface="Segoe UI Symbol"/>
              <a:buChar char="❑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assignment </a:t>
            </a:r>
            <a:r>
              <a:rPr sz="2000" spc="-10" dirty="0">
                <a:latin typeface="Times New Roman"/>
                <a:cs typeface="Times New Roman"/>
              </a:rPr>
              <a:t>performs analysis </a:t>
            </a:r>
            <a:r>
              <a:rPr sz="2000" spc="-5" dirty="0">
                <a:latin typeface="Times New Roman"/>
                <a:cs typeface="Times New Roman"/>
              </a:rPr>
              <a:t>upon given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provides </a:t>
            </a:r>
            <a:r>
              <a:rPr sz="2000" spc="-10" dirty="0">
                <a:latin typeface="Times New Roman"/>
                <a:cs typeface="Times New Roman"/>
              </a:rPr>
              <a:t>insights </a:t>
            </a:r>
            <a:r>
              <a:rPr sz="2000" spc="-5" dirty="0">
                <a:latin typeface="Times New Roman"/>
                <a:cs typeface="Times New Roman"/>
              </a:rPr>
              <a:t>about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driving factors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behind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loan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default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identify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strong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default.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egoe UI Symbol"/>
              <a:buChar char="❑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</a:pPr>
            <a:endParaRPr sz="3150">
              <a:latin typeface="Times New Roman"/>
              <a:cs typeface="Times New Roman"/>
            </a:endParaRPr>
          </a:p>
          <a:p>
            <a:pPr marL="468630" marR="7620" indent="-456565" algn="just">
              <a:lnSpc>
                <a:spcPts val="2160"/>
              </a:lnSpc>
              <a:buFont typeface="Segoe UI Symbol"/>
              <a:buChar char="❑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aim is to identify patterns which indicate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person is likely to default, which 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 taking actions such as denying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loan, reducing the amount of loan, </a:t>
            </a:r>
            <a:r>
              <a:rPr sz="2000" spc="-10" dirty="0">
                <a:latin typeface="Times New Roman"/>
                <a:cs typeface="Times New Roman"/>
              </a:rPr>
              <a:t>lending </a:t>
            </a:r>
            <a:r>
              <a:rPr sz="2000" spc="-5" dirty="0">
                <a:latin typeface="Times New Roman"/>
                <a:cs typeface="Times New Roman"/>
              </a:rPr>
              <a:t>(to risky applicants) 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egoe UI Symbol"/>
              <a:buChar char="❑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❑"/>
            </a:pPr>
            <a:endParaRPr sz="315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ts val="2160"/>
              </a:lnSpc>
              <a:buFont typeface="Segoe UI Symbol"/>
              <a:buChar char="❑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insights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would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helpful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understanding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risk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factors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attached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further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considering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consumer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attributes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loan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attributes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300" y="703404"/>
            <a:ext cx="211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388" y="1389543"/>
            <a:ext cx="7142480" cy="56368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25425" indent="-226060">
              <a:lnSpc>
                <a:spcPct val="100000"/>
              </a:lnSpc>
              <a:spcBef>
                <a:spcPts val="1080"/>
              </a:spcBef>
              <a:buSzPct val="95000"/>
              <a:buFont typeface="Segoe UI Symbol"/>
              <a:buChar char="❑"/>
              <a:tabLst>
                <a:tab pos="226060" algn="l"/>
              </a:tabLst>
            </a:pPr>
            <a:r>
              <a:rPr sz="2000" b="1" dirty="0">
                <a:latin typeface="Calibri"/>
                <a:cs typeface="Calibri"/>
              </a:rPr>
              <a:t>Business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related</a:t>
            </a:r>
            <a:r>
              <a:rPr sz="2000" b="1" spc="-10" dirty="0">
                <a:latin typeface="Calibri"/>
                <a:cs typeface="Calibri"/>
              </a:rPr>
              <a:t> constraints:</a:t>
            </a:r>
            <a:endParaRPr sz="2000">
              <a:latin typeface="Calibri"/>
              <a:cs typeface="Calibri"/>
            </a:endParaRPr>
          </a:p>
          <a:p>
            <a:pPr marL="1828164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latin typeface="Calibri"/>
                <a:cs typeface="Calibri"/>
              </a:rPr>
              <a:t>Δ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Loan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Accepted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903979" lvl="1" indent="-247015">
              <a:lnSpc>
                <a:spcPct val="100000"/>
              </a:lnSpc>
              <a:spcBef>
                <a:spcPts val="1019"/>
              </a:spcBef>
              <a:buFont typeface="Segoe UI Symbol"/>
              <a:buChar char="✓"/>
              <a:tabLst>
                <a:tab pos="3904615" algn="l"/>
              </a:tabLst>
            </a:pPr>
            <a:r>
              <a:rPr sz="2000" spc="-10" dirty="0">
                <a:latin typeface="Calibri"/>
                <a:cs typeface="Calibri"/>
              </a:rPr>
              <a:t>Default</a:t>
            </a:r>
            <a:endParaRPr sz="2000">
              <a:latin typeface="Calibri"/>
              <a:cs typeface="Calibri"/>
            </a:endParaRPr>
          </a:p>
          <a:p>
            <a:pPr marL="3962400" lvl="2" indent="-248920">
              <a:lnSpc>
                <a:spcPct val="100000"/>
              </a:lnSpc>
              <a:spcBef>
                <a:spcPts val="994"/>
              </a:spcBef>
              <a:buFont typeface="Segoe UI Symbol"/>
              <a:buChar char="✓"/>
              <a:tabLst>
                <a:tab pos="3962400" algn="l"/>
              </a:tabLst>
            </a:pPr>
            <a:r>
              <a:rPr sz="2000" spc="-5" dirty="0">
                <a:latin typeface="Calibri"/>
                <a:cs typeface="Calibri"/>
              </a:rPr>
              <a:t>Non-Default</a:t>
            </a:r>
            <a:endParaRPr sz="2000">
              <a:latin typeface="Calibri"/>
              <a:cs typeface="Calibri"/>
            </a:endParaRPr>
          </a:p>
          <a:p>
            <a:pPr marL="18288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latin typeface="Calibri"/>
                <a:cs typeface="Calibri"/>
              </a:rPr>
              <a:t>Δ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Rejected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848100" lvl="1" indent="-191770">
              <a:lnSpc>
                <a:spcPct val="100000"/>
              </a:lnSpc>
              <a:spcBef>
                <a:spcPts val="1019"/>
              </a:spcBef>
              <a:buFont typeface="Segoe UI Symbol"/>
              <a:buChar char="✓"/>
              <a:tabLst>
                <a:tab pos="384873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analysis</a:t>
            </a:r>
            <a:endParaRPr sz="2000">
              <a:latin typeface="Calibri"/>
              <a:cs typeface="Calibri"/>
            </a:endParaRPr>
          </a:p>
          <a:p>
            <a:pPr marL="281940" indent="-226695">
              <a:lnSpc>
                <a:spcPct val="100000"/>
              </a:lnSpc>
              <a:spcBef>
                <a:spcPts val="1000"/>
              </a:spcBef>
              <a:buSzPct val="95000"/>
              <a:buFont typeface="Segoe UI Symbol"/>
              <a:buChar char="❑"/>
              <a:tabLst>
                <a:tab pos="282575" algn="l"/>
              </a:tabLst>
            </a:pPr>
            <a:r>
              <a:rPr sz="2000" b="1" spc="-15" dirty="0">
                <a:latin typeface="Calibri"/>
                <a:cs typeface="Calibri"/>
              </a:rPr>
              <a:t>Types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data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analysis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performed:</a:t>
            </a:r>
            <a:endParaRPr sz="2000">
              <a:latin typeface="Calibri"/>
              <a:cs typeface="Calibri"/>
            </a:endParaRPr>
          </a:p>
          <a:p>
            <a:pPr marL="3903979" lvl="1" indent="-247015">
              <a:lnSpc>
                <a:spcPct val="100000"/>
              </a:lnSpc>
              <a:spcBef>
                <a:spcPts val="1005"/>
              </a:spcBef>
              <a:buFont typeface="Segoe UI Symbol"/>
              <a:buChar char="✓"/>
              <a:tabLst>
                <a:tab pos="3904615" algn="l"/>
              </a:tabLst>
            </a:pPr>
            <a:r>
              <a:rPr sz="2000" spc="-10" dirty="0">
                <a:latin typeface="Calibri"/>
                <a:cs typeface="Calibri"/>
              </a:rPr>
              <a:t>Univariate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962400" lvl="2" indent="-248920">
              <a:lnSpc>
                <a:spcPct val="100000"/>
              </a:lnSpc>
              <a:spcBef>
                <a:spcPts val="994"/>
              </a:spcBef>
              <a:buFont typeface="Segoe UI Symbol"/>
              <a:buChar char="✓"/>
              <a:tabLst>
                <a:tab pos="3962400" algn="l"/>
              </a:tabLst>
            </a:pPr>
            <a:r>
              <a:rPr sz="2000" spc="-10" dirty="0">
                <a:latin typeface="Calibri"/>
                <a:cs typeface="Calibri"/>
              </a:rPr>
              <a:t>Segmented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Univariate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903979" lvl="1" indent="-247015">
              <a:lnSpc>
                <a:spcPct val="100000"/>
              </a:lnSpc>
              <a:spcBef>
                <a:spcPts val="994"/>
              </a:spcBef>
              <a:buFont typeface="Segoe UI Symbol"/>
              <a:buChar char="✓"/>
              <a:tabLst>
                <a:tab pos="3904615" algn="l"/>
              </a:tabLst>
            </a:pPr>
            <a:r>
              <a:rPr sz="2000" spc="-10" dirty="0">
                <a:latin typeface="Calibri"/>
                <a:cs typeface="Calibri"/>
              </a:rPr>
              <a:t>Bivariate </a:t>
            </a:r>
            <a:r>
              <a:rPr sz="2000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281940" indent="-226695">
              <a:lnSpc>
                <a:spcPct val="100000"/>
              </a:lnSpc>
              <a:spcBef>
                <a:spcPts val="1010"/>
              </a:spcBef>
              <a:buSzPct val="95000"/>
              <a:buFont typeface="Segoe UI Symbol"/>
              <a:buChar char="❑"/>
              <a:tabLst>
                <a:tab pos="282575" algn="l"/>
              </a:tabLst>
            </a:pPr>
            <a:r>
              <a:rPr sz="2000" b="1" spc="-10" dirty="0">
                <a:latin typeface="Calibri"/>
                <a:cs typeface="Calibri"/>
              </a:rPr>
              <a:t>Sectors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available:</a:t>
            </a:r>
            <a:endParaRPr sz="2000">
              <a:latin typeface="Calibri"/>
              <a:cs typeface="Calibri"/>
            </a:endParaRPr>
          </a:p>
          <a:p>
            <a:pPr marL="3903979" lvl="1" indent="-247015">
              <a:lnSpc>
                <a:spcPct val="100000"/>
              </a:lnSpc>
              <a:spcBef>
                <a:spcPts val="994"/>
              </a:spcBef>
              <a:buFont typeface="Segoe UI Symbol"/>
              <a:buChar char="✓"/>
              <a:tabLst>
                <a:tab pos="3904615" algn="l"/>
              </a:tabLst>
            </a:pP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Behavioral</a:t>
            </a:r>
            <a:r>
              <a:rPr sz="2000" spc="-15" dirty="0">
                <a:latin typeface="Calibri"/>
                <a:cs typeface="Calibri"/>
              </a:rPr>
              <a:t> Data</a:t>
            </a:r>
            <a:endParaRPr sz="2000">
              <a:latin typeface="Calibri"/>
              <a:cs typeface="Calibri"/>
            </a:endParaRPr>
          </a:p>
          <a:p>
            <a:pPr marL="363220" algn="ctr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latin typeface="Segoe UI Symbol"/>
                <a:cs typeface="Segoe UI Symbol"/>
              </a:rPr>
              <a:t>✓</a:t>
            </a:r>
            <a:endParaRPr sz="20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996" y="609822"/>
            <a:ext cx="66363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Calibri Light"/>
                <a:cs typeface="Calibri Light"/>
              </a:rPr>
              <a:t>Problem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Solving</a:t>
            </a:r>
            <a:r>
              <a:rPr sz="4400" spc="-110" dirty="0">
                <a:latin typeface="Calibri Light"/>
                <a:cs typeface="Calibri Light"/>
              </a:rPr>
              <a:t> </a:t>
            </a:r>
            <a:r>
              <a:rPr sz="4400" spc="-45" dirty="0">
                <a:latin typeface="Calibri Light"/>
                <a:cs typeface="Calibri Light"/>
              </a:rPr>
              <a:t>Methodology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747" y="1944416"/>
            <a:ext cx="9080981" cy="41664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532" y="738456"/>
            <a:ext cx="524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Data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Reading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&amp;</a:t>
            </a:r>
            <a:r>
              <a:rPr sz="3600" b="1" spc="-5" dirty="0">
                <a:latin typeface="Times New Roman"/>
                <a:cs typeface="Times New Roman"/>
              </a:rPr>
              <a:t> Cleansing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689" y="1828510"/>
            <a:ext cx="10968990" cy="39681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265" marR="5080" indent="-4572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Read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datasets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logic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specified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encodings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separators</a:t>
            </a:r>
            <a:endParaRPr sz="3000">
              <a:latin typeface="Times New Roman"/>
              <a:cs typeface="Times New Roman"/>
            </a:endParaRPr>
          </a:p>
          <a:p>
            <a:pPr marL="469265" marR="1047750" indent="-457200">
              <a:lnSpc>
                <a:spcPts val="3240"/>
              </a:lnSpc>
              <a:spcBef>
                <a:spcPts val="20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Drop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columns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NULL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,all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random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single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category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Convert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datatypes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generalize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Conversion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 date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representations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Create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final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dataset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 analysis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707" y="536824"/>
            <a:ext cx="3785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Calibri Light"/>
                <a:cs typeface="Calibri Light"/>
              </a:rPr>
              <a:t>Univariate</a:t>
            </a:r>
            <a:r>
              <a:rPr spc="-135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2904"/>
            <a:ext cx="300418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SzPct val="150000"/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Check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loan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amount.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1775" y="1909276"/>
            <a:ext cx="6090980" cy="41577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348890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spc="-10" dirty="0">
                <a:latin typeface="Times New Roman"/>
                <a:cs typeface="Times New Roman"/>
              </a:rPr>
              <a:t>S</a:t>
            </a:r>
            <a:r>
              <a:rPr sz="3200" b="1" spc="5" dirty="0">
                <a:latin typeface="Times New Roman"/>
                <a:cs typeface="Times New Roman"/>
              </a:rPr>
              <a:t>eg</a:t>
            </a: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-2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l</a:t>
            </a:r>
            <a:r>
              <a:rPr sz="3200" b="1" spc="5" dirty="0">
                <a:latin typeface="Times New Roman"/>
                <a:cs typeface="Times New Roman"/>
              </a:rPr>
              <a:t>y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5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Default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Rate By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751579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Higher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grades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resulting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 </a:t>
            </a:r>
            <a:r>
              <a:rPr sz="1600" spc="-5" dirty="0">
                <a:latin typeface="Times New Roman"/>
                <a:cs typeface="Times New Roman"/>
              </a:rPr>
              <a:t>rates.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Grades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G,F,E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 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highly </a:t>
            </a:r>
            <a:r>
              <a:rPr sz="1600" spc="-5" dirty="0">
                <a:latin typeface="Times New Roman"/>
                <a:cs typeface="Times New Roman"/>
              </a:rPr>
              <a:t>unsafe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shoud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avoided.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9820" y="1068780"/>
            <a:ext cx="5581253" cy="4676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1348890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spc="-10" dirty="0">
                <a:latin typeface="Times New Roman"/>
                <a:cs typeface="Times New Roman"/>
              </a:rPr>
              <a:t>S</a:t>
            </a:r>
            <a:r>
              <a:rPr sz="3200" b="1" spc="5" dirty="0">
                <a:latin typeface="Times New Roman"/>
                <a:cs typeface="Times New Roman"/>
              </a:rPr>
              <a:t>eg</a:t>
            </a: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-2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l</a:t>
            </a:r>
            <a:r>
              <a:rPr sz="3200" b="1" spc="5" dirty="0">
                <a:latin typeface="Times New Roman"/>
                <a:cs typeface="Times New Roman"/>
              </a:rPr>
              <a:t>y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5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Default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Rate By</a:t>
            </a:r>
            <a:r>
              <a:rPr sz="1600" b="1" spc="-40" dirty="0">
                <a:latin typeface="Times New Roman"/>
                <a:cs typeface="Times New Roman"/>
              </a:rPr>
              <a:t> Term: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759835" cy="927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Loans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term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60 </a:t>
            </a:r>
            <a:r>
              <a:rPr sz="1600" spc="-5" dirty="0">
                <a:latin typeface="Times New Roman"/>
                <a:cs typeface="Times New Roman"/>
              </a:rPr>
              <a:t>months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 defaults.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Let's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break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further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purpose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category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riskier.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9820" y="1068780"/>
            <a:ext cx="5581253" cy="46764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1348890"/>
            <a:ext cx="3671570" cy="9798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275"/>
              </a:spcBef>
            </a:pPr>
            <a:r>
              <a:rPr sz="3200" b="1" spc="-10" dirty="0">
                <a:latin typeface="Times New Roman"/>
                <a:cs typeface="Times New Roman"/>
              </a:rPr>
              <a:t>S</a:t>
            </a:r>
            <a:r>
              <a:rPr sz="3200" b="1" spc="5" dirty="0">
                <a:latin typeface="Times New Roman"/>
                <a:cs typeface="Times New Roman"/>
              </a:rPr>
              <a:t>eg</a:t>
            </a:r>
            <a:r>
              <a:rPr sz="3200" b="1" spc="-5" dirty="0">
                <a:latin typeface="Times New Roman"/>
                <a:cs typeface="Times New Roman"/>
              </a:rPr>
              <a:t>m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5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-2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l</a:t>
            </a:r>
            <a:r>
              <a:rPr sz="3200" b="1" spc="5" dirty="0">
                <a:latin typeface="Times New Roman"/>
                <a:cs typeface="Times New Roman"/>
              </a:rPr>
              <a:t>y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5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Times New Roman"/>
                <a:cs typeface="Times New Roman"/>
              </a:rPr>
              <a:t>Default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Rate By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Purpose: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2751930"/>
            <a:ext cx="3709035" cy="13665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Now 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interesting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 </a:t>
            </a:r>
            <a:r>
              <a:rPr sz="1600" spc="-5" dirty="0">
                <a:latin typeface="Times New Roman"/>
                <a:cs typeface="Times New Roman"/>
              </a:rPr>
              <a:t> businesses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category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risky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followed 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renewable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energy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educational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loans.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Let's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break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further </a:t>
            </a:r>
            <a:r>
              <a:rPr sz="1600" dirty="0">
                <a:latin typeface="Times New Roman"/>
                <a:cs typeface="Times New Roman"/>
              </a:rPr>
              <a:t> down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10" dirty="0">
                <a:latin typeface="Times New Roman"/>
                <a:cs typeface="Times New Roman"/>
              </a:rPr>
              <a:t>term,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factors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bivariate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132" y="1686770"/>
            <a:ext cx="6078321" cy="3473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MT</vt:lpstr>
      <vt:lpstr>Calibri</vt:lpstr>
      <vt:lpstr>Calibri Light</vt:lpstr>
      <vt:lpstr>Segoe UI Symbol</vt:lpstr>
      <vt:lpstr>Times New Roman</vt:lpstr>
      <vt:lpstr>Wingdings</vt:lpstr>
      <vt:lpstr>Office Theme</vt:lpstr>
      <vt:lpstr>Lending Club Case Study</vt:lpstr>
      <vt:lpstr>Objective</vt:lpstr>
      <vt:lpstr>Overview</vt:lpstr>
      <vt:lpstr>Problem Solving Methodology</vt:lpstr>
      <vt:lpstr>Data Reading &amp; Cleansing</vt:lpstr>
      <vt:lpstr>Univariate Analysis</vt:lpstr>
      <vt:lpstr>PowerPoint Presentation</vt:lpstr>
      <vt:lpstr>Segmented Analysis Default Rate By Term:</vt:lpstr>
      <vt:lpstr>Segmented Analysis Default Rate By Purpose: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Tyagi,  Ritu</dc:creator>
  <cp:lastModifiedBy>Shivani Khandelwal</cp:lastModifiedBy>
  <cp:revision>1</cp:revision>
  <dcterms:created xsi:type="dcterms:W3CDTF">2024-05-07T17:17:25Z</dcterms:created>
  <dcterms:modified xsi:type="dcterms:W3CDTF">2024-05-07T17:19:10Z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2020-07-27T00:00:00Z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2024-05-07T00:00:00Z</vt:filetime>
  </property>
</Properties>
</file>