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  <p:sldMasterId id="2147483724" r:id="rId2"/>
    <p:sldMasterId id="2147483748" r:id="rId3"/>
  </p:sldMasterIdLst>
  <p:notesMasterIdLst>
    <p:notesMasterId r:id="rId13"/>
  </p:notesMasterIdLst>
  <p:handoutMasterIdLst>
    <p:handoutMasterId r:id="rId14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AA2ECE6-B43B-4E9E-A340-804FF0653BBC}" type="slidenum">
              <a:t>‹N°›</a:t>
            </a:fld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74612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974AC672-8817-452C-AD06-273D5168FC2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003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r-F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938A2B8-52CE-4926-BA7C-5B7E591901C3}" type="slidenum">
              <a:t>1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F78545A-0470-4497-B070-4AC58F8484A8}" type="slidenum">
              <a:t>2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96E89EB-61B8-482B-B9F4-4A88171138F0}" type="slidenum">
              <a:t>3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5EAEC44-C775-4704-9781-BD3DB442D4E0}" type="slidenum">
              <a:t>4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7CAF119-77CC-48C6-9805-56791185BD6E}" type="slidenum">
              <a:t>5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D520865-39CB-4A81-B532-538DF1AC0082}" type="slidenum">
              <a:t>6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8AAE483-03D2-4737-A764-B55638629E8E}" type="slidenum">
              <a:t>7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1239586"/>
            <a:ext cx="7560469" cy="2631887"/>
          </a:xfrm>
        </p:spPr>
        <p:txBody>
          <a:bodyPr anchor="b">
            <a:normAutofit/>
          </a:bodyPr>
          <a:lstStyle>
            <a:lvl1pPr algn="ctr">
              <a:defRPr sz="496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>
            <a:normAutofit/>
          </a:bodyPr>
          <a:lstStyle>
            <a:lvl1pPr marL="0" indent="0" algn="ctr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 algn="ctr">
              <a:buNone/>
              <a:defRPr sz="2315"/>
            </a:lvl2pPr>
            <a:lvl3pPr marL="756026" indent="0" algn="ctr">
              <a:buNone/>
              <a:defRPr sz="1984"/>
            </a:lvl3pPr>
            <a:lvl4pPr marL="1134039" indent="0" algn="ctr">
              <a:buNone/>
              <a:defRPr sz="1654"/>
            </a:lvl4pPr>
            <a:lvl5pPr marL="1512052" indent="0" algn="ctr">
              <a:buNone/>
              <a:defRPr sz="1654"/>
            </a:lvl5pPr>
            <a:lvl6pPr marL="1890065" indent="0" algn="ctr">
              <a:buNone/>
              <a:defRPr sz="1654"/>
            </a:lvl6pPr>
            <a:lvl7pPr marL="2268078" indent="0" algn="ctr">
              <a:buNone/>
              <a:defRPr sz="1654"/>
            </a:lvl7pPr>
            <a:lvl8pPr marL="2646091" indent="0" algn="ctr">
              <a:buNone/>
              <a:defRPr sz="1654"/>
            </a:lvl8pPr>
            <a:lvl9pPr marL="3024104" indent="0" algn="ctr">
              <a:buNone/>
              <a:defRPr sz="1654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6DDDAA-F44E-480D-BC59-FDA52B1A13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9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E92BBE-DC83-444C-A1C5-D12CAE3315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397232"/>
            <a:ext cx="2173635" cy="640647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397233"/>
            <a:ext cx="6394896" cy="640647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D21B1D-C62A-4868-AFF4-E7E5F779EF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631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1239586"/>
            <a:ext cx="7560469" cy="2631887"/>
          </a:xfrm>
        </p:spPr>
        <p:txBody>
          <a:bodyPr anchor="b">
            <a:normAutofit/>
          </a:bodyPr>
          <a:lstStyle>
            <a:lvl1pPr algn="ctr">
              <a:defRPr sz="496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>
            <a:normAutofit/>
          </a:bodyPr>
          <a:lstStyle>
            <a:lvl1pPr marL="0" indent="0" algn="ctr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 algn="ctr">
              <a:buNone/>
              <a:defRPr sz="2315"/>
            </a:lvl2pPr>
            <a:lvl3pPr marL="756026" indent="0" algn="ctr">
              <a:buNone/>
              <a:defRPr sz="1984"/>
            </a:lvl3pPr>
            <a:lvl4pPr marL="1134039" indent="0" algn="ctr">
              <a:buNone/>
              <a:defRPr sz="1654"/>
            </a:lvl4pPr>
            <a:lvl5pPr marL="1512052" indent="0" algn="ctr">
              <a:buNone/>
              <a:defRPr sz="1654"/>
            </a:lvl5pPr>
            <a:lvl6pPr marL="1890065" indent="0" algn="ctr">
              <a:buNone/>
              <a:defRPr sz="1654"/>
            </a:lvl6pPr>
            <a:lvl7pPr marL="2268078" indent="0" algn="ctr">
              <a:buNone/>
              <a:defRPr sz="1654"/>
            </a:lvl7pPr>
            <a:lvl8pPr marL="2646091" indent="0" algn="ctr">
              <a:buNone/>
              <a:defRPr sz="1654"/>
            </a:lvl8pPr>
            <a:lvl9pPr marL="3024104" indent="0" algn="ctr">
              <a:buNone/>
              <a:defRPr sz="1654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6DDDAA-F44E-480D-BC59-FDA52B1A13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712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BE609F-C1E2-4E84-AE4C-9278CCF7EE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730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887629"/>
            <a:ext cx="8694539" cy="3142929"/>
          </a:xfrm>
        </p:spPr>
        <p:txBody>
          <a:bodyPr anchor="b">
            <a:normAutofit/>
          </a:bodyPr>
          <a:lstStyle>
            <a:lvl1pPr>
              <a:defRPr sz="4961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5018436"/>
            <a:ext cx="8694539" cy="1653678"/>
          </a:xfrm>
        </p:spPr>
        <p:txBody>
          <a:bodyPr anchor="t">
            <a:normAutofit/>
          </a:bodyPr>
          <a:lstStyle>
            <a:lvl1pPr marL="0" indent="0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51DBF1-ABEB-4A1C-97DD-0034342DF0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927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770" y="2015914"/>
            <a:ext cx="4284266" cy="479654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015914"/>
            <a:ext cx="4284266" cy="479654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A92D78-8EA7-496A-A142-BE67EEF440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207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771" y="1853929"/>
            <a:ext cx="4263264" cy="91018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771" y="2764110"/>
            <a:ext cx="4263264" cy="405709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1853929"/>
            <a:ext cx="4284266" cy="910179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2764110"/>
            <a:ext cx="4284266" cy="405709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D9B557-E41E-4E27-8E3A-A100AB3EA07B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24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5A2786-C9D0-4D8F-9D50-A49037C6255D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825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C84FF5-E1C2-426B-8656-F46BC7DB8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47737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563" y="503979"/>
            <a:ext cx="3251002" cy="1763921"/>
          </a:xfrm>
        </p:spPr>
        <p:txBody>
          <a:bodyPr anchor="b">
            <a:normAutofit/>
          </a:bodyPr>
          <a:lstStyle>
            <a:lvl1pPr>
              <a:defRPr sz="2646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66" y="1091953"/>
            <a:ext cx="5103316" cy="53757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5563" y="2267902"/>
            <a:ext cx="3251002" cy="419982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23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4251B-0D89-434B-9A98-B5844DAC0E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12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BE609F-C1E2-4E84-AE4C-9278CCF7EE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009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563" y="503978"/>
            <a:ext cx="3251002" cy="1763924"/>
          </a:xfrm>
        </p:spPr>
        <p:txBody>
          <a:bodyPr anchor="b">
            <a:normAutofit/>
          </a:bodyPr>
          <a:lstStyle>
            <a:lvl1pPr>
              <a:defRPr sz="2646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4266" y="1091953"/>
            <a:ext cx="5103316" cy="53757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5563" y="2267903"/>
            <a:ext cx="3251002" cy="419981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23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A92D78-8EA7-496A-A142-BE67EEF440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7651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E92BBE-DC83-444C-A1C5-D12CAE3315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446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397232"/>
            <a:ext cx="2173635" cy="640647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397233"/>
            <a:ext cx="6394896" cy="640647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D21B1D-C62A-4868-AFF4-E7E5F779EF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377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33" y="-9334"/>
            <a:ext cx="10109072" cy="7578343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6DDDAA-F44E-480D-BC59-FDA52B1A13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8266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BE609F-C1E2-4E84-AE4C-9278CCF7EE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4448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51DBF1-ABEB-4A1C-97DD-0034342DF0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3951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A92D78-8EA7-496A-A142-BE67EEF440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6597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D9B557-E41E-4E27-8E3A-A100AB3EA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0659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5A2786-C9D0-4D8F-9D50-A49037C625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4730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C84FF5-E1C2-426B-8656-F46BC7DB8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4417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887629"/>
            <a:ext cx="8694539" cy="3142929"/>
          </a:xfrm>
        </p:spPr>
        <p:txBody>
          <a:bodyPr anchor="b">
            <a:normAutofit/>
          </a:bodyPr>
          <a:lstStyle>
            <a:lvl1pPr>
              <a:defRPr sz="4961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5018436"/>
            <a:ext cx="8694539" cy="1653678"/>
          </a:xfrm>
        </p:spPr>
        <p:txBody>
          <a:bodyPr anchor="t">
            <a:normAutofit/>
          </a:bodyPr>
          <a:lstStyle>
            <a:lvl1pPr marL="0" indent="0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51DBF1-ABEB-4A1C-97DD-0034342DF0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1031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4251B-0D89-434B-9A98-B5844DAC0E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0672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A92D78-8EA7-496A-A142-BE67EEF440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3652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A92D78-8EA7-496A-A142-BE67EEF440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8414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A92D78-8EA7-496A-A142-BE67EEF4408D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80931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A92D78-8EA7-496A-A142-BE67EEF440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3886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A92D78-8EA7-496A-A142-BE67EEF4408D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39767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A92D78-8EA7-496A-A142-BE67EEF440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7390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E92BBE-DC83-444C-A1C5-D12CAE3315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1758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D21B1D-C62A-4868-AFF4-E7E5F779EF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60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770" y="2015914"/>
            <a:ext cx="4284266" cy="479654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015914"/>
            <a:ext cx="4284266" cy="479654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A92D78-8EA7-496A-A142-BE67EEF440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50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771" y="1853929"/>
            <a:ext cx="4263264" cy="91018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771" y="2764110"/>
            <a:ext cx="4263264" cy="405709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1853929"/>
            <a:ext cx="4284266" cy="910179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2764110"/>
            <a:ext cx="4284266" cy="405709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D9B557-E41E-4E27-8E3A-A100AB3EA07B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4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5A2786-C9D0-4D8F-9D50-A49037C6255D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3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C84FF5-E1C2-426B-8656-F46BC7DB8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6799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563" y="503979"/>
            <a:ext cx="3251002" cy="1763921"/>
          </a:xfrm>
        </p:spPr>
        <p:txBody>
          <a:bodyPr anchor="b">
            <a:normAutofit/>
          </a:bodyPr>
          <a:lstStyle>
            <a:lvl1pPr>
              <a:defRPr sz="2646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66" y="1091953"/>
            <a:ext cx="5103316" cy="53757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5563" y="2267902"/>
            <a:ext cx="3251002" cy="419982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23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4251B-0D89-434B-9A98-B5844DAC0E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91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563" y="503978"/>
            <a:ext cx="3251002" cy="1763924"/>
          </a:xfrm>
        </p:spPr>
        <p:txBody>
          <a:bodyPr anchor="b">
            <a:normAutofit/>
          </a:bodyPr>
          <a:lstStyle>
            <a:lvl1pPr>
              <a:defRPr sz="2646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4266" y="1091953"/>
            <a:ext cx="5103316" cy="53757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5563" y="2267903"/>
            <a:ext cx="3251002" cy="419981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23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A92D78-8EA7-496A-A142-BE67EEF440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82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770" y="403182"/>
            <a:ext cx="8694539" cy="1461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770" y="2015914"/>
            <a:ext cx="8694539" cy="4796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5169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34A92D78-8EA7-496A-A142-BE67EEF440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1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Wingdings 2" pitchFamily="18" charset="2"/>
        <a:buChar char="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Wingdings 2" pitchFamily="18" charset="2"/>
        <a:buChar char="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Wingdings 2" pitchFamily="18" charset="2"/>
        <a:buChar char="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Wingdings 2" pitchFamily="18" charset="2"/>
        <a:buChar char="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Wingdings 2" pitchFamily="18" charset="2"/>
        <a:buChar char="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spcBef>
          <a:spcPct val="20000"/>
        </a:spcBef>
        <a:buFont typeface="Wingdings 2" pitchFamily="18" charset="2"/>
        <a:buChar char="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spcBef>
          <a:spcPct val="20000"/>
        </a:spcBef>
        <a:buFont typeface="Wingdings 2" pitchFamily="18" charset="2"/>
        <a:buChar char="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spcBef>
          <a:spcPct val="20000"/>
        </a:spcBef>
        <a:buFont typeface="Wingdings 2" pitchFamily="18" charset="2"/>
        <a:buChar char="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spcBef>
          <a:spcPct val="20000"/>
        </a:spcBef>
        <a:buFont typeface="Wingdings 2" pitchFamily="18" charset="2"/>
        <a:buChar char="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770" y="403182"/>
            <a:ext cx="8694539" cy="1461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770" y="2015914"/>
            <a:ext cx="8694539" cy="4796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5169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34A92D78-8EA7-496A-A142-BE67EEF440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8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Wingdings 2" pitchFamily="18" charset="2"/>
        <a:buChar char="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Wingdings 2" pitchFamily="18" charset="2"/>
        <a:buChar char="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Wingdings 2" pitchFamily="18" charset="2"/>
        <a:buChar char="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Wingdings 2" pitchFamily="18" charset="2"/>
        <a:buChar char="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Wingdings 2" pitchFamily="18" charset="2"/>
        <a:buChar char="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spcBef>
          <a:spcPct val="20000"/>
        </a:spcBef>
        <a:buFont typeface="Wingdings 2" pitchFamily="18" charset="2"/>
        <a:buChar char="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spcBef>
          <a:spcPct val="20000"/>
        </a:spcBef>
        <a:buFont typeface="Wingdings 2" pitchFamily="18" charset="2"/>
        <a:buChar char="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spcBef>
          <a:spcPct val="20000"/>
        </a:spcBef>
        <a:buFont typeface="Wingdings 2" pitchFamily="18" charset="2"/>
        <a:buChar char="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spcBef>
          <a:spcPct val="20000"/>
        </a:spcBef>
        <a:buFont typeface="Wingdings 2" pitchFamily="18" charset="2"/>
        <a:buChar char="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34" y="-9334"/>
            <a:ext cx="10109073" cy="7578343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165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8922" y="6659484"/>
            <a:ext cx="7542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041" y="6659484"/>
            <a:ext cx="509650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808" y="6659484"/>
            <a:ext cx="5651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pPr lvl="0"/>
            <a:fld id="{34A92D78-8EA7-496A-A142-BE67EEF440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3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normAutofit/>
          </a:bodyPr>
          <a:lstStyle/>
          <a:p>
            <a:pPr lvl="0" algn="ctr"/>
            <a:r>
              <a:rPr lang="fr-FR" sz="6000" b="1" dirty="0">
                <a:solidFill>
                  <a:schemeClr val="tx1"/>
                </a:solidFill>
              </a:rPr>
              <a:t>Monopoly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184000" y="6206760"/>
            <a:ext cx="4392000" cy="1024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0" marR="0" lvl="0" indent="0" algn="ctr" rtl="0" hangingPunct="0"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rPr>
              <a:t>LEGENDRE Léa, MARCHAND Antoine, UCAR Nuri, LICETTE Victor, RIBBI Luigi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52000" y="267480"/>
            <a:ext cx="1296000" cy="12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5399" y="5992920"/>
            <a:ext cx="2154600" cy="142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normAutofit/>
          </a:bodyPr>
          <a:lstStyle/>
          <a:p>
            <a:pPr lvl="0" algn="ctr"/>
            <a:r>
              <a:rPr lang="fr-FR" sz="4000" dirty="0">
                <a:solidFill>
                  <a:schemeClr val="tx1"/>
                </a:solidFill>
              </a:rPr>
              <a:t>Sommaire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fr-FR" sz="2000" dirty="0">
                <a:solidFill>
                  <a:schemeClr val="tx1"/>
                </a:solidFill>
                <a:latin typeface="Trebuchet MS (Corps)"/>
              </a:rPr>
              <a:t>Description du </a:t>
            </a:r>
            <a:r>
              <a:rPr lang="fr-FR" sz="2000" dirty="0" smtClean="0">
                <a:solidFill>
                  <a:schemeClr val="tx1"/>
                </a:solidFill>
                <a:latin typeface="Trebuchet MS (Corps)"/>
              </a:rPr>
              <a:t>projet						P </a:t>
            </a:r>
          </a:p>
          <a:p>
            <a:pPr lvl="0">
              <a:buSzPct val="45000"/>
              <a:buFont typeface="StarSymbol"/>
              <a:buChar char="●"/>
            </a:pPr>
            <a:r>
              <a:rPr lang="fr-FR" sz="2000" dirty="0" smtClean="0">
                <a:solidFill>
                  <a:schemeClr val="tx1"/>
                </a:solidFill>
                <a:latin typeface="Trebuchet MS (Corps)"/>
              </a:rPr>
              <a:t>Analyse </a:t>
            </a:r>
            <a:r>
              <a:rPr lang="fr-FR" sz="2000" dirty="0">
                <a:solidFill>
                  <a:schemeClr val="tx1"/>
                </a:solidFill>
                <a:latin typeface="Trebuchet MS (Corps)"/>
              </a:rPr>
              <a:t>du </a:t>
            </a:r>
            <a:r>
              <a:rPr lang="fr-FR" sz="2000" dirty="0" smtClean="0">
                <a:solidFill>
                  <a:schemeClr val="tx1"/>
                </a:solidFill>
                <a:latin typeface="Trebuchet MS (Corps)"/>
              </a:rPr>
              <a:t>projet							P</a:t>
            </a:r>
            <a:endParaRPr lang="fr-FR" sz="2000" dirty="0">
              <a:solidFill>
                <a:schemeClr val="tx1"/>
              </a:solidFill>
              <a:latin typeface="Trebuchet MS (Corps)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fr-FR" sz="2000" dirty="0">
                <a:solidFill>
                  <a:schemeClr val="tx1"/>
                </a:solidFill>
                <a:latin typeface="Trebuchet MS (Corps)"/>
              </a:rPr>
              <a:t>Répartition des </a:t>
            </a:r>
            <a:r>
              <a:rPr lang="fr-FR" sz="2000" dirty="0" smtClean="0">
                <a:solidFill>
                  <a:schemeClr val="tx1"/>
                </a:solidFill>
                <a:latin typeface="Trebuchet MS (Corps)"/>
              </a:rPr>
              <a:t>tâches</a:t>
            </a:r>
            <a:r>
              <a:rPr lang="fr-FR" sz="2000" dirty="0">
                <a:solidFill>
                  <a:schemeClr val="tx1"/>
                </a:solidFill>
                <a:latin typeface="Trebuchet MS (Corps)"/>
              </a:rPr>
              <a:t> </a:t>
            </a:r>
            <a:r>
              <a:rPr lang="fr-FR" sz="2000" dirty="0" smtClean="0">
                <a:solidFill>
                  <a:schemeClr val="tx1"/>
                </a:solidFill>
                <a:latin typeface="Trebuchet MS (Corps)"/>
              </a:rPr>
              <a:t>						P</a:t>
            </a:r>
            <a:endParaRPr lang="fr-FR" sz="2000" dirty="0">
              <a:solidFill>
                <a:schemeClr val="tx1"/>
              </a:solidFill>
              <a:latin typeface="Trebuchet MS (Corps)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fr-FR" sz="2000" dirty="0">
                <a:solidFill>
                  <a:schemeClr val="tx1"/>
                </a:solidFill>
                <a:latin typeface="Trebuchet MS (Corps)"/>
              </a:rPr>
              <a:t>Mise en relation des différentes </a:t>
            </a:r>
            <a:r>
              <a:rPr lang="fr-FR" sz="2000" dirty="0" smtClean="0">
                <a:solidFill>
                  <a:schemeClr val="tx1"/>
                </a:solidFill>
                <a:latin typeface="Trebuchet MS (Corps)"/>
              </a:rPr>
              <a:t>parties		P</a:t>
            </a:r>
          </a:p>
          <a:p>
            <a:pPr lvl="0">
              <a:buSzPct val="45000"/>
              <a:buFont typeface="StarSymbol"/>
              <a:buChar char="●"/>
            </a:pPr>
            <a:r>
              <a:rPr lang="fr-FR" sz="2000" dirty="0" smtClean="0">
                <a:solidFill>
                  <a:schemeClr val="tx1"/>
                </a:solidFill>
                <a:latin typeface="Trebuchet MS (Corps)"/>
              </a:rPr>
              <a:t>Les Tests 						</a:t>
            </a:r>
            <a:r>
              <a:rPr lang="fr-FR" sz="2000" smtClean="0">
                <a:solidFill>
                  <a:schemeClr val="tx1"/>
                </a:solidFill>
                <a:latin typeface="Trebuchet MS (Corps)"/>
              </a:rPr>
              <a:t>	</a:t>
            </a:r>
            <a:r>
              <a:rPr lang="fr-FR" sz="2000" dirty="0" smtClean="0">
                <a:solidFill>
                  <a:schemeClr val="tx1"/>
                </a:solidFill>
                <a:latin typeface="Trebuchet MS (Corps)"/>
              </a:rPr>
              <a:t>	P</a:t>
            </a:r>
            <a:endParaRPr lang="fr-FR" sz="2000" dirty="0">
              <a:solidFill>
                <a:schemeClr val="tx1"/>
              </a:solidFill>
              <a:latin typeface="Trebuchet MS (Corps)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fr-FR" sz="2000" dirty="0">
                <a:solidFill>
                  <a:schemeClr val="tx1"/>
                </a:solidFill>
                <a:latin typeface="Trebuchet MS (Corps)"/>
              </a:rPr>
              <a:t>Difficultés </a:t>
            </a:r>
            <a:r>
              <a:rPr lang="fr-FR" sz="2000" dirty="0" smtClean="0">
                <a:solidFill>
                  <a:schemeClr val="tx1"/>
                </a:solidFill>
                <a:latin typeface="Trebuchet MS (Corps)"/>
              </a:rPr>
              <a:t>rencontrées						P</a:t>
            </a:r>
          </a:p>
          <a:p>
            <a:pPr lvl="0">
              <a:buSzPct val="45000"/>
              <a:buFont typeface="StarSymbol"/>
              <a:buChar char="●"/>
            </a:pPr>
            <a:r>
              <a:rPr lang="fr-FR" sz="2000" dirty="0" smtClean="0">
                <a:solidFill>
                  <a:schemeClr val="tx1"/>
                </a:solidFill>
                <a:latin typeface="Trebuchet MS (Corps)"/>
              </a:rPr>
              <a:t>Conclusion								P</a:t>
            </a:r>
            <a:endParaRPr lang="fr-FR" sz="2000" dirty="0">
              <a:solidFill>
                <a:schemeClr val="tx1"/>
              </a:solidFill>
              <a:latin typeface="Trebuchet MS (Corps)"/>
            </a:endParaRPr>
          </a:p>
          <a:p>
            <a:pPr lvl="0">
              <a:buSzPct val="45000"/>
              <a:buFont typeface="StarSymbol"/>
              <a:buChar char="●"/>
            </a:pPr>
            <a:endParaRPr lang="fr-FR" sz="2000" dirty="0">
              <a:solidFill>
                <a:schemeClr val="tx1"/>
              </a:solidFill>
              <a:latin typeface="Trebuchet MS (Corps)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normAutofit/>
          </a:bodyPr>
          <a:lstStyle/>
          <a:p>
            <a:pPr lvl="0" algn="ctr"/>
            <a:r>
              <a:rPr lang="fr-FR" sz="4000" dirty="0">
                <a:solidFill>
                  <a:schemeClr val="tx1"/>
                </a:solidFill>
              </a:rPr>
              <a:t>Description du projet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>
            <a:normAutofit/>
          </a:bodyPr>
          <a:lstStyle/>
          <a:p>
            <a:r>
              <a:rPr lang="fr-FR" dirty="0"/>
              <a:t>L’objectif du projet est la réalisation d’un Monopoly en langage java, regroupant toutes les possibilités du jeu de société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L’ objectif mis en place est la réalisation d’un plateau de jeu du </a:t>
            </a:r>
            <a:r>
              <a:rPr lang="fr-FR" dirty="0" smtClean="0"/>
              <a:t>Monopoly, </a:t>
            </a:r>
            <a:r>
              <a:rPr lang="fr-FR" dirty="0"/>
              <a:t>permettant d’accueillir 2 joueurs dans une 1</a:t>
            </a:r>
            <a:r>
              <a:rPr lang="fr-FR" baseline="30000" dirty="0"/>
              <a:t>er</a:t>
            </a:r>
            <a:r>
              <a:rPr lang="fr-FR" dirty="0"/>
              <a:t> version et puis par la suite 4 joueurs</a:t>
            </a:r>
            <a:r>
              <a:rPr lang="fr-FR" dirty="0" smtClean="0"/>
              <a:t>.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/>
          <a:p>
            <a:pPr lvl="0" algn="ctr"/>
            <a:r>
              <a:rPr lang="fr-FR" sz="4000" dirty="0">
                <a:solidFill>
                  <a:schemeClr val="tx1"/>
                </a:solidFill>
                <a:latin typeface="Trebuchet MS (Corps)"/>
              </a:rPr>
              <a:t>Analyse du projet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fr-FR" sz="2400" dirty="0">
                <a:solidFill>
                  <a:schemeClr val="tx1"/>
                </a:solidFill>
                <a:latin typeface="Trebuchet MS (Corps)"/>
              </a:rPr>
              <a:t>Une interface : ludique et simple à comprendre.</a:t>
            </a:r>
          </a:p>
          <a:p>
            <a:pPr lvl="0">
              <a:buSzPct val="45000"/>
              <a:buFont typeface="StarSymbol"/>
              <a:buChar char="●"/>
            </a:pPr>
            <a:r>
              <a:rPr lang="fr-FR" sz="2400" dirty="0">
                <a:solidFill>
                  <a:schemeClr val="tx1"/>
                </a:solidFill>
                <a:latin typeface="Trebuchet MS (Corps)"/>
              </a:rPr>
              <a:t>Une base de données : regroupe les données des cartes.</a:t>
            </a:r>
          </a:p>
          <a:p>
            <a:pPr lvl="0">
              <a:buSzPct val="45000"/>
              <a:buFont typeface="StarSymbol"/>
              <a:buChar char="●"/>
            </a:pPr>
            <a:r>
              <a:rPr lang="fr-FR" sz="2400" dirty="0">
                <a:solidFill>
                  <a:schemeClr val="tx1"/>
                </a:solidFill>
                <a:latin typeface="Trebuchet MS (Corps)"/>
              </a:rPr>
              <a:t>Un code Java : lie l’interface et la base de données.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ésultat de recherche d'images pour &quot;cartes communaute monopoly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640" y="4260537"/>
            <a:ext cx="3638591" cy="324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ésultat de recherche d'images pour &quot;cartes chance monopoly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0515">
            <a:off x="636509" y="4286716"/>
            <a:ext cx="2926470" cy="292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normAutofit/>
          </a:bodyPr>
          <a:lstStyle/>
          <a:p>
            <a:pPr lvl="0" algn="ctr"/>
            <a:r>
              <a:rPr lang="fr-FR" sz="4000" dirty="0">
                <a:solidFill>
                  <a:schemeClr val="tx1"/>
                </a:solidFill>
              </a:rPr>
              <a:t>Répartition des tâches</a:t>
            </a:r>
          </a:p>
        </p:txBody>
      </p:sp>
      <p:graphicFrame>
        <p:nvGraphicFramePr>
          <p:cNvPr id="3" name="Espace réservé du tableau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152476713"/>
              </p:ext>
            </p:extLst>
          </p:nvPr>
        </p:nvGraphicFramePr>
        <p:xfrm>
          <a:off x="72570" y="1666877"/>
          <a:ext cx="9071640" cy="731520"/>
        </p:xfrm>
        <a:graphic>
          <a:graphicData uri="http://schemas.openxmlformats.org/drawingml/2006/table">
            <a:tbl>
              <a:tblPr firstRow="1" bandRow="1"/>
              <a:tblGrid>
                <a:gridCol w="3023640">
                  <a:extLst>
                    <a:ext uri="{9D8B030D-6E8A-4147-A177-3AD203B41FA5}">
                      <a16:colId xmlns:a16="http://schemas.microsoft.com/office/drawing/2014/main" val="4234360913"/>
                    </a:ext>
                  </a:extLst>
                </a:gridCol>
                <a:gridCol w="3023640">
                  <a:extLst>
                    <a:ext uri="{9D8B030D-6E8A-4147-A177-3AD203B41FA5}">
                      <a16:colId xmlns:a16="http://schemas.microsoft.com/office/drawing/2014/main" val="3770541155"/>
                    </a:ext>
                  </a:extLst>
                </a:gridCol>
                <a:gridCol w="3024360">
                  <a:extLst>
                    <a:ext uri="{9D8B030D-6E8A-4147-A177-3AD203B41FA5}">
                      <a16:colId xmlns:a16="http://schemas.microsoft.com/office/drawing/2014/main" val="852640954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8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IHM</a:t>
                      </a:r>
                      <a:endParaRPr lang="fr-FR" sz="18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Lucida Sans" pitchFamily="2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8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Java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8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Base de données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5709376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8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Luigi, Antoine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Victor, Nuri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8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Léa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529557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45080" y="2815160"/>
            <a:ext cx="10132776" cy="138841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cap="none" dirty="0">
                <a:ln>
                  <a:noFill/>
                </a:ln>
                <a:latin typeface="Trebuchet MS (Corps)"/>
                <a:ea typeface="Microsoft YaHei" pitchFamily="2"/>
                <a:cs typeface="Lucida Sans" pitchFamily="2"/>
              </a:rPr>
              <a:t>Base de données : </a:t>
            </a:r>
            <a:r>
              <a:rPr lang="fr-FR" sz="2200" b="0" i="0" u="none" strike="noStrike" kern="1200" cap="none" dirty="0" smtClean="0">
                <a:ln>
                  <a:noFill/>
                </a:ln>
                <a:latin typeface="Trebuchet MS (Corps)"/>
                <a:ea typeface="Microsoft YaHei" pitchFamily="2"/>
                <a:cs typeface="Lucida Sans" pitchFamily="2"/>
              </a:rPr>
              <a:t>Réalisation du MCD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cap="none" dirty="0" smtClean="0">
                <a:ln>
                  <a:noFill/>
                </a:ln>
                <a:latin typeface="Trebuchet MS (Corps)"/>
                <a:ea typeface="Microsoft YaHei" pitchFamily="2"/>
                <a:cs typeface="Lucida Sans" pitchFamily="2"/>
              </a:rPr>
              <a:t>	Quelles </a:t>
            </a:r>
            <a:r>
              <a:rPr lang="fr-FR" sz="2200" b="0" i="0" u="none" strike="noStrike" kern="1200" cap="none" dirty="0">
                <a:ln>
                  <a:noFill/>
                </a:ln>
                <a:latin typeface="Trebuchet MS (Corps)"/>
                <a:ea typeface="Microsoft YaHei" pitchFamily="2"/>
                <a:cs typeface="Lucida Sans" pitchFamily="2"/>
              </a:rPr>
              <a:t>parties communiquent avec qui ?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cap="none" dirty="0" smtClean="0">
                <a:ln>
                  <a:noFill/>
                </a:ln>
                <a:latin typeface="Trebuchet MS (Corps)"/>
                <a:ea typeface="Microsoft YaHei" pitchFamily="2"/>
                <a:cs typeface="Lucida Sans" pitchFamily="2"/>
              </a:rPr>
              <a:t>	Quelles </a:t>
            </a:r>
            <a:r>
              <a:rPr lang="fr-FR" sz="2200" b="0" i="0" u="none" strike="noStrike" kern="1200" cap="none" dirty="0">
                <a:ln>
                  <a:noFill/>
                </a:ln>
                <a:latin typeface="Trebuchet MS (Corps)"/>
                <a:ea typeface="Microsoft YaHei" pitchFamily="2"/>
                <a:cs typeface="Lucida Sans" pitchFamily="2"/>
              </a:rPr>
              <a:t>données doivent </a:t>
            </a:r>
            <a:r>
              <a:rPr lang="fr-FR" sz="2200" b="0" i="0" u="none" strike="noStrike" kern="1200" cap="none" dirty="0" smtClean="0">
                <a:ln>
                  <a:noFill/>
                </a:ln>
                <a:latin typeface="Trebuchet MS (Corps)"/>
                <a:ea typeface="Microsoft YaHei" pitchFamily="2"/>
                <a:cs typeface="Lucida Sans" pitchFamily="2"/>
              </a:rPr>
              <a:t>absolument être </a:t>
            </a:r>
            <a:r>
              <a:rPr lang="fr-FR" sz="2200" b="0" i="0" u="none" strike="noStrike" kern="1200" cap="none" dirty="0">
                <a:ln>
                  <a:noFill/>
                </a:ln>
                <a:latin typeface="Trebuchet MS (Corps)"/>
                <a:ea typeface="Microsoft YaHei" pitchFamily="2"/>
                <a:cs typeface="Lucida Sans" pitchFamily="2"/>
              </a:rPr>
              <a:t>utilisées </a:t>
            </a:r>
            <a:r>
              <a:rPr lang="fr-FR" sz="2200" b="0" i="0" u="none" strike="noStrike" kern="1200" cap="none" dirty="0" smtClean="0">
                <a:ln>
                  <a:noFill/>
                </a:ln>
                <a:latin typeface="Trebuchet MS (Corps)"/>
                <a:ea typeface="Microsoft YaHei" pitchFamily="2"/>
                <a:cs typeface="Lucida Sans" pitchFamily="2"/>
              </a:rPr>
              <a:t>?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cap="none" dirty="0" smtClean="0">
                <a:ln>
                  <a:noFill/>
                </a:ln>
                <a:latin typeface="Trebuchet MS (Corps)"/>
                <a:ea typeface="Microsoft YaHei" pitchFamily="2"/>
                <a:cs typeface="Lucida Sans" pitchFamily="2"/>
              </a:rPr>
              <a:t> 	16 cartes </a:t>
            </a:r>
            <a:r>
              <a:rPr lang="fr-FR" sz="2200" b="0" i="0" u="none" strike="noStrike" kern="1200" cap="none" dirty="0">
                <a:ln>
                  <a:noFill/>
                </a:ln>
                <a:latin typeface="Trebuchet MS (Corps)"/>
                <a:ea typeface="Microsoft YaHei" pitchFamily="2"/>
                <a:cs typeface="Lucida Sans" pitchFamily="2"/>
              </a:rPr>
              <a:t>Chance et 16 </a:t>
            </a:r>
            <a:r>
              <a:rPr lang="fr-FR" sz="2200" b="0" i="0" u="none" strike="noStrike" kern="1200" cap="none" dirty="0" smtClean="0">
                <a:ln>
                  <a:noFill/>
                </a:ln>
                <a:latin typeface="Trebuchet MS (Corps)"/>
                <a:ea typeface="Microsoft YaHei" pitchFamily="2"/>
                <a:cs typeface="Lucida Sans" pitchFamily="2"/>
              </a:rPr>
              <a:t>cartes </a:t>
            </a:r>
            <a:r>
              <a:rPr lang="fr-FR" sz="2200" b="0" i="0" u="none" strike="noStrike" kern="1200" cap="none" dirty="0">
                <a:ln>
                  <a:noFill/>
                </a:ln>
                <a:latin typeface="Trebuchet MS (Corps)"/>
                <a:ea typeface="Microsoft YaHei" pitchFamily="2"/>
                <a:cs typeface="Lucida Sans" pitchFamily="2"/>
              </a:rPr>
              <a:t>Communauté</a:t>
            </a:r>
            <a:r>
              <a:rPr lang="fr-FR" sz="2200" b="0" i="0" u="none" strike="noStrike" kern="1200" cap="none" dirty="0" smtClean="0">
                <a:ln>
                  <a:noFill/>
                </a:ln>
                <a:latin typeface="Trebuchet MS (Corps)"/>
                <a:ea typeface="Microsoft YaHei" pitchFamily="2"/>
                <a:cs typeface="Lucida Sans" pitchFamily="2"/>
              </a:rPr>
              <a:t>.</a:t>
            </a:r>
            <a:endParaRPr lang="fr-FR" sz="2200" b="0" i="0" u="none" strike="noStrike" kern="1200" cap="none" dirty="0">
              <a:ln>
                <a:noFill/>
              </a:ln>
              <a:latin typeface="Trebuchet MS (Corps)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normAutofit fontScale="90000"/>
          </a:bodyPr>
          <a:lstStyle/>
          <a:p>
            <a:pPr lvl="0" algn="ctr"/>
            <a:r>
              <a:rPr lang="fr-FR" dirty="0">
                <a:solidFill>
                  <a:schemeClr val="tx1"/>
                </a:solidFill>
              </a:rPr>
              <a:t>Mise en relation des différentes 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parties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/>
          <a:p>
            <a:pPr lvl="0" algn="ctr"/>
            <a:r>
              <a:rPr lang="fr-FR" dirty="0">
                <a:solidFill>
                  <a:schemeClr val="tx1"/>
                </a:solidFill>
              </a:rPr>
              <a:t>Difficultés rencontrées</a:t>
            </a:r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0" y="1768475"/>
            <a:ext cx="9072563" cy="4384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77979" indent="-377979" algn="l" defTabSz="503972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98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8954" indent="-314982" algn="l" defTabSz="503972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6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503972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503972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503972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503972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503972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503972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503972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45000"/>
              <a:buFont typeface="StarSymbol"/>
              <a:buChar char="●"/>
            </a:pP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301625"/>
            <a:ext cx="9072563" cy="1262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503972" rtl="0" eaLnBrk="1" latinLnBrk="0" hangingPunct="1">
              <a:spcBef>
                <a:spcPct val="0"/>
              </a:spcBef>
              <a:buNone/>
              <a:defRPr sz="3968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000" dirty="0" smtClean="0">
                <a:solidFill>
                  <a:schemeClr val="tx1"/>
                </a:solidFill>
              </a:rPr>
              <a:t>Les Tests</a:t>
            </a:r>
            <a:endParaRPr lang="fr-FR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28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301625"/>
            <a:ext cx="9072563" cy="12620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503972" rtl="0" eaLnBrk="1" latinLnBrk="0" hangingPunct="1">
              <a:spcBef>
                <a:spcPct val="0"/>
              </a:spcBef>
              <a:buNone/>
              <a:defRPr sz="3968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 smtClean="0">
                <a:solidFill>
                  <a:schemeClr val="tx1"/>
                </a:solidFill>
              </a:rPr>
              <a:t>Conclusion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texte 2"/>
          <p:cNvSpPr txBox="1">
            <a:spLocks/>
          </p:cNvSpPr>
          <p:nvPr/>
        </p:nvSpPr>
        <p:spPr>
          <a:xfrm>
            <a:off x="0" y="1768475"/>
            <a:ext cx="9072563" cy="4384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77979" indent="-377979" algn="l" defTabSz="503972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98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8954" indent="-314982" algn="l" defTabSz="503972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6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503972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503972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503972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503972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503972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503972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503972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45000"/>
              <a:buFont typeface="StarSymbol"/>
              <a:buChar char="●"/>
            </a:pPr>
            <a:r>
              <a:rPr lang="fr-FR" sz="2200" dirty="0" smtClean="0">
                <a:solidFill>
                  <a:schemeClr val="tx1"/>
                </a:solidFill>
                <a:latin typeface="Trebuchet MS (Corps)"/>
              </a:rPr>
              <a:t>Que pouvons nous ajouter à ce projet?</a:t>
            </a:r>
          </a:p>
          <a:p>
            <a:pPr>
              <a:buSzPct val="45000"/>
              <a:buFont typeface="StarSymbol"/>
              <a:buChar char="●"/>
            </a:pPr>
            <a:r>
              <a:rPr lang="fr-FR" sz="2200" dirty="0" smtClean="0">
                <a:solidFill>
                  <a:schemeClr val="tx1"/>
                </a:solidFill>
                <a:latin typeface="Trebuchet MS (Corps)"/>
              </a:rPr>
              <a:t>Mode en ligne</a:t>
            </a:r>
          </a:p>
          <a:p>
            <a:pPr>
              <a:buSzPct val="45000"/>
              <a:buFont typeface="StarSymbol"/>
              <a:buChar char="●"/>
            </a:pPr>
            <a:r>
              <a:rPr lang="fr-FR" sz="2200" dirty="0" smtClean="0">
                <a:solidFill>
                  <a:schemeClr val="tx1"/>
                </a:solidFill>
                <a:latin typeface="Trebuchet MS (Corps)"/>
              </a:rPr>
              <a:t>Des thèmes: </a:t>
            </a:r>
            <a:r>
              <a:rPr lang="fr-FR" sz="2200" dirty="0">
                <a:solidFill>
                  <a:schemeClr val="tx1"/>
                </a:solidFill>
                <a:latin typeface="Trebuchet MS (Corps)"/>
              </a:rPr>
              <a:t>S</a:t>
            </a:r>
            <a:r>
              <a:rPr lang="fr-FR" sz="2200" dirty="0" smtClean="0">
                <a:solidFill>
                  <a:schemeClr val="tx1"/>
                </a:solidFill>
                <a:latin typeface="Trebuchet MS (Corps)"/>
              </a:rPr>
              <a:t>impson, Disney,…</a:t>
            </a:r>
          </a:p>
          <a:p>
            <a:pPr>
              <a:buSzPct val="45000"/>
              <a:buFont typeface="StarSymbol"/>
              <a:buChar char="●"/>
            </a:pPr>
            <a:r>
              <a:rPr lang="fr-FR" sz="2200" dirty="0" smtClean="0">
                <a:solidFill>
                  <a:schemeClr val="tx1"/>
                </a:solidFill>
                <a:latin typeface="Trebuchet MS (Corps)"/>
              </a:rPr>
              <a:t>De nouveaux pions</a:t>
            </a:r>
          </a:p>
          <a:p>
            <a:pPr>
              <a:buSzPct val="45000"/>
              <a:buFont typeface="StarSymbol"/>
              <a:buChar char="●"/>
            </a:pPr>
            <a:r>
              <a:rPr lang="fr-FR" sz="2200" dirty="0" smtClean="0">
                <a:solidFill>
                  <a:schemeClr val="tx1"/>
                </a:solidFill>
                <a:latin typeface="Trebuchet MS (Corps)"/>
              </a:rPr>
              <a:t>Nombre de joueurs</a:t>
            </a:r>
          </a:p>
          <a:p>
            <a:pPr>
              <a:buSzPct val="45000"/>
              <a:buFont typeface="StarSymbol"/>
              <a:buChar char="●"/>
            </a:pPr>
            <a:r>
              <a:rPr lang="fr-FR" sz="2200" dirty="0" smtClean="0">
                <a:solidFill>
                  <a:schemeClr val="tx1"/>
                </a:solidFill>
                <a:latin typeface="Trebuchet MS (Corps)"/>
              </a:rPr>
              <a:t>D’autres langues</a:t>
            </a:r>
          </a:p>
        </p:txBody>
      </p:sp>
    </p:spTree>
    <p:extLst>
      <p:ext uri="{BB962C8B-B14F-4D97-AF65-F5344CB8AC3E}">
        <p14:creationId xmlns:p14="http://schemas.microsoft.com/office/powerpoint/2010/main" val="403129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acett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49</TotalTime>
  <Words>141</Words>
  <Application>Microsoft Office PowerPoint</Application>
  <PresentationFormat>Personnalisé</PresentationFormat>
  <Paragraphs>46</Paragraphs>
  <Slides>9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9</vt:i4>
      </vt:variant>
    </vt:vector>
  </HeadingPairs>
  <TitlesOfParts>
    <vt:vector size="26" baseType="lpstr">
      <vt:lpstr>Microsoft YaHei</vt:lpstr>
      <vt:lpstr>Arial</vt:lpstr>
      <vt:lpstr>Calibri</vt:lpstr>
      <vt:lpstr>Calibri Light</vt:lpstr>
      <vt:lpstr>Liberation Sans</vt:lpstr>
      <vt:lpstr>Liberation Serif</vt:lpstr>
      <vt:lpstr>Lucida Sans</vt:lpstr>
      <vt:lpstr>Segoe UI</vt:lpstr>
      <vt:lpstr>StarSymbol</vt:lpstr>
      <vt:lpstr>Tahoma</vt:lpstr>
      <vt:lpstr>Trebuchet MS</vt:lpstr>
      <vt:lpstr>Trebuchet MS (Corps)</vt:lpstr>
      <vt:lpstr>Wingdings 2</vt:lpstr>
      <vt:lpstr>Wingdings 3</vt:lpstr>
      <vt:lpstr>HDOfficeLightV0</vt:lpstr>
      <vt:lpstr>1_HDOfficeLightV0</vt:lpstr>
      <vt:lpstr>Facette</vt:lpstr>
      <vt:lpstr>Monopoly</vt:lpstr>
      <vt:lpstr>Sommaire</vt:lpstr>
      <vt:lpstr>Description du projet</vt:lpstr>
      <vt:lpstr>Analyse du projet</vt:lpstr>
      <vt:lpstr>Répartition des tâches</vt:lpstr>
      <vt:lpstr>Mise en relation des différentes  parties</vt:lpstr>
      <vt:lpstr>Difficultés rencontrées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Monopoly</dc:title>
  <dc:creator>Lea LEGENDRE</dc:creator>
  <cp:lastModifiedBy>Antoine MARCHAND</cp:lastModifiedBy>
  <cp:revision>7</cp:revision>
  <dcterms:modified xsi:type="dcterms:W3CDTF">2017-12-01T14:18:43Z</dcterms:modified>
</cp:coreProperties>
</file>