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29819600" cy="42341800"/>
  <p:defaultTextStyle>
    <a:defPPr>
      <a:defRPr lang="en-US"/>
    </a:defPPr>
    <a:lvl1pPr marL="0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1pPr>
    <a:lvl2pPr marL="130175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2pPr>
    <a:lvl3pPr marL="2603509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3pPr>
    <a:lvl4pPr marL="3905261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4pPr>
    <a:lvl5pPr marL="5207015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5pPr>
    <a:lvl6pPr marL="6508771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6pPr>
    <a:lvl7pPr marL="781052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7pPr>
    <a:lvl8pPr marL="9112277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8pPr>
    <a:lvl9pPr marL="1041403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6" userDrawn="1">
          <p15:clr>
            <a:srgbClr val="A4A3A4"/>
          </p15:clr>
        </p15:guide>
        <p15:guide id="2" pos="7111" userDrawn="1">
          <p15:clr>
            <a:srgbClr val="A4A3A4"/>
          </p15:clr>
        </p15:guide>
        <p15:guide id="3" orient="horz" pos="9536" userDrawn="1">
          <p15:clr>
            <a:srgbClr val="A4A3A4"/>
          </p15:clr>
        </p15:guide>
        <p15:guide id="4" pos="67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P" initials="P" lastIdx="11" clrIdx="0"/>
  <p:cmAuthor id="2" name="Thanhnam" initials="T" lastIdx="4" clrIdx="1"/>
  <p:cmAuthor id="3" name="Desktop" initials="D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6D8"/>
    <a:srgbClr val="B1E4E5"/>
    <a:srgbClr val="63F96A"/>
    <a:srgbClr val="020594"/>
    <a:srgbClr val="3399FF"/>
    <a:srgbClr val="BDE8E9"/>
    <a:srgbClr val="A1DEDF"/>
    <a:srgbClr val="76C4B7"/>
    <a:srgbClr val="BEE8DA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854" autoAdjust="0"/>
  </p:normalViewPr>
  <p:slideViewPr>
    <p:cSldViewPr>
      <p:cViewPr>
        <p:scale>
          <a:sx n="50" d="100"/>
          <a:sy n="50" d="100"/>
        </p:scale>
        <p:origin x="2070" y="-612"/>
      </p:cViewPr>
      <p:guideLst>
        <p:guide orient="horz" pos="8046"/>
        <p:guide pos="7111"/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9FE20-EC8F-4CF9-B2A5-6AAFDF477DDA}" type="datetimeFigureOut">
              <a:rPr lang="nb-NO" smtClean="0"/>
              <a:pPr/>
              <a:t>06.12.2023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0" y="3175000"/>
            <a:ext cx="112141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1325" y="20112038"/>
            <a:ext cx="23856950" cy="19054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E202D-6426-40D1-88CE-B506BD634F6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040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1pPr>
    <a:lvl2pPr marL="282451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2pPr>
    <a:lvl3pPr marL="564903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3pPr>
    <a:lvl4pPr marL="847354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4pPr>
    <a:lvl5pPr marL="1129805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5pPr>
    <a:lvl6pPr marL="1412257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6pPr>
    <a:lvl7pPr marL="1694708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7pPr>
    <a:lvl8pPr marL="1977163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8pPr>
    <a:lvl9pPr marL="2259615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0" y="3175000"/>
            <a:ext cx="11214100" cy="15878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E202D-6426-40D1-88CE-B506BD634F65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2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5" y="9404954"/>
            <a:ext cx="18176081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546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4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91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3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82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7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19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96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9266" y="7568808"/>
            <a:ext cx="15930057" cy="161243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1671" y="7568808"/>
            <a:ext cx="47441207" cy="161243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67" y="19454638"/>
            <a:ext cx="18176081" cy="6012994"/>
          </a:xfrm>
        </p:spPr>
        <p:txBody>
          <a:bodyPr anchor="t"/>
          <a:lstStyle>
            <a:lvl1pPr algn="l">
              <a:defRPr sz="1081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67" y="12831934"/>
            <a:ext cx="18176081" cy="6622700"/>
          </a:xfrm>
        </p:spPr>
        <p:txBody>
          <a:bodyPr anchor="b"/>
          <a:lstStyle>
            <a:lvl1pPr marL="0" indent="0">
              <a:buNone/>
              <a:defRPr sz="5557">
                <a:solidFill>
                  <a:schemeClr val="tx1">
                    <a:tint val="75000"/>
                  </a:schemeClr>
                </a:solidFill>
              </a:defRPr>
            </a:lvl1pPr>
            <a:lvl2pPr marL="1245703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49141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3pPr>
            <a:lvl4pPr marL="3737116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4pPr>
            <a:lvl5pPr marL="4982822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5pPr>
            <a:lvl6pPr marL="6228529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6pPr>
            <a:lvl7pPr marL="7474232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7pPr>
            <a:lvl8pPr marL="8719939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8pPr>
            <a:lvl9pPr marL="9965645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1671" y="44095287"/>
            <a:ext cx="31685633" cy="124717058"/>
          </a:xfrm>
        </p:spPr>
        <p:txBody>
          <a:bodyPr/>
          <a:lstStyle>
            <a:lvl1pPr>
              <a:defRPr sz="7745"/>
            </a:lvl1pPr>
            <a:lvl2pPr>
              <a:defRPr sz="6503"/>
            </a:lvl2pPr>
            <a:lvl3pPr>
              <a:defRPr sz="5557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3692" y="44095287"/>
            <a:ext cx="31685631" cy="124717058"/>
          </a:xfrm>
        </p:spPr>
        <p:txBody>
          <a:bodyPr/>
          <a:lstStyle>
            <a:lvl1pPr>
              <a:defRPr sz="7745"/>
            </a:lvl1pPr>
            <a:lvl2pPr>
              <a:defRPr sz="6503"/>
            </a:lvl2pPr>
            <a:lvl3pPr>
              <a:defRPr sz="5557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1" y="1212412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2" y="6776888"/>
            <a:ext cx="9448148" cy="2824283"/>
          </a:xfrm>
        </p:spPr>
        <p:txBody>
          <a:bodyPr anchor="b"/>
          <a:lstStyle>
            <a:lvl1pPr marL="0" indent="0">
              <a:buNone/>
              <a:defRPr sz="6503" b="1"/>
            </a:lvl1pPr>
            <a:lvl2pPr marL="1245703" indent="0">
              <a:buNone/>
              <a:defRPr sz="5557" b="1"/>
            </a:lvl2pPr>
            <a:lvl3pPr marL="2491413" indent="0">
              <a:buNone/>
              <a:defRPr sz="4966" b="1"/>
            </a:lvl3pPr>
            <a:lvl4pPr marL="3737116" indent="0">
              <a:buNone/>
              <a:defRPr sz="4316" b="1"/>
            </a:lvl4pPr>
            <a:lvl5pPr marL="4982822" indent="0">
              <a:buNone/>
              <a:defRPr sz="4316" b="1"/>
            </a:lvl5pPr>
            <a:lvl6pPr marL="6228529" indent="0">
              <a:buNone/>
              <a:defRPr sz="4316" b="1"/>
            </a:lvl6pPr>
            <a:lvl7pPr marL="7474232" indent="0">
              <a:buNone/>
              <a:defRPr sz="4316" b="1"/>
            </a:lvl7pPr>
            <a:lvl8pPr marL="8719939" indent="0">
              <a:buNone/>
              <a:defRPr sz="4316" b="1"/>
            </a:lvl8pPr>
            <a:lvl9pPr marL="9965645" indent="0">
              <a:buNone/>
              <a:defRPr sz="43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82" y="9601172"/>
            <a:ext cx="9448148" cy="17443290"/>
          </a:xfrm>
        </p:spPr>
        <p:txBody>
          <a:bodyPr/>
          <a:lstStyle>
            <a:lvl1pPr>
              <a:defRPr sz="6503"/>
            </a:lvl1pPr>
            <a:lvl2pPr>
              <a:defRPr sz="5557"/>
            </a:lvl2pPr>
            <a:lvl3pPr>
              <a:defRPr sz="4966"/>
            </a:lvl3pPr>
            <a:lvl4pPr>
              <a:defRPr sz="4316"/>
            </a:lvl4pPr>
            <a:lvl5pPr>
              <a:defRPr sz="4316"/>
            </a:lvl5pPr>
            <a:lvl6pPr>
              <a:defRPr sz="4316"/>
            </a:lvl6pPr>
            <a:lvl7pPr>
              <a:defRPr sz="4316"/>
            </a:lvl7pPr>
            <a:lvl8pPr>
              <a:defRPr sz="4316"/>
            </a:lvl8pPr>
            <a:lvl9pPr>
              <a:defRPr sz="43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93" y="6776888"/>
            <a:ext cx="9451859" cy="2824283"/>
          </a:xfrm>
        </p:spPr>
        <p:txBody>
          <a:bodyPr anchor="b"/>
          <a:lstStyle>
            <a:lvl1pPr marL="0" indent="0">
              <a:buNone/>
              <a:defRPr sz="6503" b="1"/>
            </a:lvl1pPr>
            <a:lvl2pPr marL="1245703" indent="0">
              <a:buNone/>
              <a:defRPr sz="5557" b="1"/>
            </a:lvl2pPr>
            <a:lvl3pPr marL="2491413" indent="0">
              <a:buNone/>
              <a:defRPr sz="4966" b="1"/>
            </a:lvl3pPr>
            <a:lvl4pPr marL="3737116" indent="0">
              <a:buNone/>
              <a:defRPr sz="4316" b="1"/>
            </a:lvl4pPr>
            <a:lvl5pPr marL="4982822" indent="0">
              <a:buNone/>
              <a:defRPr sz="4316" b="1"/>
            </a:lvl5pPr>
            <a:lvl6pPr marL="6228529" indent="0">
              <a:buNone/>
              <a:defRPr sz="4316" b="1"/>
            </a:lvl6pPr>
            <a:lvl7pPr marL="7474232" indent="0">
              <a:buNone/>
              <a:defRPr sz="4316" b="1"/>
            </a:lvl7pPr>
            <a:lvl8pPr marL="8719939" indent="0">
              <a:buNone/>
              <a:defRPr sz="4316" b="1"/>
            </a:lvl8pPr>
            <a:lvl9pPr marL="9965645" indent="0">
              <a:buNone/>
              <a:defRPr sz="43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93" y="9601172"/>
            <a:ext cx="9451859" cy="17443290"/>
          </a:xfrm>
        </p:spPr>
        <p:txBody>
          <a:bodyPr/>
          <a:lstStyle>
            <a:lvl1pPr>
              <a:defRPr sz="6503"/>
            </a:lvl1pPr>
            <a:lvl2pPr>
              <a:defRPr sz="5557"/>
            </a:lvl2pPr>
            <a:lvl3pPr>
              <a:defRPr sz="4966"/>
            </a:lvl3pPr>
            <a:lvl4pPr>
              <a:defRPr sz="4316"/>
            </a:lvl4pPr>
            <a:lvl5pPr>
              <a:defRPr sz="4316"/>
            </a:lvl5pPr>
            <a:lvl6pPr>
              <a:defRPr sz="4316"/>
            </a:lvl6pPr>
            <a:lvl7pPr>
              <a:defRPr sz="4316"/>
            </a:lvl7pPr>
            <a:lvl8pPr>
              <a:defRPr sz="4316"/>
            </a:lvl8pPr>
            <a:lvl9pPr>
              <a:defRPr sz="43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9" y="1205402"/>
            <a:ext cx="7035065" cy="5129967"/>
          </a:xfrm>
        </p:spPr>
        <p:txBody>
          <a:bodyPr anchor="b"/>
          <a:lstStyle>
            <a:lvl1pPr algn="l">
              <a:defRPr sz="555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408" y="1205408"/>
            <a:ext cx="11954040" cy="25839056"/>
          </a:xfrm>
        </p:spPr>
        <p:txBody>
          <a:bodyPr/>
          <a:lstStyle>
            <a:lvl1pPr>
              <a:defRPr sz="8632"/>
            </a:lvl1pPr>
            <a:lvl2pPr>
              <a:defRPr sz="7745"/>
            </a:lvl2pPr>
            <a:lvl3pPr>
              <a:defRPr sz="6503"/>
            </a:lvl3pPr>
            <a:lvl4pPr>
              <a:defRPr sz="5557"/>
            </a:lvl4pPr>
            <a:lvl5pPr>
              <a:defRPr sz="5557"/>
            </a:lvl5pPr>
            <a:lvl6pPr>
              <a:defRPr sz="5557"/>
            </a:lvl6pPr>
            <a:lvl7pPr>
              <a:defRPr sz="5557"/>
            </a:lvl7pPr>
            <a:lvl8pPr>
              <a:defRPr sz="5557"/>
            </a:lvl8pPr>
            <a:lvl9pPr>
              <a:defRPr sz="55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189" y="6335375"/>
            <a:ext cx="7035065" cy="20709089"/>
          </a:xfrm>
        </p:spPr>
        <p:txBody>
          <a:bodyPr/>
          <a:lstStyle>
            <a:lvl1pPr marL="0" indent="0">
              <a:buNone/>
              <a:defRPr sz="3725"/>
            </a:lvl1pPr>
            <a:lvl2pPr marL="1245703" indent="0">
              <a:buNone/>
              <a:defRPr sz="3370"/>
            </a:lvl2pPr>
            <a:lvl3pPr marL="2491413" indent="0">
              <a:buNone/>
              <a:defRPr sz="2779"/>
            </a:lvl3pPr>
            <a:lvl4pPr marL="3737116" indent="0">
              <a:buNone/>
              <a:defRPr sz="2483"/>
            </a:lvl4pPr>
            <a:lvl5pPr marL="4982822" indent="0">
              <a:buNone/>
              <a:defRPr sz="2483"/>
            </a:lvl5pPr>
            <a:lvl6pPr marL="6228529" indent="0">
              <a:buNone/>
              <a:defRPr sz="2483"/>
            </a:lvl6pPr>
            <a:lvl7pPr marL="7474232" indent="0">
              <a:buNone/>
              <a:defRPr sz="2483"/>
            </a:lvl7pPr>
            <a:lvl8pPr marL="8719939" indent="0">
              <a:buNone/>
              <a:defRPr sz="2483"/>
            </a:lvl8pPr>
            <a:lvl9pPr marL="9965645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347" y="21192653"/>
            <a:ext cx="12830175" cy="2501912"/>
          </a:xfrm>
        </p:spPr>
        <p:txBody>
          <a:bodyPr anchor="b"/>
          <a:lstStyle>
            <a:lvl1pPr algn="l">
              <a:defRPr sz="555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347" y="2705146"/>
            <a:ext cx="12830175" cy="18165128"/>
          </a:xfrm>
        </p:spPr>
        <p:txBody>
          <a:bodyPr/>
          <a:lstStyle>
            <a:lvl1pPr marL="0" indent="0">
              <a:buNone/>
              <a:defRPr sz="8632"/>
            </a:lvl1pPr>
            <a:lvl2pPr marL="1245703" indent="0">
              <a:buNone/>
              <a:defRPr sz="7745"/>
            </a:lvl2pPr>
            <a:lvl3pPr marL="2491413" indent="0">
              <a:buNone/>
              <a:defRPr sz="6503"/>
            </a:lvl3pPr>
            <a:lvl4pPr marL="3737116" indent="0">
              <a:buNone/>
              <a:defRPr sz="5557"/>
            </a:lvl4pPr>
            <a:lvl5pPr marL="4982822" indent="0">
              <a:buNone/>
              <a:defRPr sz="5557"/>
            </a:lvl5pPr>
            <a:lvl6pPr marL="6228529" indent="0">
              <a:buNone/>
              <a:defRPr sz="5557"/>
            </a:lvl6pPr>
            <a:lvl7pPr marL="7474232" indent="0">
              <a:buNone/>
              <a:defRPr sz="5557"/>
            </a:lvl7pPr>
            <a:lvl8pPr marL="8719939" indent="0">
              <a:buNone/>
              <a:defRPr sz="5557"/>
            </a:lvl8pPr>
            <a:lvl9pPr marL="9965645" indent="0">
              <a:buNone/>
              <a:defRPr sz="555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347" y="23694566"/>
            <a:ext cx="12830175" cy="3553130"/>
          </a:xfrm>
        </p:spPr>
        <p:txBody>
          <a:bodyPr/>
          <a:lstStyle>
            <a:lvl1pPr marL="0" indent="0">
              <a:buNone/>
              <a:defRPr sz="3725"/>
            </a:lvl1pPr>
            <a:lvl2pPr marL="1245703" indent="0">
              <a:buNone/>
              <a:defRPr sz="3370"/>
            </a:lvl2pPr>
            <a:lvl3pPr marL="2491413" indent="0">
              <a:buNone/>
              <a:defRPr sz="2779"/>
            </a:lvl3pPr>
            <a:lvl4pPr marL="3737116" indent="0">
              <a:buNone/>
              <a:defRPr sz="2483"/>
            </a:lvl4pPr>
            <a:lvl5pPr marL="4982822" indent="0">
              <a:buNone/>
              <a:defRPr sz="2483"/>
            </a:lvl5pPr>
            <a:lvl6pPr marL="6228529" indent="0">
              <a:buNone/>
              <a:defRPr sz="2483"/>
            </a:lvl6pPr>
            <a:lvl7pPr marL="7474232" indent="0">
              <a:buNone/>
              <a:defRPr sz="2483"/>
            </a:lvl7pPr>
            <a:lvl8pPr marL="8719939" indent="0">
              <a:buNone/>
              <a:defRPr sz="2483"/>
            </a:lvl8pPr>
            <a:lvl9pPr marL="9965645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91000">
              <a:schemeClr val="accent5">
                <a:lumMod val="60000"/>
              </a:schemeClr>
            </a:gs>
            <a:gs pos="83000">
              <a:schemeClr val="bg1"/>
            </a:gs>
            <a:gs pos="22000">
              <a:schemeClr val="bg1"/>
            </a:gs>
            <a:gs pos="100000">
              <a:schemeClr val="accent5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181" y="1212412"/>
            <a:ext cx="19245263" cy="5045869"/>
          </a:xfrm>
          <a:prstGeom prst="rect">
            <a:avLst/>
          </a:prstGeom>
        </p:spPr>
        <p:txBody>
          <a:bodyPr vert="horz" lIns="421416" tIns="210708" rIns="421416" bIns="2107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1" y="7064232"/>
            <a:ext cx="19245263" cy="19980241"/>
          </a:xfrm>
          <a:prstGeom prst="rect">
            <a:avLst/>
          </a:prstGeom>
        </p:spPr>
        <p:txBody>
          <a:bodyPr vert="horz" lIns="421416" tIns="210708" rIns="421416" bIns="2107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182" y="28060648"/>
            <a:ext cx="4989512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l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939F-171F-44F7-92BC-55637BBB2C2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75" y="28060648"/>
            <a:ext cx="6771481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ctr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932" y="28060648"/>
            <a:ext cx="4989512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r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91413" rtl="0" eaLnBrk="1" latinLnBrk="0" hangingPunct="1">
        <a:spcBef>
          <a:spcPct val="0"/>
        </a:spcBef>
        <a:buNone/>
        <a:defRPr sz="12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4280" indent="-934280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8632" kern="1200">
          <a:solidFill>
            <a:schemeClr val="tx1"/>
          </a:solidFill>
          <a:latin typeface="+mn-lt"/>
          <a:ea typeface="+mn-ea"/>
          <a:cs typeface="+mn-cs"/>
        </a:defRPr>
      </a:lvl1pPr>
      <a:lvl2pPr marL="2024271" indent="-778565" algn="l" defTabSz="2491413" rtl="0" eaLnBrk="1" latinLnBrk="0" hangingPunct="1">
        <a:spcBef>
          <a:spcPct val="20000"/>
        </a:spcBef>
        <a:buFont typeface="Arial" panose="020B0604020202020204" pitchFamily="34" charset="0"/>
        <a:buChar char="–"/>
        <a:defRPr sz="7745" kern="1200">
          <a:solidFill>
            <a:schemeClr val="tx1"/>
          </a:solidFill>
          <a:latin typeface="+mn-lt"/>
          <a:ea typeface="+mn-ea"/>
          <a:cs typeface="+mn-cs"/>
        </a:defRPr>
      </a:lvl2pPr>
      <a:lvl3pPr marL="3114263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3" kern="1200">
          <a:solidFill>
            <a:schemeClr val="tx1"/>
          </a:solidFill>
          <a:latin typeface="+mn-lt"/>
          <a:ea typeface="+mn-ea"/>
          <a:cs typeface="+mn-cs"/>
        </a:defRPr>
      </a:lvl3pPr>
      <a:lvl4pPr marL="4359969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–"/>
        <a:defRPr sz="5557" kern="1200">
          <a:solidFill>
            <a:schemeClr val="tx1"/>
          </a:solidFill>
          <a:latin typeface="+mn-lt"/>
          <a:ea typeface="+mn-ea"/>
          <a:cs typeface="+mn-cs"/>
        </a:defRPr>
      </a:lvl4pPr>
      <a:lvl5pPr marL="5605676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»"/>
        <a:defRPr sz="5557" kern="1200">
          <a:solidFill>
            <a:schemeClr val="tx1"/>
          </a:solidFill>
          <a:latin typeface="+mn-lt"/>
          <a:ea typeface="+mn-ea"/>
          <a:cs typeface="+mn-cs"/>
        </a:defRPr>
      </a:lvl5pPr>
      <a:lvl6pPr marL="6851379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6pPr>
      <a:lvl7pPr marL="8097088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7pPr>
      <a:lvl8pPr marL="9342792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8pPr>
      <a:lvl9pPr marL="10588495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1pPr>
      <a:lvl2pPr marL="1245703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2pPr>
      <a:lvl3pPr marL="2491413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737116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4pPr>
      <a:lvl5pPr marL="4982822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5pPr>
      <a:lvl6pPr marL="6228529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6pPr>
      <a:lvl7pPr marL="7474232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7pPr>
      <a:lvl8pPr marL="8719939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8pPr>
      <a:lvl9pPr marL="9965645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google.com.vn/search?tbo=p&amp;tbm=bks&amp;q=inauthor:%22John+J.+Craig%22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03048" y="270314"/>
            <a:ext cx="12577528" cy="1952195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algn="ctr" defTabSz="4176431" rtl="0" eaLnBrk="1" latinLnBrk="0" hangingPunct="1">
              <a:spcBef>
                <a:spcPct val="0"/>
              </a:spcBef>
              <a:buNone/>
              <a:defRPr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47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THIẾT KẾ CÁNH TAY ROBOT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7527" y="29641612"/>
            <a:ext cx="19121674" cy="419031"/>
          </a:xfrm>
          <a:prstGeom prst="rect">
            <a:avLst/>
          </a:prstGeom>
          <a:noFill/>
        </p:spPr>
        <p:txBody>
          <a:bodyPr wrap="square" lIns="54551" tIns="27276" rIns="54551" bIns="27276" rtlCol="0">
            <a:spAutoFit/>
          </a:bodyPr>
          <a:lstStyle/>
          <a:p>
            <a:pPr algn="ctr"/>
            <a:r>
              <a:rPr lang="en-US" sz="2365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ĐỒ ÁN CHUYÊN NGÀNH– KHOA ĐIỆN – ĐIỆN TỬ - TRƯỜNG ĐẠI HỌC TÔN ĐỨC THẮNG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996612" y="25217141"/>
            <a:ext cx="9431119" cy="782976"/>
          </a:xfrm>
          <a:prstGeom prst="rect">
            <a:avLst/>
          </a:prstGeom>
          <a:noFill/>
        </p:spPr>
        <p:txBody>
          <a:bodyPr wrap="square" lIns="54551" tIns="27276" rIns="54551" bIns="27276" rtlCol="0">
            <a:spAutoFit/>
          </a:bodyPr>
          <a:lstStyle/>
          <a:p>
            <a:pPr algn="just"/>
            <a:r>
              <a:rPr lang="nb-NO" sz="2365" dirty="0">
                <a:latin typeface="Segoe UI" pitchFamily="34" charset="0"/>
                <a:ea typeface="Segoe UI" pitchFamily="34" charset="0"/>
                <a:cs typeface="Segoe UI" pitchFamily="34" charset="0"/>
              </a:rPr>
              <a:t>Em xin chân thành cảm ơn sự giúp đỡ của thầy Thiều Quang Trí đã giúp em hoàn thành đồ án chuyên ngành này.</a:t>
            </a:r>
            <a:endParaRPr lang="en-US" sz="2365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0850604" y="25133388"/>
            <a:ext cx="9801152" cy="966790"/>
          </a:xfrm>
          <a:prstGeom prst="round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14188549" y="24586406"/>
            <a:ext cx="3125262" cy="557776"/>
            <a:chOff x="19132025" y="4997329"/>
            <a:chExt cx="4829089" cy="991682"/>
          </a:xfrm>
          <a:solidFill>
            <a:srgbClr val="8CD6D8"/>
          </a:solidFill>
        </p:grpSpPr>
        <p:sp>
          <p:nvSpPr>
            <p:cNvPr id="161" name="Rounded Rectangle 160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79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186822" y="5064467"/>
              <a:ext cx="4737202" cy="924544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LỜI CẢM ƠN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9113343" y="13749999"/>
            <a:ext cx="3134683" cy="654153"/>
            <a:chOff x="19132025" y="4997329"/>
            <a:chExt cx="4829089" cy="924955"/>
          </a:xfrm>
          <a:solidFill>
            <a:srgbClr val="8CD6D8"/>
          </a:solidFill>
        </p:grpSpPr>
        <p:sp>
          <p:nvSpPr>
            <p:cNvPr id="314" name="Rounded Rectangle 313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9432901" y="5064463"/>
              <a:ext cx="4231229" cy="735286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KẾT QUẢ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184732" y="24587454"/>
            <a:ext cx="2803360" cy="623784"/>
            <a:chOff x="4671760" y="5039431"/>
            <a:chExt cx="4464406" cy="924955"/>
          </a:xfrm>
          <a:solidFill>
            <a:srgbClr val="8CD6D8"/>
          </a:solidFill>
        </p:grpSpPr>
        <p:sp>
          <p:nvSpPr>
            <p:cNvPr id="101" name="Rounded Rectangle 100"/>
            <p:cNvSpPr/>
            <p:nvPr/>
          </p:nvSpPr>
          <p:spPr>
            <a:xfrm>
              <a:off x="4671760" y="5039431"/>
              <a:ext cx="4464406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67153" y="5133389"/>
              <a:ext cx="3923785" cy="795359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KẾT LUẬN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69778" y="3503843"/>
            <a:ext cx="2635065" cy="673122"/>
            <a:chOff x="4671760" y="4981185"/>
            <a:chExt cx="4464406" cy="924955"/>
          </a:xfrm>
          <a:solidFill>
            <a:srgbClr val="B1E4E5"/>
          </a:solidFill>
        </p:grpSpPr>
        <p:sp>
          <p:nvSpPr>
            <p:cNvPr id="147" name="Rounded Rectangle 146"/>
            <p:cNvSpPr/>
            <p:nvPr/>
          </p:nvSpPr>
          <p:spPr>
            <a:xfrm>
              <a:off x="4671760" y="4981185"/>
              <a:ext cx="4464406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066890" y="5048319"/>
              <a:ext cx="3923786" cy="714565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MỤC TIÊU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4143134" y="3503852"/>
            <a:ext cx="3061876" cy="654153"/>
            <a:chOff x="19132025" y="4997329"/>
            <a:chExt cx="4829089" cy="924955"/>
          </a:xfrm>
          <a:solidFill>
            <a:srgbClr val="B1E4E5"/>
          </a:solidFill>
        </p:grpSpPr>
        <p:sp>
          <p:nvSpPr>
            <p:cNvPr id="153" name="Rounded Rectangle 152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9549980" y="5064463"/>
              <a:ext cx="4114150" cy="735286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GIỚI THIỆU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4261437" y="26276193"/>
            <a:ext cx="2973094" cy="520317"/>
            <a:chOff x="19132025" y="4997201"/>
            <a:chExt cx="4829089" cy="925083"/>
          </a:xfrm>
          <a:solidFill>
            <a:srgbClr val="8CD6D8"/>
          </a:solidFill>
        </p:grpSpPr>
        <p:sp>
          <p:nvSpPr>
            <p:cNvPr id="79" name="Rounded Rectangle 78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79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186823" y="4997201"/>
              <a:ext cx="4737203" cy="924545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THAM KHẢO</a:t>
              </a:r>
              <a:endParaRPr lang="en-US" sz="2779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3" name="Rounded Rectangle 162"/>
          <p:cNvSpPr/>
          <p:nvPr/>
        </p:nvSpPr>
        <p:spPr>
          <a:xfrm>
            <a:off x="10844212" y="26796511"/>
            <a:ext cx="9807544" cy="2659857"/>
          </a:xfrm>
          <a:prstGeom prst="round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709612" y="14404147"/>
            <a:ext cx="19942144" cy="9942203"/>
          </a:xfrm>
          <a:prstGeom prst="roundRect">
            <a:avLst>
              <a:gd name="adj" fmla="val 4882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11408" y="8853679"/>
            <a:ext cx="19880986" cy="4517880"/>
          </a:xfrm>
          <a:prstGeom prst="roundRect">
            <a:avLst>
              <a:gd name="adj" fmla="val 6859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11408" y="4176975"/>
            <a:ext cx="9751804" cy="3644111"/>
          </a:xfrm>
          <a:prstGeom prst="roundRect">
            <a:avLst>
              <a:gd name="adj" fmla="val 11878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0844212" y="4157453"/>
            <a:ext cx="9748183" cy="3663632"/>
          </a:xfrm>
          <a:prstGeom prst="roundRect">
            <a:avLst>
              <a:gd name="adj" fmla="val 13493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4257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09612" y="25211231"/>
            <a:ext cx="9753600" cy="4189278"/>
          </a:xfrm>
          <a:prstGeom prst="roundRect">
            <a:avLst>
              <a:gd name="adj" fmla="val 11779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6799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9084560" y="8203694"/>
            <a:ext cx="3134683" cy="654153"/>
            <a:chOff x="19132025" y="4997329"/>
            <a:chExt cx="4829089" cy="924955"/>
          </a:xfrm>
          <a:solidFill>
            <a:srgbClr val="FFFF00"/>
          </a:solidFill>
        </p:grpSpPr>
        <p:sp>
          <p:nvSpPr>
            <p:cNvPr id="81" name="Rounded Rectangle 80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solidFill>
              <a:srgbClr val="B1E4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432901" y="5064463"/>
              <a:ext cx="4231229" cy="735286"/>
            </a:xfrm>
            <a:prstGeom prst="rect">
              <a:avLst/>
            </a:prstGeom>
            <a:no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HOẠT ĐỘNG</a:t>
              </a:r>
              <a:endParaRPr lang="en-US" sz="2779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Title 1"/>
          <p:cNvSpPr txBox="1">
            <a:spLocks/>
          </p:cNvSpPr>
          <p:nvPr/>
        </p:nvSpPr>
        <p:spPr>
          <a:xfrm>
            <a:off x="1111843" y="2220466"/>
            <a:ext cx="19159939" cy="80134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7128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4257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1385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8514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5642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2771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9899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7027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SVTH: CHÂU MINH LỘC – GVHD: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ThS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THIỀU QUANG TRÍ</a:t>
            </a:r>
          </a:p>
          <a:p>
            <a:pPr algn="ctr"/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Bộ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môn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điều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khiển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Khoa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Điện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Điện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tử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Trường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Đại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học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Tôn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Đức</a:t>
            </a:r>
            <a:r>
              <a:rPr lang="en-US" sz="2838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38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Thắng</a:t>
            </a:r>
            <a:endParaRPr lang="en-US" sz="2838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612" y="4477799"/>
            <a:ext cx="9525000" cy="2102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720" dirty="0" err="1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phỏng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giải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động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thuận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nghịch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cánh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tay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robot 3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Matlab</a:t>
            </a:r>
            <a:r>
              <a:rPr lang="en-US" sz="3192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Lập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cánh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tay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robot di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chuyển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đến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vị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trí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72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định</a:t>
            </a:r>
            <a:r>
              <a:rPr lang="en-US" sz="3192" dirty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20413" y="4054716"/>
            <a:ext cx="9507318" cy="378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5445" indent="-40544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20" dirty="0" err="1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vi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điều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khiển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Arduino Uno, shield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mở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rộng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CNC V3, module driver A4988,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động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cơ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bước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công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tắc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hành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trình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để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lập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trình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điều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khiển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cánh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tay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robot.</a:t>
            </a:r>
          </a:p>
          <a:p>
            <a:pPr marL="405445" indent="-40544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20" dirty="0">
                <a:latin typeface="Segoe UI" pitchFamily="34" charset="0"/>
                <a:cs typeface="Segoe UI" pitchFamily="34" charset="0"/>
              </a:rPr>
              <a:t>Vi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điều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khiển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Arduino Uno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góc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xoay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cánh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tay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robot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lên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cổng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giao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tiếp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Serial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để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Matlab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đọc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720" dirty="0" err="1">
                <a:latin typeface="Segoe UI" pitchFamily="34" charset="0"/>
                <a:cs typeface="Segoe UI" pitchFamily="34" charset="0"/>
              </a:rPr>
              <a:t>phỏng</a:t>
            </a:r>
            <a:r>
              <a:rPr lang="en-US" sz="2720" dirty="0">
                <a:latin typeface="Segoe UI" pitchFamily="34" charset="0"/>
                <a:cs typeface="Segoe UI" pitchFamily="34" charset="0"/>
              </a:rPr>
              <a:t>.</a:t>
            </a:r>
            <a:endParaRPr lang="vi-VN" sz="272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1854" y="8965406"/>
            <a:ext cx="10629036" cy="422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Dùng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vi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điều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khiển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Arduino Uno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đọc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giá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tọa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độ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mong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muốn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cổng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tiếp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Serial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rồi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điều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khiển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cánh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tay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robot di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chuển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đến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vị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trí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đó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Cánh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tay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robot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tế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mô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phỏng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Matlab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qua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Matlab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nhận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từ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Arduino Uno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gửi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Serial.</a:t>
            </a: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Từ giao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diện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người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dùng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GUIDE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Matlab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có thể giám sát được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góc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xoay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cánh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tay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robot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tọa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độ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vị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trí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điểm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làm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cuối</a:t>
            </a:r>
            <a:r>
              <a:rPr lang="en-US" sz="2601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vi-VN" sz="2365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812" y="25348406"/>
            <a:ext cx="9448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Cánh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robot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 đơn giản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 dễ lắp đặt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 sửa chữa.</a:t>
            </a: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Cánh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robot 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chạy ổn định.</a:t>
            </a:r>
          </a:p>
          <a:p>
            <a:pPr marL="337871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Chi phí thiết kế và thi công thấp.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20412" y="26992389"/>
            <a:ext cx="9655144" cy="11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en-US" sz="2365" dirty="0">
                <a:latin typeface="Segoe UI" pitchFamily="34" charset="0"/>
                <a:cs typeface="Segoe UI" pitchFamily="34" charset="0"/>
              </a:rPr>
              <a:t>[1] Introduction to Robotics: Mechanics and Control (3rd Edition) - </a:t>
            </a:r>
            <a:r>
              <a:rPr lang="en-US" sz="2365" dirty="0">
                <a:latin typeface="Segoe UI" pitchFamily="34" charset="0"/>
                <a:cs typeface="Segoe UI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 J. Craig</a:t>
            </a:r>
            <a:endParaRPr lang="en-US" sz="2365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625012" y="15162293"/>
            <a:ext cx="10715878" cy="885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547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Ưu</a:t>
            </a:r>
            <a:r>
              <a:rPr lang="en-US" sz="3547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47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điểm</a:t>
            </a:r>
            <a:r>
              <a:rPr lang="en-US" sz="3547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marL="337871" lvl="0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Cánh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robot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 được điều khiển bằng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vi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driver A4988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 nên góc xoay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3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37871" lvl="0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Mọi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cánh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robot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GUIDE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3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37871" lvl="0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sát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cánh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robot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xa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3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354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Khuyết</a:t>
            </a:r>
            <a:r>
              <a:rPr lang="en-US" sz="354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54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3547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37871" lvl="0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phỏng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vi-VN" sz="2838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3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37871" lvl="0" indent="-33787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Giao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mềm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vi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Arduino Uno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cổng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baudrate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9600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nhầm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mong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38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en-US" sz="2838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5893" y="732758"/>
            <a:ext cx="19471838" cy="1603248"/>
            <a:chOff x="1166812" y="549094"/>
            <a:chExt cx="19471838" cy="1603248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12" y="659606"/>
              <a:ext cx="2620046" cy="1446824"/>
            </a:xfrm>
            <a:prstGeom prst="rect">
              <a:avLst/>
            </a:prstGeom>
            <a:effectLst>
              <a:glow rad="660400">
                <a:schemeClr val="bg1"/>
              </a:glo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8394" y="549094"/>
              <a:ext cx="2810256" cy="1603248"/>
            </a:xfrm>
            <a:prstGeom prst="rect">
              <a:avLst/>
            </a:prstGeom>
            <a:effectLst>
              <a:glow rad="660400">
                <a:schemeClr val="bg1"/>
              </a:glow>
            </a:effec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06C1D5-7F15-43FB-C08F-CCF8A484481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3" b="1905"/>
          <a:stretch/>
        </p:blipFill>
        <p:spPr bwMode="auto">
          <a:xfrm>
            <a:off x="2739866" y="8908481"/>
            <a:ext cx="4601101" cy="4334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9FA24-5BB7-55E7-4E51-03B4E719F2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t="18294" r="5628"/>
          <a:stretch/>
        </p:blipFill>
        <p:spPr bwMode="auto">
          <a:xfrm>
            <a:off x="1946077" y="14943037"/>
            <a:ext cx="6188678" cy="423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111C1-86BA-199D-26A1-FA80F3BD18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6487" y="19583611"/>
            <a:ext cx="5581650" cy="42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5782</TotalTime>
  <Words>461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Kumar Patra</dc:creator>
  <cp:lastModifiedBy>Loc Chau</cp:lastModifiedBy>
  <cp:revision>503</cp:revision>
  <cp:lastPrinted>2013-10-02T13:19:19Z</cp:lastPrinted>
  <dcterms:created xsi:type="dcterms:W3CDTF">2013-09-24T09:05:59Z</dcterms:created>
  <dcterms:modified xsi:type="dcterms:W3CDTF">2023-12-06T03:47:22Z</dcterms:modified>
</cp:coreProperties>
</file>