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78" r:id="rId13"/>
    <p:sldId id="272" r:id="rId14"/>
    <p:sldId id="273" r:id="rId15"/>
    <p:sldId id="274" r:id="rId16"/>
    <p:sldId id="275" r:id="rId17"/>
    <p:sldId id="276" r:id="rId18"/>
    <p:sldId id="277" r:id="rId19"/>
    <p:sldId id="279"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GIF"/><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rgm"/>
          <p:cNvPicPr>
            <a:picLocks noChangeAspect="1"/>
          </p:cNvPicPr>
          <p:nvPr/>
        </p:nvPicPr>
        <p:blipFill>
          <a:blip r:embed="rId1"/>
          <a:stretch>
            <a:fillRect/>
          </a:stretch>
        </p:blipFill>
        <p:spPr>
          <a:xfrm>
            <a:off x="-10160" y="-11430"/>
            <a:ext cx="12212320" cy="6880860"/>
          </a:xfrm>
          <a:prstGeom prst="rect">
            <a:avLst/>
          </a:prstGeom>
        </p:spPr>
      </p:pic>
      <p:sp>
        <p:nvSpPr>
          <p:cNvPr id="2" name="Title 1"/>
          <p:cNvSpPr>
            <a:spLocks noGrp="1"/>
          </p:cNvSpPr>
          <p:nvPr>
            <p:ph type="ctrTitle"/>
          </p:nvPr>
        </p:nvSpPr>
        <p:spPr>
          <a:xfrm>
            <a:off x="1525270" y="2261235"/>
            <a:ext cx="9144000" cy="2335530"/>
          </a:xfrm>
        </p:spPr>
        <p:txBody>
          <a:bodyPr>
            <a:normAutofit fontScale="90000"/>
          </a:bodyPr>
          <a:p>
            <a:br>
              <a:rPr lang="en-US" altLang="zh-CN" sz="2700" b="1" dirty="0">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STID3074 IT Project Management</a:t>
            </a:r>
            <a:br>
              <a:rPr kumimoji="0" lang="en-US" altLang="zh-CN" sz="2700" b="0" i="0" u="none" strike="noStrike" cap="none" normalizeH="0" baseline="0" dirty="0">
                <a:ln>
                  <a:noFill/>
                </a:ln>
                <a:solidFill>
                  <a:schemeClr val="tx1"/>
                </a:solidFill>
                <a:effectLst/>
              </a:rPr>
            </a:b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Second Semester Session 2017/2018 (A172)</a:t>
            </a:r>
            <a:br>
              <a:rPr kumimoji="0" lang="en-US" altLang="zh-CN" sz="2700" b="0" i="0" u="none" strike="noStrike" cap="none" normalizeH="0" baseline="0" dirty="0">
                <a:ln>
                  <a:noFill/>
                </a:ln>
                <a:solidFill>
                  <a:schemeClr val="tx1"/>
                </a:solidFill>
                <a:effectLst/>
              </a:rPr>
            </a:br>
            <a:r>
              <a:rPr lang="en-MY" altLang="en-US"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Presentation </a:t>
            </a: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Group Assignment </a:t>
            </a:r>
            <a:r>
              <a:rPr lang="en-MY" altLang="en-US"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2</a:t>
            </a:r>
            <a:br>
              <a:rPr kumimoji="0" lang="en-US" altLang="zh-CN" sz="2700" b="0" i="0" u="none" strike="noStrike" cap="none" normalizeH="0" baseline="0" dirty="0">
                <a:ln>
                  <a:noFill/>
                </a:ln>
                <a:solidFill>
                  <a:schemeClr val="tx1"/>
                </a:solidFill>
                <a:effectLst/>
              </a:rPr>
            </a:b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Prepared for: </a:t>
            </a:r>
            <a:br>
              <a:rPr kumimoji="0" lang="en-US" altLang="zh-CN" sz="2700" b="0" i="0" u="none" strike="noStrike" cap="none" normalizeH="0" baseline="0" dirty="0">
                <a:ln>
                  <a:noFill/>
                </a:ln>
                <a:solidFill>
                  <a:schemeClr val="tx1"/>
                </a:solidFill>
                <a:effectLst/>
              </a:rPr>
            </a:b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 Dr. </a:t>
            </a:r>
            <a:r>
              <a:rPr lang="en-US" altLang="zh-CN" sz="2700" b="1" dirty="0" err="1">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Zahurin</a:t>
            </a: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 </a:t>
            </a:r>
            <a:r>
              <a:rPr lang="en-US" altLang="zh-CN" sz="2700" b="1" dirty="0" err="1">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Bt</a:t>
            </a: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 Mat </a:t>
            </a:r>
            <a:r>
              <a:rPr lang="en-US" altLang="zh-CN" sz="2700" b="1" dirty="0" err="1">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Aji</a:t>
            </a:r>
            <a:r>
              <a:rPr lang="en-US" altLang="zh-CN" sz="2700" b="1"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sym typeface="+mn-ea"/>
              </a:rPr>
              <a:t> @ Alon</a:t>
            </a:r>
            <a:br>
              <a:rPr kumimoji="0" lang="en-US" altLang="zh-CN" sz="2700" b="0" i="0" u="none" strike="noStrike" cap="none" normalizeH="0" baseline="0" dirty="0">
                <a:ln>
                  <a:noFill/>
                </a:ln>
                <a:solidFill>
                  <a:schemeClr val="tx1"/>
                </a:solidFill>
                <a:effectLst/>
                <a:latin typeface="Arial" panose="020B0604020202020204" pitchFamily="34"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br>
              <a:rPr kumimoji="0" lang="en-US" altLang="zh-CN" sz="2700" b="1" i="0" u="none" strike="noStrike" cap="none" normalizeH="0" baseline="0" dirty="0">
                <a:ln>
                  <a:noFill/>
                </a:ln>
                <a:solidFill>
                  <a:schemeClr val="tx1"/>
                </a:solidFill>
                <a:effectLst/>
                <a:latin typeface="Calibri" panose="020F0502020204030204" charset="0"/>
                <a:ea typeface="SimSun" panose="02010600030101010101" pitchFamily="2" charset="-122"/>
                <a:cs typeface="Times New Roman" panose="02020603050405020304" pitchFamily="18" charset="0"/>
              </a:rPr>
            </a:b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STID3074 IT Project Management</a:t>
            </a:r>
            <a:br>
              <a:rPr kumimoji="0" lang="en-US" altLang="zh-CN" sz="2700" b="0" i="0" u="none" strike="noStrike" cap="none" normalizeH="0" baseline="0" dirty="0">
                <a:ln>
                  <a:noFill/>
                </a:ln>
                <a:solidFill>
                  <a:schemeClr val="tx1"/>
                </a:solidFill>
                <a:effectLst/>
              </a:rPr>
            </a:b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Second Semester Session 2017/2018 (A172)</a:t>
            </a:r>
            <a:br>
              <a:rPr kumimoji="0" lang="en-US" altLang="zh-CN" sz="2700" b="0" i="0" u="none" strike="noStrike" cap="none" normalizeH="0" baseline="0" dirty="0">
                <a:ln>
                  <a:noFill/>
                </a:ln>
                <a:solidFill>
                  <a:schemeClr val="tx1"/>
                </a:solidFill>
                <a:effectLst/>
              </a:rPr>
            </a:b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Group Assignment 1</a:t>
            </a:r>
            <a:br>
              <a:rPr kumimoji="0" lang="en-US" altLang="zh-CN" sz="2700" b="0" i="0" u="none" strike="noStrike" cap="none" normalizeH="0" baseline="0" dirty="0">
                <a:ln>
                  <a:noFill/>
                </a:ln>
                <a:solidFill>
                  <a:schemeClr val="tx1"/>
                </a:solidFill>
                <a:effectLst/>
              </a:rPr>
            </a:b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Prepared for: </a:t>
            </a:r>
            <a:br>
              <a:rPr kumimoji="0" lang="en-US" altLang="zh-CN" sz="2700" b="0" i="0" u="none" strike="noStrike" cap="none" normalizeH="0" baseline="0" dirty="0">
                <a:ln>
                  <a:noFill/>
                </a:ln>
                <a:solidFill>
                  <a:schemeClr val="tx1"/>
                </a:solidFill>
                <a:effectLst/>
              </a:rPr>
            </a:b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 Dr. </a:t>
            </a:r>
            <a:r>
              <a:rPr lang="en-US" altLang="zh-CN" sz="2700" b="1" dirty="0" err="1">
                <a:ln>
                  <a:noFill/>
                </a:ln>
                <a:effectLst/>
                <a:latin typeface="Calibri" panose="020F0502020204030204" charset="0"/>
                <a:ea typeface="SimSun" panose="02010600030101010101" pitchFamily="2" charset="-122"/>
                <a:cs typeface="Times New Roman" panose="02020603050405020304" pitchFamily="18" charset="0"/>
                <a:sym typeface="+mn-ea"/>
              </a:rPr>
              <a:t>Zahurin</a:t>
            </a: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 </a:t>
            </a:r>
            <a:r>
              <a:rPr lang="en-US" altLang="zh-CN" sz="2700" b="1" dirty="0" err="1">
                <a:ln>
                  <a:noFill/>
                </a:ln>
                <a:effectLst/>
                <a:latin typeface="Calibri" panose="020F0502020204030204" charset="0"/>
                <a:ea typeface="SimSun" panose="02010600030101010101" pitchFamily="2" charset="-122"/>
                <a:cs typeface="Times New Roman" panose="02020603050405020304" pitchFamily="18" charset="0"/>
                <a:sym typeface="+mn-ea"/>
              </a:rPr>
              <a:t>Bt</a:t>
            </a: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 Mat </a:t>
            </a:r>
            <a:r>
              <a:rPr lang="en-US" altLang="zh-CN" sz="2700" b="1" dirty="0" err="1">
                <a:ln>
                  <a:noFill/>
                </a:ln>
                <a:effectLst/>
                <a:latin typeface="Calibri" panose="020F0502020204030204" charset="0"/>
                <a:ea typeface="SimSun" panose="02010600030101010101" pitchFamily="2" charset="-122"/>
                <a:cs typeface="Times New Roman" panose="02020603050405020304" pitchFamily="18" charset="0"/>
                <a:sym typeface="+mn-ea"/>
              </a:rPr>
              <a:t>Aji</a:t>
            </a:r>
            <a:r>
              <a:rPr lang="en-US" altLang="zh-CN" sz="2700" b="1" dirty="0">
                <a:ln>
                  <a:noFill/>
                </a:ln>
                <a:effectLst/>
                <a:latin typeface="Calibri" panose="020F0502020204030204" charset="0"/>
                <a:ea typeface="SimSun" panose="02010600030101010101" pitchFamily="2" charset="-122"/>
                <a:cs typeface="Times New Roman" panose="02020603050405020304" pitchFamily="18" charset="0"/>
                <a:sym typeface="+mn-ea"/>
              </a:rPr>
              <a:t> @ Alon</a:t>
            </a:r>
            <a:br>
              <a:rPr kumimoji="0" lang="en-US" altLang="zh-CN" sz="2700" b="0" i="0" u="none" strike="noStrike" cap="none" normalizeH="0" baseline="0" dirty="0">
                <a:ln>
                  <a:noFill/>
                </a:ln>
                <a:solidFill>
                  <a:schemeClr val="tx1"/>
                </a:solidFill>
                <a:effectLst/>
                <a:latin typeface="Arial" panose="020B0604020202020204" pitchFamily="34" charset="0"/>
              </a:rPr>
            </a:br>
            <a:endParaRPr lang="en-US" sz="2700"/>
          </a:p>
        </p:txBody>
      </p:sp>
      <p:sp>
        <p:nvSpPr>
          <p:cNvPr id="3" name="Subtitle 2"/>
          <p:cNvSpPr>
            <a:spLocks noGrp="1"/>
          </p:cNvSpPr>
          <p:nvPr>
            <p:ph type="subTitle" idx="1"/>
          </p:nvPr>
        </p:nvSpPr>
        <p:spPr>
          <a:xfrm>
            <a:off x="1643380" y="4583113"/>
            <a:ext cx="9144000" cy="1655762"/>
          </a:xfrm>
        </p:spPr>
        <p:txBody>
          <a:bodyPr/>
          <a:p>
            <a:endParaRPr lang="en-US"/>
          </a:p>
        </p:txBody>
      </p:sp>
      <p:pic>
        <p:nvPicPr>
          <p:cNvPr id="1031" name="Picture 1" descr="Image result for UU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037" y="106551"/>
            <a:ext cx="3286125" cy="1390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p:cNvGraphicFramePr>
            <a:graphicFrameLocks noGrp="1"/>
          </p:cNvGraphicFramePr>
          <p:nvPr/>
        </p:nvGraphicFramePr>
        <p:xfrm>
          <a:off x="2524223" y="3714262"/>
          <a:ext cx="7861935" cy="2128520"/>
        </p:xfrm>
        <a:graphic>
          <a:graphicData uri="http://schemas.openxmlformats.org/drawingml/2006/table">
            <a:tbl>
              <a:tblPr firstRow="1" firstCol="1" bandRow="1">
                <a:tableStyleId>{5C22544A-7EE6-4342-B048-85BDC9FD1C3A}</a:tableStyleId>
              </a:tblPr>
              <a:tblGrid>
                <a:gridCol w="3931077"/>
                <a:gridCol w="3931077"/>
              </a:tblGrid>
              <a:tr h="447040">
                <a:tc>
                  <a:txBody>
                    <a:bodyPr/>
                    <a:p>
                      <a:pPr algn="ctr">
                        <a:lnSpc>
                          <a:spcPct val="115000"/>
                        </a:lnSpc>
                        <a:spcAft>
                          <a:spcPts val="0"/>
                        </a:spcAft>
                      </a:pPr>
                      <a:r>
                        <a:rPr lang="en-US" sz="2400">
                          <a:effectLst/>
                        </a:rPr>
                        <a:t>Name</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c>
                  <a:txBody>
                    <a:bodyPr/>
                    <a:p>
                      <a:pPr algn="ctr">
                        <a:lnSpc>
                          <a:spcPct val="115000"/>
                        </a:lnSpc>
                        <a:spcAft>
                          <a:spcPts val="0"/>
                        </a:spcAft>
                      </a:pPr>
                      <a:r>
                        <a:rPr lang="en-US" sz="2400">
                          <a:effectLst/>
                        </a:rPr>
                        <a:t>Matric Number</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r>
              <a:tr h="420370">
                <a:tc>
                  <a:txBody>
                    <a:bodyPr/>
                    <a:p>
                      <a:pPr algn="ctr">
                        <a:lnSpc>
                          <a:spcPct val="115000"/>
                        </a:lnSpc>
                        <a:spcAft>
                          <a:spcPts val="0"/>
                        </a:spcAft>
                      </a:pPr>
                      <a:r>
                        <a:rPr lang="en-MY" sz="2400">
                          <a:effectLst/>
                        </a:rPr>
                        <a:t>Yow Wei Lin</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c>
                  <a:txBody>
                    <a:bodyPr/>
                    <a:p>
                      <a:pPr algn="ctr">
                        <a:lnSpc>
                          <a:spcPct val="115000"/>
                        </a:lnSpc>
                        <a:spcAft>
                          <a:spcPts val="0"/>
                        </a:spcAft>
                      </a:pPr>
                      <a:r>
                        <a:rPr lang="en-US" sz="2400">
                          <a:effectLst/>
                        </a:rPr>
                        <a:t>24566</a:t>
                      </a:r>
                      <a:r>
                        <a:rPr lang="en-MY" sz="2400">
                          <a:effectLst/>
                        </a:rPr>
                        <a:t>9</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r>
              <a:tr h="417475">
                <a:tc>
                  <a:txBody>
                    <a:bodyPr/>
                    <a:p>
                      <a:pPr algn="ctr">
                        <a:lnSpc>
                          <a:spcPct val="115000"/>
                        </a:lnSpc>
                        <a:spcAft>
                          <a:spcPts val="0"/>
                        </a:spcAft>
                      </a:pPr>
                      <a:r>
                        <a:rPr lang="en-MY" sz="2400">
                          <a:effectLst/>
                        </a:rPr>
                        <a:t>Nur Aini Bt Arasad</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c>
                  <a:txBody>
                    <a:bodyPr/>
                    <a:p>
                      <a:pPr algn="ctr">
                        <a:lnSpc>
                          <a:spcPct val="115000"/>
                        </a:lnSpc>
                        <a:spcAft>
                          <a:spcPts val="0"/>
                        </a:spcAft>
                      </a:pPr>
                      <a:r>
                        <a:rPr lang="en-US" sz="2400">
                          <a:effectLst/>
                        </a:rPr>
                        <a:t>245804</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r>
              <a:tr h="420370">
                <a:tc>
                  <a:txBody>
                    <a:bodyPr/>
                    <a:p>
                      <a:pPr indent="306070" algn="just">
                        <a:lnSpc>
                          <a:spcPct val="115000"/>
                        </a:lnSpc>
                        <a:spcAft>
                          <a:spcPts val="0"/>
                        </a:spcAft>
                      </a:pPr>
                      <a:r>
                        <a:rPr lang="en-MY" sz="2400">
                          <a:effectLst/>
                        </a:rPr>
                        <a:t>Nurizan Bt Razak </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c>
                  <a:txBody>
                    <a:bodyPr/>
                    <a:p>
                      <a:pPr algn="ctr">
                        <a:lnSpc>
                          <a:spcPct val="115000"/>
                        </a:lnSpc>
                        <a:spcAft>
                          <a:spcPts val="0"/>
                        </a:spcAft>
                      </a:pPr>
                      <a:r>
                        <a:rPr lang="en-US" sz="2400">
                          <a:effectLst/>
                        </a:rPr>
                        <a:t>246169</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r>
              <a:tr h="417475">
                <a:tc>
                  <a:txBody>
                    <a:bodyPr/>
                    <a:p>
                      <a:pPr algn="ctr">
                        <a:lnSpc>
                          <a:spcPct val="115000"/>
                        </a:lnSpc>
                        <a:spcAft>
                          <a:spcPts val="0"/>
                        </a:spcAft>
                      </a:pPr>
                      <a:r>
                        <a:rPr lang="en-MY" sz="2400">
                          <a:effectLst/>
                        </a:rPr>
                        <a:t>Siti Nor Fatin Bt Ahmad</a:t>
                      </a:r>
                      <a:endParaRPr lang="en-MY" sz="100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c>
                  <a:txBody>
                    <a:bodyPr/>
                    <a:p>
                      <a:pPr algn="ctr">
                        <a:lnSpc>
                          <a:spcPct val="115000"/>
                        </a:lnSpc>
                        <a:spcAft>
                          <a:spcPts val="0"/>
                        </a:spcAft>
                      </a:pPr>
                      <a:r>
                        <a:rPr lang="en-US" sz="2400" dirty="0">
                          <a:effectLst/>
                        </a:rPr>
                        <a:t>246015</a:t>
                      </a:r>
                      <a:endParaRPr lang="en-MY" sz="1000" dirty="0">
                        <a:effectLst/>
                        <a:latin typeface="Calibri" panose="020F0502020204030204"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389870" y="4559300"/>
            <a:ext cx="1515110" cy="1830070"/>
          </a:xfrm>
          <a:prstGeom prst="rect">
            <a:avLst/>
          </a:prstGeom>
        </p:spPr>
      </p:pic>
      <p:sp>
        <p:nvSpPr>
          <p:cNvPr id="5" name="Title 4"/>
          <p:cNvSpPr>
            <a:spLocks noGrp="1"/>
          </p:cNvSpPr>
          <p:nvPr>
            <p:ph type="title"/>
          </p:nvPr>
        </p:nvSpPr>
        <p:spPr/>
        <p:txBody>
          <a:bodyPr/>
          <a:p>
            <a:endParaRPr lang="en-US"/>
          </a:p>
        </p:txBody>
      </p:sp>
      <p:sp>
        <p:nvSpPr>
          <p:cNvPr id="7" name="Content Placeholder 2"/>
          <p:cNvSpPr>
            <a:spLocks noGrp="1"/>
          </p:cNvSpPr>
          <p:nvPr/>
        </p:nvSpPr>
        <p:spPr>
          <a:xfrm>
            <a:off x="641350" y="671830"/>
            <a:ext cx="11149965" cy="5906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MY" altLang="en-US" sz="2600">
                <a:sym typeface="+mn-ea"/>
              </a:rPr>
              <a:t>B. Offering the discount price </a:t>
            </a:r>
            <a:endParaRPr lang="en-MY" altLang="en-US" sz="2600">
              <a:sym typeface="+mn-ea"/>
            </a:endParaRPr>
          </a:p>
          <a:p>
            <a:pPr marL="0" indent="0">
              <a:buNone/>
            </a:pPr>
            <a:endParaRPr lang="en-MY" altLang="en-US" sz="2600"/>
          </a:p>
          <a:p>
            <a:r>
              <a:rPr lang="en-MY" altLang="en-US" sz="2600">
                <a:sym typeface="+mn-ea"/>
              </a:rPr>
              <a:t>Recommended to make offer for certain sizes of chocolate, especially the less popular sizes of chocolate. This will stimulate the sales. </a:t>
            </a:r>
            <a:endParaRPr lang="en-MY" altLang="en-US" sz="2600"/>
          </a:p>
          <a:p>
            <a:pPr marL="0" indent="0">
              <a:buNone/>
            </a:pPr>
            <a:endParaRPr lang="en-MY" altLang="en-US" sz="2600"/>
          </a:p>
          <a:p>
            <a:pPr marL="0" indent="0">
              <a:buNone/>
            </a:pPr>
            <a:r>
              <a:rPr lang="en-MY" altLang="en-US" sz="2600"/>
              <a:t>C.Focusing the selling on the student residential area or campus, or both.</a:t>
            </a:r>
            <a:endParaRPr lang="en-MY" altLang="en-US" sz="2600"/>
          </a:p>
          <a:p>
            <a:pPr marL="0" indent="0">
              <a:buNone/>
            </a:pPr>
            <a:r>
              <a:rPr lang="en-MY" altLang="en-US" sz="2600"/>
              <a:t> </a:t>
            </a:r>
            <a:endParaRPr lang="en-MY" altLang="en-US" sz="2600"/>
          </a:p>
          <a:p>
            <a:r>
              <a:rPr lang="en-MY" altLang="en-US" sz="2600"/>
              <a:t>Recommended the selling on the student residential area, which we can apply the self-service approach to do business and door-to-door selling. </a:t>
            </a:r>
            <a:endParaRPr lang="en-MY" altLang="en-US" sz="2600"/>
          </a:p>
          <a:p>
            <a:endParaRPr lang="en-MY" altLang="en-US" sz="2600"/>
          </a:p>
          <a:p>
            <a:r>
              <a:rPr lang="en-MY" altLang="en-US" sz="2600"/>
              <a:t>Able to reduce the agents hiring cost. </a:t>
            </a:r>
            <a:endParaRPr lang="en-MY" altLang="en-US"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3316288" y="5760085"/>
            <a:ext cx="5080000" cy="275590"/>
          </a:xfrm>
          <a:prstGeom prst="rect">
            <a:avLst/>
          </a:prstGeom>
          <a:noFill/>
          <a:ln w="9525">
            <a:noFill/>
          </a:ln>
        </p:spPr>
        <p:txBody>
          <a:bodyPr>
            <a:spAutoFit/>
          </a:bodyPr>
          <a:p>
            <a:pPr indent="0"/>
            <a:r>
              <a:rPr sz="1200" b="0">
                <a:latin typeface="Times New Roman" panose="02020603050405020304" pitchFamily="18" charset="0"/>
                <a:cs typeface="Times New Roman" panose="02020603050405020304" pitchFamily="18" charset="0"/>
              </a:rPr>
              <a:t> </a:t>
            </a:r>
            <a:endParaRPr lang="en-US"/>
          </a:p>
        </p:txBody>
      </p:sp>
      <p:sp>
        <p:nvSpPr>
          <p:cNvPr id="4" name="Text Box 3"/>
          <p:cNvSpPr txBox="1"/>
          <p:nvPr/>
        </p:nvSpPr>
        <p:spPr>
          <a:xfrm>
            <a:off x="78740" y="85090"/>
            <a:ext cx="10466705" cy="891540"/>
          </a:xfrm>
          <a:prstGeom prst="rect">
            <a:avLst/>
          </a:prstGeom>
          <a:noFill/>
        </p:spPr>
        <p:txBody>
          <a:bodyPr wrap="square" rtlCol="0" anchor="t">
            <a:spAutoFit/>
          </a:bodyPr>
          <a:p>
            <a:pPr lvl="1" rtl="0">
              <a:spcBef>
                <a:spcPct val="0"/>
              </a:spcBef>
            </a:pPr>
            <a:r>
              <a:rPr lang="en-MY" sz="2600" b="1" dirty="0" smtClean="0">
                <a:sym typeface="+mn-ea"/>
              </a:rPr>
              <a:t>6.0 </a:t>
            </a:r>
            <a:r>
              <a:rPr lang="en-MY" sz="2600" b="1" dirty="0" smtClean="0">
                <a:latin typeface="Old English Text MT" panose="03040902040508030806" charset="0"/>
                <a:sym typeface="+mn-ea"/>
              </a:rPr>
              <a:t>Preliminary </a:t>
            </a:r>
            <a:r>
              <a:rPr lang="en-MY" sz="2600" b="1" dirty="0">
                <a:latin typeface="Old English Text MT" panose="03040902040508030806" charset="0"/>
                <a:sym typeface="+mn-ea"/>
              </a:rPr>
              <a:t>Project Requirements</a:t>
            </a:r>
            <a:br>
              <a:rPr lang="en-MY" sz="2600" dirty="0">
                <a:latin typeface="Old English Text MT" panose="03040902040508030806" charset="0"/>
                <a:sym typeface="+mn-ea"/>
              </a:rPr>
            </a:br>
            <a:endParaRPr lang="en-US" sz="2600">
              <a:latin typeface="Old English Text MT" panose="03040902040508030806" charset="0"/>
            </a:endParaRPr>
          </a:p>
        </p:txBody>
      </p:sp>
      <p:sp>
        <p:nvSpPr>
          <p:cNvPr id="5" name="Rectangle 1"/>
          <p:cNvSpPr>
            <a:spLocks noChangeArrowheads="1"/>
          </p:cNvSpPr>
          <p:nvPr/>
        </p:nvSpPr>
        <p:spPr bwMode="auto">
          <a:xfrm>
            <a:off x="609402" y="587837"/>
            <a:ext cx="658368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457200" algn="r"/>
                <a:tab pos="2743200" algn="ctr"/>
                <a:tab pos="5486400" algn="r"/>
              </a:tabLs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 FUNCTIONAL REQUIREMENTS</a:t>
            </a:r>
            <a:r>
              <a:rPr kumimoji="0" lang="en-US" altLang="zh-CN" sz="2300" b="1"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600" b="1"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Content Placeholder 5"/>
          <p:cNvGraphicFramePr>
            <a:graphicFrameLocks noGrp="1"/>
          </p:cNvGraphicFramePr>
          <p:nvPr>
            <p:ph idx="1"/>
          </p:nvPr>
        </p:nvGraphicFramePr>
        <p:xfrm>
          <a:off x="201930" y="1080135"/>
          <a:ext cx="11757660" cy="5739130"/>
        </p:xfrm>
        <a:graphic>
          <a:graphicData uri="http://schemas.openxmlformats.org/drawingml/2006/table">
            <a:tbl>
              <a:tblPr firstRow="1" firstCol="1" bandRow="1">
                <a:tableStyleId>{9D7B26C5-4107-4FEC-AEDC-1716B250A1EF}</a:tableStyleId>
              </a:tblPr>
              <a:tblGrid>
                <a:gridCol w="919480"/>
                <a:gridCol w="8710930"/>
                <a:gridCol w="2127250"/>
              </a:tblGrid>
              <a:tr h="332740">
                <a:tc>
                  <a:txBody>
                    <a:bodyPr/>
                    <a:p>
                      <a:pPr algn="ctr">
                        <a:lnSpc>
                          <a:spcPct val="115000"/>
                        </a:lnSpc>
                        <a:spcBef>
                          <a:spcPts val="200"/>
                        </a:spcBef>
                        <a:spcAft>
                          <a:spcPts val="200"/>
                        </a:spcAft>
                      </a:pPr>
                      <a:r>
                        <a:rPr lang="en-US" sz="1900" dirty="0">
                          <a:effectLst/>
                        </a:rPr>
                        <a:t>No.</a:t>
                      </a:r>
                      <a:endParaRPr lang="en-US" sz="19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Bef>
                          <a:spcPts val="200"/>
                        </a:spcBef>
                        <a:spcAft>
                          <a:spcPts val="200"/>
                        </a:spcAft>
                      </a:pPr>
                      <a:r>
                        <a:rPr lang="en-US" sz="1900">
                          <a:effectLst/>
                        </a:rPr>
                        <a:t>Requirement Description</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Bef>
                          <a:spcPts val="200"/>
                        </a:spcBef>
                        <a:spcAft>
                          <a:spcPts val="200"/>
                        </a:spcAft>
                      </a:pPr>
                      <a:r>
                        <a:rPr lang="en-US" sz="1900">
                          <a:effectLst/>
                        </a:rPr>
                        <a:t>Priority</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US" sz="1900" b="1">
                          <a:effectLst/>
                        </a:rPr>
                        <a:t>View Item</a:t>
                      </a:r>
                      <a:endParaRPr lang="en-US" sz="1900" b="1">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1.</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search for item </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2.</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select items from the picture</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3.</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delete one item or all from current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4.</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click CONFIRM button to confirm the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5.</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System shall save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O</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483235">
                <a:tc>
                  <a:txBody>
                    <a:bodyPr/>
                    <a:p>
                      <a:pPr algn="ctr">
                        <a:lnSpc>
                          <a:spcPct val="115000"/>
                        </a:lnSpc>
                        <a:spcAft>
                          <a:spcPts val="1000"/>
                        </a:spcAft>
                        <a:tabLst>
                          <a:tab pos="2743200" algn="ctr"/>
                          <a:tab pos="5486400" algn="r"/>
                          <a:tab pos="457200" algn="l"/>
                          <a:tab pos="2743200" algn="ctr"/>
                          <a:tab pos="5486400" algn="r"/>
                        </a:tabLst>
                      </a:pPr>
                      <a:r>
                        <a:rPr lang="en-US" sz="1900">
                          <a:effectLst/>
                        </a:rPr>
                        <a:t>6.</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view the list of current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546100">
                <a:tc gridSpan="3">
                  <a:txBody>
                    <a:bodyPr/>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hMerge="1">
                  <a:tcPr/>
                </a:tc>
                <a:tc hMerge="1">
                  <a:tcPr/>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US" sz="1900" b="1">
                          <a:effectLst/>
                        </a:rPr>
                        <a:t>Make Order</a:t>
                      </a:r>
                      <a:endParaRPr lang="en-US" sz="1900" b="1">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53695">
                <a:tc>
                  <a:txBody>
                    <a:bodyPr/>
                    <a:p>
                      <a:pPr algn="ctr">
                        <a:lnSpc>
                          <a:spcPct val="115000"/>
                        </a:lnSpc>
                        <a:spcAft>
                          <a:spcPts val="1000"/>
                        </a:spcAft>
                        <a:tabLst>
                          <a:tab pos="2743200" algn="ctr"/>
                          <a:tab pos="5486400" algn="r"/>
                          <a:tab pos="457200" algn="l"/>
                          <a:tab pos="2743200" algn="ctr"/>
                          <a:tab pos="5486400" algn="r"/>
                        </a:tabLst>
                      </a:pPr>
                      <a:r>
                        <a:rPr lang="en-US" sz="1900">
                          <a:effectLst/>
                        </a:rPr>
                        <a:t>7.</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dirty="0">
                          <a:effectLst/>
                        </a:rPr>
                        <a:t>User can click ADD ON button to add item to the current order</a:t>
                      </a:r>
                      <a:endParaRPr lang="en-MY" sz="19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O</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60680">
                <a:tc>
                  <a:txBody>
                    <a:bodyPr/>
                    <a:p>
                      <a:pPr algn="ctr">
                        <a:lnSpc>
                          <a:spcPct val="115000"/>
                        </a:lnSpc>
                        <a:spcAft>
                          <a:spcPts val="1000"/>
                        </a:spcAft>
                        <a:tabLst>
                          <a:tab pos="2743200" algn="ctr"/>
                          <a:tab pos="5486400" algn="r"/>
                          <a:tab pos="457200" algn="l"/>
                          <a:tab pos="2743200" algn="ctr"/>
                          <a:tab pos="5486400" algn="r"/>
                        </a:tabLst>
                      </a:pPr>
                      <a:r>
                        <a:rPr lang="en-US" sz="1900">
                          <a:effectLst/>
                        </a:rPr>
                        <a:t>8.</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click CONFIRM button to confirm the add on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60045">
                <a:tc>
                  <a:txBody>
                    <a:bodyPr/>
                    <a:p>
                      <a:pPr algn="ctr">
                        <a:lnSpc>
                          <a:spcPct val="115000"/>
                        </a:lnSpc>
                        <a:spcAft>
                          <a:spcPts val="1000"/>
                        </a:spcAft>
                        <a:tabLst>
                          <a:tab pos="2743200" algn="ctr"/>
                          <a:tab pos="5486400" algn="r"/>
                          <a:tab pos="457200" algn="l"/>
                          <a:tab pos="2743200" algn="ctr"/>
                          <a:tab pos="5486400" algn="r"/>
                        </a:tabLst>
                      </a:pPr>
                      <a:r>
                        <a:rPr lang="en-US" sz="1900">
                          <a:effectLst/>
                        </a:rPr>
                        <a:t>9.</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User can view the list of current order after add on the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32740">
                <a:tc>
                  <a:txBody>
                    <a:bodyPr/>
                    <a:p>
                      <a:pPr algn="ctr">
                        <a:lnSpc>
                          <a:spcPct val="115000"/>
                        </a:lnSpc>
                        <a:spcAft>
                          <a:spcPts val="1000"/>
                        </a:spcAft>
                        <a:tabLst>
                          <a:tab pos="2743200" algn="ctr"/>
                          <a:tab pos="5486400" algn="r"/>
                          <a:tab pos="457200" algn="l"/>
                          <a:tab pos="2743200" algn="ctr"/>
                          <a:tab pos="5486400" algn="r"/>
                        </a:tabLst>
                      </a:pPr>
                      <a:r>
                        <a:rPr lang="en-US" sz="1900">
                          <a:effectLst/>
                        </a:rPr>
                        <a:t>10.</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a:effectLst/>
                        </a:rPr>
                        <a:t>System will calculate the total order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640715">
                <a:tc>
                  <a:txBody>
                    <a:bodyPr/>
                    <a:p>
                      <a:pPr algn="ctr">
                        <a:lnSpc>
                          <a:spcPct val="115000"/>
                        </a:lnSpc>
                        <a:spcAft>
                          <a:spcPts val="1000"/>
                        </a:spcAft>
                        <a:tabLst>
                          <a:tab pos="2743200" algn="ctr"/>
                          <a:tab pos="5486400" algn="r"/>
                          <a:tab pos="457200" algn="l"/>
                          <a:tab pos="2743200" algn="ctr"/>
                          <a:tab pos="5486400" algn="r"/>
                        </a:tabLst>
                      </a:pPr>
                      <a:r>
                        <a:rPr lang="en-US" sz="1900">
                          <a:effectLst/>
                        </a:rPr>
                        <a:t>11.</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nSpc>
                          <a:spcPct val="115000"/>
                        </a:lnSpc>
                        <a:spcAft>
                          <a:spcPts val="1000"/>
                        </a:spcAft>
                      </a:pPr>
                      <a:r>
                        <a:rPr lang="en-MY" sz="1900" dirty="0">
                          <a:effectLst/>
                        </a:rPr>
                        <a:t>System will display the list of total order including price to the user</a:t>
                      </a:r>
                      <a:endParaRPr lang="en-MY" sz="19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p>
                      <a:pPr algn="ctr">
                        <a:lnSpc>
                          <a:spcPct val="115000"/>
                        </a:lnSpc>
                        <a:spcAft>
                          <a:spcPts val="1000"/>
                        </a:spcAft>
                      </a:pPr>
                      <a:r>
                        <a:rPr lang="en-US" sz="1900" dirty="0">
                          <a:effectLst/>
                        </a:rPr>
                        <a:t>M</a:t>
                      </a:r>
                      <a:endParaRPr lang="en-US" sz="1900" dirty="0">
                        <a:effectLst/>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14960" y="47625"/>
          <a:ext cx="11562080" cy="6732270"/>
        </p:xfrm>
        <a:graphic>
          <a:graphicData uri="http://schemas.openxmlformats.org/drawingml/2006/table">
            <a:tbl>
              <a:tblPr firstRow="1" firstCol="1" bandRow="1">
                <a:tableStyleId>{3B4B98B0-60AC-42C2-AFA5-B58CD77FA1E5}</a:tableStyleId>
              </a:tblPr>
              <a:tblGrid>
                <a:gridCol w="904240"/>
                <a:gridCol w="8565515"/>
                <a:gridCol w="2092325"/>
              </a:tblGrid>
              <a:tr h="643890">
                <a:tc>
                  <a:txBody>
                    <a:bodyPr/>
                    <a:lstStyle/>
                    <a:p>
                      <a:pPr algn="ctr">
                        <a:lnSpc>
                          <a:spcPct val="115000"/>
                        </a:lnSpc>
                        <a:spcAft>
                          <a:spcPts val="1000"/>
                        </a:spcAft>
                        <a:tabLst>
                          <a:tab pos="2743200" algn="ctr"/>
                          <a:tab pos="5486400" algn="r"/>
                          <a:tab pos="457200" algn="l"/>
                          <a:tab pos="2743200" algn="ctr"/>
                          <a:tab pos="5486400" algn="r"/>
                        </a:tabLst>
                      </a:pPr>
                      <a:r>
                        <a:rPr lang="en-US" sz="2300" dirty="0">
                          <a:effectLst/>
                        </a:rPr>
                        <a:t> </a:t>
                      </a:r>
                      <a:endParaRPr lang="en-US" sz="23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2300" b="1" dirty="0">
                          <a:effectLst/>
                        </a:rPr>
                        <a:t>Get Order</a:t>
                      </a:r>
                      <a:endParaRPr lang="en-US" sz="23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44525">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12.</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MY" sz="2300" dirty="0">
                          <a:effectLst/>
                        </a:rPr>
                        <a:t>Admin can get list of order</a:t>
                      </a:r>
                      <a:endParaRPr lang="en-MY" sz="23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M</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805180">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13.</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MY" sz="2300">
                          <a:effectLst/>
                        </a:rPr>
                        <a:t>Admin will click DONE button after all the items has been delivered</a:t>
                      </a:r>
                      <a:endParaRPr lang="en-MY"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M</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43890">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29285">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2300" b="1" dirty="0">
                          <a:effectLst/>
                        </a:rPr>
                        <a:t>Make Payment</a:t>
                      </a:r>
                      <a:endParaRPr lang="en-US" sz="23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 </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28015">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14.</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MY" sz="2300">
                          <a:effectLst/>
                        </a:rPr>
                        <a:t>User can insert name, number matric and inasis</a:t>
                      </a:r>
                      <a:endParaRPr lang="en-MY"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M</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22300">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15.</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just">
                        <a:lnSpc>
                          <a:spcPct val="115000"/>
                        </a:lnSpc>
                        <a:spcAft>
                          <a:spcPts val="1000"/>
                        </a:spcAft>
                      </a:pPr>
                      <a:r>
                        <a:rPr lang="en-MY" sz="2300" dirty="0">
                          <a:effectLst/>
                        </a:rPr>
                        <a:t>There are two type of payment can be done either through debit or </a:t>
                      </a:r>
                      <a:r>
                        <a:rPr lang="en-MY" sz="2300" dirty="0" smtClean="0">
                          <a:effectLst/>
                        </a:rPr>
                        <a:t>credit</a:t>
                      </a:r>
                      <a:endParaRPr lang="en-MY" sz="2300" dirty="0" smtClean="0">
                        <a:effectLst/>
                      </a:endParaRPr>
                    </a:p>
                  </a:txBody>
                  <a:tcPr marL="68580" marR="68580" marT="0" marB="0"/>
                </a:tc>
                <a:tc>
                  <a:txBody>
                    <a:bodyPr/>
                    <a:lstStyle/>
                    <a:p>
                      <a:pPr algn="ctr">
                        <a:lnSpc>
                          <a:spcPct val="115000"/>
                        </a:lnSpc>
                        <a:spcAft>
                          <a:spcPts val="1000"/>
                        </a:spcAft>
                      </a:pPr>
                      <a:r>
                        <a:rPr lang="en-US" sz="2300" dirty="0">
                          <a:effectLst/>
                        </a:rPr>
                        <a:t>M</a:t>
                      </a:r>
                      <a:endParaRPr lang="en-US" sz="2300" dirty="0">
                        <a:effectLst/>
                        <a:latin typeface="Calibri" panose="020F0502020204030204"/>
                        <a:ea typeface="SimSun" panose="02010600030101010101" pitchFamily="2" charset="-122"/>
                        <a:cs typeface="Times New Roman" panose="02020603050405020304"/>
                      </a:endParaRPr>
                    </a:p>
                  </a:txBody>
                  <a:tcPr marL="68580" marR="68580" marT="0" marB="0"/>
                </a:tc>
              </a:tr>
              <a:tr h="643890">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16.</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just">
                        <a:lnSpc>
                          <a:spcPct val="115000"/>
                        </a:lnSpc>
                        <a:spcAft>
                          <a:spcPts val="1000"/>
                        </a:spcAft>
                      </a:pPr>
                      <a:r>
                        <a:rPr lang="en-MY" sz="2300" dirty="0">
                          <a:effectLst/>
                        </a:rPr>
                        <a:t>Payment can be done by variance type of bank</a:t>
                      </a:r>
                      <a:endParaRPr lang="en-MY" sz="23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M</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44525">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17.</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MY" sz="2300">
                          <a:effectLst/>
                        </a:rPr>
                        <a:t>User shall click DONE button order</a:t>
                      </a:r>
                      <a:endParaRPr lang="en-MY"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a:effectLst/>
                        </a:rPr>
                        <a:t>M</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r>
              <a:tr h="643890">
                <a:tc>
                  <a:txBody>
                    <a:bodyPr/>
                    <a:lstStyle/>
                    <a:p>
                      <a:pPr algn="ctr">
                        <a:lnSpc>
                          <a:spcPct val="115000"/>
                        </a:lnSpc>
                        <a:spcAft>
                          <a:spcPts val="1000"/>
                        </a:spcAft>
                        <a:tabLst>
                          <a:tab pos="2743200" algn="ctr"/>
                          <a:tab pos="5486400" algn="r"/>
                          <a:tab pos="457200" algn="l"/>
                          <a:tab pos="2743200" algn="ctr"/>
                          <a:tab pos="5486400" algn="r"/>
                        </a:tabLst>
                      </a:pPr>
                      <a:r>
                        <a:rPr lang="en-US" sz="2300">
                          <a:effectLst/>
                        </a:rPr>
                        <a:t>18.</a:t>
                      </a:r>
                      <a:endParaRPr lang="en-US"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MY" sz="2300">
                          <a:effectLst/>
                        </a:rPr>
                        <a:t>System will display the receipt</a:t>
                      </a:r>
                      <a:endParaRPr lang="en-MY" sz="23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2300" dirty="0">
                          <a:effectLst/>
                        </a:rPr>
                        <a:t>M</a:t>
                      </a:r>
                      <a:endParaRPr lang="en-US" sz="2300" dirty="0">
                        <a:effectLst/>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155" y="-341630"/>
            <a:ext cx="7955280" cy="891540"/>
          </a:xfrm>
          <a:prstGeom prst="rect">
            <a:avLst/>
          </a:prstGeom>
        </p:spPr>
        <p:txBody>
          <a:bodyPr wrap="square">
            <a:spAutoFit/>
          </a:bodyPr>
          <a:lstStyle/>
          <a:p>
            <a:r>
              <a:rPr lang="en-US" sz="2600" b="1" dirty="0"/>
              <a:t> </a:t>
            </a:r>
            <a:endParaRPr lang="en-MY" sz="2600" dirty="0"/>
          </a:p>
          <a:p>
            <a:r>
              <a:rPr lang="en-US" sz="2600" b="1" dirty="0"/>
              <a:t>B. NON-FUNCTIONAL REQUIREMENTS</a:t>
            </a:r>
            <a:endParaRPr lang="en-MY" sz="2600" dirty="0"/>
          </a:p>
        </p:txBody>
      </p:sp>
      <p:graphicFrame>
        <p:nvGraphicFramePr>
          <p:cNvPr id="5" name="Table 4"/>
          <p:cNvGraphicFramePr>
            <a:graphicFrameLocks noGrp="1"/>
          </p:cNvGraphicFramePr>
          <p:nvPr/>
        </p:nvGraphicFramePr>
        <p:xfrm>
          <a:off x="355600" y="569595"/>
          <a:ext cx="11480800" cy="5719445"/>
        </p:xfrm>
        <a:graphic>
          <a:graphicData uri="http://schemas.openxmlformats.org/drawingml/2006/table">
            <a:tbl>
              <a:tblPr firstRow="1" firstCol="1" bandRow="1">
                <a:tableStyleId>{3B4B98B0-60AC-42C2-AFA5-B58CD77FA1E5}</a:tableStyleId>
              </a:tblPr>
              <a:tblGrid>
                <a:gridCol w="887730"/>
                <a:gridCol w="8625840"/>
                <a:gridCol w="1967230"/>
              </a:tblGrid>
              <a:tr h="386715">
                <a:tc>
                  <a:txBody>
                    <a:bodyPr/>
                    <a:lstStyle/>
                    <a:p>
                      <a:pPr algn="ctr">
                        <a:lnSpc>
                          <a:spcPct val="115000"/>
                        </a:lnSpc>
                        <a:spcBef>
                          <a:spcPts val="200"/>
                        </a:spcBef>
                        <a:spcAft>
                          <a:spcPts val="200"/>
                        </a:spcAft>
                      </a:pPr>
                      <a:r>
                        <a:rPr lang="en-US" sz="1900" dirty="0">
                          <a:effectLst/>
                        </a:rPr>
                        <a:t>No.</a:t>
                      </a:r>
                      <a:endParaRPr lang="en-US" sz="1900"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Bef>
                          <a:spcPts val="200"/>
                        </a:spcBef>
                        <a:spcAft>
                          <a:spcPts val="200"/>
                        </a:spcAft>
                      </a:pPr>
                      <a:r>
                        <a:rPr lang="en-US" sz="1900">
                          <a:effectLst/>
                        </a:rPr>
                        <a:t>Requirement Description</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Bef>
                          <a:spcPts val="200"/>
                        </a:spcBef>
                        <a:spcAft>
                          <a:spcPts val="200"/>
                        </a:spcAft>
                      </a:pPr>
                      <a:r>
                        <a:rPr lang="en-US" sz="1900">
                          <a:effectLst/>
                        </a:rPr>
                        <a:t>Priority</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8544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b="1" dirty="0">
                          <a:effectLst/>
                        </a:rPr>
                        <a:t>Reliability issues</a:t>
                      </a:r>
                      <a:endParaRPr lang="en-US" sz="19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483870">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19.</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tabLst>
                          <a:tab pos="2743200" algn="ctr"/>
                          <a:tab pos="5486400" algn="r"/>
                          <a:tab pos="457200" algn="l"/>
                          <a:tab pos="2743200" algn="ctr"/>
                          <a:tab pos="5486400" algn="r"/>
                        </a:tabLst>
                      </a:pPr>
                      <a:r>
                        <a:rPr lang="en-MY" sz="1900">
                          <a:effectLst/>
                        </a:rPr>
                        <a:t>The system should not crash while the user using this system.</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45783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20.</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a:effectLst/>
                        </a:rPr>
                        <a:t>If the systems down, it should behave perfectly normal when reloaded again.</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601345">
                <a:tc gridSpan="3">
                  <a:txBody>
                    <a:bodyPr/>
                    <a:lstStyle/>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hMerge="1">
                  <a:tcPr/>
                </a:tc>
                <a:tc hMerge="1">
                  <a:tcPr/>
                </a:tc>
              </a:tr>
              <a:tr h="38671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b="1" dirty="0">
                          <a:effectLst/>
                        </a:rPr>
                        <a:t>Usability issues</a:t>
                      </a:r>
                      <a:endParaRPr lang="en-US" sz="19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483870">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21.</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a:effectLst/>
                        </a:rPr>
                        <a:t>The system should save order from user within 1 second per order.</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601345">
                <a:tc gridSpan="3">
                  <a:txBody>
                    <a:bodyPr/>
                    <a:lstStyle/>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hMerge="1">
                  <a:tcPr/>
                </a:tc>
                <a:tc hMerge="1">
                  <a:tcPr/>
                </a:tc>
              </a:tr>
              <a:tr h="38671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b="1" dirty="0">
                          <a:effectLst/>
                        </a:rPr>
                        <a:t>Security</a:t>
                      </a:r>
                      <a:endParaRPr lang="en-US" sz="19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 </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86080">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22.</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spcAft>
                          <a:spcPts val="1000"/>
                        </a:spcAft>
                      </a:pPr>
                      <a:r>
                        <a:rPr lang="en-US" sz="1900">
                          <a:effectLst/>
                        </a:rPr>
                        <a:t>The system should connected to the secure database</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87350">
                <a:tc>
                  <a:txBody>
                    <a:bodyPr/>
                    <a:lstStyle/>
                    <a:p>
                      <a:pPr>
                        <a:lnSpc>
                          <a:spcPct val="115000"/>
                        </a:lnSpc>
                      </a:pPr>
                      <a:endParaRPr lang="en-MY" sz="1900">
                        <a:effectLst/>
                        <a:latin typeface="Calibri" panose="020F0502020204030204"/>
                        <a:cs typeface="Times New Roman" panose="02020603050405020304"/>
                      </a:endParaRPr>
                    </a:p>
                  </a:txBody>
                  <a:tcPr marL="68580" marR="68580" marT="0" marB="0"/>
                </a:tc>
                <a:tc>
                  <a:txBody>
                    <a:bodyPr/>
                    <a:lstStyle/>
                    <a:p>
                      <a:pPr>
                        <a:lnSpc>
                          <a:spcPct val="115000"/>
                        </a:lnSpc>
                        <a:spcAft>
                          <a:spcPts val="1000"/>
                        </a:spcAft>
                      </a:pPr>
                      <a:r>
                        <a:rPr lang="en-MY" sz="1900" b="1" dirty="0">
                          <a:effectLst/>
                        </a:rPr>
                        <a:t>Accessibility</a:t>
                      </a:r>
                      <a:endParaRPr lang="en-MY" sz="1900" b="1" dirty="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nSpc>
                          <a:spcPct val="115000"/>
                        </a:lnSpc>
                      </a:pPr>
                      <a:endParaRPr lang="en-MY" sz="1900">
                        <a:effectLst/>
                        <a:latin typeface="Calibri" panose="020F0502020204030204"/>
                        <a:cs typeface="Times New Roman" panose="02020603050405020304"/>
                      </a:endParaRPr>
                    </a:p>
                  </a:txBody>
                  <a:tcPr marL="68580" marR="68580" marT="0" marB="0"/>
                </a:tc>
              </a:tr>
              <a:tr h="38544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23.</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just">
                        <a:lnSpc>
                          <a:spcPct val="115000"/>
                        </a:lnSpc>
                        <a:spcAft>
                          <a:spcPts val="1000"/>
                        </a:spcAft>
                      </a:pPr>
                      <a:r>
                        <a:rPr lang="en-MY" sz="1900">
                          <a:effectLst/>
                        </a:rPr>
                        <a:t>User can access the website anywhere and anytime</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a:effectLst/>
                        </a:rPr>
                        <a:t>M</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r>
              <a:tr h="386715">
                <a:tc>
                  <a:txBody>
                    <a:bodyPr/>
                    <a:lstStyle/>
                    <a:p>
                      <a:pPr algn="ctr">
                        <a:lnSpc>
                          <a:spcPct val="115000"/>
                        </a:lnSpc>
                        <a:spcAft>
                          <a:spcPts val="1000"/>
                        </a:spcAft>
                        <a:tabLst>
                          <a:tab pos="2743200" algn="ctr"/>
                          <a:tab pos="5486400" algn="r"/>
                          <a:tab pos="457200" algn="l"/>
                          <a:tab pos="2743200" algn="ctr"/>
                          <a:tab pos="5486400" algn="r"/>
                        </a:tabLst>
                      </a:pPr>
                      <a:r>
                        <a:rPr lang="en-US" sz="1900">
                          <a:effectLst/>
                        </a:rPr>
                        <a:t>24.</a:t>
                      </a:r>
                      <a:endParaRPr lang="en-US"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just">
                        <a:lnSpc>
                          <a:spcPct val="115000"/>
                        </a:lnSpc>
                        <a:spcAft>
                          <a:spcPts val="1000"/>
                        </a:spcAft>
                      </a:pPr>
                      <a:r>
                        <a:rPr lang="en-MY" sz="1900">
                          <a:effectLst/>
                        </a:rPr>
                        <a:t>The website will be operate 24 hour to serve the user</a:t>
                      </a:r>
                      <a:endParaRPr lang="en-MY" sz="1900">
                        <a:effectLst/>
                        <a:latin typeface="Calibri" panose="020F0502020204030204"/>
                        <a:ea typeface="SimSun" panose="02010600030101010101" pitchFamily="2" charset="-122"/>
                        <a:cs typeface="Times New Roman" panose="02020603050405020304"/>
                      </a:endParaRPr>
                    </a:p>
                  </a:txBody>
                  <a:tcPr marL="68580" marR="68580" marT="0" marB="0"/>
                </a:tc>
                <a:tc>
                  <a:txBody>
                    <a:bodyPr/>
                    <a:lstStyle/>
                    <a:p>
                      <a:pPr algn="ctr">
                        <a:lnSpc>
                          <a:spcPct val="115000"/>
                        </a:lnSpc>
                        <a:spcAft>
                          <a:spcPts val="1000"/>
                        </a:spcAft>
                      </a:pPr>
                      <a:r>
                        <a:rPr lang="en-US" sz="1900" dirty="0">
                          <a:effectLst/>
                        </a:rPr>
                        <a:t>M</a:t>
                      </a:r>
                      <a:endParaRPr lang="en-US" sz="1900" dirty="0">
                        <a:effectLst/>
                        <a:latin typeface="Calibri" panose="020F0502020204030204"/>
                        <a:ea typeface="SimSun" panose="02010600030101010101" pitchFamily="2" charset="-122"/>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465" y="92710"/>
            <a:ext cx="9197975" cy="491490"/>
          </a:xfrm>
          <a:prstGeom prst="rect">
            <a:avLst/>
          </a:prstGeom>
        </p:spPr>
        <p:txBody>
          <a:bodyPr wrap="square">
            <a:spAutoFit/>
          </a:bodyPr>
          <a:lstStyle/>
          <a:p>
            <a:r>
              <a:rPr lang="en-MY" sz="2600" b="1" dirty="0" smtClean="0"/>
              <a:t>7.0  </a:t>
            </a:r>
            <a:r>
              <a:rPr lang="en-MY" sz="2600" b="1" dirty="0">
                <a:latin typeface="Old English Text MT" panose="03040902040508030806" charset="0"/>
              </a:rPr>
              <a:t>Budget Estimate and Financial Analysis</a:t>
            </a:r>
            <a:endParaRPr lang="en-MY" sz="2600" dirty="0">
              <a:latin typeface="Old English Text MT" panose="03040902040508030806" charset="0"/>
            </a:endParaRPr>
          </a:p>
        </p:txBody>
      </p:sp>
      <p:graphicFrame>
        <p:nvGraphicFramePr>
          <p:cNvPr id="6" name="Table 5"/>
          <p:cNvGraphicFramePr>
            <a:graphicFrameLocks noGrp="1"/>
          </p:cNvGraphicFramePr>
          <p:nvPr/>
        </p:nvGraphicFramePr>
        <p:xfrm>
          <a:off x="418465" y="683260"/>
          <a:ext cx="11355070" cy="6049010"/>
        </p:xfrm>
        <a:graphic>
          <a:graphicData uri="http://schemas.openxmlformats.org/drawingml/2006/table">
            <a:tbl>
              <a:tblPr firstRow="1" firstCol="1" bandRow="1">
                <a:tableStyleId>{3B4B98B0-60AC-42C2-AFA5-B58CD77FA1E5}</a:tableStyleId>
              </a:tblPr>
              <a:tblGrid>
                <a:gridCol w="6207125"/>
                <a:gridCol w="1645920"/>
                <a:gridCol w="1663700"/>
                <a:gridCol w="1838325"/>
              </a:tblGrid>
              <a:tr h="525780">
                <a:tc>
                  <a:txBody>
                    <a:bodyPr/>
                    <a:lstStyle/>
                    <a:p>
                      <a:pPr algn="ctr">
                        <a:lnSpc>
                          <a:spcPct val="115000"/>
                        </a:lnSpc>
                        <a:spcAft>
                          <a:spcPts val="0"/>
                        </a:spcAft>
                      </a:pPr>
                      <a:r>
                        <a:rPr lang="en-MY" sz="1500" dirty="0">
                          <a:effectLst/>
                        </a:rPr>
                        <a:t> </a:t>
                      </a:r>
                      <a:endParaRPr lang="en-MY" sz="1500" dirty="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Estimate</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Hour/Unit</a:t>
                      </a:r>
                      <a:endParaRPr lang="en-MY" sz="1500">
                        <a:effectLst/>
                      </a:endParaRPr>
                    </a:p>
                    <a:p>
                      <a:pPr algn="ctr">
                        <a:lnSpc>
                          <a:spcPct val="115000"/>
                        </a:lnSpc>
                        <a:spcAft>
                          <a:spcPts val="0"/>
                        </a:spcAft>
                      </a:pPr>
                      <a:r>
                        <a:rPr lang="en-MY" sz="1500">
                          <a:effectLst/>
                        </a:rPr>
                        <a:t>/Quantity</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Total</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1841500">
                <a:tc>
                  <a:txBody>
                    <a:bodyPr/>
                    <a:lstStyle/>
                    <a:p>
                      <a:pPr marL="342900" lvl="0" indent="-342900">
                        <a:lnSpc>
                          <a:spcPct val="115000"/>
                        </a:lnSpc>
                        <a:spcAft>
                          <a:spcPts val="0"/>
                        </a:spcAft>
                        <a:buFont typeface="+mj-lt"/>
                        <a:buAutoNum type="arabicPeriod"/>
                      </a:pPr>
                      <a:r>
                        <a:rPr lang="en-MY" sz="1500" dirty="0">
                          <a:effectLst/>
                        </a:rPr>
                        <a:t>Project Management</a:t>
                      </a:r>
                      <a:endParaRPr lang="en-MY" sz="1500" dirty="0">
                        <a:effectLst/>
                      </a:endParaRPr>
                    </a:p>
                    <a:p>
                      <a:pPr marL="180340">
                        <a:lnSpc>
                          <a:spcPct val="115000"/>
                        </a:lnSpc>
                        <a:spcAft>
                          <a:spcPts val="0"/>
                        </a:spcAft>
                      </a:pPr>
                      <a:r>
                        <a:rPr lang="en-MY" sz="1500" dirty="0">
                          <a:effectLst/>
                        </a:rPr>
                        <a:t> </a:t>
                      </a:r>
                      <a:endParaRPr lang="en-MY" sz="1500" dirty="0">
                        <a:effectLst/>
                      </a:endParaRPr>
                    </a:p>
                    <a:p>
                      <a:pPr marL="180340">
                        <a:lnSpc>
                          <a:spcPct val="115000"/>
                        </a:lnSpc>
                        <a:spcAft>
                          <a:spcPts val="0"/>
                        </a:spcAft>
                      </a:pPr>
                      <a:r>
                        <a:rPr lang="en-MY" sz="1500" dirty="0">
                          <a:effectLst/>
                        </a:rPr>
                        <a:t>Project manager</a:t>
                      </a:r>
                      <a:endParaRPr lang="en-MY" sz="1500" dirty="0">
                        <a:effectLst/>
                      </a:endParaRPr>
                    </a:p>
                    <a:p>
                      <a:pPr marL="180340">
                        <a:lnSpc>
                          <a:spcPct val="115000"/>
                        </a:lnSpc>
                        <a:spcAft>
                          <a:spcPts val="0"/>
                        </a:spcAft>
                      </a:pPr>
                      <a:r>
                        <a:rPr lang="en-MY" sz="1500" dirty="0">
                          <a:effectLst/>
                        </a:rPr>
                        <a:t>Analysis</a:t>
                      </a:r>
                      <a:endParaRPr lang="en-MY" sz="1500" dirty="0">
                        <a:effectLst/>
                      </a:endParaRPr>
                    </a:p>
                    <a:p>
                      <a:pPr marL="180340">
                        <a:lnSpc>
                          <a:spcPct val="115000"/>
                        </a:lnSpc>
                        <a:spcAft>
                          <a:spcPts val="0"/>
                        </a:spcAft>
                      </a:pPr>
                      <a:r>
                        <a:rPr lang="en-MY" sz="1500" dirty="0">
                          <a:effectLst/>
                        </a:rPr>
                        <a:t>Contractors (web development and design)</a:t>
                      </a:r>
                      <a:endParaRPr lang="en-MY" sz="1500" dirty="0">
                        <a:effectLst/>
                      </a:endParaRPr>
                    </a:p>
                    <a:p>
                      <a:pPr marL="180340">
                        <a:lnSpc>
                          <a:spcPct val="115000"/>
                        </a:lnSpc>
                        <a:spcAft>
                          <a:spcPts val="0"/>
                        </a:spcAft>
                      </a:pPr>
                      <a:r>
                        <a:rPr lang="en-MY" sz="1500" dirty="0">
                          <a:effectLst/>
                        </a:rPr>
                        <a:t>Quality Assurance</a:t>
                      </a:r>
                      <a:endParaRPr lang="en-MY" sz="1500" dirty="0">
                        <a:effectLst/>
                      </a:endParaRPr>
                    </a:p>
                    <a:p>
                      <a:pPr marL="180340">
                        <a:lnSpc>
                          <a:spcPct val="115000"/>
                        </a:lnSpc>
                        <a:spcAft>
                          <a:spcPts val="0"/>
                        </a:spcAft>
                      </a:pPr>
                      <a:r>
                        <a:rPr lang="en-MY" sz="1500" dirty="0">
                          <a:effectLst/>
                        </a:rPr>
                        <a:t> </a:t>
                      </a:r>
                      <a:endParaRPr lang="en-MY" sz="1500" dirty="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dirty="0">
                          <a:effectLst/>
                        </a:rPr>
                        <a:t> </a:t>
                      </a:r>
                      <a:endParaRPr lang="en-MY" sz="1500" dirty="0">
                        <a:effectLst/>
                      </a:endParaRPr>
                    </a:p>
                    <a:p>
                      <a:pPr algn="ctr">
                        <a:lnSpc>
                          <a:spcPct val="115000"/>
                        </a:lnSpc>
                        <a:spcAft>
                          <a:spcPts val="0"/>
                        </a:spcAft>
                      </a:pPr>
                      <a:r>
                        <a:rPr lang="en-MY" sz="1500" dirty="0">
                          <a:effectLst/>
                        </a:rPr>
                        <a:t> </a:t>
                      </a:r>
                      <a:endParaRPr lang="en-MY" sz="1500" dirty="0">
                        <a:effectLst/>
                      </a:endParaRPr>
                    </a:p>
                    <a:p>
                      <a:pPr algn="ctr">
                        <a:lnSpc>
                          <a:spcPct val="115000"/>
                        </a:lnSpc>
                        <a:spcAft>
                          <a:spcPts val="0"/>
                        </a:spcAft>
                      </a:pPr>
                      <a:r>
                        <a:rPr lang="en-MY" sz="1500" dirty="0">
                          <a:effectLst/>
                        </a:rPr>
                        <a:t>600</a:t>
                      </a:r>
                      <a:endParaRPr lang="en-MY" sz="1500" dirty="0">
                        <a:effectLst/>
                      </a:endParaRPr>
                    </a:p>
                    <a:p>
                      <a:pPr algn="ctr">
                        <a:lnSpc>
                          <a:spcPct val="115000"/>
                        </a:lnSpc>
                        <a:spcAft>
                          <a:spcPts val="0"/>
                        </a:spcAft>
                      </a:pPr>
                      <a:r>
                        <a:rPr lang="en-MY" sz="1500" dirty="0">
                          <a:effectLst/>
                        </a:rPr>
                        <a:t>500</a:t>
                      </a:r>
                      <a:endParaRPr lang="en-MY" sz="1500" dirty="0">
                        <a:effectLst/>
                      </a:endParaRPr>
                    </a:p>
                    <a:p>
                      <a:pPr algn="ctr">
                        <a:lnSpc>
                          <a:spcPct val="115000"/>
                        </a:lnSpc>
                        <a:spcAft>
                          <a:spcPts val="0"/>
                        </a:spcAft>
                      </a:pPr>
                      <a:r>
                        <a:rPr lang="en-MY" sz="1500" dirty="0">
                          <a:effectLst/>
                        </a:rPr>
                        <a:t>450</a:t>
                      </a:r>
                      <a:endParaRPr lang="en-MY" sz="1500" dirty="0">
                        <a:effectLst/>
                      </a:endParaRPr>
                    </a:p>
                    <a:p>
                      <a:pPr algn="ctr">
                        <a:lnSpc>
                          <a:spcPct val="115000"/>
                        </a:lnSpc>
                        <a:spcAft>
                          <a:spcPts val="0"/>
                        </a:spcAft>
                      </a:pPr>
                      <a:r>
                        <a:rPr lang="en-MY" sz="1500" dirty="0">
                          <a:effectLst/>
                        </a:rPr>
                        <a:t>200</a:t>
                      </a:r>
                      <a:endParaRPr lang="en-MY" sz="1500" dirty="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650</a:t>
                      </a:r>
                      <a:endParaRPr lang="en-MY" sz="1500">
                        <a:effectLst/>
                      </a:endParaRPr>
                    </a:p>
                    <a:p>
                      <a:pPr algn="ctr">
                        <a:lnSpc>
                          <a:spcPct val="115000"/>
                        </a:lnSpc>
                        <a:spcAft>
                          <a:spcPts val="0"/>
                        </a:spcAft>
                      </a:pPr>
                      <a:r>
                        <a:rPr lang="en-MY" sz="1500">
                          <a:effectLst/>
                        </a:rPr>
                        <a:t>85</a:t>
                      </a:r>
                      <a:endParaRPr lang="en-MY" sz="1500">
                        <a:effectLst/>
                      </a:endParaRPr>
                    </a:p>
                    <a:p>
                      <a:pPr algn="ctr">
                        <a:lnSpc>
                          <a:spcPct val="115000"/>
                        </a:lnSpc>
                        <a:spcAft>
                          <a:spcPts val="0"/>
                        </a:spcAft>
                      </a:pPr>
                      <a:r>
                        <a:rPr lang="en-MY" sz="1500">
                          <a:effectLst/>
                        </a:rPr>
                        <a:t>400</a:t>
                      </a:r>
                      <a:endParaRPr lang="en-MY" sz="1500">
                        <a:effectLst/>
                      </a:endParaRPr>
                    </a:p>
                    <a:p>
                      <a:pPr algn="ctr">
                        <a:lnSpc>
                          <a:spcPct val="115000"/>
                        </a:lnSpc>
                        <a:spcAft>
                          <a:spcPts val="0"/>
                        </a:spcAft>
                      </a:pPr>
                      <a:r>
                        <a:rPr lang="en-MY" sz="1500">
                          <a:effectLst/>
                        </a:rPr>
                        <a:t>350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390,000</a:t>
                      </a:r>
                      <a:endParaRPr lang="en-MY" sz="1500">
                        <a:effectLst/>
                      </a:endParaRPr>
                    </a:p>
                    <a:p>
                      <a:pPr algn="ctr">
                        <a:lnSpc>
                          <a:spcPct val="115000"/>
                        </a:lnSpc>
                        <a:spcAft>
                          <a:spcPts val="0"/>
                        </a:spcAft>
                      </a:pPr>
                      <a:r>
                        <a:rPr lang="en-MY" sz="1500">
                          <a:effectLst/>
                        </a:rPr>
                        <a:t>42,500</a:t>
                      </a:r>
                      <a:endParaRPr lang="en-MY" sz="1500">
                        <a:effectLst/>
                      </a:endParaRPr>
                    </a:p>
                    <a:p>
                      <a:pPr algn="ctr">
                        <a:lnSpc>
                          <a:spcPct val="115000"/>
                        </a:lnSpc>
                        <a:spcAft>
                          <a:spcPts val="0"/>
                        </a:spcAft>
                      </a:pPr>
                      <a:r>
                        <a:rPr lang="en-MY" sz="1500">
                          <a:effectLst/>
                        </a:rPr>
                        <a:t>180,000</a:t>
                      </a:r>
                      <a:endParaRPr lang="en-MY" sz="1500">
                        <a:effectLst/>
                      </a:endParaRPr>
                    </a:p>
                    <a:p>
                      <a:pPr algn="ctr">
                        <a:lnSpc>
                          <a:spcPct val="115000"/>
                        </a:lnSpc>
                        <a:spcAft>
                          <a:spcPts val="0"/>
                        </a:spcAft>
                      </a:pPr>
                      <a:r>
                        <a:rPr lang="en-MY" sz="1500">
                          <a:effectLst/>
                        </a:rPr>
                        <a:t>70,000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262890">
                <a:tc>
                  <a:txBody>
                    <a:bodyPr/>
                    <a:lstStyle/>
                    <a:p>
                      <a:pPr algn="just">
                        <a:lnSpc>
                          <a:spcPct val="115000"/>
                        </a:lnSpc>
                        <a:spcAft>
                          <a:spcPts val="0"/>
                        </a:spcAft>
                      </a:pPr>
                      <a:r>
                        <a:rPr lang="en-MY" sz="1500">
                          <a:effectLst/>
                        </a:rPr>
                        <a:t>Subtotal</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682,500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1315085">
                <a:tc>
                  <a:txBody>
                    <a:bodyPr/>
                    <a:lstStyle/>
                    <a:p>
                      <a:pPr marL="342900" lvl="0" indent="-342900">
                        <a:lnSpc>
                          <a:spcPct val="115000"/>
                        </a:lnSpc>
                        <a:spcAft>
                          <a:spcPts val="0"/>
                        </a:spcAft>
                        <a:buFont typeface="+mj-lt"/>
                        <a:buAutoNum type="arabicPeriod"/>
                      </a:pPr>
                      <a:r>
                        <a:rPr lang="en-MY" sz="1500">
                          <a:effectLst/>
                        </a:rPr>
                        <a:t>Hardware</a:t>
                      </a:r>
                      <a:endParaRPr lang="en-MY" sz="1500">
                        <a:effectLst/>
                      </a:endParaRPr>
                    </a:p>
                    <a:p>
                      <a:pPr marL="180340">
                        <a:lnSpc>
                          <a:spcPct val="115000"/>
                        </a:lnSpc>
                        <a:spcAft>
                          <a:spcPts val="0"/>
                        </a:spcAft>
                      </a:pPr>
                      <a:r>
                        <a:rPr lang="en-MY" sz="1500">
                          <a:effectLst/>
                        </a:rPr>
                        <a:t> </a:t>
                      </a:r>
                      <a:endParaRPr lang="en-MY" sz="1500">
                        <a:effectLst/>
                      </a:endParaRPr>
                    </a:p>
                    <a:p>
                      <a:pPr marL="180340">
                        <a:lnSpc>
                          <a:spcPct val="115000"/>
                        </a:lnSpc>
                        <a:spcAft>
                          <a:spcPts val="0"/>
                        </a:spcAft>
                      </a:pPr>
                      <a:r>
                        <a:rPr lang="en-MY" sz="1500">
                          <a:effectLst/>
                        </a:rPr>
                        <a:t>Handheld devices</a:t>
                      </a:r>
                      <a:endParaRPr lang="en-MY" sz="1500">
                        <a:effectLst/>
                      </a:endParaRPr>
                    </a:p>
                    <a:p>
                      <a:pPr marL="180340">
                        <a:lnSpc>
                          <a:spcPct val="115000"/>
                        </a:lnSpc>
                        <a:spcAft>
                          <a:spcPts val="0"/>
                        </a:spcAft>
                      </a:pPr>
                      <a:r>
                        <a:rPr lang="en-MY" sz="1500">
                          <a:effectLst/>
                        </a:rPr>
                        <a:t>Server</a:t>
                      </a:r>
                      <a:endParaRPr lang="en-MY" sz="1500">
                        <a:effectLst/>
                      </a:endParaRPr>
                    </a:p>
                    <a:p>
                      <a:pPr marL="180340">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6,000</a:t>
                      </a:r>
                      <a:endParaRPr lang="en-MY" sz="1500">
                        <a:effectLst/>
                      </a:endParaRPr>
                    </a:p>
                    <a:p>
                      <a:pPr algn="ctr">
                        <a:lnSpc>
                          <a:spcPct val="115000"/>
                        </a:lnSpc>
                        <a:spcAft>
                          <a:spcPts val="0"/>
                        </a:spcAft>
                      </a:pPr>
                      <a:r>
                        <a:rPr lang="en-MY" sz="1500">
                          <a:effectLst/>
                        </a:rPr>
                        <a:t>5,000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6,000</a:t>
                      </a:r>
                      <a:endParaRPr lang="en-MY" sz="1500">
                        <a:effectLst/>
                      </a:endParaRPr>
                    </a:p>
                    <a:p>
                      <a:pPr algn="ctr">
                        <a:lnSpc>
                          <a:spcPct val="115000"/>
                        </a:lnSpc>
                        <a:spcAft>
                          <a:spcPts val="0"/>
                        </a:spcAft>
                      </a:pPr>
                      <a:r>
                        <a:rPr lang="en-MY" sz="1500">
                          <a:effectLst/>
                        </a:rPr>
                        <a:t>5,000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262890">
                <a:tc>
                  <a:txBody>
                    <a:bodyPr/>
                    <a:lstStyle/>
                    <a:p>
                      <a:pPr algn="just">
                        <a:lnSpc>
                          <a:spcPct val="115000"/>
                        </a:lnSpc>
                        <a:spcAft>
                          <a:spcPts val="0"/>
                        </a:spcAft>
                      </a:pPr>
                      <a:r>
                        <a:rPr lang="en-MY" sz="1500">
                          <a:effectLst/>
                        </a:rPr>
                        <a:t>Subtotal</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11,000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1577975">
                <a:tc>
                  <a:txBody>
                    <a:bodyPr/>
                    <a:lstStyle/>
                    <a:p>
                      <a:pPr marL="342900" lvl="0" indent="-342900">
                        <a:lnSpc>
                          <a:spcPct val="115000"/>
                        </a:lnSpc>
                        <a:spcAft>
                          <a:spcPts val="0"/>
                        </a:spcAft>
                        <a:buFont typeface="+mj-lt"/>
                        <a:buAutoNum type="arabicPeriod"/>
                      </a:pPr>
                      <a:r>
                        <a:rPr lang="en-MY" sz="1500">
                          <a:effectLst/>
                        </a:rPr>
                        <a:t>Software</a:t>
                      </a:r>
                      <a:endParaRPr lang="en-MY" sz="1500">
                        <a:effectLst/>
                      </a:endParaRPr>
                    </a:p>
                    <a:p>
                      <a:pPr marL="180340">
                        <a:lnSpc>
                          <a:spcPct val="115000"/>
                        </a:lnSpc>
                        <a:spcAft>
                          <a:spcPts val="0"/>
                        </a:spcAft>
                      </a:pPr>
                      <a:r>
                        <a:rPr lang="en-MY" sz="1500">
                          <a:effectLst/>
                        </a:rPr>
                        <a:t> </a:t>
                      </a:r>
                      <a:endParaRPr lang="en-MY" sz="1500">
                        <a:effectLst/>
                      </a:endParaRPr>
                    </a:p>
                    <a:p>
                      <a:pPr marL="180340">
                        <a:lnSpc>
                          <a:spcPct val="115000"/>
                        </a:lnSpc>
                        <a:spcAft>
                          <a:spcPts val="0"/>
                        </a:spcAft>
                      </a:pPr>
                      <a:r>
                        <a:rPr lang="en-MY" sz="1500">
                          <a:effectLst/>
                        </a:rPr>
                        <a:t>Software development</a:t>
                      </a:r>
                      <a:endParaRPr lang="en-MY" sz="1500">
                        <a:effectLst/>
                      </a:endParaRPr>
                    </a:p>
                    <a:p>
                      <a:pPr marL="180340">
                        <a:lnSpc>
                          <a:spcPct val="115000"/>
                        </a:lnSpc>
                        <a:spcAft>
                          <a:spcPts val="0"/>
                        </a:spcAft>
                      </a:pPr>
                      <a:r>
                        <a:rPr lang="en-MY" sz="1500">
                          <a:effectLst/>
                        </a:rPr>
                        <a:t>Database software</a:t>
                      </a:r>
                      <a:endParaRPr lang="en-MY" sz="1500">
                        <a:effectLst/>
                      </a:endParaRPr>
                    </a:p>
                    <a:p>
                      <a:pPr marL="180340">
                        <a:lnSpc>
                          <a:spcPct val="115000"/>
                        </a:lnSpc>
                        <a:spcAft>
                          <a:spcPts val="0"/>
                        </a:spcAft>
                      </a:pPr>
                      <a:r>
                        <a:rPr lang="en-MY" sz="1500">
                          <a:effectLst/>
                        </a:rPr>
                        <a:t>Licensed software</a:t>
                      </a:r>
                      <a:endParaRPr lang="en-MY" sz="1500">
                        <a:effectLst/>
                      </a:endParaRPr>
                    </a:p>
                    <a:p>
                      <a:pPr marL="180340">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18,000</a:t>
                      </a:r>
                      <a:endParaRPr lang="en-MY" sz="1500">
                        <a:effectLst/>
                      </a:endParaRPr>
                    </a:p>
                    <a:p>
                      <a:pPr algn="ctr">
                        <a:lnSpc>
                          <a:spcPct val="115000"/>
                        </a:lnSpc>
                        <a:spcAft>
                          <a:spcPts val="0"/>
                        </a:spcAft>
                      </a:pPr>
                      <a:r>
                        <a:rPr lang="en-MY" sz="1500">
                          <a:effectLst/>
                        </a:rPr>
                        <a:t>6,000</a:t>
                      </a:r>
                      <a:endParaRPr lang="en-MY" sz="1500">
                        <a:effectLst/>
                      </a:endParaRPr>
                    </a:p>
                    <a:p>
                      <a:pPr algn="ctr">
                        <a:lnSpc>
                          <a:spcPct val="115000"/>
                        </a:lnSpc>
                        <a:spcAft>
                          <a:spcPts val="0"/>
                        </a:spcAft>
                      </a:pPr>
                      <a:r>
                        <a:rPr lang="en-MY" sz="1500">
                          <a:effectLst/>
                        </a:rPr>
                        <a:t>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 </a:t>
                      </a:r>
                      <a:endParaRPr lang="en-MY" sz="1500">
                        <a:effectLst/>
                      </a:endParaRPr>
                    </a:p>
                    <a:p>
                      <a:pPr algn="ctr">
                        <a:lnSpc>
                          <a:spcPct val="115000"/>
                        </a:lnSpc>
                        <a:spcAft>
                          <a:spcPts val="0"/>
                        </a:spcAft>
                      </a:pPr>
                      <a:r>
                        <a:rPr lang="en-MY" sz="1500">
                          <a:effectLst/>
                        </a:rPr>
                        <a:t>18,000</a:t>
                      </a:r>
                      <a:endParaRPr lang="en-MY" sz="1500">
                        <a:effectLst/>
                      </a:endParaRPr>
                    </a:p>
                    <a:p>
                      <a:pPr algn="ctr">
                        <a:lnSpc>
                          <a:spcPct val="115000"/>
                        </a:lnSpc>
                        <a:spcAft>
                          <a:spcPts val="0"/>
                        </a:spcAft>
                      </a:pPr>
                      <a:r>
                        <a:rPr lang="en-MY" sz="1500">
                          <a:effectLst/>
                        </a:rPr>
                        <a:t>6,000</a:t>
                      </a:r>
                      <a:endParaRPr lang="en-MY" sz="1500">
                        <a:effectLst/>
                      </a:endParaRPr>
                    </a:p>
                    <a:p>
                      <a:pPr algn="ctr">
                        <a:lnSpc>
                          <a:spcPct val="115000"/>
                        </a:lnSpc>
                        <a:spcAft>
                          <a:spcPts val="0"/>
                        </a:spcAft>
                      </a:pPr>
                      <a:r>
                        <a:rPr lang="en-MY" sz="1500">
                          <a:effectLst/>
                        </a:rPr>
                        <a:t>0</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r>
              <a:tr h="262890">
                <a:tc>
                  <a:txBody>
                    <a:bodyPr/>
                    <a:lstStyle/>
                    <a:p>
                      <a:pPr algn="just">
                        <a:lnSpc>
                          <a:spcPct val="115000"/>
                        </a:lnSpc>
                        <a:spcAft>
                          <a:spcPts val="0"/>
                        </a:spcAft>
                      </a:pPr>
                      <a:r>
                        <a:rPr lang="en-MY" sz="1500">
                          <a:effectLst/>
                        </a:rPr>
                        <a:t>Subtotal</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a:effectLst/>
                        </a:rPr>
                        <a:t> </a:t>
                      </a:r>
                      <a:endParaRPr lang="en-MY" sz="1500">
                        <a:effectLst/>
                        <a:latin typeface="Calibri" panose="020F0502020204030204"/>
                        <a:ea typeface="SimSun" panose="02010600030101010101" pitchFamily="2" charset="-122"/>
                        <a:cs typeface="Times New Roman" panose="02020603050405020304"/>
                      </a:endParaRPr>
                    </a:p>
                  </a:txBody>
                  <a:tcPr marL="61494" marR="61494" marT="0" marB="0"/>
                </a:tc>
                <a:tc>
                  <a:txBody>
                    <a:bodyPr/>
                    <a:lstStyle/>
                    <a:p>
                      <a:pPr algn="ctr">
                        <a:lnSpc>
                          <a:spcPct val="115000"/>
                        </a:lnSpc>
                        <a:spcAft>
                          <a:spcPts val="0"/>
                        </a:spcAft>
                      </a:pPr>
                      <a:r>
                        <a:rPr lang="en-MY" sz="1500" dirty="0">
                          <a:effectLst/>
                        </a:rPr>
                        <a:t>24,000</a:t>
                      </a:r>
                      <a:endParaRPr lang="en-MY" sz="1500" dirty="0">
                        <a:effectLst/>
                        <a:latin typeface="Calibri" panose="020F0502020204030204"/>
                        <a:ea typeface="SimSun" panose="02010600030101010101" pitchFamily="2" charset="-122"/>
                        <a:cs typeface="Times New Roman" panose="02020603050405020304"/>
                      </a:endParaRPr>
                    </a:p>
                  </a:txBody>
                  <a:tcPr marL="61494" marR="61494"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8650" y="125730"/>
          <a:ext cx="10934065" cy="6849745"/>
        </p:xfrm>
        <a:graphic>
          <a:graphicData uri="http://schemas.openxmlformats.org/drawingml/2006/table">
            <a:tbl>
              <a:tblPr firstRow="1" firstCol="1" bandRow="1">
                <a:tableStyleId>{3B4B98B0-60AC-42C2-AFA5-B58CD77FA1E5}</a:tableStyleId>
              </a:tblPr>
              <a:tblGrid>
                <a:gridCol w="5976620"/>
                <a:gridCol w="1584960"/>
                <a:gridCol w="1602105"/>
                <a:gridCol w="1770380"/>
              </a:tblGrid>
              <a:tr h="1786890">
                <a:tc>
                  <a:txBody>
                    <a:bodyPr/>
                    <a:lstStyle/>
                    <a:p>
                      <a:pPr>
                        <a:lnSpc>
                          <a:spcPct val="115000"/>
                        </a:lnSpc>
                        <a:spcAft>
                          <a:spcPts val="0"/>
                        </a:spcAft>
                      </a:pPr>
                      <a:r>
                        <a:rPr lang="en-MY" sz="1700" dirty="0">
                          <a:effectLst/>
                        </a:rPr>
                        <a:t>4. Operating Costs </a:t>
                      </a:r>
                      <a:endParaRPr lang="en-MY" sz="1700" dirty="0">
                        <a:effectLst/>
                      </a:endParaRPr>
                    </a:p>
                    <a:p>
                      <a:pPr>
                        <a:lnSpc>
                          <a:spcPct val="115000"/>
                        </a:lnSpc>
                        <a:spcAft>
                          <a:spcPts val="0"/>
                        </a:spcAft>
                      </a:pPr>
                      <a:r>
                        <a:rPr lang="en-MY" sz="1700" dirty="0">
                          <a:effectLst/>
                        </a:rPr>
                        <a:t> </a:t>
                      </a:r>
                      <a:endParaRPr lang="en-MY" sz="1700" dirty="0">
                        <a:effectLst/>
                      </a:endParaRPr>
                    </a:p>
                    <a:p>
                      <a:pPr marL="180340">
                        <a:lnSpc>
                          <a:spcPct val="115000"/>
                        </a:lnSpc>
                        <a:spcAft>
                          <a:spcPts val="0"/>
                        </a:spcAft>
                      </a:pPr>
                      <a:r>
                        <a:rPr lang="en-MY" sz="1700" dirty="0">
                          <a:effectLst/>
                        </a:rPr>
                        <a:t>IT staff</a:t>
                      </a:r>
                      <a:endParaRPr lang="en-MY" sz="1700" dirty="0">
                        <a:effectLst/>
                      </a:endParaRPr>
                    </a:p>
                    <a:p>
                      <a:pPr marL="180340">
                        <a:lnSpc>
                          <a:spcPct val="115000"/>
                        </a:lnSpc>
                        <a:spcAft>
                          <a:spcPts val="0"/>
                        </a:spcAft>
                      </a:pPr>
                      <a:r>
                        <a:rPr lang="en-MY" sz="1700" dirty="0">
                          <a:effectLst/>
                        </a:rPr>
                        <a:t>Trainee cost</a:t>
                      </a:r>
                      <a:endParaRPr lang="en-MY" sz="1700" dirty="0">
                        <a:effectLst/>
                      </a:endParaRPr>
                    </a:p>
                    <a:p>
                      <a:pPr marL="180340">
                        <a:lnSpc>
                          <a:spcPct val="115000"/>
                        </a:lnSpc>
                        <a:spcAft>
                          <a:spcPts val="0"/>
                        </a:spcAft>
                      </a:pPr>
                      <a:r>
                        <a:rPr lang="en-MY" sz="1700" dirty="0">
                          <a:effectLst/>
                        </a:rPr>
                        <a:t>Management</a:t>
                      </a:r>
                      <a:endParaRPr lang="en-MY" sz="1700" dirty="0">
                        <a:effectLst/>
                      </a:endParaRPr>
                    </a:p>
                    <a:p>
                      <a:pPr marL="180340">
                        <a:lnSpc>
                          <a:spcPct val="115000"/>
                        </a:lnSpc>
                        <a:spcAft>
                          <a:spcPts val="0"/>
                        </a:spcAft>
                      </a:pPr>
                      <a:r>
                        <a:rPr lang="en-MY" sz="1700" dirty="0">
                          <a:effectLst/>
                        </a:rPr>
                        <a:t> </a:t>
                      </a:r>
                      <a:endParaRPr lang="en-MY" sz="1700" dirty="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2,600</a:t>
                      </a:r>
                      <a:endParaRPr lang="en-MY" sz="1700">
                        <a:effectLst/>
                      </a:endParaRPr>
                    </a:p>
                    <a:p>
                      <a:pPr algn="ctr">
                        <a:lnSpc>
                          <a:spcPct val="115000"/>
                        </a:lnSpc>
                        <a:spcAft>
                          <a:spcPts val="0"/>
                        </a:spcAft>
                      </a:pPr>
                      <a:r>
                        <a:rPr lang="en-MY" sz="1700">
                          <a:effectLst/>
                        </a:rPr>
                        <a:t>3,500</a:t>
                      </a:r>
                      <a:endParaRPr lang="en-MY" sz="1700">
                        <a:effectLst/>
                      </a:endParaRPr>
                    </a:p>
                    <a:p>
                      <a:pPr algn="ctr">
                        <a:lnSpc>
                          <a:spcPct val="115000"/>
                        </a:lnSpc>
                        <a:spcAft>
                          <a:spcPts val="0"/>
                        </a:spcAft>
                      </a:pPr>
                      <a:r>
                        <a:rPr lang="en-MY" sz="1700">
                          <a:effectLst/>
                        </a:rPr>
                        <a:t>2,100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20</a:t>
                      </a:r>
                      <a:endParaRPr lang="en-MY" sz="1700">
                        <a:effectLst/>
                      </a:endParaRPr>
                    </a:p>
                    <a:p>
                      <a:pPr algn="ctr">
                        <a:lnSpc>
                          <a:spcPct val="115000"/>
                        </a:lnSpc>
                        <a:spcAft>
                          <a:spcPts val="0"/>
                        </a:spcAft>
                      </a:pPr>
                      <a:r>
                        <a:rPr lang="en-MY" sz="1700">
                          <a:effectLst/>
                        </a:rPr>
                        <a:t>15</a:t>
                      </a:r>
                      <a:endParaRPr lang="en-MY" sz="1700">
                        <a:effectLst/>
                      </a:endParaRPr>
                    </a:p>
                    <a:p>
                      <a:pPr algn="ctr">
                        <a:lnSpc>
                          <a:spcPct val="115000"/>
                        </a:lnSpc>
                        <a:spcAft>
                          <a:spcPts val="0"/>
                        </a:spcAft>
                      </a:pPr>
                      <a:r>
                        <a:rPr lang="en-MY" sz="1700">
                          <a:effectLst/>
                        </a:rPr>
                        <a:t>25</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52,000</a:t>
                      </a:r>
                      <a:endParaRPr lang="en-MY" sz="1700">
                        <a:effectLst/>
                      </a:endParaRPr>
                    </a:p>
                    <a:p>
                      <a:pPr algn="ctr">
                        <a:lnSpc>
                          <a:spcPct val="115000"/>
                        </a:lnSpc>
                        <a:spcAft>
                          <a:spcPts val="0"/>
                        </a:spcAft>
                      </a:pPr>
                      <a:r>
                        <a:rPr lang="en-MY" sz="1700">
                          <a:effectLst/>
                        </a:rPr>
                        <a:t>52,500</a:t>
                      </a:r>
                      <a:endParaRPr lang="en-MY" sz="1700">
                        <a:effectLst/>
                      </a:endParaRPr>
                    </a:p>
                    <a:p>
                      <a:pPr algn="ctr">
                        <a:lnSpc>
                          <a:spcPct val="115000"/>
                        </a:lnSpc>
                        <a:spcAft>
                          <a:spcPts val="0"/>
                        </a:spcAft>
                      </a:pPr>
                      <a:r>
                        <a:rPr lang="en-MY" sz="1700">
                          <a:effectLst/>
                        </a:rPr>
                        <a:t>52,500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297815">
                <a:tc>
                  <a:txBody>
                    <a:bodyPr/>
                    <a:lstStyle/>
                    <a:p>
                      <a:pPr algn="just">
                        <a:lnSpc>
                          <a:spcPct val="115000"/>
                        </a:lnSpc>
                        <a:spcAft>
                          <a:spcPts val="0"/>
                        </a:spcAft>
                      </a:pPr>
                      <a:r>
                        <a:rPr lang="en-MY" sz="1700">
                          <a:effectLst/>
                        </a:rPr>
                        <a:t>Subtotal</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157,000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2084705">
                <a:tc>
                  <a:txBody>
                    <a:bodyPr/>
                    <a:lstStyle/>
                    <a:p>
                      <a:pPr>
                        <a:lnSpc>
                          <a:spcPct val="115000"/>
                        </a:lnSpc>
                        <a:spcAft>
                          <a:spcPts val="0"/>
                        </a:spcAft>
                      </a:pPr>
                      <a:r>
                        <a:rPr lang="en-MY" sz="1700" dirty="0">
                          <a:effectLst/>
                        </a:rPr>
                        <a:t>5. Infrastructure Cost</a:t>
                      </a:r>
                      <a:endParaRPr lang="en-MY" sz="1700" dirty="0">
                        <a:effectLst/>
                      </a:endParaRPr>
                    </a:p>
                    <a:p>
                      <a:pPr>
                        <a:lnSpc>
                          <a:spcPct val="115000"/>
                        </a:lnSpc>
                        <a:spcAft>
                          <a:spcPts val="0"/>
                        </a:spcAft>
                      </a:pPr>
                      <a:r>
                        <a:rPr lang="en-MY" sz="1700" dirty="0">
                          <a:effectLst/>
                        </a:rPr>
                        <a:t> </a:t>
                      </a:r>
                      <a:endParaRPr lang="en-MY" sz="1700" dirty="0">
                        <a:effectLst/>
                      </a:endParaRPr>
                    </a:p>
                    <a:p>
                      <a:pPr marL="180340">
                        <a:lnSpc>
                          <a:spcPct val="115000"/>
                        </a:lnSpc>
                        <a:spcAft>
                          <a:spcPts val="0"/>
                        </a:spcAft>
                      </a:pPr>
                      <a:r>
                        <a:rPr lang="en-MY" sz="1700" dirty="0">
                          <a:effectLst/>
                        </a:rPr>
                        <a:t>Network </a:t>
                      </a:r>
                      <a:endParaRPr lang="en-MY" sz="1700" dirty="0">
                        <a:effectLst/>
                      </a:endParaRPr>
                    </a:p>
                    <a:p>
                      <a:pPr marL="180340">
                        <a:lnSpc>
                          <a:spcPct val="115000"/>
                        </a:lnSpc>
                        <a:spcAft>
                          <a:spcPts val="0"/>
                        </a:spcAft>
                      </a:pPr>
                      <a:r>
                        <a:rPr lang="en-MY" sz="1700" dirty="0">
                          <a:effectLst/>
                        </a:rPr>
                        <a:t>Insurance </a:t>
                      </a:r>
                      <a:endParaRPr lang="en-MY" sz="1700" dirty="0">
                        <a:effectLst/>
                      </a:endParaRPr>
                    </a:p>
                    <a:p>
                      <a:pPr marL="180340">
                        <a:lnSpc>
                          <a:spcPct val="115000"/>
                        </a:lnSpc>
                        <a:spcAft>
                          <a:spcPts val="0"/>
                        </a:spcAft>
                      </a:pPr>
                      <a:r>
                        <a:rPr lang="en-MY" sz="1700" dirty="0">
                          <a:effectLst/>
                        </a:rPr>
                        <a:t>Utilities</a:t>
                      </a:r>
                      <a:endParaRPr lang="en-MY" sz="1700" dirty="0">
                        <a:effectLst/>
                      </a:endParaRPr>
                    </a:p>
                    <a:p>
                      <a:pPr marL="180340">
                        <a:lnSpc>
                          <a:spcPct val="115000"/>
                        </a:lnSpc>
                        <a:spcAft>
                          <a:spcPts val="0"/>
                        </a:spcAft>
                      </a:pPr>
                      <a:r>
                        <a:rPr lang="en-MY" sz="1700" dirty="0">
                          <a:effectLst/>
                        </a:rPr>
                        <a:t>Maintenance </a:t>
                      </a:r>
                      <a:endParaRPr lang="en-MY" sz="1700" dirty="0">
                        <a:effectLst/>
                      </a:endParaRPr>
                    </a:p>
                    <a:p>
                      <a:pPr marL="180340">
                        <a:lnSpc>
                          <a:spcPct val="115000"/>
                        </a:lnSpc>
                        <a:spcAft>
                          <a:spcPts val="0"/>
                        </a:spcAft>
                      </a:pPr>
                      <a:r>
                        <a:rPr lang="en-MY" sz="1700" dirty="0">
                          <a:effectLst/>
                        </a:rPr>
                        <a:t> </a:t>
                      </a:r>
                      <a:endParaRPr lang="en-MY" sz="1700" dirty="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6,000</a:t>
                      </a:r>
                      <a:endParaRPr lang="en-MY" sz="1700">
                        <a:effectLst/>
                      </a:endParaRPr>
                    </a:p>
                    <a:p>
                      <a:pPr algn="ctr">
                        <a:lnSpc>
                          <a:spcPct val="115000"/>
                        </a:lnSpc>
                        <a:spcAft>
                          <a:spcPts val="0"/>
                        </a:spcAft>
                      </a:pPr>
                      <a:r>
                        <a:rPr lang="en-MY" sz="1700">
                          <a:effectLst/>
                        </a:rPr>
                        <a:t>10,000</a:t>
                      </a:r>
                      <a:endParaRPr lang="en-MY" sz="1700">
                        <a:effectLst/>
                      </a:endParaRPr>
                    </a:p>
                    <a:p>
                      <a:pPr algn="ctr">
                        <a:lnSpc>
                          <a:spcPct val="115000"/>
                        </a:lnSpc>
                        <a:spcAft>
                          <a:spcPts val="0"/>
                        </a:spcAft>
                      </a:pPr>
                      <a:r>
                        <a:rPr lang="en-MY" sz="1700">
                          <a:effectLst/>
                        </a:rPr>
                        <a:t>13,000</a:t>
                      </a:r>
                      <a:endParaRPr lang="en-MY" sz="1700">
                        <a:effectLst/>
                      </a:endParaRPr>
                    </a:p>
                    <a:p>
                      <a:pPr algn="ctr">
                        <a:lnSpc>
                          <a:spcPct val="115000"/>
                        </a:lnSpc>
                        <a:spcAft>
                          <a:spcPts val="0"/>
                        </a:spcAft>
                      </a:pPr>
                      <a:r>
                        <a:rPr lang="en-MY" sz="1700">
                          <a:effectLst/>
                        </a:rPr>
                        <a:t>10,000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6,000</a:t>
                      </a:r>
                      <a:endParaRPr lang="en-MY" sz="1700">
                        <a:effectLst/>
                      </a:endParaRPr>
                    </a:p>
                    <a:p>
                      <a:pPr algn="ctr">
                        <a:lnSpc>
                          <a:spcPct val="115000"/>
                        </a:lnSpc>
                        <a:spcAft>
                          <a:spcPts val="0"/>
                        </a:spcAft>
                      </a:pPr>
                      <a:r>
                        <a:rPr lang="en-MY" sz="1700">
                          <a:effectLst/>
                        </a:rPr>
                        <a:t>10,000</a:t>
                      </a:r>
                      <a:endParaRPr lang="en-MY" sz="1700">
                        <a:effectLst/>
                      </a:endParaRPr>
                    </a:p>
                    <a:p>
                      <a:pPr algn="ctr">
                        <a:lnSpc>
                          <a:spcPct val="115000"/>
                        </a:lnSpc>
                        <a:spcAft>
                          <a:spcPts val="0"/>
                        </a:spcAft>
                      </a:pPr>
                      <a:r>
                        <a:rPr lang="en-MY" sz="1700">
                          <a:effectLst/>
                        </a:rPr>
                        <a:t>13,000</a:t>
                      </a:r>
                      <a:endParaRPr lang="en-MY" sz="1700">
                        <a:effectLst/>
                      </a:endParaRPr>
                    </a:p>
                    <a:p>
                      <a:pPr algn="ctr">
                        <a:lnSpc>
                          <a:spcPct val="115000"/>
                        </a:lnSpc>
                        <a:spcAft>
                          <a:spcPts val="0"/>
                        </a:spcAft>
                      </a:pPr>
                      <a:r>
                        <a:rPr lang="en-MY" sz="1700">
                          <a:effectLst/>
                        </a:rPr>
                        <a:t>10,000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297815">
                <a:tc>
                  <a:txBody>
                    <a:bodyPr/>
                    <a:lstStyle/>
                    <a:p>
                      <a:pPr algn="just">
                        <a:lnSpc>
                          <a:spcPct val="115000"/>
                        </a:lnSpc>
                        <a:spcAft>
                          <a:spcPts val="0"/>
                        </a:spcAft>
                      </a:pPr>
                      <a:r>
                        <a:rPr lang="en-MY" sz="1700">
                          <a:effectLst/>
                        </a:rPr>
                        <a:t>Subtotal</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39,000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1191260">
                <a:tc>
                  <a:txBody>
                    <a:bodyPr/>
                    <a:lstStyle/>
                    <a:p>
                      <a:pPr>
                        <a:lnSpc>
                          <a:spcPct val="115000"/>
                        </a:lnSpc>
                        <a:spcAft>
                          <a:spcPts val="0"/>
                        </a:spcAft>
                      </a:pPr>
                      <a:r>
                        <a:rPr lang="en-MY" sz="1700">
                          <a:effectLst/>
                        </a:rPr>
                        <a:t>6. Testing</a:t>
                      </a:r>
                      <a:endParaRPr lang="en-MY" sz="1700">
                        <a:effectLst/>
                      </a:endParaRPr>
                    </a:p>
                    <a:p>
                      <a:pPr>
                        <a:lnSpc>
                          <a:spcPct val="115000"/>
                        </a:lnSpc>
                        <a:spcAft>
                          <a:spcPts val="0"/>
                        </a:spcAft>
                      </a:pPr>
                      <a:r>
                        <a:rPr lang="en-MY" sz="1700">
                          <a:effectLst/>
                        </a:rPr>
                        <a:t> </a:t>
                      </a:r>
                      <a:endParaRPr lang="en-MY" sz="1700">
                        <a:effectLst/>
                      </a:endParaRPr>
                    </a:p>
                    <a:p>
                      <a:pPr>
                        <a:lnSpc>
                          <a:spcPct val="115000"/>
                        </a:lnSpc>
                        <a:spcAft>
                          <a:spcPts val="0"/>
                        </a:spcAft>
                      </a:pPr>
                      <a:r>
                        <a:rPr lang="en-MY" sz="1700">
                          <a:effectLst/>
                        </a:rPr>
                        <a:t>  Testing hardware and software</a:t>
                      </a:r>
                      <a:endParaRPr lang="en-MY" sz="1700">
                        <a:effectLst/>
                      </a:endParaRPr>
                    </a:p>
                    <a:p>
                      <a:pP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65,000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65,000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297815">
                <a:tc>
                  <a:txBody>
                    <a:bodyPr/>
                    <a:lstStyle/>
                    <a:p>
                      <a:pPr algn="just">
                        <a:lnSpc>
                          <a:spcPct val="115000"/>
                        </a:lnSpc>
                        <a:spcAft>
                          <a:spcPts val="0"/>
                        </a:spcAft>
                      </a:pPr>
                      <a:r>
                        <a:rPr lang="en-MY" sz="1700">
                          <a:effectLst/>
                        </a:rPr>
                        <a:t>Subtotal</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65,000</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r>
              <a:tr h="893445">
                <a:tc>
                  <a:txBody>
                    <a:bodyPr/>
                    <a:lstStyle/>
                    <a:p>
                      <a:pPr algn="ctr">
                        <a:lnSpc>
                          <a:spcPct val="115000"/>
                        </a:lnSpc>
                        <a:spcAft>
                          <a:spcPts val="0"/>
                        </a:spcAft>
                      </a:pPr>
                      <a:r>
                        <a:rPr lang="en-MY" sz="1700">
                          <a:effectLst/>
                        </a:rPr>
                        <a:t> </a:t>
                      </a:r>
                      <a:endParaRPr lang="en-MY" sz="1700">
                        <a:effectLst/>
                      </a:endParaRPr>
                    </a:p>
                    <a:p>
                      <a:pPr algn="ctr">
                        <a:lnSpc>
                          <a:spcPct val="115000"/>
                        </a:lnSpc>
                        <a:spcAft>
                          <a:spcPts val="0"/>
                        </a:spcAft>
                      </a:pPr>
                      <a:r>
                        <a:rPr lang="en-MY" sz="1700">
                          <a:effectLst/>
                        </a:rPr>
                        <a:t>Total project cost estimate</a:t>
                      </a:r>
                      <a:endParaRPr lang="en-MY" sz="1700">
                        <a:effectLst/>
                      </a:endParaRPr>
                    </a:p>
                    <a:p>
                      <a:pPr indent="450215">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a:effectLst/>
                        </a:rPr>
                        <a:t> </a:t>
                      </a:r>
                      <a:endParaRPr lang="en-MY" sz="1700">
                        <a:effectLst/>
                        <a:latin typeface="Calibri" panose="020F0502020204030204"/>
                        <a:ea typeface="SimSun" panose="02010600030101010101" pitchFamily="2" charset="-122"/>
                        <a:cs typeface="Times New Roman" panose="02020603050405020304"/>
                      </a:endParaRPr>
                    </a:p>
                  </a:txBody>
                  <a:tcPr marL="64168" marR="64168" marT="0" marB="0"/>
                </a:tc>
                <a:tc>
                  <a:txBody>
                    <a:bodyPr/>
                    <a:lstStyle/>
                    <a:p>
                      <a:pPr algn="ctr">
                        <a:lnSpc>
                          <a:spcPct val="115000"/>
                        </a:lnSpc>
                        <a:spcAft>
                          <a:spcPts val="0"/>
                        </a:spcAft>
                      </a:pPr>
                      <a:r>
                        <a:rPr lang="en-MY" sz="1700" dirty="0">
                          <a:effectLst/>
                        </a:rPr>
                        <a:t> </a:t>
                      </a:r>
                      <a:endParaRPr lang="en-MY" sz="1700" dirty="0">
                        <a:effectLst/>
                      </a:endParaRPr>
                    </a:p>
                    <a:p>
                      <a:pPr algn="ctr">
                        <a:lnSpc>
                          <a:spcPct val="115000"/>
                        </a:lnSpc>
                        <a:spcAft>
                          <a:spcPts val="0"/>
                        </a:spcAft>
                      </a:pPr>
                      <a:r>
                        <a:rPr lang="en-MY" sz="1700" dirty="0">
                          <a:effectLst/>
                        </a:rPr>
                        <a:t>978,500</a:t>
                      </a:r>
                      <a:endParaRPr lang="en-MY" sz="1700" dirty="0">
                        <a:effectLst/>
                        <a:latin typeface="Calibri" panose="020F0502020204030204"/>
                        <a:ea typeface="SimSun" panose="02010600030101010101" pitchFamily="2" charset="-122"/>
                        <a:cs typeface="Times New Roman" panose="02020603050405020304"/>
                      </a:endParaRPr>
                    </a:p>
                  </a:txBody>
                  <a:tcPr marL="64168" marR="64168"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3735"/>
            <a:ext cx="10972800" cy="582613"/>
          </a:xfrm>
        </p:spPr>
        <p:txBody>
          <a:bodyPr/>
          <a:p>
            <a:r>
              <a:rPr>
                <a:latin typeface="Times New Roman" panose="02020603050405020304" pitchFamily="18" charset="0"/>
                <a:cs typeface="Times New Roman" panose="02020603050405020304" pitchFamily="18" charset="0"/>
                <a:sym typeface="+mn-ea"/>
              </a:rPr>
              <a:t>8.</a:t>
            </a:r>
            <a:r>
              <a:rPr lang="en-MY">
                <a:latin typeface="Times New Roman" panose="02020603050405020304" pitchFamily="18" charset="0"/>
                <a:cs typeface="Times New Roman" panose="02020603050405020304" pitchFamily="18" charset="0"/>
                <a:sym typeface="+mn-ea"/>
              </a:rPr>
              <a:t>0</a:t>
            </a:r>
            <a:r>
              <a:rPr>
                <a:latin typeface="Times New Roman" panose="02020603050405020304" pitchFamily="18" charset="0"/>
                <a:cs typeface="Times New Roman" panose="02020603050405020304" pitchFamily="18" charset="0"/>
                <a:sym typeface="+mn-ea"/>
              </a:rPr>
              <a:t> </a:t>
            </a:r>
            <a:r>
              <a:rPr>
                <a:latin typeface="Old English Text MT" panose="03040902040508030806" charset="0"/>
                <a:cs typeface="Times New Roman" panose="02020603050405020304" pitchFamily="18" charset="0"/>
                <a:sym typeface="+mn-ea"/>
              </a:rPr>
              <a:t>Schedule </a:t>
            </a:r>
            <a:r>
              <a:rPr lang="en-MY">
                <a:latin typeface="Old English Text MT" panose="03040902040508030806" charset="0"/>
                <a:cs typeface="Times New Roman" panose="02020603050405020304" pitchFamily="18" charset="0"/>
                <a:sym typeface="+mn-ea"/>
              </a:rPr>
              <a:t>E</a:t>
            </a:r>
            <a:r>
              <a:rPr>
                <a:latin typeface="Old English Text MT" panose="03040902040508030806" charset="0"/>
                <a:cs typeface="Times New Roman" panose="02020603050405020304" pitchFamily="18" charset="0"/>
                <a:sym typeface="+mn-ea"/>
              </a:rPr>
              <a:t>stimate</a:t>
            </a:r>
            <a:endParaRPr>
              <a:latin typeface="Old English Text MT" panose="03040902040508030806" charset="0"/>
              <a:cs typeface="Times New Roman" panose="02020603050405020304" pitchFamily="18" charset="0"/>
              <a:sym typeface="+mn-ea"/>
            </a:endParaRPr>
          </a:p>
          <a:p>
            <a:r>
              <a:rPr>
                <a:latin typeface="Times New Roman" panose="02020603050405020304" pitchFamily="18" charset="0"/>
                <a:cs typeface="Times New Roman" panose="02020603050405020304" pitchFamily="18" charset="0"/>
                <a:sym typeface="+mn-ea"/>
              </a:rPr>
              <a:t> </a:t>
            </a:r>
            <a:br>
              <a:rPr lang="en-US"/>
            </a:br>
            <a:endParaRPr lang="en-US"/>
          </a:p>
        </p:txBody>
      </p:sp>
      <p:graphicFrame>
        <p:nvGraphicFramePr>
          <p:cNvPr id="4" name="Table 3"/>
          <p:cNvGraphicFramePr/>
          <p:nvPr/>
        </p:nvGraphicFramePr>
        <p:xfrm>
          <a:off x="427355" y="880745"/>
          <a:ext cx="11520805" cy="5800090"/>
        </p:xfrm>
        <a:graphic>
          <a:graphicData uri="http://schemas.openxmlformats.org/drawingml/2006/table">
            <a:tbl>
              <a:tblPr firstRow="1" bandRow="1">
                <a:tableStyleId>{5940675A-B579-460E-94D1-54222C63F5DA}</a:tableStyleId>
              </a:tblPr>
              <a:tblGrid>
                <a:gridCol w="6362065"/>
                <a:gridCol w="5158740"/>
              </a:tblGrid>
              <a:tr h="346710">
                <a:tc>
                  <a:txBody>
                    <a:bodyPr/>
                    <a:p>
                      <a:pPr indent="0" algn="ctr">
                        <a:buNone/>
                      </a:pPr>
                      <a:r>
                        <a:rPr sz="1900" b="0">
                          <a:latin typeface="Times New Roman" panose="02020603050405020304" pitchFamily="18" charset="0"/>
                          <a:cs typeface="Times New Roman" panose="02020603050405020304" pitchFamily="18" charset="0"/>
                        </a:rPr>
                        <a:t>Schedule</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900" b="0">
                          <a:latin typeface="Times New Roman" panose="02020603050405020304" pitchFamily="18" charset="0"/>
                          <a:cs typeface="Times New Roman" panose="02020603050405020304" pitchFamily="18" charset="0"/>
                        </a:rPr>
                        <a:t>Date</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Find a system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February 25,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Submit apps review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6,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Submit literature review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14,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buNone/>
                      </a:pPr>
                      <a:r>
                        <a:rPr sz="1900" b="0">
                          <a:latin typeface="Times New Roman" panose="02020603050405020304" pitchFamily="18" charset="0"/>
                          <a:cs typeface="Times New Roman" panose="02020603050405020304" pitchFamily="18" charset="0"/>
                        </a:rPr>
                        <a:t>Draft HappyChoc Proposal.</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16, 2018 </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Draft HappyChoc Storyboard</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16,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Submit HappyChoc Proposal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25,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Submit HappyChoc storyboard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25,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Build HappyChoc system</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March 28,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HappyChoc system complete</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April 9,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a:txBody>
                    <a:bodyPr/>
                    <a:p>
                      <a:pPr indent="0">
                        <a:buNone/>
                      </a:pPr>
                      <a:r>
                        <a:rPr sz="1900" b="0">
                          <a:latin typeface="Times New Roman" panose="02020603050405020304" pitchFamily="18" charset="0"/>
                          <a:cs typeface="Times New Roman" panose="02020603050405020304" pitchFamily="18" charset="0"/>
                        </a:rPr>
                        <a:t>Propose HappyChoc system to lecturer</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April 11, 2018 </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Review HappyChoc system.</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April 12,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Show progress to Lecturer  </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April 18,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Review HappyChoc System</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April 19,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buNone/>
                      </a:pPr>
                      <a:r>
                        <a:rPr sz="1900" b="0">
                          <a:latin typeface="Times New Roman" panose="02020603050405020304" pitchFamily="18" charset="0"/>
                          <a:cs typeface="Times New Roman" panose="02020603050405020304" pitchFamily="18" charset="0"/>
                        </a:rPr>
                        <a:t>Presentation HappyChoc System</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May 2,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220">
                <a:tc>
                  <a:txBody>
                    <a:bodyPr/>
                    <a:p>
                      <a:pPr indent="0">
                        <a:buNone/>
                      </a:pPr>
                      <a:r>
                        <a:rPr sz="1900" b="0">
                          <a:latin typeface="Times New Roman" panose="02020603050405020304" pitchFamily="18" charset="0"/>
                          <a:cs typeface="Times New Roman" panose="02020603050405020304" pitchFamily="18" charset="0"/>
                        </a:rPr>
                        <a:t>Submit report HappyChoc System</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sz="1900" b="0">
                          <a:latin typeface="Times New Roman" panose="02020603050405020304" pitchFamily="18" charset="0"/>
                          <a:cs typeface="Times New Roman" panose="02020603050405020304" pitchFamily="18" charset="0"/>
                        </a:rPr>
                        <a:t>May 7, 2018</a:t>
                      </a:r>
                      <a:endParaRPr lang="en-US" sz="19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885" y="18415"/>
            <a:ext cx="10972800" cy="582613"/>
          </a:xfrm>
        </p:spPr>
        <p:txBody>
          <a:bodyPr/>
          <a:p>
            <a:r>
              <a:rPr lang="en-MY" altLang="en-US"/>
              <a:t>9.0 </a:t>
            </a:r>
            <a:r>
              <a:rPr lang="en-MY" altLang="en-US">
                <a:latin typeface="Old English Text MT" panose="03040902040508030806" charset="0"/>
              </a:rPr>
              <a:t>Potential Risks</a:t>
            </a:r>
            <a:endParaRPr lang="en-MY" altLang="en-US">
              <a:latin typeface="Old English Text MT" panose="03040902040508030806" charset="0"/>
            </a:endParaRPr>
          </a:p>
        </p:txBody>
      </p:sp>
      <p:sp>
        <p:nvSpPr>
          <p:cNvPr id="3" name="Content Placeholder 2"/>
          <p:cNvSpPr>
            <a:spLocks noGrp="1"/>
          </p:cNvSpPr>
          <p:nvPr>
            <p:ph idx="1"/>
          </p:nvPr>
        </p:nvSpPr>
        <p:spPr>
          <a:xfrm>
            <a:off x="609600" y="499745"/>
            <a:ext cx="10972800" cy="5858510"/>
          </a:xfrm>
        </p:spPr>
        <p:txBody>
          <a:bodyPr/>
          <a:p>
            <a:pPr marL="0" indent="0">
              <a:buNone/>
            </a:pPr>
            <a:r>
              <a:rPr lang="en-MY" altLang="en-US" sz="2500"/>
              <a:t>1. </a:t>
            </a:r>
            <a:r>
              <a:rPr lang="en-US" sz="2500"/>
              <a:t>Page breakdown</a:t>
            </a:r>
            <a:endParaRPr lang="en-US" sz="2500"/>
          </a:p>
          <a:p>
            <a:pPr>
              <a:buFont typeface="Arial" panose="020B0604020202020204" pitchFamily="34" charset="0"/>
              <a:buChar char="•"/>
            </a:pPr>
            <a:r>
              <a:rPr lang="en-US" sz="2500"/>
              <a:t>The webpage might crashed due to the non-responding page.</a:t>
            </a:r>
            <a:endParaRPr lang="en-US" sz="2500"/>
          </a:p>
          <a:p>
            <a:pPr marL="0" indent="0">
              <a:buNone/>
            </a:pPr>
            <a:endParaRPr lang="en-US" sz="2500"/>
          </a:p>
          <a:p>
            <a:pPr marL="0" indent="0">
              <a:buNone/>
            </a:pPr>
            <a:r>
              <a:rPr lang="en-MY" altLang="en-US" sz="2500"/>
              <a:t>2. </a:t>
            </a:r>
            <a:r>
              <a:rPr lang="en-US" sz="2500"/>
              <a:t>The product expired</a:t>
            </a:r>
            <a:endParaRPr lang="en-US" sz="2500"/>
          </a:p>
          <a:p>
            <a:pPr>
              <a:buFont typeface="Arial" panose="020B0604020202020204" pitchFamily="34" charset="0"/>
              <a:buChar char="•"/>
            </a:pPr>
            <a:r>
              <a:rPr lang="en-US" sz="2500"/>
              <a:t>The product that hasn’t been sold will </a:t>
            </a:r>
            <a:r>
              <a:rPr lang="en-MY" altLang="en-US" sz="2500"/>
              <a:t>be </a:t>
            </a:r>
            <a:r>
              <a:rPr lang="en-US" sz="2500"/>
              <a:t>expired, this  will make the company having loss.</a:t>
            </a:r>
            <a:endParaRPr lang="en-US" sz="2500"/>
          </a:p>
          <a:p>
            <a:pPr marL="0" indent="0">
              <a:buNone/>
            </a:pPr>
            <a:endParaRPr lang="en-US" sz="2500"/>
          </a:p>
          <a:p>
            <a:pPr marL="0" indent="0">
              <a:buNone/>
            </a:pPr>
            <a:r>
              <a:rPr lang="en-MY" altLang="en-US" sz="2500"/>
              <a:t>3. </a:t>
            </a:r>
            <a:r>
              <a:rPr lang="en-US" sz="2500"/>
              <a:t>The product out of stock</a:t>
            </a:r>
            <a:endParaRPr lang="en-US" sz="2500"/>
          </a:p>
          <a:p>
            <a:r>
              <a:rPr lang="en-US" sz="2500"/>
              <a:t>The stock of the product might out of the stock, when the company having problem in producing product.</a:t>
            </a:r>
            <a:endParaRPr lang="en-US" sz="2500"/>
          </a:p>
          <a:p>
            <a:pPr marL="0" indent="0">
              <a:buNone/>
            </a:pPr>
            <a:endParaRPr lang="en-US" sz="2500"/>
          </a:p>
          <a:p>
            <a:pPr marL="0" indent="0">
              <a:buNone/>
            </a:pPr>
            <a:r>
              <a:rPr lang="en-MY" altLang="en-US" sz="2500"/>
              <a:t>4. </a:t>
            </a:r>
            <a:r>
              <a:rPr lang="en-US" sz="2500"/>
              <a:t>Internet connectivity unconnected</a:t>
            </a:r>
            <a:endParaRPr lang="en-US" sz="2500"/>
          </a:p>
          <a:p>
            <a:r>
              <a:rPr lang="en-US" sz="2500"/>
              <a:t>The customer might have connectivity problem while they ordering the product, </a:t>
            </a:r>
            <a:r>
              <a:rPr lang="en-MY" altLang="en-US" sz="2500"/>
              <a:t>which causing</a:t>
            </a:r>
            <a:r>
              <a:rPr lang="en-US" sz="2500"/>
              <a:t> them can’t make order.</a:t>
            </a:r>
            <a:endParaRPr lang="en-US"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561340"/>
            <a:ext cx="10972800" cy="4953000"/>
          </a:xfrm>
        </p:spPr>
        <p:txBody>
          <a:bodyPr/>
          <a:p>
            <a:pPr marL="0" indent="0" algn="ctr">
              <a:buNone/>
            </a:pPr>
            <a:endParaRPr lang="en-MY" altLang="en-US" sz="10000">
              <a:solidFill>
                <a:schemeClr val="tx1"/>
              </a:solidFill>
              <a:effectLst>
                <a:outerShdw blurRad="38100" dist="19050" dir="2700000" algn="tl" rotWithShape="0">
                  <a:schemeClr val="dk1">
                    <a:alpha val="40000"/>
                  </a:schemeClr>
                </a:outerShdw>
              </a:effectLst>
            </a:endParaRPr>
          </a:p>
          <a:p>
            <a:pPr marL="0" indent="0" algn="ctr">
              <a:buNone/>
            </a:pPr>
            <a:r>
              <a:rPr lang="en-MY" altLang="en-US" sz="10000">
                <a:solidFill>
                  <a:schemeClr val="tx1"/>
                </a:solidFill>
                <a:effectLst>
                  <a:outerShdw blurRad="38100" dist="19050" dir="2700000" algn="tl" rotWithShape="0">
                    <a:schemeClr val="dk1">
                      <a:alpha val="40000"/>
                    </a:schemeClr>
                  </a:outerShdw>
                </a:effectLst>
                <a:latin typeface="Old English Text MT" panose="03040902040508030806" charset="0"/>
              </a:rPr>
              <a:t>ThankYou</a:t>
            </a:r>
            <a:endParaRPr lang="en-MY" altLang="en-US" sz="10000">
              <a:solidFill>
                <a:schemeClr val="tx1"/>
              </a:solidFill>
              <a:effectLst>
                <a:outerShdw blurRad="38100" dist="19050" dir="2700000" algn="tl" rotWithShape="0">
                  <a:schemeClr val="dk1">
                    <a:alpha val="40000"/>
                  </a:schemeClr>
                </a:outerShdw>
              </a:effectLst>
              <a:latin typeface="Old English Text MT" panose="0304090204050803080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p:pic>
        <p:nvPicPr>
          <p:cNvPr id="9" name="Picture 8" descr="il_fullxfull.401128480_sdc9"/>
          <p:cNvPicPr>
            <a:picLocks noChangeAspect="1"/>
          </p:cNvPicPr>
          <p:nvPr/>
        </p:nvPicPr>
        <p:blipFill>
          <a:blip r:embed="rId2"/>
          <a:stretch>
            <a:fillRect/>
          </a:stretch>
        </p:blipFill>
        <p:spPr>
          <a:xfrm rot="1080000">
            <a:off x="10614025" y="5021580"/>
            <a:ext cx="1316355" cy="1590040"/>
          </a:xfrm>
          <a:prstGeom prst="rect">
            <a:avLst/>
          </a:prstGeom>
        </p:spPr>
      </p:pic>
      <p:sp>
        <p:nvSpPr>
          <p:cNvPr id="2" name="Title 1"/>
          <p:cNvSpPr>
            <a:spLocks noGrp="1"/>
          </p:cNvSpPr>
          <p:nvPr>
            <p:ph type="title"/>
          </p:nvPr>
        </p:nvSpPr>
        <p:spPr/>
        <p:txBody>
          <a:bodyPr/>
          <a:p>
            <a:r>
              <a:rPr lang="en-MY" altLang="en-US"/>
              <a:t>1.0 </a:t>
            </a:r>
            <a:r>
              <a:rPr lang="en-MY" altLang="en-US">
                <a:latin typeface="Old English Text MT" panose="03040902040508030806" charset="0"/>
              </a:rPr>
              <a:t>Introduction</a:t>
            </a:r>
            <a:endParaRPr lang="en-MY" altLang="en-US">
              <a:latin typeface="Arial" panose="020B0604020202020204" pitchFamily="34" charset="0"/>
            </a:endParaRPr>
          </a:p>
        </p:txBody>
      </p:sp>
      <p:sp>
        <p:nvSpPr>
          <p:cNvPr id="3" name="Content Placeholder 2"/>
          <p:cNvSpPr>
            <a:spLocks noGrp="1"/>
          </p:cNvSpPr>
          <p:nvPr>
            <p:ph idx="1"/>
          </p:nvPr>
        </p:nvSpPr>
        <p:spPr/>
        <p:txBody>
          <a:bodyPr>
            <a:normAutofit lnSpcReduction="10000"/>
          </a:bodyPr>
          <a:p>
            <a:r>
              <a:rPr lang="en-MY" altLang="en-US"/>
              <a:t>H</a:t>
            </a:r>
            <a:r>
              <a:rPr lang="en-US"/>
              <a:t>appy Choc Enterprise established on October 21, 2017. ​</a:t>
            </a:r>
            <a:endParaRPr lang="en-US"/>
          </a:p>
          <a:p>
            <a:endParaRPr lang="en-US"/>
          </a:p>
          <a:p>
            <a:r>
              <a:rPr lang="en-US"/>
              <a:t>Main business activity is the sale of chocolate snacks.​</a:t>
            </a:r>
            <a:endParaRPr lang="en-US"/>
          </a:p>
          <a:p>
            <a:endParaRPr lang="en-US"/>
          </a:p>
          <a:p>
            <a:r>
              <a:rPr lang="en-US"/>
              <a:t>All partners of Happy Choc have participated in the Business Student Camp Program organized by the Business Management and Student Business Division, University Utara Malaysia (UUM) to increase entrepreneurial potential and entrepreneurial skills in starting a business in UUM.​</a:t>
            </a:r>
            <a:endParaRPr lang="en-US"/>
          </a:p>
          <a:p>
            <a:endParaRPr lang="en-US"/>
          </a:p>
          <a:p>
            <a:endParaRPr lang="en-US"/>
          </a:p>
          <a:p>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Content Placeholder 12" descr="il_fullxfull.401128480_sdc9"/>
          <p:cNvPicPr>
            <a:picLocks noChangeAspect="1"/>
          </p:cNvPicPr>
          <p:nvPr>
            <p:ph idx="1"/>
          </p:nvPr>
        </p:nvPicPr>
        <p:blipFill>
          <a:blip r:embed="rId1"/>
          <a:stretch>
            <a:fillRect/>
          </a:stretch>
        </p:blipFill>
        <p:spPr>
          <a:xfrm rot="1080000">
            <a:off x="10038715" y="4347845"/>
            <a:ext cx="1731010" cy="2091055"/>
          </a:xfrm>
          <a:prstGeom prst="rect">
            <a:avLst/>
          </a:prstGeom>
        </p:spPr>
      </p:pic>
      <p:sp>
        <p:nvSpPr>
          <p:cNvPr id="2" name="Title 1"/>
          <p:cNvSpPr>
            <a:spLocks noGrp="1"/>
          </p:cNvSpPr>
          <p:nvPr>
            <p:ph type="title"/>
          </p:nvPr>
        </p:nvSpPr>
        <p:spPr/>
        <p:txBody>
          <a:bodyPr/>
          <a:p>
            <a:r>
              <a:rPr lang="en-MY" altLang="en-US"/>
              <a:t>2.0 </a:t>
            </a:r>
            <a:r>
              <a:rPr lang="en-MY" altLang="en-US">
                <a:latin typeface="Old English Text MT" panose="03040902040508030806" charset="0"/>
              </a:rPr>
              <a:t>Objectives</a:t>
            </a:r>
            <a:endParaRPr lang="en-MY" altLang="en-US">
              <a:latin typeface="Old English Text MT" panose="03040902040508030806" charset="0"/>
            </a:endParaRPr>
          </a:p>
        </p:txBody>
      </p:sp>
      <p:sp>
        <p:nvSpPr>
          <p:cNvPr id="8" name="Content Placeholder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9" name="Content Placeholder 2"/>
          <p:cNvSpPr>
            <a:spLocks noGrp="1"/>
          </p:cNvSpPr>
          <p:nvPr/>
        </p:nvSpPr>
        <p:spPr>
          <a:xfrm>
            <a:off x="838200" y="150114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a:t>To give our customers the best quality customized chocolate</a:t>
            </a:r>
            <a:endParaRPr lang="en-US" sz="3500"/>
          </a:p>
          <a:p>
            <a:endParaRPr lang="en-US" sz="3500"/>
          </a:p>
          <a:p>
            <a:r>
              <a:rPr lang="en-US" sz="3500"/>
              <a:t>To gain the highest market share in the industry</a:t>
            </a:r>
            <a:endParaRPr lang="en-US" sz="3500"/>
          </a:p>
          <a:p>
            <a:endParaRPr lang="en-US" sz="3500"/>
          </a:p>
          <a:p>
            <a:r>
              <a:rPr lang="en-US" sz="3500"/>
              <a:t>To gain consumer confidence and loyalty</a:t>
            </a:r>
            <a:endParaRPr lang="en-US" sz="3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146030" y="4595495"/>
            <a:ext cx="1499870" cy="1811655"/>
          </a:xfrm>
          <a:prstGeom prst="rect">
            <a:avLst/>
          </a:prstGeom>
        </p:spPr>
      </p:pic>
      <p:sp>
        <p:nvSpPr>
          <p:cNvPr id="2" name="Title 1"/>
          <p:cNvSpPr>
            <a:spLocks noGrp="1"/>
          </p:cNvSpPr>
          <p:nvPr>
            <p:ph type="title"/>
          </p:nvPr>
        </p:nvSpPr>
        <p:spPr/>
        <p:txBody>
          <a:bodyPr/>
          <a:p>
            <a:r>
              <a:rPr lang="en-MY" altLang="en-US"/>
              <a:t>3.0 </a:t>
            </a:r>
            <a:r>
              <a:rPr lang="en-MY" altLang="en-US">
                <a:latin typeface="Old English Text MT" panose="03040902040508030806" charset="0"/>
              </a:rPr>
              <a:t>Current Situation and Problem</a:t>
            </a:r>
            <a:endParaRPr lang="en-MY" altLang="en-US">
              <a:latin typeface="Old English Text MT" panose="03040902040508030806" charset="0"/>
            </a:endParaRPr>
          </a:p>
        </p:txBody>
      </p:sp>
      <p:sp>
        <p:nvSpPr>
          <p:cNvPr id="7" name="Content Placeholder 2"/>
          <p:cNvSpPr>
            <a:spLocks noGrp="1"/>
          </p:cNvSpPr>
          <p:nvPr/>
        </p:nvSpPr>
        <p:spPr>
          <a:xfrm>
            <a:off x="444500" y="1221740"/>
            <a:ext cx="10908665" cy="40182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1. Technology​</a:t>
            </a:r>
            <a:endParaRPr lang="en-US" sz="2600"/>
          </a:p>
          <a:p>
            <a:r>
              <a:rPr lang="en-MY" altLang="en-US" sz="2600"/>
              <a:t>The </a:t>
            </a:r>
            <a:r>
              <a:rPr lang="en-US" sz="2600"/>
              <a:t>capital investment </a:t>
            </a:r>
            <a:r>
              <a:rPr lang="en-MY" altLang="en-US" sz="2600"/>
              <a:t>nowadays </a:t>
            </a:r>
            <a:r>
              <a:rPr lang="en-US" sz="2600"/>
              <a:t>in technology </a:t>
            </a:r>
            <a:r>
              <a:rPr lang="en-MY" altLang="en-US" sz="2600"/>
              <a:t>had been obstructed</a:t>
            </a:r>
            <a:r>
              <a:rPr lang="en-US" sz="2600"/>
              <a:t> because a competitor may wait for the next-generation technolog</a:t>
            </a:r>
            <a:r>
              <a:rPr lang="en-MY" altLang="en-US" sz="2600"/>
              <a:t>y. </a:t>
            </a:r>
            <a:endParaRPr lang="en-MY" altLang="en-US" sz="2600"/>
          </a:p>
          <a:p>
            <a:endParaRPr lang="en-MY" altLang="en-US" sz="2600"/>
          </a:p>
          <a:p>
            <a:r>
              <a:rPr lang="en-US" sz="2600"/>
              <a:t>Waiting to be that competitor can be equally risky. ​</a:t>
            </a:r>
            <a:endParaRPr lang="en-US" sz="2600"/>
          </a:p>
          <a:p>
            <a:endParaRPr lang="en-US" sz="2600"/>
          </a:p>
          <a:p>
            <a:r>
              <a:rPr lang="en-MY" altLang="en-US" sz="2600"/>
              <a:t>The advancement</a:t>
            </a:r>
            <a:r>
              <a:rPr lang="en-US" sz="2600"/>
              <a:t> technology is in conflict with the need to master a company's current technology.​</a:t>
            </a:r>
            <a:endParaRPr lang="en-US" sz="2600"/>
          </a:p>
          <a:p>
            <a:endParaRPr lang="en-US" sz="2600"/>
          </a:p>
          <a:p>
            <a:r>
              <a:rPr lang="en-US" sz="2600"/>
              <a:t>we need to gain more knowledge in handling machine as it was the main purpose our business </a:t>
            </a:r>
            <a:r>
              <a:rPr lang="en-MY" altLang="en-US" sz="2600"/>
              <a:t>when mostly are new companies.</a:t>
            </a:r>
            <a:endParaRPr lang="en-MY" altLang="en-US" sz="2600"/>
          </a:p>
          <a:p>
            <a:endParaRPr lang="en-MY" altLang="en-US" sz="2600"/>
          </a:p>
          <a:p>
            <a:pPr marL="0" indent="0">
              <a:buNone/>
            </a:pPr>
            <a:endParaRPr lang="en-MY" alt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274300" y="4674870"/>
            <a:ext cx="1451610" cy="1753870"/>
          </a:xfrm>
          <a:prstGeom prst="rect">
            <a:avLst/>
          </a:prstGeom>
        </p:spPr>
      </p:pic>
      <p:sp>
        <p:nvSpPr>
          <p:cNvPr id="10" name="Title 9"/>
          <p:cNvSpPr>
            <a:spLocks noGrp="1"/>
          </p:cNvSpPr>
          <p:nvPr>
            <p:ph type="title"/>
          </p:nvPr>
        </p:nvSpPr>
        <p:spPr/>
        <p:txBody>
          <a:bodyPr/>
          <a:p>
            <a:endParaRPr lang="en-US"/>
          </a:p>
        </p:txBody>
      </p:sp>
      <p:sp>
        <p:nvSpPr>
          <p:cNvPr id="7" name="Content Placeholder 2"/>
          <p:cNvSpPr>
            <a:spLocks noGrp="1"/>
          </p:cNvSpPr>
          <p:nvPr/>
        </p:nvSpPr>
        <p:spPr>
          <a:xfrm>
            <a:off x="475615" y="316230"/>
            <a:ext cx="11240770" cy="5876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altLang="en-US" sz="2600"/>
          </a:p>
          <a:p>
            <a:pPr marL="0" indent="0">
              <a:buNone/>
            </a:pPr>
            <a:r>
              <a:rPr lang="en-MY" altLang="en-US" sz="2600"/>
              <a:t>2. Supply chains</a:t>
            </a:r>
            <a:endParaRPr lang="en-MY" altLang="en-US" sz="2600"/>
          </a:p>
          <a:p>
            <a:pPr>
              <a:buFont typeface="Arial" panose="020B0604020202020204" pitchFamily="34" charset="0"/>
              <a:buChar char="•"/>
            </a:pPr>
            <a:r>
              <a:rPr lang="en-MY" altLang="en-US" sz="2600"/>
              <a:t>Due to the uncertainty of demand, companies are carrying smaller inventories than ever. </a:t>
            </a:r>
            <a:endParaRPr lang="en-MY" altLang="en-US" sz="2600"/>
          </a:p>
          <a:p>
            <a:pPr>
              <a:buFont typeface="Arial" panose="020B0604020202020204" pitchFamily="34" charset="0"/>
              <a:buChar char="•"/>
            </a:pPr>
            <a:endParaRPr lang="en-MY" altLang="en-US" sz="2600"/>
          </a:p>
          <a:p>
            <a:pPr>
              <a:buFont typeface="Arial" panose="020B0604020202020204" pitchFamily="34" charset="0"/>
              <a:buChar char="•"/>
            </a:pPr>
            <a:r>
              <a:rPr lang="en-MY" altLang="en-US" sz="2600"/>
              <a:t>Uncertainty in supply, driven by wildly changing commodity prices,  increasing competition for raw materials caused the supply chain planning more challenging than ever. </a:t>
            </a:r>
            <a:endParaRPr lang="en-MY" altLang="en-US" sz="2600"/>
          </a:p>
          <a:p>
            <a:pPr>
              <a:buFont typeface="Arial" panose="020B0604020202020204" pitchFamily="34" charset="0"/>
              <a:buChar char="•"/>
            </a:pPr>
            <a:endParaRPr lang="en-MY" altLang="en-US" sz="2600"/>
          </a:p>
          <a:p>
            <a:pPr>
              <a:buFont typeface="Arial" panose="020B0604020202020204" pitchFamily="34" charset="0"/>
              <a:buChar char="•"/>
            </a:pPr>
            <a:r>
              <a:rPr lang="en-MY" altLang="en-US" sz="2600"/>
              <a:t>Chocolate manufacturers used market research and other marketing techniques to meet customers' demands for an increasing variety of products.</a:t>
            </a:r>
            <a:endParaRPr lang="en-MY" altLang="en-US"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9978390" y="4513580"/>
            <a:ext cx="1673860" cy="2021840"/>
          </a:xfrm>
          <a:prstGeom prst="rect">
            <a:avLst/>
          </a:prstGeom>
        </p:spPr>
      </p:pic>
      <p:sp>
        <p:nvSpPr>
          <p:cNvPr id="4" name="Title 3"/>
          <p:cNvSpPr>
            <a:spLocks noGrp="1"/>
          </p:cNvSpPr>
          <p:nvPr>
            <p:ph type="title"/>
          </p:nvPr>
        </p:nvSpPr>
        <p:spPr/>
        <p:txBody>
          <a:bodyPr/>
          <a:p>
            <a:endParaRPr lang="en-US"/>
          </a:p>
        </p:txBody>
      </p:sp>
      <p:sp>
        <p:nvSpPr>
          <p:cNvPr id="7" name="Content Placeholder 2"/>
          <p:cNvSpPr>
            <a:spLocks noGrp="1"/>
          </p:cNvSpPr>
          <p:nvPr/>
        </p:nvSpPr>
        <p:spPr>
          <a:xfrm>
            <a:off x="430530" y="406400"/>
            <a:ext cx="10908665" cy="569531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altLang="en-US" sz="2600"/>
          </a:p>
          <a:p>
            <a:pPr marL="0" indent="0">
              <a:buNone/>
            </a:pPr>
            <a:r>
              <a:rPr lang="en-MY" altLang="en-US" sz="2600"/>
              <a:t>3. Innovation</a:t>
            </a:r>
            <a:endParaRPr lang="en-MY" altLang="en-US" sz="2600"/>
          </a:p>
          <a:p>
            <a:r>
              <a:rPr lang="en-MY" altLang="en-US" sz="2600"/>
              <a:t>Less companies are looking to create more innovative cultures. </a:t>
            </a:r>
            <a:endParaRPr lang="en-MY" altLang="en-US" sz="2600"/>
          </a:p>
          <a:p>
            <a:endParaRPr lang="en-MY" altLang="en-US" sz="2600"/>
          </a:p>
          <a:p>
            <a:r>
              <a:rPr lang="en-MY" altLang="en-US" sz="2600"/>
              <a:t>The problem to be solved is how to become more innovative while still maintaining a sense of control over the organization. </a:t>
            </a:r>
            <a:endParaRPr lang="en-MY" altLang="en-US" sz="2600"/>
          </a:p>
          <a:p>
            <a:endParaRPr lang="en-MY" altLang="en-US" sz="2600"/>
          </a:p>
          <a:p>
            <a:r>
              <a:rPr lang="en-MY" altLang="en-US" sz="2600"/>
              <a:t>As a chocolate supplier, we should being more creative especially in innovation as nowadays chocolate market have many competition. </a:t>
            </a:r>
            <a:endParaRPr lang="en-MY" altLang="en-US" sz="2600"/>
          </a:p>
          <a:p>
            <a:endParaRPr lang="en-MY" altLang="en-US" sz="2600"/>
          </a:p>
          <a:p>
            <a:r>
              <a:rPr lang="en-MY" altLang="en-US" sz="2600"/>
              <a:t>And one our weakness is we had so lack in innovation on our chocolate promotion. </a:t>
            </a:r>
            <a:endParaRPr lang="en-MY" altLang="en-US"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154285" y="4594225"/>
            <a:ext cx="1527810" cy="1845945"/>
          </a:xfrm>
          <a:prstGeom prst="rect">
            <a:avLst/>
          </a:prstGeom>
        </p:spPr>
      </p:pic>
      <p:sp>
        <p:nvSpPr>
          <p:cNvPr id="2" name="Title 1"/>
          <p:cNvSpPr>
            <a:spLocks noGrp="1"/>
          </p:cNvSpPr>
          <p:nvPr>
            <p:ph type="title"/>
          </p:nvPr>
        </p:nvSpPr>
        <p:spPr/>
        <p:txBody>
          <a:bodyPr/>
          <a:p>
            <a:r>
              <a:rPr lang="en-US"/>
              <a:t>4.0 </a:t>
            </a:r>
            <a:r>
              <a:rPr lang="en-US">
                <a:latin typeface="Old English Text MT" panose="03040902040508030806" charset="0"/>
              </a:rPr>
              <a:t>Critical Assumption and Constraint</a:t>
            </a:r>
            <a:endParaRPr lang="en-US">
              <a:latin typeface="Old English Text MT" panose="03040902040508030806" charset="0"/>
            </a:endParaRPr>
          </a:p>
        </p:txBody>
      </p:sp>
      <p:sp>
        <p:nvSpPr>
          <p:cNvPr id="7" name="Content Placeholder 2"/>
          <p:cNvSpPr>
            <a:spLocks noGrp="1"/>
          </p:cNvSpPr>
          <p:nvPr/>
        </p:nvSpPr>
        <p:spPr>
          <a:xfrm>
            <a:off x="429895" y="1057275"/>
            <a:ext cx="10908665" cy="5573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MY" altLang="en-US" b="1"/>
              <a:t>Assumptions </a:t>
            </a:r>
            <a:endParaRPr lang="en-MY" altLang="en-US" b="1"/>
          </a:p>
          <a:p>
            <a:pPr marL="0" indent="0">
              <a:buNone/>
            </a:pPr>
            <a:endParaRPr lang="en-MY" altLang="en-US" sz="2500"/>
          </a:p>
          <a:p>
            <a:r>
              <a:rPr lang="en-MY" altLang="en-US" sz="2500"/>
              <a:t>The chocolate selling will have the regularly profit earning according to the variety sizes of chocolate. </a:t>
            </a:r>
            <a:endParaRPr lang="en-MY" altLang="en-US" sz="2500"/>
          </a:p>
          <a:p>
            <a:endParaRPr lang="en-MY" altLang="en-US" sz="2500"/>
          </a:p>
          <a:p>
            <a:r>
              <a:rPr lang="en-MY" altLang="en-US" sz="2500"/>
              <a:t>Reasonable price of chocolate will promoting the sales. </a:t>
            </a:r>
            <a:endParaRPr lang="en-MY" altLang="en-US" sz="2500"/>
          </a:p>
          <a:p>
            <a:endParaRPr lang="en-MY" altLang="en-US" sz="2500"/>
          </a:p>
          <a:p>
            <a:r>
              <a:rPr lang="en-MY" altLang="en-US" sz="2500"/>
              <a:t>Offering the discount price for certain chocolates might stimulate the sales.</a:t>
            </a:r>
            <a:endParaRPr lang="en-MY" altLang="en-US" sz="2500"/>
          </a:p>
          <a:p>
            <a:endParaRPr lang="en-MY" altLang="en-US" sz="2500"/>
          </a:p>
          <a:p>
            <a:r>
              <a:rPr lang="en-MY" altLang="en-US" sz="2500"/>
              <a:t>Door-to-door selling will effectively promote the sales. </a:t>
            </a:r>
            <a:endParaRPr lang="en-MY" altLang="en-US" sz="2500"/>
          </a:p>
          <a:p>
            <a:endParaRPr lang="en-MY" altLang="en-US" sz="2500"/>
          </a:p>
          <a:p>
            <a:pPr marL="0" indent="0">
              <a:buNone/>
            </a:pPr>
            <a:endParaRPr lang="en-MY" altLang="en-US" sz="2300"/>
          </a:p>
          <a:p>
            <a:pPr marL="0" indent="0">
              <a:buNone/>
            </a:pPr>
            <a:endParaRPr lang="en-MY" altLang="en-US"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135870" y="4528185"/>
            <a:ext cx="1532255" cy="1850390"/>
          </a:xfrm>
          <a:prstGeom prst="rect">
            <a:avLst/>
          </a:prstGeom>
        </p:spPr>
      </p:pic>
      <p:sp>
        <p:nvSpPr>
          <p:cNvPr id="7" name="Content Placeholder 2"/>
          <p:cNvSpPr>
            <a:spLocks noGrp="1"/>
          </p:cNvSpPr>
          <p:nvPr/>
        </p:nvSpPr>
        <p:spPr>
          <a:xfrm>
            <a:off x="445135" y="481965"/>
            <a:ext cx="10908665" cy="6087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MY" altLang="en-US" b="1"/>
              <a:t>Constraints </a:t>
            </a:r>
            <a:endParaRPr lang="en-MY" altLang="en-US" b="1"/>
          </a:p>
          <a:p>
            <a:pPr marL="0" indent="0">
              <a:buNone/>
            </a:pPr>
            <a:endParaRPr lang="en-MY" altLang="en-US" sz="2600"/>
          </a:p>
          <a:p>
            <a:r>
              <a:rPr lang="en-MY" altLang="en-US" sz="2600"/>
              <a:t>Required quite a long period before the sells reach its popularity </a:t>
            </a:r>
            <a:endParaRPr lang="en-MY" altLang="en-US" sz="2600"/>
          </a:p>
          <a:p>
            <a:endParaRPr lang="en-MY" altLang="en-US" sz="2600"/>
          </a:p>
          <a:p>
            <a:r>
              <a:rPr lang="en-MY" altLang="en-US" sz="2600"/>
              <a:t>The selling site need to be noticeably by student. </a:t>
            </a:r>
            <a:endParaRPr lang="en-MY" altLang="en-US" sz="2600"/>
          </a:p>
          <a:p>
            <a:pPr marL="0" indent="0">
              <a:buNone/>
            </a:pPr>
            <a:endParaRPr lang="en-MY" altLang="en-US" sz="2600"/>
          </a:p>
          <a:p>
            <a:r>
              <a:rPr lang="en-MY" altLang="en-US" sz="2600"/>
              <a:t>Risk-taking if want to sell merchandise by self-service, stealing. </a:t>
            </a:r>
            <a:endParaRPr lang="en-MY" altLang="en-US" sz="2600"/>
          </a:p>
          <a:p>
            <a:endParaRPr lang="en-MY" altLang="en-US" sz="2600"/>
          </a:p>
          <a:p>
            <a:r>
              <a:rPr lang="en-MY" altLang="en-US" sz="2600"/>
              <a:t>The drop-ship need to take the risky by investing the uncertainty business. They need the invest their capital in the stock purchasing and agents fees. </a:t>
            </a:r>
            <a:endParaRPr lang="en-MY" alt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il_fullxfull.401128480_sdc9"/>
          <p:cNvPicPr>
            <a:picLocks noChangeAspect="1"/>
          </p:cNvPicPr>
          <p:nvPr>
            <p:ph idx="1"/>
          </p:nvPr>
        </p:nvPicPr>
        <p:blipFill>
          <a:blip r:embed="rId1"/>
          <a:stretch>
            <a:fillRect/>
          </a:stretch>
        </p:blipFill>
        <p:spPr>
          <a:xfrm rot="1080000">
            <a:off x="10137140" y="4499610"/>
            <a:ext cx="1549400" cy="1871345"/>
          </a:xfrm>
          <a:prstGeom prst="rect">
            <a:avLst/>
          </a:prstGeom>
        </p:spPr>
      </p:pic>
      <p:sp>
        <p:nvSpPr>
          <p:cNvPr id="2" name="Title 1"/>
          <p:cNvSpPr>
            <a:spLocks noGrp="1"/>
          </p:cNvSpPr>
          <p:nvPr>
            <p:ph type="title"/>
          </p:nvPr>
        </p:nvSpPr>
        <p:spPr/>
        <p:txBody>
          <a:bodyPr/>
          <a:p>
            <a:r>
              <a:rPr lang="en-US"/>
              <a:t>5.0 </a:t>
            </a:r>
            <a:r>
              <a:rPr lang="en-US">
                <a:latin typeface="Old English Text MT" panose="03040902040508030806" charset="0"/>
              </a:rPr>
              <a:t>Analysis of option and recommendation</a:t>
            </a:r>
            <a:endParaRPr lang="en-US">
              <a:latin typeface="Old English Text MT" panose="03040902040508030806" charset="0"/>
            </a:endParaRPr>
          </a:p>
        </p:txBody>
      </p:sp>
      <p:sp>
        <p:nvSpPr>
          <p:cNvPr id="7" name="Content Placeholder 2"/>
          <p:cNvSpPr>
            <a:spLocks noGrp="1"/>
          </p:cNvSpPr>
          <p:nvPr/>
        </p:nvSpPr>
        <p:spPr>
          <a:xfrm>
            <a:off x="460375" y="930275"/>
            <a:ext cx="11346180" cy="58242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MY" altLang="en-US"/>
              <a:t>A.Leading in the variety of chocolate or focus on certain types of  </a:t>
            </a:r>
            <a:endParaRPr lang="en-MY" altLang="en-US"/>
          </a:p>
          <a:p>
            <a:pPr marL="0" indent="0">
              <a:buNone/>
            </a:pPr>
            <a:r>
              <a:rPr lang="en-MY" altLang="en-US"/>
              <a:t>   chocolate. </a:t>
            </a:r>
            <a:endParaRPr lang="en-MY" altLang="en-US"/>
          </a:p>
          <a:p>
            <a:r>
              <a:rPr lang="en-MY" altLang="en-US"/>
              <a:t>Recommended to bring in variety of chocolate, this will fulfill the different taste of the students.</a:t>
            </a:r>
            <a:endParaRPr lang="en-MY" altLang="en-US"/>
          </a:p>
          <a:p>
            <a:pPr marL="0" indent="0">
              <a:buNone/>
            </a:pPr>
            <a:endParaRPr lang="en-MY" altLang="en-US"/>
          </a:p>
          <a:p>
            <a:r>
              <a:rPr lang="en-MY" altLang="en-US"/>
              <a:t>However, we can focus on certain sizes of chocolate if it was mostly preferred by students. </a:t>
            </a:r>
            <a:endParaRPr lang="en-MY" altLang="en-US"/>
          </a:p>
          <a:p>
            <a:endParaRPr lang="en-MY" altLang="en-US"/>
          </a:p>
          <a:p>
            <a:r>
              <a:rPr lang="en-MY" altLang="en-US"/>
              <a:t>Usually the budget and the topping chocolate will gain the preference by the students. </a:t>
            </a:r>
            <a:endParaRPr lang="en-MY" altLang="en-US"/>
          </a:p>
          <a:p>
            <a:endParaRPr lang="en-MY" altLang="en-US"/>
          </a:p>
          <a:p>
            <a:r>
              <a:rPr lang="en-MY" altLang="en-US"/>
              <a:t>Budget is for who would like to taste the chocolate, and topping chocolate was favored by who like the additional taste. </a:t>
            </a:r>
            <a:endParaRPr lang="en-MY" altLang="en-US"/>
          </a:p>
          <a:p>
            <a:pPr marL="0" indent="0">
              <a:buNone/>
            </a:pPr>
            <a:endParaRPr lang="en-MY" altLang="en-US"/>
          </a:p>
          <a:p>
            <a:pPr marL="0" indent="0">
              <a:buNone/>
            </a:pPr>
            <a:endParaRPr lang="en-MY" altLang="en-US"/>
          </a:p>
        </p:txBody>
      </p:sp>
    </p:spTree>
  </p:cSld>
  <p:clrMapOvr>
    <a:masterClrMapping/>
  </p:clrMapOvr>
</p:sld>
</file>

<file path=ppt/theme/theme1.xml><?xml version="1.0" encoding="utf-8"?>
<a:theme xmlns:a="http://schemas.openxmlformats.org/drawingml/2006/main" name="1_Blue Waves">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7417</Words>
  <Application>WPS Presentation</Application>
  <PresentationFormat>Widescreen</PresentationFormat>
  <Paragraphs>645</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Calibri</vt:lpstr>
      <vt:lpstr>Times New Roman</vt:lpstr>
      <vt:lpstr>Old English Text MT</vt:lpstr>
      <vt:lpstr>Calibri</vt:lpstr>
      <vt:lpstr>Times New Roman</vt:lpstr>
      <vt:lpstr>Microsoft YaHei</vt:lpstr>
      <vt:lpstr/>
      <vt:lpstr>Arial Unicode MS</vt:lpstr>
      <vt:lpstr>1_Blue Waves</vt:lpstr>
      <vt:lpstr>      STID3074 IT Project Management Second Semester Session 2017/2018 (A172) Presentation Group Assignment 2 Prepared for:   Dr. Zahurin Bt Mat Aji @ Alon      STID3074 IT Project Management Second Semester Session 2017/2018 (A172) Group Assignment 1 Prepared for:   Dr. Zahurin Bt Mat Aji @ Alon </vt:lpstr>
      <vt:lpstr>1.0 Introduction</vt:lpstr>
      <vt:lpstr>2.0 Objectives</vt:lpstr>
      <vt:lpstr>3.0 Current Situation and Problem</vt:lpstr>
      <vt:lpstr>PowerPoint 演示文稿</vt:lpstr>
      <vt:lpstr>PowerPoint 演示文稿</vt:lpstr>
      <vt:lpstr>4.0 Critical Assumption and Constraint</vt:lpstr>
      <vt:lpstr>PowerPoint 演示文稿</vt:lpstr>
      <vt:lpstr>5.0 Analysis of option and recommendation</vt:lpstr>
      <vt:lpstr>PowerPoint 演示文稿</vt:lpstr>
      <vt:lpstr>PowerPoint 演示文稿</vt:lpstr>
      <vt:lpstr>PowerPoint 演示文稿</vt:lpstr>
      <vt:lpstr>PowerPoint 演示文稿</vt:lpstr>
      <vt:lpstr>PowerPoint 演示文稿</vt:lpstr>
      <vt:lpstr>PowerPoint 演示文稿</vt:lpstr>
      <vt:lpstr>  </vt:lpstr>
      <vt:lpstr>9.0 Potential Risks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STID3074 IT Project Management Second Semester Session 2017/2018 (A172) Group Assignment 1 Prepared for:   Dr. Zahurin Bt Mat Aji @ Alon </dc:title>
  <dc:creator>ASUS</dc:creator>
  <cp:lastModifiedBy>ASUS</cp:lastModifiedBy>
  <cp:revision>93</cp:revision>
  <dcterms:created xsi:type="dcterms:W3CDTF">2018-04-01T14:33:00Z</dcterms:created>
  <dcterms:modified xsi:type="dcterms:W3CDTF">2018-04-01T17:07:28Z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