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66" r:id="rId4"/>
  </p:sldMasterIdLst>
  <p:notesMasterIdLst>
    <p:notesMasterId r:id="rId6"/>
  </p:notesMasterIdLst>
  <p:handoutMasterIdLst>
    <p:handoutMasterId r:id="rId18"/>
  </p:handoutMasterIdLst>
  <p:sldIdLst>
    <p:sldId id="256" r:id="rId5"/>
    <p:sldId id="356" r:id="rId7"/>
    <p:sldId id="310" r:id="rId8"/>
    <p:sldId id="363" r:id="rId9"/>
    <p:sldId id="364" r:id="rId10"/>
    <p:sldId id="365" r:id="rId11"/>
    <p:sldId id="366" r:id="rId12"/>
    <p:sldId id="367" r:id="rId13"/>
    <p:sldId id="311" r:id="rId14"/>
    <p:sldId id="371" r:id="rId15"/>
    <p:sldId id="368" r:id="rId16"/>
    <p:sldId id="308" r:id="rId17"/>
  </p:sldIdLst>
  <p:sldSz cx="12192000" cy="6858000"/>
  <p:notesSz cx="6858000" cy="9144000"/>
  <p:defaultTextStyle>
    <a:defPPr>
      <a:defRPr lang="ko-KR"/>
    </a:defPPr>
    <a:lvl1pPr marL="0" lvl="0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lvl="1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lvl="2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lvl="3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lvl="4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lvl="5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lvl="6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lvl="7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lvl="8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F77"/>
    <a:srgbClr val="50576C"/>
    <a:srgbClr val="008A74"/>
    <a:srgbClr val="01B3DD"/>
    <a:srgbClr val="007ADE"/>
    <a:srgbClr val="EF664B"/>
    <a:srgbClr val="FDBA13"/>
    <a:srgbClr val="40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0867"/>
    <p:restoredTop sz="99414"/>
  </p:normalViewPr>
  <p:slideViewPr>
    <p:cSldViewPr showGuides="1">
      <p:cViewPr>
        <p:scale>
          <a:sx n="100" d="100"/>
          <a:sy n="100" d="100"/>
        </p:scale>
        <p:origin x="-2190" y="-384"/>
      </p:cViewPr>
      <p:guideLst>
        <p:guide orient="horz" pos="4103"/>
        <p:guide orient="horz" pos="187"/>
        <p:guide orient="horz" pos="482"/>
        <p:guide orient="horz" pos="2160"/>
        <p:guide pos="326"/>
        <p:guide pos="727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8504854368932"/>
          <c:y val="0.192423482187657"/>
          <c:w val="0.385501618122977"/>
          <c:h val="0.7471149021575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Below 20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 years or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Household Income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Below RM1500</c:v>
                </c:pt>
                <c:pt idx="1">
                  <c:v>RM1500-RM2999</c:v>
                </c:pt>
                <c:pt idx="2">
                  <c:v>RM3000-RM4999</c:v>
                </c:pt>
                <c:pt idx="3">
                  <c:v>RM5000 or above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24</c:v>
                </c:pt>
                <c:pt idx="2">
                  <c:v>17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use mobile payment?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Frequently</c:v>
                </c:pt>
                <c:pt idx="1">
                  <c:v>Sometimes</c:v>
                </c:pt>
                <c:pt idx="2">
                  <c:v>Rarely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Are you shopping online frequently?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Frequently</c:v>
                </c:pt>
                <c:pt idx="1">
                  <c:v>Sometimes</c:v>
                </c:pt>
                <c:pt idx="2">
                  <c:v>Rarely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19</c:v>
                </c:pt>
                <c:pt idx="2">
                  <c:v>10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Are you adapt with technology usage?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Learner</c:v>
                </c:pt>
                <c:pt idx="1">
                  <c:v>Basic</c:v>
                </c:pt>
                <c:pt idx="2">
                  <c:v>Proficient</c:v>
                </c:pt>
                <c:pt idx="3">
                  <c:v>Advanced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  <c:pt idx="2">
                  <c:v>23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long are you using the mobile phone?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Less than 1 year</c:v>
                </c:pt>
                <c:pt idx="1">
                  <c:v>2-3 years</c:v>
                </c:pt>
                <c:pt idx="2">
                  <c:v>4-5 years</c:v>
                </c:pt>
                <c:pt idx="3">
                  <c:v>More than 5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23</c:v>
                </c:pt>
                <c:pt idx="3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2532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5604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5604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5604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51929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b="8437"/>
          <a:stretch>
            <a:fillRect/>
          </a:stretch>
        </p:blipFill>
        <p:spPr>
          <a:xfrm>
            <a:off x="0" y="698536"/>
            <a:ext cx="12192000" cy="61598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0" y="3753043"/>
            <a:ext cx="12192000" cy="323867"/>
          </a:xfrm>
          <a:prstGeom prst="rect">
            <a:avLst/>
          </a:prstGeom>
          <a:solidFill>
            <a:srgbClr val="40C0CB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389717" y="4800847"/>
            <a:ext cx="7315200" cy="566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807"/>
            <a:ext cx="7315200" cy="4115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614"/>
            <a:ext cx="7315200" cy="8049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52"/>
            <a:ext cx="2743200" cy="58518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52"/>
            <a:ext cx="8026400" cy="58518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51929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b="8437"/>
          <a:stretch>
            <a:fillRect/>
          </a:stretch>
        </p:blipFill>
        <p:spPr>
          <a:xfrm>
            <a:off x="0" y="698536"/>
            <a:ext cx="12192000" cy="61598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0" y="3753043"/>
            <a:ext cx="12192000" cy="323867"/>
          </a:xfrm>
          <a:prstGeom prst="rect">
            <a:avLst/>
          </a:prstGeom>
          <a:solidFill>
            <a:srgbClr val="40C0CB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1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l="61430" b="55035"/>
          <a:stretch>
            <a:fillRect/>
          </a:stretch>
        </p:blipFill>
        <p:spPr>
          <a:xfrm>
            <a:off x="0" y="3834010"/>
            <a:ext cx="4703233" cy="30243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5999989" y="2781071"/>
            <a:ext cx="6192011" cy="230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38100" dist="127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8" name="Picture 2" descr="C:\Users\asadal\Desktop\건물만.png"/>
          <p:cNvPicPr>
            <a:picLocks noChangeAspect="1"/>
          </p:cNvPicPr>
          <p:nvPr userDrawn="1"/>
        </p:nvPicPr>
        <p:blipFill>
          <a:blip r:embed="rId2"/>
          <a:srcRect l="12595" r="12502"/>
          <a:stretch>
            <a:fillRect/>
          </a:stretch>
        </p:blipFill>
        <p:spPr>
          <a:xfrm>
            <a:off x="0" y="3068796"/>
            <a:ext cx="5998633" cy="201622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9" name="그룹 7"/>
          <p:cNvGrpSpPr/>
          <p:nvPr userDrawn="1"/>
        </p:nvGrpSpPr>
        <p:grpSpPr>
          <a:xfrm>
            <a:off x="0" y="2771918"/>
            <a:ext cx="12192000" cy="2338508"/>
            <a:chOff x="-144524" y="3023241"/>
            <a:chExt cx="9433048" cy="2339171"/>
          </a:xfrm>
        </p:grpSpPr>
        <p:sp>
          <p:nvSpPr>
            <p:cNvPr id="11" name="직사각형 10"/>
            <p:cNvSpPr/>
            <p:nvPr/>
          </p:nvSpPr>
          <p:spPr>
            <a:xfrm>
              <a:off x="-144524" y="5337212"/>
              <a:ext cx="9433048" cy="25200"/>
            </a:xfrm>
            <a:prstGeom prst="rect">
              <a:avLst/>
            </a:prstGeom>
            <a:solidFill>
              <a:srgbClr val="40C0CB"/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44524" y="3023241"/>
              <a:ext cx="9433048" cy="45719"/>
            </a:xfrm>
            <a:prstGeom prst="rect">
              <a:avLst/>
            </a:prstGeom>
            <a:solidFill>
              <a:srgbClr val="40C0CB"/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3084" y="4407127"/>
            <a:ext cx="10363200" cy="13621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677"/>
            <a:ext cx="3860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1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l="61430" b="55035"/>
          <a:stretch>
            <a:fillRect/>
          </a:stretch>
        </p:blipFill>
        <p:spPr>
          <a:xfrm>
            <a:off x="0" y="3834010"/>
            <a:ext cx="4703233" cy="30243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18633" y="217188"/>
            <a:ext cx="10713937" cy="763590"/>
          </a:xfrm>
        </p:spPr>
        <p:txBody>
          <a:bodyPr lIns="0" tIns="0" rIns="0" bIns="0"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73170"/>
            <a:ext cx="12192000" cy="583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18633" y="217188"/>
            <a:ext cx="10713937" cy="763590"/>
          </a:xfrm>
        </p:spPr>
        <p:txBody>
          <a:bodyPr lIns="0" tIns="0" rIns="0" bIns="0"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51929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b="8437"/>
          <a:stretch>
            <a:fillRect/>
          </a:stretch>
        </p:blipFill>
        <p:spPr>
          <a:xfrm>
            <a:off x="0" y="698536"/>
            <a:ext cx="12192000" cy="61598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0" y="3753043"/>
            <a:ext cx="12192000" cy="46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71441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389717" y="4800847"/>
            <a:ext cx="7315200" cy="566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807"/>
            <a:ext cx="7315200" cy="4115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614"/>
            <a:ext cx="7315200" cy="8049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52"/>
            <a:ext cx="2743200" cy="58518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52"/>
            <a:ext cx="8026400" cy="58518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5999989" y="2781071"/>
            <a:ext cx="6192011" cy="230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38100" dist="127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8" name="Picture 2" descr="C:\Users\asadal\Desktop\건물만.png"/>
          <p:cNvPicPr>
            <a:picLocks noChangeAspect="1"/>
          </p:cNvPicPr>
          <p:nvPr userDrawn="1"/>
        </p:nvPicPr>
        <p:blipFill>
          <a:blip r:embed="rId2"/>
          <a:srcRect l="12595" r="12502"/>
          <a:stretch>
            <a:fillRect/>
          </a:stretch>
        </p:blipFill>
        <p:spPr>
          <a:xfrm>
            <a:off x="0" y="3068796"/>
            <a:ext cx="5998633" cy="201622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9" name="그룹 7"/>
          <p:cNvGrpSpPr/>
          <p:nvPr userDrawn="1"/>
        </p:nvGrpSpPr>
        <p:grpSpPr>
          <a:xfrm>
            <a:off x="0" y="2771918"/>
            <a:ext cx="12192000" cy="2338508"/>
            <a:chOff x="-144524" y="3023241"/>
            <a:chExt cx="9433048" cy="2339171"/>
          </a:xfrm>
        </p:grpSpPr>
        <p:sp>
          <p:nvSpPr>
            <p:cNvPr id="11" name="직사각형 10"/>
            <p:cNvSpPr/>
            <p:nvPr/>
          </p:nvSpPr>
          <p:spPr>
            <a:xfrm>
              <a:off x="-144524" y="5337212"/>
              <a:ext cx="9433048" cy="25200"/>
            </a:xfrm>
            <a:prstGeom prst="rect">
              <a:avLst/>
            </a:prstGeom>
            <a:solidFill>
              <a:srgbClr val="40C0CB"/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44524" y="3023241"/>
              <a:ext cx="9433048" cy="45719"/>
            </a:xfrm>
            <a:prstGeom prst="rect">
              <a:avLst/>
            </a:prstGeom>
            <a:solidFill>
              <a:srgbClr val="40C0CB"/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3084" y="4407127"/>
            <a:ext cx="10363200" cy="13621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677"/>
            <a:ext cx="3860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18633" y="217188"/>
            <a:ext cx="10713937" cy="763590"/>
          </a:xfrm>
        </p:spPr>
        <p:txBody>
          <a:bodyPr lIns="0" tIns="0" rIns="0" bIns="0"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3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73170"/>
            <a:ext cx="12192000" cy="583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18633" y="217188"/>
            <a:ext cx="10713937" cy="763590"/>
          </a:xfrm>
        </p:spPr>
        <p:txBody>
          <a:bodyPr lIns="0" tIns="0" rIns="0" bIns="0"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51929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2" descr="D:\아초_C\ah\템플릿작업\템플릿94\08.png"/>
          <p:cNvPicPr>
            <a:picLocks noChangeAspect="1"/>
          </p:cNvPicPr>
          <p:nvPr userDrawn="1"/>
        </p:nvPicPr>
        <p:blipFill>
          <a:blip r:embed="rId2"/>
          <a:srcRect b="8437"/>
          <a:stretch>
            <a:fillRect/>
          </a:stretch>
        </p:blipFill>
        <p:spPr>
          <a:xfrm>
            <a:off x="0" y="698536"/>
            <a:ext cx="12192000" cy="61598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0" y="3753043"/>
            <a:ext cx="12192000" cy="46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71441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609600" y="274652"/>
            <a:ext cx="10972800" cy="11430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82"/>
            <a:ext cx="10972800" cy="452619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677"/>
            <a:ext cx="3860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직사각형 5"/>
          <p:cNvSpPr/>
          <p:nvPr/>
        </p:nvSpPr>
        <p:spPr>
          <a:xfrm>
            <a:off x="0" y="260363"/>
            <a:ext cx="2995083" cy="647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78"/>
            <a:ext cx="286385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609600" y="274652"/>
            <a:ext cx="10972800" cy="11430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82"/>
            <a:ext cx="10972800" cy="452619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677"/>
            <a:ext cx="3860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677"/>
            <a:ext cx="284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0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0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99415" y="4398645"/>
            <a:ext cx="11431270" cy="553720"/>
          </a:xfrm>
          <a:prstGeom prst="rect">
            <a:avLst/>
          </a:prstGeom>
        </p:spPr>
        <p:txBody>
          <a:bodyPr wrap="square" lIns="0" tIns="0" rIns="0" bIns="0" rtlCol="0">
            <a:spAutoFit/>
            <a:scene3d>
              <a:camera prst="orthographicFront"/>
              <a:lightRig rig="chilly" dir="t"/>
            </a:scene3d>
            <a:sp3d prstMaterial="plastic">
              <a:bevelT w="6350"/>
            </a:sp3d>
          </a:bodyPr>
          <a:lstStyle/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600" b="1" kern="1200" cap="none" spc="-80" normalizeH="0" baseline="0" noProof="0" dirty="0" smtClean="0">
                <a:gradFill flip="none" rotWithShape="1">
                  <a:gsLst>
                    <a:gs pos="96000">
                      <a:schemeClr val="bg1">
                        <a:lumMod val="85000"/>
                      </a:schemeClr>
                    </a:gs>
                    <a:gs pos="54000">
                      <a:schemeClr val="bg1"/>
                    </a:gs>
                    <a:gs pos="35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25400" dir="2700000" algn="tl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CONSUMER ATTITUDES TOWARD MOBILE PAYMENT</a:t>
            </a:r>
            <a:endParaRPr kumimoji="0" lang="en-US" altLang="ko-KR" sz="3600" b="1" kern="1200" cap="none" spc="-80" normalizeH="0" baseline="0" noProof="0" dirty="0" smtClean="0">
              <a:gradFill flip="none" rotWithShape="1">
                <a:gsLst>
                  <a:gs pos="96000">
                    <a:schemeClr val="bg1">
                      <a:lumMod val="85000"/>
                    </a:schemeClr>
                  </a:gs>
                  <a:gs pos="54000">
                    <a:schemeClr val="bg1"/>
                  </a:gs>
                  <a:gs pos="35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effectLst>
                <a:outerShdw dist="254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520565" y="3789363"/>
            <a:ext cx="4172585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MY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STID3113 RESEARCH METHODOLOGY IN IT</a:t>
            </a:r>
            <a:endParaRPr kumimoji="0" lang="en-MY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2820670" y="5012055"/>
          <a:ext cx="6362700" cy="166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410"/>
                <a:gridCol w="3082290"/>
              </a:tblGrid>
              <a:tr h="33337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 LOO CHUAN (L)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246016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CHEW WEI SAN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242935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 SHI JET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245210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YAN MING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245241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ZHENG YI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ko-KR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245278</a:t>
                      </a:r>
                      <a:endParaRPr lang="en-US" sz="15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제목 42"/>
          <p:cNvSpPr>
            <a:spLocks noGrp="1"/>
          </p:cNvSpPr>
          <p:nvPr>
            <p:ph type="title" hasCustomPrompt="1"/>
          </p:nvPr>
        </p:nvSpPr>
        <p:spPr>
          <a:xfrm>
            <a:off x="1912938" y="217620"/>
            <a:ext cx="8035925" cy="763587"/>
          </a:xfrm>
        </p:spPr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DISSCUSSION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3995" y="999490"/>
            <a:ext cx="1149286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</a:pPr>
            <a:r>
              <a:rPr lang="en-MY" altLang="ko-KR" sz="2200" b="1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The adoption of Mobile Payment based on the demographic and digital lifestyle characteristics</a:t>
            </a:r>
            <a:br>
              <a:rPr lang="en-MY" altLang="ko-KR" sz="2200" b="1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</a:br>
            <a:r>
              <a:rPr lang="en-MY" altLang="ko-KR" sz="2200" b="1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[Majority that using mobile payment]</a:t>
            </a:r>
            <a:endParaRPr lang="en-MY" altLang="ko-KR" sz="2200" b="1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ko-KR" sz="2400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More female respondents compared to male respondents</a:t>
            </a:r>
            <a:endParaRPr lang="en-MY" altLang="ko-KR" sz="2400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ko-KR" sz="2400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Having a monthly household income between RM3000 and RM4999</a:t>
            </a:r>
            <a:endParaRPr lang="en-MY" altLang="ko-KR" sz="2400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ko-KR" sz="2400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Often shopping online</a:t>
            </a:r>
            <a:endParaRPr lang="en-MY" altLang="ko-KR" sz="2400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ko-KR" sz="2400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Having proficient in the technology ability</a:t>
            </a:r>
            <a:endParaRPr lang="en-MY" altLang="ko-KR" sz="2400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ko-KR" sz="2400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Using mobile phone for more than 5 years</a:t>
            </a:r>
            <a:endParaRPr lang="en-MY" altLang="ko-KR" sz="2400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095" y="4130040"/>
            <a:ext cx="740664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MY" altLang="en-US" sz="2400" b="1">
                <a:latin typeface="Times New Roman" panose="02020603050405020304" pitchFamily="18" charset="0"/>
              </a:rPr>
              <a:t>Relationship</a:t>
            </a:r>
            <a:endParaRPr lang="en-MY" altLang="en-US" sz="2400" b="1"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Frequency of using online shopping </a:t>
            </a:r>
            <a:endParaRPr lang="en-MY" altLang="en-US" sz="2400"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Period of using mobile phone</a:t>
            </a:r>
            <a:endParaRPr lang="en-MY" altLang="en-US" sz="2400"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Majority respondents aged between 20 and 29 years old </a:t>
            </a:r>
            <a:br>
              <a:rPr lang="en-MY" altLang="en-US" sz="2400">
                <a:latin typeface="Times New Roman" panose="02020603050405020304" pitchFamily="18" charset="0"/>
              </a:rPr>
            </a:br>
            <a:r>
              <a:rPr lang="en-MY" altLang="en-US" sz="2400">
                <a:latin typeface="Times New Roman" panose="02020603050405020304" pitchFamily="18" charset="0"/>
              </a:rPr>
              <a:t>- cannot define exactly the perception and preference </a:t>
            </a:r>
            <a:endParaRPr lang="en-MY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제목 42"/>
          <p:cNvSpPr>
            <a:spLocks noGrp="1"/>
          </p:cNvSpPr>
          <p:nvPr>
            <p:ph type="title" hasCustomPrompt="1"/>
          </p:nvPr>
        </p:nvSpPr>
        <p:spPr>
          <a:xfrm>
            <a:off x="1912938" y="217620"/>
            <a:ext cx="8035925" cy="763587"/>
          </a:xfrm>
        </p:spPr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CONCLUSION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0680" y="1138555"/>
            <a:ext cx="11152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</a:rPr>
              <a:t>Consumer attitudes determinant </a:t>
            </a:r>
            <a:r>
              <a:rPr lang="en-MY" altLang="en-US" sz="2800">
                <a:latin typeface="Times New Roman" panose="02020603050405020304" pitchFamily="18" charset="0"/>
              </a:rPr>
              <a:t>the</a:t>
            </a:r>
            <a:r>
              <a:rPr lang="en-US" sz="2800">
                <a:latin typeface="Times New Roman" panose="02020603050405020304" pitchFamily="18" charset="0"/>
              </a:rPr>
              <a:t> intention towards adoption of mobile payment  </a:t>
            </a:r>
            <a:endParaRPr lang="en-US" sz="28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800">
                <a:latin typeface="Times New Roman" panose="02020603050405020304" pitchFamily="18" charset="0"/>
              </a:rPr>
              <a:t>D</a:t>
            </a:r>
            <a:r>
              <a:rPr lang="en-US" sz="2800">
                <a:latin typeface="Times New Roman" panose="02020603050405020304" pitchFamily="18" charset="0"/>
              </a:rPr>
              <a:t>igital lifestyle characteristics are the most influences toward the use </a:t>
            </a:r>
            <a:br>
              <a:rPr lang="en-US" sz="2800">
                <a:latin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</a:rPr>
              <a:t>of mobile payment. </a:t>
            </a:r>
            <a:endParaRPr lang="en-US" sz="28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800">
                <a:latin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</a:rPr>
              <a:t>erceived usefulness as one of the determinants has largest impact on the </a:t>
            </a:r>
            <a:br>
              <a:rPr lang="en-US" sz="2800">
                <a:latin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</a:rPr>
              <a:t>consumer’s intention towards adoption of mobile payment. </a:t>
            </a:r>
            <a:endParaRPr 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3899756" y="4362331"/>
            <a:ext cx="4392488" cy="830580"/>
          </a:xfrm>
          <a:prstGeom prst="rect">
            <a:avLst/>
          </a:prstGeom>
        </p:spPr>
        <p:txBody>
          <a:bodyPr wrap="square" lIns="0" tIns="0" rIns="0" bIns="0" rtlCol="0">
            <a:spAutoFit/>
            <a:scene3d>
              <a:camera prst="orthographicFront"/>
              <a:lightRig rig="chilly" dir="t"/>
            </a:scene3d>
            <a:sp3d prstMaterial="plastic">
              <a:bevelT w="6350"/>
            </a:sp3d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5400" b="1" kern="1200" cap="none" spc="-80" normalizeH="0" baseline="0" noProof="0" dirty="0">
                <a:gradFill flip="none" rotWithShape="1">
                  <a:gsLst>
                    <a:gs pos="96000">
                      <a:schemeClr val="bg1">
                        <a:lumMod val="85000"/>
                      </a:schemeClr>
                    </a:gs>
                    <a:gs pos="54000">
                      <a:schemeClr val="bg1"/>
                    </a:gs>
                    <a:gs pos="35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25400" dir="2700000" algn="tl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  <a:endParaRPr kumimoji="0" lang="ko-KR" altLang="en-US" sz="5400" b="1" kern="1200" cap="none" spc="-80" normalizeH="0" baseline="0" noProof="0" dirty="0">
              <a:gradFill flip="none" rotWithShape="1">
                <a:gsLst>
                  <a:gs pos="96000">
                    <a:schemeClr val="bg1">
                      <a:lumMod val="85000"/>
                    </a:schemeClr>
                  </a:gs>
                  <a:gs pos="54000">
                    <a:schemeClr val="bg1"/>
                  </a:gs>
                  <a:gs pos="35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effectLst>
                <a:outerShdw dist="254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육각형 6"/>
          <p:cNvSpPr/>
          <p:nvPr/>
        </p:nvSpPr>
        <p:spPr>
          <a:xfrm>
            <a:off x="5707063" y="1873382"/>
            <a:ext cx="460375" cy="398463"/>
          </a:xfrm>
          <a:prstGeom prst="hexagon">
            <a:avLst/>
          </a:prstGeom>
          <a:solidFill>
            <a:srgbClr val="007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5707063" y="2768732"/>
            <a:ext cx="460375" cy="396875"/>
          </a:xfrm>
          <a:prstGeom prst="hexagon">
            <a:avLst/>
          </a:prstGeom>
          <a:solidFill>
            <a:srgbClr val="01B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육각형 16"/>
          <p:cNvSpPr/>
          <p:nvPr/>
        </p:nvSpPr>
        <p:spPr>
          <a:xfrm>
            <a:off x="5707063" y="3654557"/>
            <a:ext cx="460375" cy="396875"/>
          </a:xfrm>
          <a:prstGeom prst="hexagon">
            <a:avLst/>
          </a:prstGeom>
          <a:solidFill>
            <a:srgbClr val="008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육각형 21"/>
          <p:cNvSpPr/>
          <p:nvPr/>
        </p:nvSpPr>
        <p:spPr>
          <a:xfrm>
            <a:off x="5707063" y="4551495"/>
            <a:ext cx="460375" cy="398463"/>
          </a:xfrm>
          <a:prstGeom prst="hexagon">
            <a:avLst/>
          </a:prstGeom>
          <a:solidFill>
            <a:srgbClr val="FDB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육각형 26"/>
          <p:cNvSpPr/>
          <p:nvPr/>
        </p:nvSpPr>
        <p:spPr>
          <a:xfrm>
            <a:off x="5707063" y="5434145"/>
            <a:ext cx="460375" cy="398463"/>
          </a:xfrm>
          <a:prstGeom prst="hexagon">
            <a:avLst/>
          </a:prstGeom>
          <a:solidFill>
            <a:srgbClr val="EF6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88" name="TextBox 4"/>
          <p:cNvSpPr txBox="1"/>
          <p:nvPr/>
        </p:nvSpPr>
        <p:spPr>
          <a:xfrm>
            <a:off x="6240780" y="1921510"/>
            <a:ext cx="311912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MY" altLang="en-US" sz="2000" b="1" dirty="0">
                <a:latin typeface="Arial" panose="020B0604020202020204" pitchFamily="34" charset="0"/>
                <a:ea typeface="HY견고딕" pitchFamily="18" charset="-127"/>
              </a:rPr>
              <a:t>ABSTRACT  &amp; KEYWORD</a:t>
            </a:r>
            <a:endParaRPr lang="en-MY" altLang="en-US" sz="2000" b="1" dirty="0"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5386" name="TextBox 9"/>
          <p:cNvSpPr txBox="1"/>
          <p:nvPr/>
        </p:nvSpPr>
        <p:spPr>
          <a:xfrm>
            <a:off x="6240780" y="2811780"/>
            <a:ext cx="194691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MY" altLang="en-US" sz="2000" b="1" dirty="0">
                <a:latin typeface="Arial" panose="020B0604020202020204" pitchFamily="34" charset="0"/>
                <a:ea typeface="HY견고딕" pitchFamily="18" charset="-127"/>
              </a:rPr>
              <a:t>INTRODUCTION</a:t>
            </a:r>
            <a:endParaRPr lang="en-MY" altLang="en-US" sz="2000" b="1" dirty="0"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5384" name="TextBox 14"/>
          <p:cNvSpPr txBox="1"/>
          <p:nvPr/>
        </p:nvSpPr>
        <p:spPr>
          <a:xfrm>
            <a:off x="6240780" y="3696335"/>
            <a:ext cx="249364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MY" altLang="en-US" sz="2000" b="1" dirty="0">
                <a:latin typeface="Arial" panose="020B0604020202020204" pitchFamily="34" charset="0"/>
                <a:ea typeface="HY견고딕" pitchFamily="18" charset="-127"/>
              </a:rPr>
              <a:t>RESEARCH RESULT</a:t>
            </a:r>
            <a:endParaRPr lang="en-MY" altLang="en-US" sz="2000" b="1" dirty="0"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5382" name="TextBox 19"/>
          <p:cNvSpPr txBox="1"/>
          <p:nvPr/>
        </p:nvSpPr>
        <p:spPr>
          <a:xfrm>
            <a:off x="6240780" y="4601210"/>
            <a:ext cx="158115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MY" altLang="en-US" sz="2000" b="1" dirty="0">
                <a:latin typeface="Arial" panose="020B0604020202020204" pitchFamily="34" charset="0"/>
                <a:ea typeface="HY견고딕" pitchFamily="18" charset="-127"/>
              </a:rPr>
              <a:t>DISCUSSION</a:t>
            </a:r>
            <a:endParaRPr lang="en-MY" altLang="en-US" sz="2000" b="1" dirty="0"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5380" name="TextBox 24"/>
          <p:cNvSpPr txBox="1"/>
          <p:nvPr/>
        </p:nvSpPr>
        <p:spPr>
          <a:xfrm>
            <a:off x="6240780" y="5493385"/>
            <a:ext cx="170751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MY" altLang="en-US" sz="2000" b="1" dirty="0">
                <a:latin typeface="Arial" panose="020B0604020202020204" pitchFamily="34" charset="0"/>
                <a:ea typeface="HY견고딕" pitchFamily="18" charset="-127"/>
              </a:rPr>
              <a:t>CONCLUSION</a:t>
            </a:r>
            <a:endParaRPr lang="en-MY" altLang="en-US" sz="2000" b="1" dirty="0"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658" y="1933707"/>
            <a:ext cx="190500" cy="2768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-1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Ⅰ</a:t>
            </a:r>
            <a:endParaRPr kumimoji="0" lang="en-US" altLang="ko-KR" sz="1800" b="0" i="0" u="none" strike="noStrike" kern="1200" cap="none" spc="-16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0098" y="2829057"/>
            <a:ext cx="19050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-1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Ⅱ</a:t>
            </a:r>
            <a:endParaRPr kumimoji="0" lang="en-US" altLang="ko-KR" sz="1800" b="0" i="0" u="none" strike="noStrike" kern="1200" cap="none" spc="-16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24538" y="3714882"/>
            <a:ext cx="19050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-1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Ⅲ</a:t>
            </a:r>
            <a:endParaRPr kumimoji="0" lang="en-US" altLang="ko-KR" sz="1800" b="0" i="0" u="none" strike="noStrike" kern="1200" cap="none" spc="-16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4538" y="4611820"/>
            <a:ext cx="19050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-1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Ⅳ</a:t>
            </a:r>
            <a:endParaRPr kumimoji="0" lang="en-US" altLang="ko-KR" sz="1800" b="0" i="0" u="none" strike="noStrike" kern="1200" cap="none" spc="-16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0098" y="5494470"/>
            <a:ext cx="19050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-1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Ⅴ</a:t>
            </a:r>
            <a:endParaRPr kumimoji="0" lang="en-US" altLang="ko-KR" sz="1800" b="0" i="0" u="none" strike="noStrike" kern="1200" cap="none" spc="-16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03500" y="1249495"/>
            <a:ext cx="183007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kern="1200" cap="none" spc="-200" normalizeH="0" baseline="0" noProof="0" dirty="0" smtClean="0"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Contents</a:t>
            </a:r>
            <a:endParaRPr kumimoji="0" lang="en-US" altLang="ko-KR" sz="4000" kern="1200" cap="none" spc="-200" normalizeH="0" baseline="0" noProof="0" dirty="0"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24000" y="1789245"/>
            <a:ext cx="2916238" cy="36513"/>
          </a:xfrm>
          <a:prstGeom prst="rect">
            <a:avLst/>
          </a:prstGeom>
          <a:solidFill>
            <a:srgbClr val="40C0CB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US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A</a:t>
            </a:r>
            <a:r>
              <a:rPr lang="en-MY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BSTRACT &amp; KEYWORD</a:t>
            </a:r>
            <a:endParaRPr lang="en-MY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8660" y="4914265"/>
            <a:ext cx="108013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 sz="2800">
                <a:latin typeface="Times New Roman" panose="02020603050405020304" pitchFamily="18" charset="0"/>
              </a:rPr>
              <a:t>#</a:t>
            </a:r>
            <a:r>
              <a:rPr lang="en-US" sz="2800">
                <a:latin typeface="Times New Roman" panose="02020603050405020304" pitchFamily="18" charset="0"/>
              </a:rPr>
              <a:t>mobile</a:t>
            </a:r>
            <a:r>
              <a:rPr lang="en-MY" altLang="en-US" sz="2800">
                <a:latin typeface="Times New Roman" panose="02020603050405020304" pitchFamily="18" charset="0"/>
              </a:rPr>
              <a:t>#</a:t>
            </a:r>
            <a:endParaRPr lang="en-MY" altLang="en-US" sz="2800">
              <a:latin typeface="Times New Roman" panose="02020603050405020304" pitchFamily="18" charset="0"/>
            </a:endParaRPr>
          </a:p>
          <a:p>
            <a:pPr algn="ctr"/>
            <a:r>
              <a:rPr lang="en-MY" altLang="en-US" sz="2800">
                <a:latin typeface="Times New Roman" panose="02020603050405020304" pitchFamily="18" charset="0"/>
              </a:rPr>
              <a:t>#</a:t>
            </a:r>
            <a:r>
              <a:rPr lang="en-US" sz="2800">
                <a:latin typeface="Times New Roman" panose="02020603050405020304" pitchFamily="18" charset="0"/>
              </a:rPr>
              <a:t>mobile payment</a:t>
            </a:r>
            <a:r>
              <a:rPr lang="en-MY" altLang="en-US" sz="2800">
                <a:latin typeface="Times New Roman" panose="02020603050405020304" pitchFamily="18" charset="0"/>
              </a:rPr>
              <a:t>#</a:t>
            </a:r>
            <a:endParaRPr lang="en-MY" altLang="en-US" sz="2800">
              <a:latin typeface="Times New Roman" panose="02020603050405020304" pitchFamily="18" charset="0"/>
            </a:endParaRPr>
          </a:p>
          <a:p>
            <a:pPr algn="ctr"/>
            <a:r>
              <a:rPr lang="en-MY" altLang="en-US" sz="2800">
                <a:latin typeface="Times New Roman" panose="02020603050405020304" pitchFamily="18" charset="0"/>
              </a:rPr>
              <a:t>#</a:t>
            </a:r>
            <a:r>
              <a:rPr lang="en-US" sz="2800">
                <a:latin typeface="Times New Roman" panose="02020603050405020304" pitchFamily="18" charset="0"/>
              </a:rPr>
              <a:t>consumer attitudes toward mobile payment</a:t>
            </a:r>
            <a:r>
              <a:rPr lang="en-MY" altLang="en-US" sz="2800">
                <a:latin typeface="Times New Roman" panose="02020603050405020304" pitchFamily="18" charset="0"/>
              </a:rPr>
              <a:t>#</a:t>
            </a:r>
            <a:endParaRPr lang="en-MY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8945" y="1502410"/>
            <a:ext cx="11099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altLang="en-US" sz="3000">
                <a:latin typeface="Times New Roman" panose="02020603050405020304" pitchFamily="18" charset="0"/>
              </a:rPr>
              <a:t>T</a:t>
            </a:r>
            <a:r>
              <a:rPr lang="en-US" sz="3000">
                <a:latin typeface="Times New Roman" panose="02020603050405020304" pitchFamily="18" charset="0"/>
              </a:rPr>
              <a:t>o examine the factors influencing the consumers to use mobile </a:t>
            </a:r>
            <a:br>
              <a:rPr lang="en-US" sz="3000">
                <a:latin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</a:rPr>
              <a:t>payment services</a:t>
            </a:r>
            <a:endParaRPr lang="en-US" sz="300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altLang="en-US" sz="3000">
                <a:latin typeface="Times New Roman" panose="02020603050405020304" pitchFamily="18" charset="0"/>
              </a:rPr>
              <a:t>To </a:t>
            </a:r>
            <a:r>
              <a:rPr lang="en-US" sz="3000">
                <a:latin typeface="Times New Roman" panose="02020603050405020304" pitchFamily="18" charset="0"/>
                <a:sym typeface="+mn-ea"/>
              </a:rPr>
              <a:t>examine the factors the consumers resistance to use mobile </a:t>
            </a:r>
            <a:br>
              <a:rPr lang="en-US" sz="3000">
                <a:latin typeface="Times New Roman" panose="02020603050405020304" pitchFamily="18" charset="0"/>
                <a:sym typeface="+mn-ea"/>
              </a:rPr>
            </a:br>
            <a:r>
              <a:rPr lang="en-US" sz="3000">
                <a:latin typeface="Times New Roman" panose="02020603050405020304" pitchFamily="18" charset="0"/>
                <a:sym typeface="+mn-ea"/>
              </a:rPr>
              <a:t>payment services</a:t>
            </a:r>
            <a:endParaRPr lang="en-MY" altLang="en-US" sz="300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altLang="en-US" sz="3000">
                <a:latin typeface="Times New Roman" panose="02020603050405020304" pitchFamily="18" charset="0"/>
              </a:rPr>
              <a:t>T</a:t>
            </a:r>
            <a:r>
              <a:rPr lang="en-US" sz="3000">
                <a:latin typeface="Times New Roman" panose="02020603050405020304" pitchFamily="18" charset="0"/>
              </a:rPr>
              <a:t>he relationship between the consumer-demographic and digital </a:t>
            </a:r>
            <a:br>
              <a:rPr lang="en-US" sz="3000">
                <a:latin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</a:rPr>
              <a:t>lifestyle characteristics</a:t>
            </a:r>
            <a:endParaRPr 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INTRODUCTION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3385" y="1033780"/>
            <a:ext cx="99872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</a:t>
            </a:r>
            <a:r>
              <a:rPr lang="en-US" sz="2400">
                <a:latin typeface="Times New Roman" panose="02020603050405020304" pitchFamily="18" charset="0"/>
              </a:rPr>
              <a:t>obil</a:t>
            </a:r>
            <a:r>
              <a:rPr lang="en-MY" altLang="en-US" sz="2400">
                <a:latin typeface="Times New Roman" panose="02020603050405020304" pitchFamily="18" charset="0"/>
              </a:rPr>
              <a:t>e</a:t>
            </a:r>
            <a:r>
              <a:rPr lang="en-US" sz="2400">
                <a:latin typeface="Times New Roman" panose="02020603050405020304" pitchFamily="18" charset="0"/>
              </a:rPr>
              <a:t> refers to able to move or be moved freely or easily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</a:t>
            </a:r>
            <a:r>
              <a:rPr lang="en-US" sz="2400">
                <a:latin typeface="Times New Roman" panose="02020603050405020304" pitchFamily="18" charset="0"/>
              </a:rPr>
              <a:t>obile payment can supplement or replace cash, check, credit and debit cards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Consider as </a:t>
            </a:r>
            <a:r>
              <a:rPr lang="en-US" sz="2400">
                <a:latin typeface="Times New Roman" panose="02020603050405020304" pitchFamily="18" charset="0"/>
              </a:rPr>
              <a:t>electronic accounts and payments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Types : In-store, In-app, Closed loop, Person to person (P2P), Carrier</a:t>
            </a:r>
            <a:endParaRPr lang="en-MY" alt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Intentions toward mobile payment</a:t>
            </a:r>
            <a:br>
              <a:rPr lang="en-MY" altLang="en-US" sz="2400">
                <a:latin typeface="Times New Roman" panose="02020603050405020304" pitchFamily="18" charset="0"/>
              </a:rPr>
            </a:br>
            <a:r>
              <a:rPr lang="en-MY" altLang="en-US" sz="2400">
                <a:latin typeface="Times New Roman" panose="02020603050405020304" pitchFamily="18" charset="0"/>
              </a:rPr>
              <a:t>Belief - Positive &amp; Negative</a:t>
            </a:r>
            <a:br>
              <a:rPr lang="en-MY" altLang="en-US" sz="2400">
                <a:latin typeface="Times New Roman" panose="02020603050405020304" pitchFamily="18" charset="0"/>
              </a:rPr>
            </a:br>
            <a:r>
              <a:rPr lang="en-MY" altLang="en-US" sz="2400">
                <a:latin typeface="Times New Roman" panose="02020603050405020304" pitchFamily="18" charset="0"/>
              </a:rPr>
              <a:t>Affect - Feelings towards action</a:t>
            </a:r>
            <a:br>
              <a:rPr lang="en-MY" altLang="en-US" sz="2400">
                <a:latin typeface="Times New Roman" panose="02020603050405020304" pitchFamily="18" charset="0"/>
              </a:rPr>
            </a:br>
            <a:r>
              <a:rPr lang="en-MY" altLang="en-US" sz="2400">
                <a:latin typeface="Times New Roman" panose="02020603050405020304" pitchFamily="18" charset="0"/>
              </a:rPr>
              <a:t>Behavioral intention - What they going to do?</a:t>
            </a:r>
            <a:endParaRPr lang="en-MY" altLang="en-US" sz="2400">
              <a:latin typeface="Times New Roman" panose="02020603050405020304" pitchFamily="18" charset="0"/>
            </a:endParaRPr>
          </a:p>
          <a:p>
            <a:pPr algn="l"/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RESULT - DEMOGRAPHIC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76630" y="1079818"/>
          <a:ext cx="4876800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2"/>
          <p:cNvGraphicFramePr/>
          <p:nvPr/>
        </p:nvGraphicFramePr>
        <p:xfrm>
          <a:off x="6487795" y="1068705"/>
          <a:ext cx="4905375" cy="247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606165" y="3698875"/>
          <a:ext cx="4953000" cy="2821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RESULT - DIGITAL LIFESTYLE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graphicFrame>
        <p:nvGraphicFramePr>
          <p:cNvPr id="6" name="Chart 6"/>
          <p:cNvGraphicFramePr/>
          <p:nvPr/>
        </p:nvGraphicFramePr>
        <p:xfrm>
          <a:off x="768033" y="1042035"/>
          <a:ext cx="488632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8"/>
          <p:cNvGraphicFramePr/>
          <p:nvPr/>
        </p:nvGraphicFramePr>
        <p:xfrm>
          <a:off x="6699885" y="1031240"/>
          <a:ext cx="49149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7"/>
          <p:cNvGraphicFramePr/>
          <p:nvPr/>
        </p:nvGraphicFramePr>
        <p:xfrm>
          <a:off x="726758" y="3814128"/>
          <a:ext cx="4943475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9"/>
          <p:cNvGraphicFramePr/>
          <p:nvPr/>
        </p:nvGraphicFramePr>
        <p:xfrm>
          <a:off x="6680200" y="3827463"/>
          <a:ext cx="4953000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RESULT - Intention to Use Mobile Payment 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54660" y="1075055"/>
          <a:ext cx="11254740" cy="537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180"/>
                <a:gridCol w="665480"/>
                <a:gridCol w="705485"/>
                <a:gridCol w="636905"/>
                <a:gridCol w="651510"/>
                <a:gridCol w="678180"/>
              </a:tblGrid>
              <a:tr h="4889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1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2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3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4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5</a:t>
                      </a:r>
                      <a:endParaRPr lang="en-MY" alt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is effective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methods are more convenient compare to </a:t>
                      </a:r>
                      <a:endParaRPr lang="en-US" altLang="ko-KR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payment method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saves time in making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is easy to use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using mobile payment will fit my lifestyle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using mobile payment will be fun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method has security control to maintain </a:t>
                      </a:r>
                      <a:endParaRPr lang="en-US" altLang="ko-KR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mobile payment method has strong security control to </a:t>
                      </a:r>
                      <a:endParaRPr lang="en-US" altLang="ko-KR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 fraud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we are moving towards cashless century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believe that it is good in making booking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제목 42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RESULT -  Resistant to Use Mobile Payment 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54660" y="1075055"/>
          <a:ext cx="11254740" cy="537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180"/>
                <a:gridCol w="665480"/>
                <a:gridCol w="705485"/>
                <a:gridCol w="636905"/>
                <a:gridCol w="651510"/>
                <a:gridCol w="678180"/>
              </a:tblGrid>
              <a:tr h="4889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1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2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3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4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/>
                        <a:t>5</a:t>
                      </a:r>
                      <a:endParaRPr lang="en-MY" alt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didn’t have a smartphone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don’t know how to use mobile phone to make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 easier to pay with cash or a credit/debit card</a:t>
                      </a:r>
                      <a:endParaRPr lang="en-US" altLang="ko-KR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more prefer using cash instead of mobile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 don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 see any benefit from using mobile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 concerned about the security of mobile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 don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 trust the technology</a:t>
                      </a:r>
                      <a:endParaRPr lang="en-US" altLang="ko-KR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It’s difficult to set up or use mobile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The places I shop don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 accept mobile payment</a:t>
                      </a:r>
                      <a:endParaRPr lang="en-US" altLang="ko-KR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ko-KR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I’m afraid that I will overspend my money</a:t>
                      </a:r>
                      <a:endParaRPr lang="en-US" altLang="ko-KR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제목 42"/>
          <p:cNvSpPr>
            <a:spLocks noGrp="1"/>
          </p:cNvSpPr>
          <p:nvPr>
            <p:ph type="title" hasCustomPrompt="1"/>
          </p:nvPr>
        </p:nvSpPr>
        <p:spPr>
          <a:xfrm>
            <a:off x="1912938" y="217620"/>
            <a:ext cx="8035925" cy="763587"/>
          </a:xfrm>
        </p:spPr>
        <p:txBody>
          <a:bodyPr vert="horz" wrap="square" lIns="0" tIns="0" rIns="0" bIns="0" anchor="ctr"/>
          <a:p>
            <a:pPr defTabSz="914400" fontAlgn="auto">
              <a:buNone/>
            </a:pPr>
            <a:r>
              <a:rPr lang="en-MY" altLang="ko-KR" b="1" kern="1200" dirty="0">
                <a:latin typeface="Arial" panose="020B0604020202020204" pitchFamily="34" charset="0"/>
                <a:ea typeface="HY견고딕" pitchFamily="18" charset="-127"/>
                <a:cs typeface="+mj-cs"/>
              </a:rPr>
              <a:t>DISSCUSSION</a:t>
            </a:r>
            <a:endParaRPr lang="en-MY" altLang="ko-KR" b="1" kern="1200" dirty="0">
              <a:latin typeface="Arial" panose="020B0604020202020204" pitchFamily="34" charset="0"/>
              <a:ea typeface="HY견고딕" pitchFamily="18" charset="-127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5115" y="1070610"/>
            <a:ext cx="110274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Font typeface="Arial" panose="020B0604020202020204" pitchFamily="34" charset="0"/>
            </a:pPr>
            <a:r>
              <a:rPr lang="en-MY" altLang="ko-KR" sz="2400" b="1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Intention to Use Mobile Payment 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</a:t>
            </a:r>
            <a:r>
              <a:rPr lang="en-US" sz="2400">
                <a:latin typeface="Times New Roman" panose="02020603050405020304" pitchFamily="18" charset="0"/>
              </a:rPr>
              <a:t>obile payment is effective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</a:t>
            </a:r>
            <a:r>
              <a:rPr lang="en-US" sz="2400">
                <a:latin typeface="Times New Roman" panose="02020603050405020304" pitchFamily="18" charset="0"/>
              </a:rPr>
              <a:t>obile payment methods are more convenient compare to traditional payment method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</a:t>
            </a:r>
            <a:r>
              <a:rPr lang="en-US" sz="2400">
                <a:latin typeface="Times New Roman" panose="02020603050405020304" pitchFamily="18" charset="0"/>
              </a:rPr>
              <a:t>obile payment saves time in making payment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Mobile payment helps moving towards cashless century</a:t>
            </a:r>
            <a:endParaRPr lang="en-MY" altLang="en-US" sz="240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Mobile payment good in making booking payment</a:t>
            </a: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5910" y="3669665"/>
            <a:ext cx="8848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ko-KR" sz="2400" b="1" dirty="0">
                <a:latin typeface="Times New Roman" panose="02020603050405020304" pitchFamily="18" charset="0"/>
                <a:ea typeface="HY견고딕" pitchFamily="18" charset="-127"/>
                <a:cs typeface="+mj-cs"/>
                <a:sym typeface="+mn-ea"/>
              </a:rPr>
              <a:t>Resistant to Use Mobile Payment</a:t>
            </a:r>
            <a:endParaRPr lang="en-MY" altLang="ko-KR" sz="2400" b="1" dirty="0">
              <a:latin typeface="Times New Roman" panose="02020603050405020304" pitchFamily="18" charset="0"/>
              <a:ea typeface="HY견고딕" pitchFamily="18" charset="-127"/>
              <a:cs typeface="+mj-cs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They</a:t>
            </a:r>
            <a:r>
              <a:rPr lang="en-US" sz="2400">
                <a:latin typeface="Times New Roman" panose="02020603050405020304" pitchFamily="18" charset="0"/>
              </a:rPr>
              <a:t> have smartphone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D</a:t>
            </a:r>
            <a:r>
              <a:rPr lang="en-US" sz="2400">
                <a:latin typeface="Times New Roman" panose="02020603050405020304" pitchFamily="18" charset="0"/>
              </a:rPr>
              <a:t>o not know how to use mobile phone to make payment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Prefering</a:t>
            </a:r>
            <a:r>
              <a:rPr lang="en-US" sz="2400">
                <a:latin typeface="Times New Roman" panose="02020603050405020304" pitchFamily="18" charset="0"/>
              </a:rPr>
              <a:t> pay with cash or a credit/debit card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Lack of confident</a:t>
            </a:r>
            <a:r>
              <a:rPr lang="en-US" sz="2400">
                <a:latin typeface="Times New Roman" panose="02020603050405020304" pitchFamily="18" charset="0"/>
              </a:rPr>
              <a:t> about the security of mobile payment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Feel </a:t>
            </a:r>
            <a:r>
              <a:rPr lang="en-US" sz="2400">
                <a:latin typeface="Times New Roman" panose="02020603050405020304" pitchFamily="18" charset="0"/>
              </a:rPr>
              <a:t>difficult to set up or use mobile payment</a:t>
            </a:r>
            <a:endParaRPr lang="en-US" sz="240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en-US" sz="2400">
                <a:latin typeface="Times New Roman" panose="02020603050405020304" pitchFamily="18" charset="0"/>
              </a:rPr>
              <a:t>T</a:t>
            </a:r>
            <a:r>
              <a:rPr lang="en-US" sz="2400">
                <a:latin typeface="Times New Roman" panose="02020603050405020304" pitchFamily="18" charset="0"/>
              </a:rPr>
              <a:t>he</a:t>
            </a:r>
            <a:r>
              <a:rPr lang="en-MY" altLang="en-US" sz="2400">
                <a:latin typeface="Times New Roman" panose="02020603050405020304" pitchFamily="18" charset="0"/>
              </a:rPr>
              <a:t>ir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  <a:r>
              <a:rPr lang="en-MY" altLang="en-US" sz="2400">
                <a:latin typeface="Times New Roman" panose="02020603050405020304" pitchFamily="18" charset="0"/>
              </a:rPr>
              <a:t>shopping location </a:t>
            </a:r>
            <a:r>
              <a:rPr lang="en-US" sz="2400">
                <a:latin typeface="Times New Roman" panose="02020603050405020304" pitchFamily="18" charset="0"/>
              </a:rPr>
              <a:t>do not accept mobile payment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3627</Words>
  <Application>WPS Presentation</Application>
  <PresentationFormat>화면 슬라이드 쇼(4:3)</PresentationFormat>
  <Paragraphs>176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굴림</vt:lpstr>
      <vt:lpstr>Malgun Gothic</vt:lpstr>
      <vt:lpstr>HY견고딕</vt:lpstr>
      <vt:lpstr>Times New Roman</vt:lpstr>
      <vt:lpstr>微软雅黑</vt:lpstr>
      <vt:lpstr/>
      <vt:lpstr>Arial Unicode MS</vt:lpstr>
      <vt:lpstr>Adobe Myungjo Std M</vt:lpstr>
      <vt:lpstr>Segoe Print</vt:lpstr>
      <vt:lpstr>Office 테마</vt:lpstr>
      <vt:lpstr>디자인 사용자 지정</vt:lpstr>
      <vt:lpstr>1_Office 테마</vt:lpstr>
      <vt:lpstr>PowerPoint 演示文稿</vt:lpstr>
      <vt:lpstr>PowerPoint 演示文稿</vt:lpstr>
      <vt:lpstr>ABSTRACT &amp; KEYWORD</vt:lpstr>
      <vt:lpstr>INTRODUCTION</vt:lpstr>
      <vt:lpstr>RESULT - DEMOGRAPHIC</vt:lpstr>
      <vt:lpstr>RESULT - DIGITAL LIFESTYLE</vt:lpstr>
      <vt:lpstr>RESULT - Intention to Use Mobile Payment </vt:lpstr>
      <vt:lpstr>RESULT -  Resistant to Use Mobile Payment </vt:lpstr>
      <vt:lpstr>DISSCUSSION</vt:lpstr>
      <vt:lpstr>DISSCUSSION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asadal</dc:creator>
  <cp:lastModifiedBy>User</cp:lastModifiedBy>
  <cp:revision>995</cp:revision>
  <dcterms:created xsi:type="dcterms:W3CDTF">2013-09-15T03:16:00Z</dcterms:created>
  <dcterms:modified xsi:type="dcterms:W3CDTF">2018-05-13T23:50:47Z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