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67" r:id="rId16"/>
    <p:sldId id="268" r:id="rId17"/>
    <p:sldId id="269" r:id="rId18"/>
    <p:sldId id="270" r:id="rId19"/>
    <p:sldId id="276" r:id="rId20"/>
    <p:sldId id="271" r:id="rId21"/>
    <p:sldId id="272" r:id="rId22"/>
    <p:sldId id="277" r:id="rId23"/>
    <p:sldId id="273" r:id="rId24"/>
    <p:sldId id="278" r:id="rId25"/>
    <p:sldId id="274" r:id="rId26"/>
    <p:sldId id="279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318-5954-D66C-0E41-C9E3299CC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DE2A5-03E8-E788-591A-BCD9B5E12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6022-D378-8822-B52E-AC6716B3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DD8D-1A1D-46BD-AB25-467D459A65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BA25-EEAD-32AE-7F9D-E7936A7F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9425D-F891-1F36-093B-C7584BF3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EB42-A66A-48E3-BCF5-F8DE4188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2B5A-CE05-0F2B-766D-CDA9057D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D1E9E-6945-137F-48B6-C39F38A20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0A09B-B032-1C85-D707-6F9994BA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DD8D-1A1D-46BD-AB25-467D459A65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1BAA-9305-13C0-49C6-4656A7E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752E-0825-2337-D9E5-F5975BE5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EB42-A66A-48E3-BCF5-F8DE4188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4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F8C66-ADEE-4366-C2BF-36322BC2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0B40C-96C4-9D78-360D-6315324B9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6825A-6AEC-69F0-2B16-9548A06A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DD8D-1A1D-46BD-AB25-467D459A65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14D0-A8E8-734E-99DA-69603D4C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D392-384D-30AD-F312-47AA1116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EB42-A66A-48E3-BCF5-F8DE4188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5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4688-5293-4D94-BCBC-A90F2412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0F85-AAE9-30EF-F7DB-980360CF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BAFB6-C1F5-6D79-C32A-72A2368F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DD8D-1A1D-46BD-AB25-467D459A65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D786-16E2-8FCF-23BE-7DBD5D0A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17FCE-64C4-7494-885A-A71DCEA1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EB42-A66A-48E3-BCF5-F8DE4188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3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5019-428B-F48D-E71F-418426F2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9D590-A34E-D43D-54F9-1F68BFD13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038AD-1C86-B520-672E-E85181D7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DD8D-1A1D-46BD-AB25-467D459A65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1D15C-2B52-CD61-261B-42B0DB93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2C94-5615-4788-9460-82678463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EB42-A66A-48E3-BCF5-F8DE4188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DB51-F87F-EA35-F546-AE63961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F8D2-865F-4660-6F0B-3BFE1AFE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4796A-E80F-FC33-3C6D-0C6C9D8D0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BF53C-514C-FEDD-D1CD-5B52C350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DD8D-1A1D-46BD-AB25-467D459A65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2A63-A1D6-9A17-FB87-DCCAECA6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772A8-412B-A812-1E94-BEA5A5BD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EB42-A66A-48E3-BCF5-F8DE4188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3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04C3-BE3F-DFDB-0316-23D33146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DB1C3-7739-9991-29EC-5863B4B0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1CDC8-D73F-421A-5449-7B11D9591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6D50D-E1CE-522E-85DB-E639F8024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36DE5-F77B-5D8C-FA7C-659090808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6FD34-778A-88B3-D47B-672C9EEF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DD8D-1A1D-46BD-AB25-467D459A65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01AB8-DDA2-8C34-DB79-C1A7FC7A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3AD5A-7DA9-1124-6B5C-8C3E35FC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EB42-A66A-48E3-BCF5-F8DE4188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5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8F39-39AD-79B9-08FE-40F4BD99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71759-4B20-F851-F588-EEE1062D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DD8D-1A1D-46BD-AB25-467D459A65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51712-E424-60C6-C713-2F432FD3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C962B-BE10-782E-81FB-964093DB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EB42-A66A-48E3-BCF5-F8DE4188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6ABC8-D273-3AA5-80F5-B22E0E67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DD8D-1A1D-46BD-AB25-467D459A65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9FDF1-E741-D650-C95E-4AB41553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908B-C4F1-0BB2-DC55-8EB2F7A0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EB42-A66A-48E3-BCF5-F8DE4188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2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58E8-3FD7-4FA7-1775-610A2421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7EEE-6153-3912-EEAB-DBC8F01BE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EA6A3-9A97-E9E4-0B62-42180019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C846-18DF-81D2-4760-822BEC0A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DD8D-1A1D-46BD-AB25-467D459A65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E7CC2-849C-6A85-E889-07585FF5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01C0-556A-A870-7BA6-280F71F5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EB42-A66A-48E3-BCF5-F8DE4188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2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868D-B962-1EA6-4347-32E21FF0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F5886-BAF8-65B3-6CB7-2BD48BFDD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4FCA7-F23C-BB93-564F-057A78740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9B3F8-19DE-9BAE-02FD-298C4C31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DD8D-1A1D-46BD-AB25-467D459A65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E51FF-456D-1D82-3602-5BA9532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213AD-1AE7-70FA-B036-391A3649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EB42-A66A-48E3-BCF5-F8DE4188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87448-C44A-32E3-186C-91EEDD4D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AC12-0DDA-BFF8-9626-EA8F73F5C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AAC0-2B32-9B0B-C585-7276593BE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1DD8D-1A1D-46BD-AB25-467D459A65D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336C8-113F-528F-7319-1C04AF6CE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2834-ED9D-DE1F-5FA2-25FA3A538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8EB42-A66A-48E3-BCF5-F8DE41880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B787-8063-6A05-8FFE-09E8DC0A9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Surviving the Titanic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6AA11-1E12-6E66-A446-A17AB9D55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Chow</a:t>
            </a:r>
          </a:p>
        </p:txBody>
      </p:sp>
    </p:spTree>
    <p:extLst>
      <p:ext uri="{BB962C8B-B14F-4D97-AF65-F5344CB8AC3E}">
        <p14:creationId xmlns:p14="http://schemas.microsoft.com/office/powerpoint/2010/main" val="369970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8FCD794-471E-5D76-D6C7-D7E57C66E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246" y="0"/>
            <a:ext cx="8127508" cy="478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E2D4FA-90E0-0FA5-830B-478F7831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33" y="4780373"/>
            <a:ext cx="9795933" cy="188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8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137D-9818-652C-4A24-302D2ADF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2F27-1B1C-1132-6472-8604683C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Those who survived tended: </a:t>
            </a:r>
          </a:p>
          <a:p>
            <a:pPr lvl="1"/>
            <a:r>
              <a:rPr lang="en-US" dirty="0"/>
              <a:t>To have paid a higher fare and are part of a higher ticket class</a:t>
            </a:r>
          </a:p>
          <a:p>
            <a:pPr lvl="1"/>
            <a:r>
              <a:rPr lang="en-US" dirty="0"/>
              <a:t>To be female</a:t>
            </a:r>
          </a:p>
          <a:p>
            <a:pPr lvl="1"/>
            <a:r>
              <a:rPr lang="en-US" dirty="0"/>
              <a:t>To have parents/children on board</a:t>
            </a:r>
          </a:p>
          <a:p>
            <a:pPr lvl="1"/>
            <a:r>
              <a:rPr lang="en-US" dirty="0"/>
              <a:t>To be younger</a:t>
            </a:r>
          </a:p>
          <a:p>
            <a:r>
              <a:rPr lang="en-US" dirty="0"/>
              <a:t>These observations make sense:</a:t>
            </a:r>
          </a:p>
          <a:p>
            <a:pPr lvl="1"/>
            <a:r>
              <a:rPr lang="en-US" dirty="0"/>
              <a:t>Those who have paid a higher fare were probably treated better/prioritized during the sinking</a:t>
            </a:r>
          </a:p>
          <a:p>
            <a:pPr lvl="1"/>
            <a:r>
              <a:rPr lang="en-US" dirty="0"/>
              <a:t>Those who are younger are most likely more mobile and can get to safety much more effectively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8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D2B-E968-48A4-2800-2A5B8823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4038-46AF-F2A4-39CE-DD5A1FBF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large disparity in survival between males and females warrants an investigation</a:t>
            </a:r>
          </a:p>
          <a:p>
            <a:r>
              <a:rPr lang="en-US" dirty="0"/>
              <a:t>Once again using the </a:t>
            </a:r>
            <a:r>
              <a:rPr lang="en-US" dirty="0" err="1"/>
              <a:t>groupby</a:t>
            </a:r>
            <a:r>
              <a:rPr lang="en-US" dirty="0"/>
              <a:t> method, we find relationships between sex and the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1944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0C0F12-53F6-EA02-EED0-D53B50D3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9" y="28082"/>
            <a:ext cx="8242502" cy="175623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0C5E040-1C5E-8567-31EC-DD29678C2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619743"/>
            <a:ext cx="88582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DA261E-439B-4331-18BE-68F745809986}"/>
              </a:ext>
            </a:extLst>
          </p:cNvPr>
          <p:cNvSpPr txBox="1"/>
          <p:nvPr/>
        </p:nvSpPr>
        <p:spPr>
          <a:xfrm>
            <a:off x="967935" y="785941"/>
            <a:ext cx="1006814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(Male)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(Female)</a:t>
            </a:r>
          </a:p>
        </p:txBody>
      </p:sp>
    </p:spTree>
    <p:extLst>
      <p:ext uri="{BB962C8B-B14F-4D97-AF65-F5344CB8AC3E}">
        <p14:creationId xmlns:p14="http://schemas.microsoft.com/office/powerpoint/2010/main" val="377930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F27F-7E00-3698-E707-57E3A4F0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721A-CCDF-1902-BDC2-97E0DA72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trends are consistent with the trends observed before with the other features</a:t>
            </a:r>
          </a:p>
          <a:p>
            <a:r>
              <a:rPr lang="en-US" dirty="0"/>
              <a:t>Females tended to:</a:t>
            </a:r>
          </a:p>
          <a:p>
            <a:pPr lvl="1"/>
            <a:r>
              <a:rPr lang="en-US" dirty="0"/>
              <a:t>Have a higher socio-economic status</a:t>
            </a:r>
          </a:p>
          <a:p>
            <a:pPr lvl="1"/>
            <a:r>
              <a:rPr lang="en-US" dirty="0"/>
              <a:t>Are younger</a:t>
            </a:r>
          </a:p>
          <a:p>
            <a:pPr lvl="1"/>
            <a:r>
              <a:rPr lang="en-US" dirty="0"/>
              <a:t>Have more family members on board</a:t>
            </a:r>
          </a:p>
          <a:p>
            <a:pPr lvl="1"/>
            <a:endParaRPr lang="en-US" dirty="0"/>
          </a:p>
          <a:p>
            <a:r>
              <a:rPr lang="en-US" dirty="0"/>
              <a:t>All three of those tendencies correlate with having a higher survival rate</a:t>
            </a:r>
          </a:p>
          <a:p>
            <a:r>
              <a:rPr lang="en-US" dirty="0"/>
              <a:t>This shows that there is some collinearity between the features, since the features are in some way related to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0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AB4C-6D6A-A74D-F608-98C726B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8C3D-6B21-76FC-2899-AFBEEAF67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correlation matrix was created to help determine important features</a:t>
            </a:r>
          </a:p>
          <a:p>
            <a:r>
              <a:rPr lang="en-US" dirty="0"/>
              <a:t>A heatmap was also created to visualize the correlation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A1C04-FF1B-1EF5-6505-B015B45D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5" y="3778322"/>
            <a:ext cx="6935273" cy="271455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6D27067-398A-47CE-D5CA-8CC68006C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849" y="3768725"/>
            <a:ext cx="37909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26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073A-1804-5819-BC03-89A3CBF2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E80A-3238-A051-B42A-EA04356D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correlation with survival between ticket class, sex, and fare</a:t>
            </a:r>
          </a:p>
          <a:p>
            <a:r>
              <a:rPr lang="en-US" dirty="0"/>
              <a:t>Weaker correlation between survival and number of family members on board</a:t>
            </a:r>
          </a:p>
          <a:p>
            <a:r>
              <a:rPr lang="en-US" dirty="0"/>
              <a:t>Barely any correlation with survival between number of parents/children aboard, age, and number of siblings/spouses on board</a:t>
            </a:r>
          </a:p>
        </p:txBody>
      </p:sp>
    </p:spTree>
    <p:extLst>
      <p:ext uri="{BB962C8B-B14F-4D97-AF65-F5344CB8AC3E}">
        <p14:creationId xmlns:p14="http://schemas.microsoft.com/office/powerpoint/2010/main" val="247289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5118-7B5B-6E54-9F42-BDD93AA2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DAF9-92C1-C3C2-628C-0BE62BD1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features were dropped to prepare the dataset for modeling</a:t>
            </a:r>
          </a:p>
          <a:p>
            <a:pPr lvl="1"/>
            <a:r>
              <a:rPr lang="en-US" dirty="0"/>
              <a:t>“Name”, “Ticket”, and “Embarked” columns</a:t>
            </a:r>
          </a:p>
          <a:p>
            <a:r>
              <a:rPr lang="en-US" dirty="0"/>
              <a:t>Features relating to the number of siblings/spouses and number of children/parents are dropped due to the creation of the family feature</a:t>
            </a:r>
          </a:p>
          <a:p>
            <a:pPr lvl="1"/>
            <a:r>
              <a:rPr lang="en-US" dirty="0"/>
              <a:t>Family feature was derived from a linear combination of the two dropped features</a:t>
            </a:r>
          </a:p>
          <a:p>
            <a:r>
              <a:rPr lang="en-US" dirty="0"/>
              <a:t>The same was done to the test set</a:t>
            </a:r>
          </a:p>
        </p:txBody>
      </p:sp>
    </p:spTree>
    <p:extLst>
      <p:ext uri="{BB962C8B-B14F-4D97-AF65-F5344CB8AC3E}">
        <p14:creationId xmlns:p14="http://schemas.microsoft.com/office/powerpoint/2010/main" val="366283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DD6E-4811-F5B9-7849-6AA34924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Imputation of “Age”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08C76-BA4C-9512-A461-A1A3D8CF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missing values were imputed using a decision tree regressor based on the values of other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contains_age</a:t>
            </a:r>
            <a:r>
              <a:rPr lang="en-US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df_train</a:t>
            </a:r>
            <a:r>
              <a:rPr lang="en-US" b="0" dirty="0"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df_train.Age.notnull</a:t>
            </a:r>
            <a:r>
              <a:rPr lang="en-US" b="0" dirty="0">
                <a:effectLst/>
                <a:latin typeface="Courier New" panose="02070309020205020404" pitchFamily="49" charset="0"/>
              </a:rPr>
              <a:t>()]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missing_age</a:t>
            </a:r>
            <a:r>
              <a:rPr lang="en-US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df_train</a:t>
            </a:r>
            <a:r>
              <a:rPr lang="en-US" b="0" dirty="0"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df_train.Age.isnull</a:t>
            </a:r>
            <a:r>
              <a:rPr lang="en-US" b="0" dirty="0">
                <a:effectLst/>
                <a:latin typeface="Courier New" panose="02070309020205020404" pitchFamily="49" charset="0"/>
              </a:rPr>
              <a:t>()]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effectLst/>
                <a:latin typeface="Courier New" panose="02070309020205020404" pitchFamily="49" charset="0"/>
              </a:rPr>
              <a:t>imp = 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IterativeImputer</a:t>
            </a:r>
            <a:r>
              <a:rPr lang="en-US" b="0" dirty="0">
                <a:effectLst/>
                <a:latin typeface="Courier New" panose="02070309020205020404" pitchFamily="49" charset="0"/>
              </a:rPr>
              <a:t>(estimator=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DecisionTreeRegressor</a:t>
            </a:r>
            <a:r>
              <a:rPr lang="en-US" b="0" dirty="0">
                <a:effectLst/>
                <a:latin typeface="Courier New" panose="02070309020205020404" pitchFamily="49" charset="0"/>
              </a:rPr>
              <a:t>(), 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123</a:t>
            </a:r>
            <a:r>
              <a:rPr lang="en-US" b="0" dirty="0">
                <a:effectLst/>
                <a:latin typeface="Courier New" panose="02070309020205020404" pitchFamily="49" charset="0"/>
              </a:rPr>
              <a:t>).fit(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contains_age</a:t>
            </a:r>
            <a:r>
              <a:rPr lang="en-US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missing_age</a:t>
            </a:r>
            <a:r>
              <a:rPr lang="en-US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imp.transform</a:t>
            </a:r>
            <a:r>
              <a:rPr lang="en-US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missing_age</a:t>
            </a:r>
            <a:r>
              <a:rPr lang="en-US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5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D262-E9CF-F54B-C83B-5F9ED796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06B7-017A-25A3-8F27-70326B37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The features were scaled so optimization algorithms can converge quicker</a:t>
            </a:r>
          </a:p>
          <a:p>
            <a:r>
              <a:rPr lang="en-US" dirty="0"/>
              <a:t>Algorithms like KNN would also perform better when features are scaled and normalized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0" dirty="0">
                <a:effectLst/>
                <a:latin typeface="Courier New" panose="02070309020205020404" pitchFamily="49" charset="0"/>
              </a:rPr>
              <a:t>scaler = 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StandardScaler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().fit(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df_train_X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 err="1">
                <a:effectLst/>
                <a:latin typeface="Courier New" panose="02070309020205020404" pitchFamily="49" charset="0"/>
              </a:rPr>
              <a:t>feature_names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scaler.get_feature_names_out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0" dirty="0" err="1">
                <a:effectLst/>
                <a:latin typeface="Courier New" panose="02070309020205020404" pitchFamily="49" charset="0"/>
              </a:rPr>
              <a:t>df_train_X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pd.DataFrame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scaler.transform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df_train_X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), columns=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feature_names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 err="1">
                <a:effectLst/>
                <a:latin typeface="Courier New" panose="02070309020205020404" pitchFamily="49" charset="0"/>
              </a:rPr>
              <a:t>df_test_X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pd.DataFrame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scaler.transform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df_test_X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), columns=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feature_names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705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DB6A-9C1C-FC0C-4661-5E3DA612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4BDE-6DEF-5148-C9A0-A70BD2E5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given data with 891 observations</a:t>
            </a:r>
          </a:p>
          <a:p>
            <a:r>
              <a:rPr lang="en-US" dirty="0"/>
              <a:t>This data is split into a training set and a test set with a 75/25 split</a:t>
            </a:r>
          </a:p>
          <a:p>
            <a:r>
              <a:rPr lang="en-US" dirty="0"/>
              <a:t>Training set has 668 observations, test set has 223 observations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"train.csv"</a:t>
            </a:r>
            <a:r>
              <a:rPr lang="en-US" b="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df_train</a:t>
            </a:r>
            <a:r>
              <a:rPr lang="en-US" b="0" dirty="0"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df_test</a:t>
            </a:r>
            <a:r>
              <a:rPr lang="en-US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en-US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en-US" b="0" dirty="0"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b="0" dirty="0"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123</a:t>
            </a:r>
            <a:r>
              <a:rPr lang="en-US" b="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99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90C2-08FD-0DB8-0B2F-6DA063D4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Question Answering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6EBDD-0CB8-E905-5661-2BA31A77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models were created to predict whether a given passenger would survive based on select features</a:t>
            </a:r>
          </a:p>
          <a:p>
            <a:r>
              <a:rPr lang="en-US" dirty="0"/>
              <a:t>Features used: </a:t>
            </a:r>
            <a:r>
              <a:rPr lang="en-US" dirty="0" err="1"/>
              <a:t>Pclass</a:t>
            </a:r>
            <a:r>
              <a:rPr lang="en-US" dirty="0"/>
              <a:t>, Sex, Age, Fare, and Family</a:t>
            </a:r>
          </a:p>
          <a:p>
            <a:r>
              <a:rPr lang="en-US" dirty="0"/>
              <a:t>The performance of each model was evaluated using metrics such as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F score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7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C447-5301-5C62-80D5-BB51C0D5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Regularized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626F-3144-CA84-BAC0-DFEBDFF4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Logistic regression: </a:t>
            </a:r>
            <a:r>
              <a:rPr lang="en-US" dirty="0"/>
              <a:t>A classification algorithm – a method to find the best decision boundary between two classes</a:t>
            </a:r>
          </a:p>
          <a:p>
            <a:r>
              <a:rPr lang="en-US" b="1" dirty="0"/>
              <a:t>Regularized: </a:t>
            </a:r>
            <a:r>
              <a:rPr lang="en-US" dirty="0"/>
              <a:t>Technique used to keep coefficients small by penalizing large coefficients</a:t>
            </a:r>
          </a:p>
          <a:p>
            <a:pPr lvl="1"/>
            <a:r>
              <a:rPr lang="en-US" dirty="0"/>
              <a:t>Addresses the issue of overfitting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Accuracy: 79.4%</a:t>
            </a:r>
          </a:p>
          <a:p>
            <a:pPr lvl="1"/>
            <a:r>
              <a:rPr lang="en-US" dirty="0"/>
              <a:t>Precision: 74.4%</a:t>
            </a:r>
          </a:p>
          <a:p>
            <a:pPr lvl="1"/>
            <a:r>
              <a:rPr lang="en-US" dirty="0"/>
              <a:t>Recall: 69.0%</a:t>
            </a:r>
          </a:p>
          <a:p>
            <a:pPr lvl="1"/>
            <a:r>
              <a:rPr lang="en-US" dirty="0"/>
              <a:t>F-Score: 71.6%</a:t>
            </a:r>
          </a:p>
        </p:txBody>
      </p:sp>
    </p:spTree>
    <p:extLst>
      <p:ext uri="{BB962C8B-B14F-4D97-AF65-F5344CB8AC3E}">
        <p14:creationId xmlns:p14="http://schemas.microsoft.com/office/powerpoint/2010/main" val="1861227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8F5A-5C4E-5ABD-B057-C291A5A9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1a. Regularized Logistic Regression with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858D-FAAA-AD09-212C-CE36CBA9B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10-fold stratified K-fold cross validation, the value of C in the logistic regression model was optimized</a:t>
            </a:r>
          </a:p>
          <a:p>
            <a:pPr lvl="1"/>
            <a:r>
              <a:rPr lang="en-US" dirty="0"/>
              <a:t>C: inverse of the regularization term (λ)</a:t>
            </a:r>
          </a:p>
          <a:p>
            <a:pPr lvl="1"/>
            <a:r>
              <a:rPr lang="en-US" dirty="0"/>
              <a:t>Stratified K-fold CV: splits the data into folds that preserve the percentage of samples for each class</a:t>
            </a:r>
          </a:p>
          <a:p>
            <a:r>
              <a:rPr lang="en-US" dirty="0"/>
              <a:t>An optimal value of C that was found was 0.3</a:t>
            </a:r>
          </a:p>
          <a:p>
            <a:r>
              <a:rPr lang="en-US" dirty="0"/>
              <a:t>Using that, the results are as follows:</a:t>
            </a:r>
          </a:p>
          <a:p>
            <a:pPr lvl="1"/>
            <a:r>
              <a:rPr lang="en-US" dirty="0"/>
              <a:t>Accuracy: 79.4%</a:t>
            </a:r>
          </a:p>
          <a:p>
            <a:pPr lvl="1"/>
            <a:r>
              <a:rPr lang="en-US" dirty="0"/>
              <a:t>Precision: 74.4%</a:t>
            </a:r>
          </a:p>
          <a:p>
            <a:pPr lvl="1"/>
            <a:r>
              <a:rPr lang="en-US" dirty="0"/>
              <a:t>Recall: 69.0%</a:t>
            </a:r>
          </a:p>
          <a:p>
            <a:pPr lvl="1"/>
            <a:r>
              <a:rPr lang="en-US" dirty="0"/>
              <a:t>F-Score: 71.6%</a:t>
            </a:r>
          </a:p>
          <a:p>
            <a:r>
              <a:rPr lang="en-US" dirty="0"/>
              <a:t>Same results as logistic regression without using 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B8F5A-1FD2-8EEE-E529-6DB6E70D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3345392"/>
            <a:ext cx="3790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76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8F92-D62A-BEA8-B23C-98C512CD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5653-5825-DCA5-182F-CBDA77910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observation is classified by its similarity to other observations nearby – i.e., the observation is classified by the most common class among its k nearest neighbors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Accuracy: 86.1%</a:t>
            </a:r>
          </a:p>
          <a:p>
            <a:pPr lvl="1"/>
            <a:r>
              <a:rPr lang="en-US" dirty="0"/>
              <a:t>Precision: 84.4%</a:t>
            </a:r>
          </a:p>
          <a:p>
            <a:pPr lvl="1"/>
            <a:r>
              <a:rPr lang="en-US" dirty="0"/>
              <a:t>Recall: 77.4%</a:t>
            </a:r>
          </a:p>
          <a:p>
            <a:pPr lvl="1"/>
            <a:r>
              <a:rPr lang="en-US" dirty="0"/>
              <a:t>F-Score: 80.7%</a:t>
            </a:r>
          </a:p>
        </p:txBody>
      </p:sp>
    </p:spTree>
    <p:extLst>
      <p:ext uri="{BB962C8B-B14F-4D97-AF65-F5344CB8AC3E}">
        <p14:creationId xmlns:p14="http://schemas.microsoft.com/office/powerpoint/2010/main" val="3662219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82C5-0B3D-4BBB-4562-1F3CF52D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2a. K-Nearest Neighbors with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623D-8C36-3983-3B7C-17420F9E9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value of K (in KNN model) was optimized using 10-fold stratified K-fold cross validation</a:t>
            </a:r>
          </a:p>
          <a:p>
            <a:r>
              <a:rPr lang="en-US" dirty="0"/>
              <a:t>The optimal value of K was found to be:</a:t>
            </a:r>
          </a:p>
          <a:p>
            <a:pPr lvl="1"/>
            <a:r>
              <a:rPr lang="en-US" dirty="0"/>
              <a:t>2 or 4 when optimizing for accuracy</a:t>
            </a:r>
          </a:p>
          <a:p>
            <a:pPr lvl="1"/>
            <a:r>
              <a:rPr lang="en-US" dirty="0"/>
              <a:t>3 or 5 when optimizing for f score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Accuracy: 80.7% (K=2); 86.1% (K=5)</a:t>
            </a:r>
          </a:p>
          <a:p>
            <a:pPr lvl="1"/>
            <a:r>
              <a:rPr lang="en-US" dirty="0"/>
              <a:t>Precision: 82.5% (K=2); 84.4% (K=5)</a:t>
            </a:r>
          </a:p>
          <a:p>
            <a:pPr lvl="1"/>
            <a:r>
              <a:rPr lang="en-US" dirty="0"/>
              <a:t>Recall: 61.9% (K=2); 77.4% (K=5)</a:t>
            </a:r>
          </a:p>
          <a:p>
            <a:pPr lvl="1"/>
            <a:r>
              <a:rPr lang="en-US" dirty="0"/>
              <a:t>F-Score: 70.7% (K=2); 80.7% (K=5)</a:t>
            </a:r>
          </a:p>
          <a:p>
            <a:r>
              <a:rPr lang="en-US" dirty="0"/>
              <a:t>KNN with K=2 performed worst than regular KNN without CV. KNN with K=5 performed the same (K=5 is the default value).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09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6343-CA17-E0A9-9D5B-C139BC17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Multilayer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7EA8-7188-7771-DF1A-D3D35E12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Perceptron: </a:t>
            </a:r>
            <a:r>
              <a:rPr lang="en-US" dirty="0"/>
              <a:t>takes a weighted sum of the inputs, applies a function to the weighted sum, and returns an output</a:t>
            </a:r>
          </a:p>
          <a:p>
            <a:r>
              <a:rPr lang="en-US" dirty="0"/>
              <a:t>There are multiple layers of </a:t>
            </a:r>
            <a:r>
              <a:rPr lang="en-US" dirty="0" err="1"/>
              <a:t>perceptrons</a:t>
            </a:r>
            <a:r>
              <a:rPr lang="en-US" dirty="0"/>
              <a:t>, hence the name.</a:t>
            </a:r>
          </a:p>
          <a:p>
            <a:pPr lvl="1"/>
            <a:r>
              <a:rPr lang="en-US" dirty="0"/>
              <a:t>Input layer, hidden layer, output layer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Accuracy: 83.9%</a:t>
            </a:r>
          </a:p>
          <a:p>
            <a:pPr lvl="1"/>
            <a:r>
              <a:rPr lang="en-US" dirty="0"/>
              <a:t>Precision: 80.0%</a:t>
            </a:r>
          </a:p>
          <a:p>
            <a:pPr lvl="1"/>
            <a:r>
              <a:rPr lang="en-US" dirty="0"/>
              <a:t>Recall: 76.2%</a:t>
            </a:r>
          </a:p>
          <a:p>
            <a:pPr lvl="1"/>
            <a:r>
              <a:rPr lang="en-US" dirty="0"/>
              <a:t>F-Score: 78.0%</a:t>
            </a:r>
          </a:p>
        </p:txBody>
      </p:sp>
    </p:spTree>
    <p:extLst>
      <p:ext uri="{BB962C8B-B14F-4D97-AF65-F5344CB8AC3E}">
        <p14:creationId xmlns:p14="http://schemas.microsoft.com/office/powerpoint/2010/main" val="3710510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A6FB-5A09-4825-F181-0A990697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Multilayer Perceptron with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3AB3A-FDD1-CA9D-CE0E-67DE407C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91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values of alpha (regularization term) and the number of neurons in the first hidden layer were optimized using 10-fold stratified K-fold cross validation</a:t>
            </a:r>
          </a:p>
          <a:p>
            <a:r>
              <a:rPr lang="en-US" dirty="0"/>
              <a:t>Optimal value for alpha: 0.012367</a:t>
            </a:r>
          </a:p>
          <a:p>
            <a:r>
              <a:rPr lang="en-US" dirty="0"/>
              <a:t>Optimal number of neurons for the first hidden layer: 7</a:t>
            </a:r>
          </a:p>
          <a:p>
            <a:r>
              <a:rPr lang="en-US" dirty="0"/>
              <a:t>Results:	</a:t>
            </a:r>
          </a:p>
          <a:p>
            <a:pPr lvl="1"/>
            <a:r>
              <a:rPr lang="en-US" dirty="0"/>
              <a:t>Accuracy: 85.2%</a:t>
            </a:r>
          </a:p>
          <a:p>
            <a:pPr lvl="1"/>
            <a:r>
              <a:rPr lang="en-US" dirty="0"/>
              <a:t>Precision: 81.5%</a:t>
            </a:r>
          </a:p>
          <a:p>
            <a:pPr lvl="1"/>
            <a:r>
              <a:rPr lang="en-US" dirty="0"/>
              <a:t>Recall: 78.6%</a:t>
            </a:r>
          </a:p>
          <a:p>
            <a:pPr lvl="1"/>
            <a:r>
              <a:rPr lang="en-US" dirty="0"/>
              <a:t>F-Score: 80.0%</a:t>
            </a:r>
          </a:p>
          <a:p>
            <a:r>
              <a:rPr lang="en-US" dirty="0"/>
              <a:t>Performed a bit better than the MLP model without CV on all metrics</a:t>
            </a:r>
          </a:p>
        </p:txBody>
      </p:sp>
    </p:spTree>
    <p:extLst>
      <p:ext uri="{BB962C8B-B14F-4D97-AF65-F5344CB8AC3E}">
        <p14:creationId xmlns:p14="http://schemas.microsoft.com/office/powerpoint/2010/main" val="1548876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CE5D-3C34-A2BE-3965-5A36AA71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E936-D20B-0837-20A0-76FD4ABF7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 of the three models, the regularized logistic regression model performed the worst in all metrics</a:t>
            </a:r>
          </a:p>
          <a:p>
            <a:r>
              <a:rPr lang="en-US" dirty="0"/>
              <a:t>The MLP algorithm performed the next best in all metrics</a:t>
            </a:r>
          </a:p>
          <a:p>
            <a:r>
              <a:rPr lang="en-US" dirty="0"/>
              <a:t>The best performing algorithm based on all metrics is K-nearest neighbors</a:t>
            </a:r>
          </a:p>
          <a:p>
            <a:endParaRPr lang="en-US" dirty="0"/>
          </a:p>
          <a:p>
            <a:r>
              <a:rPr lang="en-US" dirty="0"/>
              <a:t>Using cross validation techniques for parameter tuning, the logistic regression and KNN models didn’t perform differently</a:t>
            </a:r>
          </a:p>
          <a:p>
            <a:r>
              <a:rPr lang="en-US" dirty="0"/>
              <a:t>Using CV on the MLP model increased its performance on all metrics by a few percentage points each</a:t>
            </a:r>
          </a:p>
        </p:txBody>
      </p:sp>
    </p:spTree>
    <p:extLst>
      <p:ext uri="{BB962C8B-B14F-4D97-AF65-F5344CB8AC3E}">
        <p14:creationId xmlns:p14="http://schemas.microsoft.com/office/powerpoint/2010/main" val="210773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E8B7-C184-D201-B4A8-92435615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0D7A-8DE3-D98E-1ED2-F4BEBBE27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explore the data to gain insights about how to clean the data and what information can be extracted from the data</a:t>
            </a:r>
          </a:p>
          <a:p>
            <a:r>
              <a:rPr lang="en-US" dirty="0"/>
              <a:t>Initial inspection of the data using: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0" dirty="0">
                <a:effectLst/>
                <a:latin typeface="Courier New" panose="02070309020205020404" pitchFamily="49" charset="0"/>
              </a:rPr>
              <a:t>df_train.info()</a:t>
            </a:r>
          </a:p>
        </p:txBody>
      </p:sp>
    </p:spTree>
    <p:extLst>
      <p:ext uri="{BB962C8B-B14F-4D97-AF65-F5344CB8AC3E}">
        <p14:creationId xmlns:p14="http://schemas.microsoft.com/office/powerpoint/2010/main" val="317007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11B0-508E-A649-FFCE-9CAD1C60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166" y="347133"/>
            <a:ext cx="4855633" cy="62653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r>
              <a:rPr lang="en-US" dirty="0"/>
              <a:t>Over 75% of entries are missing the “Cabin” feature</a:t>
            </a:r>
          </a:p>
          <a:p>
            <a:r>
              <a:rPr lang="en-US" dirty="0"/>
              <a:t>Around 20% of entries are missing the “Age” feature</a:t>
            </a:r>
          </a:p>
          <a:p>
            <a:r>
              <a:rPr lang="en-US" dirty="0"/>
              <a:t>2 entries are missing the “Embarked” feature</a:t>
            </a:r>
          </a:p>
          <a:p>
            <a:endParaRPr lang="en-US" dirty="0"/>
          </a:p>
          <a:p>
            <a:r>
              <a:rPr lang="en-US" dirty="0"/>
              <a:t>Cabin column will be dropped</a:t>
            </a:r>
          </a:p>
          <a:p>
            <a:r>
              <a:rPr lang="en-US" dirty="0"/>
              <a:t>Missing values in the age and embarked columns will be imputed by regression and mode, respectively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ED84F-B96C-601C-CC1F-A19E5085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61416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63BC81-5774-8932-06B8-FB101BD1B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700" y="0"/>
            <a:ext cx="642881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897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5F81-2A79-B576-A74E-ABA68163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9B80-E968-0F57-51B8-F1E89BBE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PassengerId</a:t>
            </a:r>
            <a:r>
              <a:rPr lang="en-US" dirty="0"/>
              <a:t>” and “Cabin” features are dropped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PassengerId</a:t>
            </a:r>
            <a:r>
              <a:rPr lang="en-US" dirty="0"/>
              <a:t>” provides no new insights about the data</a:t>
            </a:r>
          </a:p>
          <a:p>
            <a:pPr lvl="1"/>
            <a:r>
              <a:rPr lang="en-US" dirty="0"/>
              <a:t>“Cabin” column in dropped as there are too many missing entries</a:t>
            </a:r>
          </a:p>
          <a:p>
            <a:r>
              <a:rPr lang="en-US" dirty="0"/>
              <a:t>Values in the “Sex” feature are encoded</a:t>
            </a:r>
          </a:p>
          <a:p>
            <a:pPr lvl="1"/>
            <a:r>
              <a:rPr lang="en-US" dirty="0"/>
              <a:t>Values of 0 correspond to males</a:t>
            </a:r>
          </a:p>
          <a:p>
            <a:pPr lvl="1"/>
            <a:r>
              <a:rPr lang="en-US" dirty="0"/>
              <a:t>Values of 1 correspond to females</a:t>
            </a:r>
          </a:p>
          <a:p>
            <a:r>
              <a:rPr lang="en-US" dirty="0"/>
              <a:t>Missing values in the “Embarked” feature are imputed with the mode</a:t>
            </a:r>
          </a:p>
        </p:txBody>
      </p:sp>
    </p:spTree>
    <p:extLst>
      <p:ext uri="{BB962C8B-B14F-4D97-AF65-F5344CB8AC3E}">
        <p14:creationId xmlns:p14="http://schemas.microsoft.com/office/powerpoint/2010/main" val="237624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6A1-1440-F5E8-09BA-A0CD3D9E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Socio-Economic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6B39-385D-8C91-342B-433A2B75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feature “Family” is created for the number of family members a given passenger has on board, excluding themselves</a:t>
            </a:r>
          </a:p>
          <a:p>
            <a:pPr lvl="1"/>
            <a:r>
              <a:rPr lang="fr-FR" b="0" dirty="0" err="1">
                <a:effectLst/>
                <a:latin typeface="Courier New" panose="02070309020205020404" pitchFamily="49" charset="0"/>
              </a:rPr>
              <a:t>df_train</a:t>
            </a:r>
            <a:r>
              <a:rPr lang="fr-FR" b="0" dirty="0">
                <a:effectLst/>
                <a:latin typeface="Courier New" panose="02070309020205020404" pitchFamily="49" charset="0"/>
              </a:rPr>
              <a:t>[</a:t>
            </a:r>
            <a:r>
              <a:rPr lang="fr-F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SibSp</a:t>
            </a:r>
            <a:r>
              <a:rPr lang="fr-F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b="0" dirty="0">
                <a:effectLst/>
                <a:latin typeface="Courier New" panose="02070309020205020404" pitchFamily="49" charset="0"/>
              </a:rPr>
              <a:t>] + </a:t>
            </a:r>
            <a:r>
              <a:rPr lang="fr-FR" b="0" dirty="0" err="1">
                <a:effectLst/>
                <a:latin typeface="Courier New" panose="02070309020205020404" pitchFamily="49" charset="0"/>
              </a:rPr>
              <a:t>df_train</a:t>
            </a:r>
            <a:r>
              <a:rPr lang="fr-FR" b="0" dirty="0">
                <a:effectLst/>
                <a:latin typeface="Courier New" panose="02070309020205020404" pitchFamily="49" charset="0"/>
              </a:rPr>
              <a:t>[</a:t>
            </a:r>
            <a:r>
              <a:rPr lang="fr-F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Parch</a:t>
            </a:r>
            <a:r>
              <a:rPr lang="fr-F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b="0" dirty="0"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groupby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the ticket class and the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dirty="0" err="1">
                <a:effectLst/>
                <a:latin typeface="Courier New" panose="02070309020205020404" pitchFamily="49" charset="0"/>
              </a:rPr>
              <a:t>df_train.groupby</a:t>
            </a:r>
            <a:r>
              <a:rPr lang="en-US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Pclass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effectLst/>
                <a:latin typeface="Courier New" panose="02070309020205020404" pitchFamily="49" charset="0"/>
              </a:rPr>
              <a:t>).mean()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fr-FR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relationships</a:t>
            </a:r>
            <a:r>
              <a:rPr lang="fr-FR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fr-FR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fr-FR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plotted</a:t>
            </a:r>
            <a:endParaRPr lang="fr-FR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7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137F66-FCBA-86CA-CDAF-125B0828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299" y="0"/>
            <a:ext cx="8197402" cy="4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C7C3A9-DCD0-6A37-CACD-ABD3F429E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234" y="4790576"/>
            <a:ext cx="8119532" cy="20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7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5884-DFDE-AB90-D317-D67B1A73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D095-132E-7C96-4DF9-80935037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expected, the fare decreases as ticket class increases</a:t>
            </a:r>
          </a:p>
          <a:p>
            <a:pPr lvl="1"/>
            <a:r>
              <a:rPr lang="en-US" dirty="0"/>
              <a:t>Assumption that poorer families would most likely prefer buying tickets of lower classes</a:t>
            </a:r>
          </a:p>
          <a:p>
            <a:pPr lvl="1"/>
            <a:r>
              <a:rPr lang="en-US" dirty="0"/>
              <a:t>This is why ticket class was used as a measure of socio-economic status</a:t>
            </a:r>
          </a:p>
          <a:p>
            <a:r>
              <a:rPr lang="en-US" dirty="0"/>
              <a:t>Those of a lower economic status tend to have:</a:t>
            </a:r>
          </a:p>
          <a:p>
            <a:pPr lvl="1"/>
            <a:r>
              <a:rPr lang="en-US" dirty="0"/>
              <a:t>Much lower survival rates</a:t>
            </a:r>
          </a:p>
          <a:p>
            <a:pPr lvl="1"/>
            <a:r>
              <a:rPr lang="en-US" dirty="0"/>
              <a:t>More family members on board</a:t>
            </a:r>
          </a:p>
          <a:p>
            <a:pPr lvl="1"/>
            <a:r>
              <a:rPr lang="en-US" dirty="0"/>
              <a:t>Tend to be younger</a:t>
            </a:r>
          </a:p>
          <a:p>
            <a:pPr lvl="1"/>
            <a:r>
              <a:rPr lang="en-US" dirty="0"/>
              <a:t>Tend to be males</a:t>
            </a:r>
          </a:p>
        </p:txBody>
      </p:sp>
    </p:spTree>
    <p:extLst>
      <p:ext uri="{BB962C8B-B14F-4D97-AF65-F5344CB8AC3E}">
        <p14:creationId xmlns:p14="http://schemas.microsoft.com/office/powerpoint/2010/main" val="335480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F2E9-7135-F5B3-E717-B49D606D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EDD2-5167-60AF-3453-12000D67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groupby</a:t>
            </a:r>
            <a:r>
              <a:rPr lang="en-US" dirty="0"/>
              <a:t> method, we find relationships between survival and the other features</a:t>
            </a:r>
          </a:p>
          <a:p>
            <a:pPr marL="457200" lvl="1" indent="0">
              <a:buNone/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df_train.groupby</a:t>
            </a:r>
            <a:r>
              <a:rPr lang="en-US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"Survived"</a:t>
            </a:r>
            <a:r>
              <a:rPr lang="en-US" b="0" dirty="0">
                <a:effectLst/>
                <a:latin typeface="Courier New" panose="02070309020205020404" pitchFamily="49" charset="0"/>
              </a:rPr>
              <a:t>).mean()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relationships were also plotted</a:t>
            </a:r>
          </a:p>
        </p:txBody>
      </p:sp>
    </p:spTree>
    <p:extLst>
      <p:ext uri="{BB962C8B-B14F-4D97-AF65-F5344CB8AC3E}">
        <p14:creationId xmlns:p14="http://schemas.microsoft.com/office/powerpoint/2010/main" val="193111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1533</Words>
  <Application>Microsoft Office PowerPoint</Application>
  <PresentationFormat>Widescreen</PresentationFormat>
  <Paragraphs>170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Surviving the Titanic</vt:lpstr>
      <vt:lpstr>Splitting the Data</vt:lpstr>
      <vt:lpstr>EDA</vt:lpstr>
      <vt:lpstr>PowerPoint Presentation</vt:lpstr>
      <vt:lpstr>Initial Data Wrangling</vt:lpstr>
      <vt:lpstr>Socio-Economic Status</vt:lpstr>
      <vt:lpstr>PowerPoint Presentation</vt:lpstr>
      <vt:lpstr>Observations</vt:lpstr>
      <vt:lpstr>Survival Analysis</vt:lpstr>
      <vt:lpstr>PowerPoint Presentation</vt:lpstr>
      <vt:lpstr>Observations</vt:lpstr>
      <vt:lpstr>Sex Analysis</vt:lpstr>
      <vt:lpstr>PowerPoint Presentation</vt:lpstr>
      <vt:lpstr>Observations</vt:lpstr>
      <vt:lpstr>Correlation Matrix</vt:lpstr>
      <vt:lpstr>Observations</vt:lpstr>
      <vt:lpstr>Final Data Wrangling</vt:lpstr>
      <vt:lpstr>Missing Value Imputation of “Age”</vt:lpstr>
      <vt:lpstr>Feature Scaling</vt:lpstr>
      <vt:lpstr>Modeling and Question Answering</vt:lpstr>
      <vt:lpstr>1. Regularized Logistic Regression</vt:lpstr>
      <vt:lpstr>1a. Regularized Logistic Regression with CV</vt:lpstr>
      <vt:lpstr>2. K-Nearest Neighbors</vt:lpstr>
      <vt:lpstr>2a. K-Nearest Neighbors with Cross Validation</vt:lpstr>
      <vt:lpstr>3. Multilayer Perceptron</vt:lpstr>
      <vt:lpstr>3a. Multilayer Perceptron with CV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Surviving the Titanic</dc:title>
  <dc:creator>Jason Chow</dc:creator>
  <cp:lastModifiedBy>Jason Chow</cp:lastModifiedBy>
  <cp:revision>6</cp:revision>
  <dcterms:created xsi:type="dcterms:W3CDTF">2022-05-09T02:16:14Z</dcterms:created>
  <dcterms:modified xsi:type="dcterms:W3CDTF">2022-05-20T00:50:49Z</dcterms:modified>
</cp:coreProperties>
</file>