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5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0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3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5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5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6248405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1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5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5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7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3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5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5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5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4" y="6400805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release/python-38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ode.bdaa.pr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bdaa.pro/dashboard/pack/clewigu9f1479040us0pm2ecm6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runoob.com/python3/python3-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xhbxhb@mail.ustc.edu.cn" TargetMode="External"/><Relationship Id="rId2" Type="http://schemas.openxmlformats.org/officeDocument/2006/relationships/hyperlink" Target="mailto:wangxiangqi@mail.ustc.edu.c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vrui2018@mail.ustc.edu.cn" TargetMode="External"/><Relationship Id="rId4" Type="http://schemas.openxmlformats.org/officeDocument/2006/relationships/hyperlink" Target="mailto:shenyikai@mail.ustc.edu.c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endParaRPr kumimoji="0" lang="en-US" altLang="zh-CN" sz="4800" dirty="0">
              <a:solidFill>
                <a:prstClr val="black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prstClr val="black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prstClr val="black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实验课</a:t>
            </a:r>
            <a:endParaRPr kumimoji="0" lang="en-US" altLang="zh-CN" sz="4400" dirty="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7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81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/>
              <a:t>Python </a:t>
            </a:r>
            <a:r>
              <a:rPr lang="zh-CN" altLang="en-US" dirty="0"/>
              <a:t>数据分析工具入门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的创始人是荷兰人</a:t>
            </a:r>
            <a:r>
              <a:rPr lang="en-US" altLang="zh-CN" dirty="0"/>
              <a:t>Guido van Rossum</a:t>
            </a:r>
            <a:r>
              <a:rPr lang="zh-CN" altLang="en-US" dirty="0"/>
              <a:t>。</a:t>
            </a:r>
            <a:r>
              <a:rPr lang="en-US" altLang="zh-CN" dirty="0"/>
              <a:t>1989 </a:t>
            </a:r>
            <a:r>
              <a:rPr lang="zh-CN" altLang="en-US" dirty="0"/>
              <a:t>年，为了打发圣诞节假期，</a:t>
            </a:r>
            <a:r>
              <a:rPr lang="en-US" altLang="zh-CN" dirty="0"/>
              <a:t>Guido</a:t>
            </a:r>
            <a:r>
              <a:rPr lang="zh-CN" altLang="en-US" dirty="0"/>
              <a:t>开始写</a:t>
            </a:r>
            <a:r>
              <a:rPr lang="en-US" altLang="zh-CN" dirty="0"/>
              <a:t>Python</a:t>
            </a:r>
            <a:r>
              <a:rPr lang="zh-CN" altLang="en-US" dirty="0"/>
              <a:t>语言的编译</a:t>
            </a:r>
            <a:r>
              <a:rPr lang="en-US" altLang="zh-CN" dirty="0"/>
              <a:t>/</a:t>
            </a:r>
            <a:r>
              <a:rPr lang="zh-CN" altLang="en-US" dirty="0"/>
              <a:t>解释器。</a:t>
            </a:r>
            <a:r>
              <a:rPr lang="en-US" altLang="zh-CN" dirty="0"/>
              <a:t>Python</a:t>
            </a:r>
            <a:r>
              <a:rPr lang="zh-CN" altLang="en-US" dirty="0"/>
              <a:t>名字来自</a:t>
            </a:r>
            <a:r>
              <a:rPr lang="en-US" altLang="zh-CN" dirty="0"/>
              <a:t>Guido</a:t>
            </a:r>
            <a:r>
              <a:rPr lang="zh-CN" altLang="en-US" dirty="0"/>
              <a:t>所喜爱的 电视剧</a:t>
            </a:r>
            <a:r>
              <a:rPr lang="en-US" altLang="zh-CN" dirty="0"/>
              <a:t>Monty Python's Flying Circus </a:t>
            </a:r>
            <a:r>
              <a:rPr lang="zh-CN" altLang="en-US" dirty="0"/>
              <a:t>。他希望这个 新的叫做</a:t>
            </a:r>
            <a:r>
              <a:rPr lang="en-US" altLang="zh-CN" dirty="0"/>
              <a:t>Python</a:t>
            </a:r>
            <a:r>
              <a:rPr lang="zh-CN" altLang="en-US" dirty="0"/>
              <a:t>的语言，能实现他的理念</a:t>
            </a:r>
            <a:r>
              <a:rPr lang="en-US" altLang="zh-CN" dirty="0"/>
              <a:t>(</a:t>
            </a:r>
            <a:r>
              <a:rPr lang="zh-CN" altLang="en-US" dirty="0"/>
              <a:t>一种</a:t>
            </a:r>
            <a:r>
              <a:rPr lang="en-US" altLang="zh-CN" dirty="0"/>
              <a:t>C</a:t>
            </a:r>
            <a:r>
              <a:rPr lang="zh-CN" altLang="en-US" dirty="0"/>
              <a:t>和 </a:t>
            </a:r>
            <a:r>
              <a:rPr lang="en-US" altLang="zh-CN" dirty="0"/>
              <a:t>shell</a:t>
            </a:r>
            <a:r>
              <a:rPr lang="zh-CN" altLang="en-US" dirty="0"/>
              <a:t>之间，功能全面，易学易用，可拓展的语言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Python 2</a:t>
            </a:r>
            <a:r>
              <a:rPr lang="zh-CN" altLang="en-US" dirty="0"/>
              <a:t>于</a:t>
            </a:r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日发布，稳定版本是 </a:t>
            </a:r>
            <a:r>
              <a:rPr lang="en-US" altLang="zh-CN" dirty="0"/>
              <a:t>Python 2.7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Python 3</a:t>
            </a:r>
            <a:r>
              <a:rPr lang="zh-CN" altLang="en-US" dirty="0"/>
              <a:t>于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日发布，不完全兼容 </a:t>
            </a:r>
            <a:r>
              <a:rPr lang="en-US" altLang="zh-CN" dirty="0"/>
              <a:t>Python 2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/>
              <a:t>Python </a:t>
            </a:r>
            <a:r>
              <a:rPr lang="zh-CN" altLang="en-US" dirty="0"/>
              <a:t>数据分析工具入门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语法简单，易上手。</a:t>
            </a:r>
            <a:endParaRPr lang="en-US" altLang="zh-CN" dirty="0"/>
          </a:p>
          <a:p>
            <a:r>
              <a:rPr lang="zh-CN" altLang="en-US" dirty="0"/>
              <a:t>代码简洁。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有一个段子：完成同一个任务，</a:t>
            </a:r>
            <a:r>
              <a:rPr lang="en-US" altLang="zh-CN" dirty="0"/>
              <a:t>C</a:t>
            </a:r>
            <a:r>
              <a:rPr lang="zh-CN" altLang="en-US" dirty="0"/>
              <a:t>语言要写</a:t>
            </a:r>
            <a:r>
              <a:rPr lang="en-US" altLang="zh-CN" dirty="0"/>
              <a:t>1000</a:t>
            </a:r>
            <a:r>
              <a:rPr lang="zh-CN" altLang="en-US" dirty="0"/>
              <a:t>行代码，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Java</a:t>
            </a:r>
            <a:r>
              <a:rPr lang="zh-CN" altLang="en-US" dirty="0"/>
              <a:t>只需要写</a:t>
            </a:r>
            <a:r>
              <a:rPr lang="en-US" altLang="zh-CN" dirty="0"/>
              <a:t>100</a:t>
            </a:r>
            <a:r>
              <a:rPr lang="zh-CN" altLang="en-US" dirty="0"/>
              <a:t>行，而</a:t>
            </a:r>
            <a:r>
              <a:rPr lang="en-US" altLang="zh-CN" dirty="0"/>
              <a:t>Python</a:t>
            </a:r>
            <a:r>
              <a:rPr lang="zh-CN" altLang="en-US" dirty="0"/>
              <a:t>可能只要</a:t>
            </a:r>
            <a:r>
              <a:rPr lang="en-US" altLang="zh-CN" dirty="0"/>
              <a:t>20</a:t>
            </a:r>
            <a:r>
              <a:rPr lang="zh-CN" altLang="en-US" dirty="0"/>
              <a:t>行。</a:t>
            </a:r>
            <a:endParaRPr lang="en-US" altLang="zh-CN" dirty="0"/>
          </a:p>
          <a:p>
            <a:r>
              <a:rPr lang="zh-CN" altLang="en-US" dirty="0"/>
              <a:t>强大的第三方库，如 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sklearn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非常适合数据分析、数据处理、机器学习等任务。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Python Release Python 3.8.5 | Python.org</a:t>
            </a:r>
            <a:endParaRPr lang="en-US" altLang="zh-CN" dirty="0"/>
          </a:p>
          <a:p>
            <a:r>
              <a:rPr lang="zh-CN" altLang="en-US" dirty="0"/>
              <a:t>请根据自己的操作系统下载对应的版本：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0" y="2472875"/>
            <a:ext cx="8082854" cy="33801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6515" y="5914146"/>
            <a:ext cx="106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官方宣布，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日，停止对 </a:t>
            </a:r>
            <a:r>
              <a:rPr lang="en-US" altLang="zh-CN" dirty="0"/>
              <a:t>Python2 </a:t>
            </a:r>
            <a:r>
              <a:rPr lang="zh-CN" altLang="en-US" dirty="0"/>
              <a:t>的更新。本次课程，我们以 </a:t>
            </a:r>
            <a:r>
              <a:rPr lang="en-US" altLang="zh-CN" dirty="0"/>
              <a:t>Python3 </a:t>
            </a:r>
            <a:r>
              <a:rPr lang="zh-CN" altLang="en-US" dirty="0"/>
              <a:t>为例进行教学。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/>
              <a:t>Python </a:t>
            </a:r>
            <a:r>
              <a:rPr lang="zh-CN" altLang="en-US" dirty="0"/>
              <a:t>数据分析工具入门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zh-CN" altLang="en-US" dirty="0"/>
              <a:t>首先，需要在 </a:t>
            </a:r>
            <a:r>
              <a:rPr lang="en-US" altLang="zh-CN" dirty="0"/>
              <a:t>CODIA </a:t>
            </a:r>
            <a:r>
              <a:rPr lang="zh-CN" altLang="en-US" dirty="0"/>
              <a:t>平台注册一个账号：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hlinkClick r:id="rId4"/>
              </a:rPr>
              <a:t>https://code.bdaa.pro/</a:t>
            </a:r>
            <a:endParaRPr lang="en-US" altLang="zh-CN" dirty="0"/>
          </a:p>
          <a:p>
            <a:r>
              <a:rPr lang="zh-CN" altLang="en-US" dirty="0"/>
              <a:t>注册成功后，昵称和姓名两栏需要填写</a:t>
            </a:r>
            <a:r>
              <a:rPr lang="zh-CN" altLang="en-US" b="1" dirty="0">
                <a:solidFill>
                  <a:srgbClr val="FF0000"/>
                </a:solidFill>
              </a:rPr>
              <a:t>真实姓名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其他项也请如实填写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43273" y="3429000"/>
            <a:ext cx="4299493" cy="30240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34815" y="4051935"/>
            <a:ext cx="2921635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随后，打开如下题包地址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https://code.bdaa.pro/dashboard/pack/clewigu9f1479040us0pm2ecm6i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输入题包密码：</a:t>
            </a:r>
            <a:r>
              <a:rPr lang="en-US" altLang="zh-CN" b="0" i="0" dirty="0">
                <a:solidFill>
                  <a:srgbClr val="111827"/>
                </a:solidFill>
                <a:effectLst/>
                <a:latin typeface="Roboto" panose="020B0604020202020204" pitchFamily="2" charset="0"/>
              </a:rPr>
              <a:t> 428470 </a:t>
            </a:r>
          </a:p>
          <a:p>
            <a:pPr marL="0" indent="0">
              <a:buNone/>
            </a:pPr>
            <a:r>
              <a:rPr lang="zh-CN" altLang="en-US" dirty="0"/>
              <a:t>    进行答题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834110-F7F7-9DA6-0CB0-E1F9E3E2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94" y="2632117"/>
            <a:ext cx="5948171" cy="3529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E12BB-827F-D497-F393-B3460741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93C53-7F00-D250-9EA0-B0D134F363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语法学习：</a:t>
            </a:r>
            <a:endParaRPr lang="en-US" altLang="zh-CN" dirty="0"/>
          </a:p>
          <a:p>
            <a:pPr marL="320675" lvl="1" indent="0">
              <a:buNone/>
            </a:pPr>
            <a:r>
              <a:rPr lang="en-US" altLang="zh-CN" dirty="0">
                <a:hlinkClick r:id="rId2"/>
              </a:rPr>
              <a:t>Python3 </a:t>
            </a:r>
            <a:r>
              <a:rPr lang="zh-CN" altLang="en-US" dirty="0">
                <a:hlinkClick r:id="rId2"/>
              </a:rPr>
              <a:t>教程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en-US" altLang="zh-CN" dirty="0"/>
          </a:p>
          <a:p>
            <a:pPr marL="342900" indent="-342900"/>
            <a:r>
              <a:rPr lang="en-US" altLang="zh-CN" dirty="0"/>
              <a:t>《Python </a:t>
            </a:r>
            <a:r>
              <a:rPr lang="zh-CN" altLang="en-US" dirty="0"/>
              <a:t>核心编程</a:t>
            </a:r>
            <a:r>
              <a:rPr lang="en-US" altLang="zh-CN" dirty="0"/>
              <a:t>》</a:t>
            </a:r>
          </a:p>
          <a:p>
            <a:pPr marL="342900" indent="-342900"/>
            <a:r>
              <a:rPr lang="zh-CN" altLang="en-US" dirty="0"/>
              <a:t>算法、数据结构学习：</a:t>
            </a:r>
            <a:endParaRPr lang="en-US" altLang="zh-CN" dirty="0"/>
          </a:p>
          <a:p>
            <a:pPr marL="663575" lvl="1" indent="-342900"/>
            <a:r>
              <a:rPr lang="en-US" altLang="zh-CN" dirty="0" err="1"/>
              <a:t>Leetcode</a:t>
            </a:r>
            <a:endParaRPr lang="en-US" altLang="zh-CN" dirty="0"/>
          </a:p>
          <a:p>
            <a:pPr marL="663575" lvl="1" indent="-342900"/>
            <a:r>
              <a:rPr lang="en-US" altLang="zh-CN" dirty="0"/>
              <a:t>《</a:t>
            </a:r>
            <a:r>
              <a:rPr lang="zh-CN" altLang="en-US" dirty="0"/>
              <a:t>数据结构与算法分析</a:t>
            </a:r>
            <a:r>
              <a:rPr lang="en-US" altLang="zh-CN" dirty="0"/>
              <a:t>》- Mark Allen Weiss</a:t>
            </a:r>
          </a:p>
          <a:p>
            <a:pPr marL="663575" lvl="1" indent="-342900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算法导论（第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版）</a:t>
            </a:r>
            <a:r>
              <a:rPr lang="en-US" altLang="zh-CN" dirty="0"/>
              <a:t>》 - Thomas </a:t>
            </a:r>
            <a:r>
              <a:rPr lang="en-US" altLang="zh-CN" dirty="0" err="1"/>
              <a:t>H.Cormen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586A4B-5E60-C393-E63F-D489366C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04" y="1423737"/>
            <a:ext cx="2905117" cy="409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8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785B-0129-FF05-07B7-883DBDB9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Deadline:</a:t>
            </a:r>
            <a:r>
              <a:rPr lang="zh-CN" altLang="en-US" dirty="0"/>
              <a:t> </a:t>
            </a:r>
            <a:r>
              <a:rPr lang="en-US" altLang="zh-CN" dirty="0"/>
              <a:t>2023.3.24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1C881-ABAF-E00A-2315-3D1AB7213C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CODIA </a:t>
            </a:r>
            <a:r>
              <a:rPr lang="zh-CN" altLang="en-US" dirty="0"/>
              <a:t>平台直接提交即可，不需要额外提交报告。</a:t>
            </a:r>
            <a:endParaRPr lang="en-US" altLang="zh-CN" dirty="0"/>
          </a:p>
          <a:p>
            <a:r>
              <a:rPr lang="zh-CN" altLang="en-US" dirty="0"/>
              <a:t>助教信息：</a:t>
            </a:r>
            <a:endParaRPr lang="en-US" altLang="zh-CN" dirty="0"/>
          </a:p>
          <a:p>
            <a:pPr lvl="1"/>
            <a:r>
              <a:rPr lang="zh-CN" altLang="en-US" dirty="0"/>
              <a:t>王祥琪：</a:t>
            </a:r>
            <a:r>
              <a:rPr lang="en-US" altLang="zh-CN" dirty="0">
                <a:hlinkClick r:id="rId2"/>
              </a:rPr>
              <a:t>wangxiangqi@mail.ustc.edu.cn</a:t>
            </a:r>
            <a:endParaRPr lang="en-US" altLang="zh-CN" dirty="0"/>
          </a:p>
          <a:p>
            <a:pPr lvl="1"/>
            <a:r>
              <a:rPr lang="zh-CN" altLang="en-US" dirty="0"/>
              <a:t>徐汇博：</a:t>
            </a:r>
            <a:r>
              <a:rPr lang="en-US" altLang="zh-CN" dirty="0">
                <a:hlinkClick r:id="rId3"/>
              </a:rPr>
              <a:t>xhbxhb@mail.ustc.edu.cn</a:t>
            </a:r>
            <a:endParaRPr lang="en-US" altLang="zh-CN" dirty="0"/>
          </a:p>
          <a:p>
            <a:pPr lvl="1"/>
            <a:r>
              <a:rPr lang="zh-CN" altLang="en-US" dirty="0"/>
              <a:t>申一凯：</a:t>
            </a:r>
            <a:r>
              <a:rPr lang="en-US" altLang="zh-CN" dirty="0">
                <a:hlinkClick r:id="rId4"/>
              </a:rPr>
              <a:t>shenyikai@mail.ustc.edu.cn</a:t>
            </a:r>
            <a:endParaRPr lang="en-US" altLang="zh-CN" dirty="0"/>
          </a:p>
          <a:p>
            <a:pPr lvl="1"/>
            <a:r>
              <a:rPr lang="zh-CN" altLang="en-US" dirty="0"/>
              <a:t>吕瑞：</a:t>
            </a:r>
            <a:r>
              <a:rPr lang="en-US" altLang="zh-CN" dirty="0">
                <a:hlinkClick r:id="rId5"/>
              </a:rPr>
              <a:t>lvrui2018@mail.ustc.edu.cn</a:t>
            </a:r>
            <a:endParaRPr lang="en-US" altLang="zh-CN" dirty="0"/>
          </a:p>
          <a:p>
            <a:pPr marL="502920" indent="-457200"/>
            <a:r>
              <a:rPr lang="zh-CN" altLang="en-US" dirty="0"/>
              <a:t>大家在学习和实验中有任何问题都可以咨询助教</a:t>
            </a:r>
            <a:r>
              <a:rPr lang="en-US" altLang="zh-CN" dirty="0"/>
              <a:t>[^]-[^]</a:t>
            </a:r>
          </a:p>
        </p:txBody>
      </p:sp>
    </p:spTree>
    <p:extLst>
      <p:ext uri="{BB962C8B-B14F-4D97-AF65-F5344CB8AC3E}">
        <p14:creationId xmlns:p14="http://schemas.microsoft.com/office/powerpoint/2010/main" val="47910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87D9B-EB49-A8F9-871A-530B34DF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课程群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15DFB-F2B5-6CCD-B889-2EE1BB4F79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欢迎大家加入课程群，参与课后讨论：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14C086-E7DB-E2F3-2D4D-22AFF08B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24" y="1904110"/>
            <a:ext cx="3352888" cy="43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5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U5NWE2ZGMwMDkwMTA5Yzk4ODYxNTJlZmExYWM1Nz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62.24094488189,&quot;width&quot;:6770.85511811023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4080,&quot;width&quot;:5323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ppt_temp</Template>
  <TotalTime>35</TotalTime>
  <Words>514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Helvetica Neue</vt:lpstr>
      <vt:lpstr>华文新魏</vt:lpstr>
      <vt:lpstr>宋体</vt:lpstr>
      <vt:lpstr>Arial Black</vt:lpstr>
      <vt:lpstr>Palatino Linotype</vt:lpstr>
      <vt:lpstr>Roboto</vt:lpstr>
      <vt:lpstr>Times New Roman</vt:lpstr>
      <vt:lpstr>Tw Cen MT</vt:lpstr>
      <vt:lpstr>Wingdings</vt:lpstr>
      <vt:lpstr>中性</vt:lpstr>
      <vt:lpstr>PowerPoint 演示文稿</vt:lpstr>
      <vt:lpstr>实验一：Python 数据分析工具入门</vt:lpstr>
      <vt:lpstr>实验一：Python 数据分析工具入门</vt:lpstr>
      <vt:lpstr>安装</vt:lpstr>
      <vt:lpstr>实验一：Python 数据分析工具入门</vt:lpstr>
      <vt:lpstr>实验一</vt:lpstr>
      <vt:lpstr>实验一：参考资料</vt:lpstr>
      <vt:lpstr>实验一 Deadline: 2023.3.24</vt:lpstr>
      <vt:lpstr>QQ课程群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karin</dc:creator>
  <cp:lastModifiedBy>Lv Rui</cp:lastModifiedBy>
  <cp:revision>6</cp:revision>
  <dcterms:created xsi:type="dcterms:W3CDTF">2023-03-05T07:25:00Z</dcterms:created>
  <dcterms:modified xsi:type="dcterms:W3CDTF">2023-03-07T07:18:13Z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3BD1BB19CCDD440FA3284E7DF64D380A</vt:lpwstr>
  </property>
  <property fmtid="{D5CDD505-2E9C-101B-9397-08002B2CF9AE}" pid="3" name="KSOProductBuildVer">
    <vt:lpwstr>2052-11.1.0.13703</vt:lpwstr>
  </property>
</Properties>
</file>