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26"/>
  </p:notesMasterIdLst>
  <p:handoutMasterIdLst>
    <p:handoutMasterId r:id="rId27"/>
  </p:handoutMasterIdLst>
  <p:sldIdLst>
    <p:sldId id="286" r:id="rId3"/>
    <p:sldId id="299" r:id="rId4"/>
    <p:sldId id="289" r:id="rId5"/>
    <p:sldId id="294" r:id="rId6"/>
    <p:sldId id="291" r:id="rId7"/>
    <p:sldId id="297" r:id="rId8"/>
    <p:sldId id="288" r:id="rId9"/>
    <p:sldId id="295" r:id="rId10"/>
    <p:sldId id="298" r:id="rId11"/>
    <p:sldId id="301" r:id="rId12"/>
    <p:sldId id="304" r:id="rId13"/>
    <p:sldId id="300" r:id="rId14"/>
    <p:sldId id="302" r:id="rId15"/>
    <p:sldId id="303" r:id="rId16"/>
    <p:sldId id="305" r:id="rId17"/>
    <p:sldId id="307" r:id="rId18"/>
    <p:sldId id="308" r:id="rId19"/>
    <p:sldId id="310" r:id="rId20"/>
    <p:sldId id="311" r:id="rId21"/>
    <p:sldId id="292" r:id="rId22"/>
    <p:sldId id="293" r:id="rId23"/>
    <p:sldId id="309" r:id="rId24"/>
    <p:sldId id="29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hqi" initials="jhqi" lastIdx="7" clrIdx="0">
    <p:extLst>
      <p:ext uri="{19B8F6BF-5375-455C-9EA6-DF929625EA0E}">
        <p15:presenceInfo xmlns:p15="http://schemas.microsoft.com/office/powerpoint/2012/main" userId="jhq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8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8" autoAdjust="0"/>
    <p:restoredTop sz="83750" autoAdjust="0"/>
  </p:normalViewPr>
  <p:slideViewPr>
    <p:cSldViewPr snapToGrid="0">
      <p:cViewPr varScale="1">
        <p:scale>
          <a:sx n="95" d="100"/>
          <a:sy n="95" d="100"/>
        </p:scale>
        <p:origin x="2682" y="111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1818"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20EA5F0D-C1DC-412F-A146-DDB3A74B588F}" type="datetimeFigureOut">
              <a:rPr lang="en-US" altLang="zh-CN"/>
              <a:t>4/18/2023</a:t>
            </a:fld>
            <a:endParaRPr lang="zh-CN"/>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7BAE14B8-3CC9-472D-9BC5-A84D80684DE2}" type="slidenum">
              <a:rPr lang="zh-CN"/>
              <a:t>‹#›</a:t>
            </a:fld>
            <a:endParaRPr lang="zh-CN"/>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A8CDE508-72C8-4AB5-AA9C-1584D31690E0}" type="datetimeFigureOut">
              <a:t>2023/4/18</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7FB667E1-E601-4AAF-B95C-B25720D70A60}" type="slidenum">
              <a:t>‹#›</a:t>
            </a:fld>
            <a:endParaRPr lang="zh-CN"/>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1</a:t>
            </a:fld>
            <a:endParaRPr lang="zh-CN" altLang="en-US"/>
          </a:p>
        </p:txBody>
      </p:sp>
    </p:spTree>
    <p:extLst>
      <p:ext uri="{BB962C8B-B14F-4D97-AF65-F5344CB8AC3E}">
        <p14:creationId xmlns:p14="http://schemas.microsoft.com/office/powerpoint/2010/main" val="2143773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23</a:t>
            </a:fld>
            <a:endParaRPr lang="zh-CN" altLang="en-US"/>
          </a:p>
        </p:txBody>
      </p:sp>
    </p:spTree>
    <p:extLst>
      <p:ext uri="{BB962C8B-B14F-4D97-AF65-F5344CB8AC3E}">
        <p14:creationId xmlns:p14="http://schemas.microsoft.com/office/powerpoint/2010/main" val="2878953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3</a:t>
            </a:fld>
            <a:endParaRPr lang="zh-CN" altLang="en-US"/>
          </a:p>
        </p:txBody>
      </p:sp>
    </p:spTree>
    <p:extLst>
      <p:ext uri="{BB962C8B-B14F-4D97-AF65-F5344CB8AC3E}">
        <p14:creationId xmlns:p14="http://schemas.microsoft.com/office/powerpoint/2010/main" val="3670535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4</a:t>
            </a:fld>
            <a:endParaRPr lang="zh-CN" altLang="en-US"/>
          </a:p>
        </p:txBody>
      </p:sp>
    </p:spTree>
    <p:extLst>
      <p:ext uri="{BB962C8B-B14F-4D97-AF65-F5344CB8AC3E}">
        <p14:creationId xmlns:p14="http://schemas.microsoft.com/office/powerpoint/2010/main" val="1702068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FB667E1-E601-4AAF-B95C-B25720D70A60}" type="slidenum">
              <a:rPr lang="en-US" altLang="zh-CN" smtClean="0"/>
              <a:t>6</a:t>
            </a:fld>
            <a:endParaRPr lang="zh-CN" altLang="en-US"/>
          </a:p>
        </p:txBody>
      </p:sp>
    </p:spTree>
    <p:extLst>
      <p:ext uri="{BB962C8B-B14F-4D97-AF65-F5344CB8AC3E}">
        <p14:creationId xmlns:p14="http://schemas.microsoft.com/office/powerpoint/2010/main" val="130038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FB667E1-E601-4AAF-B95C-B25720D70A60}" type="slidenum">
              <a:rPr lang="en-US" altLang="zh-CN" smtClean="0"/>
              <a:t>7</a:t>
            </a:fld>
            <a:endParaRPr lang="zh-CN" altLang="en-US"/>
          </a:p>
        </p:txBody>
      </p:sp>
    </p:spTree>
    <p:extLst>
      <p:ext uri="{BB962C8B-B14F-4D97-AF65-F5344CB8AC3E}">
        <p14:creationId xmlns:p14="http://schemas.microsoft.com/office/powerpoint/2010/main" val="3656983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FB667E1-E601-4AAF-B95C-B25720D70A60}" type="slidenum">
              <a:rPr lang="en-US" altLang="zh-CN" smtClean="0"/>
              <a:t>8</a:t>
            </a:fld>
            <a:endParaRPr lang="zh-CN" altLang="en-US"/>
          </a:p>
        </p:txBody>
      </p:sp>
    </p:spTree>
    <p:extLst>
      <p:ext uri="{BB962C8B-B14F-4D97-AF65-F5344CB8AC3E}">
        <p14:creationId xmlns:p14="http://schemas.microsoft.com/office/powerpoint/2010/main" val="506361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10</a:t>
            </a:fld>
            <a:endParaRPr lang="zh-CN" altLang="en-US"/>
          </a:p>
        </p:txBody>
      </p:sp>
    </p:spTree>
    <p:extLst>
      <p:ext uri="{BB962C8B-B14F-4D97-AF65-F5344CB8AC3E}">
        <p14:creationId xmlns:p14="http://schemas.microsoft.com/office/powerpoint/2010/main" val="2185464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FB667E1-E601-4AAF-B95C-B25720D70A60}" type="slidenum">
              <a:rPr lang="en-US" altLang="zh-CN" smtClean="0"/>
              <a:t>16</a:t>
            </a:fld>
            <a:endParaRPr lang="zh-CN" altLang="en-US"/>
          </a:p>
        </p:txBody>
      </p:sp>
    </p:spTree>
    <p:extLst>
      <p:ext uri="{BB962C8B-B14F-4D97-AF65-F5344CB8AC3E}">
        <p14:creationId xmlns:p14="http://schemas.microsoft.com/office/powerpoint/2010/main" val="3991877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20</a:t>
            </a:fld>
            <a:endParaRPr lang="zh-CN" altLang="en-US"/>
          </a:p>
        </p:txBody>
      </p:sp>
    </p:spTree>
    <p:extLst>
      <p:ext uri="{BB962C8B-B14F-4D97-AF65-F5344CB8AC3E}">
        <p14:creationId xmlns:p14="http://schemas.microsoft.com/office/powerpoint/2010/main" val="38105944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0473" y="1728000"/>
            <a:ext cx="13068237" cy="3794943"/>
          </a:xfrm>
          <a:prstGeom prst="rect">
            <a:avLst/>
          </a:prstGeom>
        </p:spPr>
      </p:pic>
      <p:sp>
        <p:nvSpPr>
          <p:cNvPr id="8" name="矩形 7"/>
          <p:cNvSpPr/>
          <p:nvPr/>
        </p:nvSpPr>
        <p:spPr>
          <a:xfrm>
            <a:off x="-2" y="0"/>
            <a:ext cx="12188827" cy="172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sp>
        <p:nvSpPr>
          <p:cNvPr id="9" name="矩形 8"/>
          <p:cNvSpPr/>
          <p:nvPr/>
        </p:nvSpPr>
        <p:spPr>
          <a:xfrm>
            <a:off x="3173" y="5130000"/>
            <a:ext cx="12188827" cy="172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sp>
        <p:nvSpPr>
          <p:cNvPr id="2" name="标题 1"/>
          <p:cNvSpPr>
            <a:spLocks noGrp="1"/>
          </p:cNvSpPr>
          <p:nvPr>
            <p:ph type="ctrTitle" hasCustomPrompt="1"/>
          </p:nvPr>
        </p:nvSpPr>
        <p:spPr>
          <a:xfrm>
            <a:off x="596900" y="2941018"/>
            <a:ext cx="10998200" cy="907181"/>
          </a:xfrm>
          <a:prstGeom prst="rect">
            <a:avLst/>
          </a:prstGeom>
        </p:spPr>
        <p:txBody>
          <a:bodyPr anchor="t"/>
          <a:lstStyle>
            <a:lvl1pPr algn="ctr" latinLnBrk="0">
              <a:defRPr lang="zh-CN" sz="6000" b="1"/>
            </a:lvl1pPr>
          </a:lstStyle>
          <a:p>
            <a:r>
              <a:rPr lang="zh-CN" altLang="en-US" dirty="0"/>
              <a:t>标测试题</a:t>
            </a:r>
            <a:endParaRPr lang="zh-CN" dirty="0"/>
          </a:p>
        </p:txBody>
      </p:sp>
      <p:sp>
        <p:nvSpPr>
          <p:cNvPr id="3" name="副标题 2"/>
          <p:cNvSpPr>
            <a:spLocks noGrp="1"/>
          </p:cNvSpPr>
          <p:nvPr>
            <p:ph type="subTitle" idx="1" hasCustomPrompt="1"/>
          </p:nvPr>
        </p:nvSpPr>
        <p:spPr>
          <a:xfrm>
            <a:off x="596900" y="2105063"/>
            <a:ext cx="10998200" cy="748871"/>
          </a:xfrm>
          <a:prstGeom prst="rect">
            <a:avLst/>
          </a:prstGeom>
        </p:spPr>
        <p:txBody>
          <a:bodyPr anchor="b">
            <a:noAutofit/>
          </a:bodyPr>
          <a:lstStyle>
            <a:lvl1pPr marL="0" indent="0" algn="ctr" latinLnBrk="0">
              <a:spcBef>
                <a:spcPts val="0"/>
              </a:spcBef>
              <a:buNone/>
              <a:defRPr lang="zh-CN" sz="2800" cap="all" baseline="0"/>
            </a:lvl1pPr>
            <a:lvl2pPr marL="457200" indent="0" algn="ctr" latinLnBrk="0">
              <a:buNone/>
              <a:defRPr lang="zh-CN" sz="2800"/>
            </a:lvl2pPr>
            <a:lvl3pPr marL="914400" indent="0" algn="ctr" latinLnBrk="0">
              <a:buNone/>
              <a:defRPr lang="zh-CN" sz="2400"/>
            </a:lvl3pPr>
            <a:lvl4pPr marL="1371600" indent="0" algn="ctr" latinLnBrk="0">
              <a:buNone/>
              <a:defRPr lang="zh-CN" sz="2000"/>
            </a:lvl4pPr>
            <a:lvl5pPr marL="1828800" indent="0" algn="ctr" latinLnBrk="0">
              <a:buNone/>
              <a:defRPr lang="zh-CN" sz="2000"/>
            </a:lvl5pPr>
            <a:lvl6pPr marL="2286000" indent="0" algn="ctr" latinLnBrk="0">
              <a:buNone/>
              <a:defRPr lang="zh-CN" sz="2000"/>
            </a:lvl6pPr>
            <a:lvl7pPr marL="2743200" indent="0" algn="ctr" latinLnBrk="0">
              <a:buNone/>
              <a:defRPr lang="zh-CN" sz="2000"/>
            </a:lvl7pPr>
            <a:lvl8pPr marL="3200400" indent="0" algn="ctr" latinLnBrk="0">
              <a:buNone/>
              <a:defRPr lang="zh-CN" sz="2000"/>
            </a:lvl8pPr>
            <a:lvl9pPr marL="3657600" indent="0" algn="ctr" latinLnBrk="0">
              <a:buNone/>
              <a:defRPr lang="zh-CN" sz="2000"/>
            </a:lvl9pPr>
          </a:lstStyle>
          <a:p>
            <a:r>
              <a:rPr lang="zh-CN" altLang="en-US" dirty="0"/>
              <a:t>副标题</a:t>
            </a:r>
            <a:endParaRPr lang="zh-CN" dirty="0"/>
          </a:p>
        </p:txBody>
      </p:sp>
      <p:sp>
        <p:nvSpPr>
          <p:cNvPr id="12" name="文本占位符 11"/>
          <p:cNvSpPr>
            <a:spLocks noGrp="1"/>
          </p:cNvSpPr>
          <p:nvPr>
            <p:ph type="body" sz="quarter" idx="10" hasCustomPrompt="1"/>
          </p:nvPr>
        </p:nvSpPr>
        <p:spPr>
          <a:xfrm>
            <a:off x="4239684" y="4509069"/>
            <a:ext cx="3712633" cy="269875"/>
          </a:xfrm>
          <a:prstGeom prst="rect">
            <a:avLst/>
          </a:prstGeom>
        </p:spPr>
        <p:txBody>
          <a:bodyPr>
            <a:noAutofit/>
          </a:bodyPr>
          <a:lstStyle>
            <a:lvl1pPr marL="45720" indent="0" algn="ctr">
              <a:buFontTx/>
              <a:buNone/>
              <a:defRPr sz="1600">
                <a:solidFill>
                  <a:schemeClr val="tx1">
                    <a:lumMod val="75000"/>
                  </a:schemeClr>
                </a:solidFill>
              </a:defRPr>
            </a:lvl1pPr>
          </a:lstStyle>
          <a:p>
            <a:pPr lvl="0"/>
            <a:r>
              <a:rPr lang="zh-CN" altLang="en-US" dirty="0"/>
              <a:t>报告人  职务</a:t>
            </a:r>
          </a:p>
        </p:txBody>
      </p:sp>
      <p:grpSp>
        <p:nvGrpSpPr>
          <p:cNvPr id="10" name="组合 9"/>
          <p:cNvGrpSpPr>
            <a:grpSpLocks noChangeAspect="1"/>
          </p:cNvGrpSpPr>
          <p:nvPr userDrawn="1"/>
        </p:nvGrpSpPr>
        <p:grpSpPr>
          <a:xfrm>
            <a:off x="4593827" y="3971919"/>
            <a:ext cx="3004346" cy="400136"/>
            <a:chOff x="8729725" y="4570716"/>
            <a:chExt cx="3587750" cy="477838"/>
          </a:xfrm>
          <a:solidFill>
            <a:schemeClr val="tx1">
              <a:alpha val="50000"/>
            </a:schemeClr>
          </a:solidFill>
        </p:grpSpPr>
        <p:sp>
          <p:nvSpPr>
            <p:cNvPr id="13"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53"/>
            <p:cNvSpPr>
              <a:spLocks noEditPoints="1"/>
            </p:cNvSpPr>
            <p:nvPr userDrawn="1"/>
          </p:nvSpPr>
          <p:spPr bwMode="auto">
            <a:xfrm>
              <a:off x="11687238" y="4692954"/>
              <a:ext cx="201613" cy="196850"/>
            </a:xfrm>
            <a:custGeom>
              <a:avLst/>
              <a:gdLst>
                <a:gd name="T0" fmla="*/ 109 w 136"/>
                <a:gd name="T1" fmla="*/ 93 h 131"/>
                <a:gd name="T2" fmla="*/ 126 w 136"/>
                <a:gd name="T3" fmla="*/ 131 h 131"/>
                <a:gd name="T4" fmla="*/ 68 w 136"/>
                <a:gd name="T5" fmla="*/ 131 h 131"/>
                <a:gd name="T6" fmla="*/ 93 w 136"/>
                <a:gd name="T7" fmla="*/ 93 h 131"/>
                <a:gd name="T8" fmla="*/ 73 w 136"/>
                <a:gd name="T9" fmla="*/ 71 h 131"/>
                <a:gd name="T10" fmla="*/ 44 w 136"/>
                <a:gd name="T11" fmla="*/ 82 h 131"/>
                <a:gd name="T12" fmla="*/ 72 w 136"/>
                <a:gd name="T13" fmla="*/ 85 h 131"/>
                <a:gd name="T14" fmla="*/ 44 w 136"/>
                <a:gd name="T15" fmla="*/ 100 h 131"/>
                <a:gd name="T16" fmla="*/ 38 w 136"/>
                <a:gd name="T17" fmla="*/ 129 h 131"/>
                <a:gd name="T18" fmla="*/ 14 w 136"/>
                <a:gd name="T19" fmla="*/ 119 h 131"/>
                <a:gd name="T20" fmla="*/ 31 w 136"/>
                <a:gd name="T21" fmla="*/ 117 h 131"/>
                <a:gd name="T22" fmla="*/ 3 w 136"/>
                <a:gd name="T23" fmla="*/ 104 h 131"/>
                <a:gd name="T24" fmla="*/ 31 w 136"/>
                <a:gd name="T25" fmla="*/ 89 h 131"/>
                <a:gd name="T26" fmla="*/ 31 w 136"/>
                <a:gd name="T27" fmla="*/ 80 h 131"/>
                <a:gd name="T28" fmla="*/ 33 w 136"/>
                <a:gd name="T29" fmla="*/ 69 h 131"/>
                <a:gd name="T30" fmla="*/ 0 w 136"/>
                <a:gd name="T31" fmla="*/ 75 h 131"/>
                <a:gd name="T32" fmla="*/ 14 w 136"/>
                <a:gd name="T33" fmla="*/ 58 h 131"/>
                <a:gd name="T34" fmla="*/ 35 w 136"/>
                <a:gd name="T35" fmla="*/ 49 h 131"/>
                <a:gd name="T36" fmla="*/ 1 w 136"/>
                <a:gd name="T37" fmla="*/ 37 h 131"/>
                <a:gd name="T38" fmla="*/ 25 w 136"/>
                <a:gd name="T39" fmla="*/ 25 h 131"/>
                <a:gd name="T40" fmla="*/ 7 w 136"/>
                <a:gd name="T41" fmla="*/ 14 h 131"/>
                <a:gd name="T42" fmla="*/ 25 w 136"/>
                <a:gd name="T43" fmla="*/ 0 h 131"/>
                <a:gd name="T44" fmla="*/ 37 w 136"/>
                <a:gd name="T45" fmla="*/ 14 h 131"/>
                <a:gd name="T46" fmla="*/ 53 w 136"/>
                <a:gd name="T47" fmla="*/ 24 h 131"/>
                <a:gd name="T48" fmla="*/ 75 w 136"/>
                <a:gd name="T49" fmla="*/ 7 h 131"/>
                <a:gd name="T50" fmla="*/ 70 w 136"/>
                <a:gd name="T51" fmla="*/ 38 h 131"/>
                <a:gd name="T52" fmla="*/ 84 w 136"/>
                <a:gd name="T53" fmla="*/ 0 h 131"/>
                <a:gd name="T54" fmla="*/ 92 w 136"/>
                <a:gd name="T55" fmla="*/ 26 h 131"/>
                <a:gd name="T56" fmla="*/ 133 w 136"/>
                <a:gd name="T57" fmla="*/ 37 h 131"/>
                <a:gd name="T58" fmla="*/ 45 w 136"/>
                <a:gd name="T59" fmla="*/ 36 h 131"/>
                <a:gd name="T60" fmla="*/ 38 w 136"/>
                <a:gd name="T61" fmla="*/ 24 h 131"/>
                <a:gd name="T62" fmla="*/ 45 w 136"/>
                <a:gd name="T63" fmla="*/ 36 h 131"/>
                <a:gd name="T64" fmla="*/ 71 w 136"/>
                <a:gd name="T65" fmla="*/ 48 h 131"/>
                <a:gd name="T66" fmla="*/ 44 w 136"/>
                <a:gd name="T67" fmla="*/ 57 h 131"/>
                <a:gd name="T68" fmla="*/ 58 w 136"/>
                <a:gd name="T69" fmla="*/ 56 h 131"/>
                <a:gd name="T70" fmla="*/ 90 w 136"/>
                <a:gd name="T71" fmla="*/ 37 h 131"/>
                <a:gd name="T72" fmla="*/ 111 w 136"/>
                <a:gd name="T73" fmla="*/ 37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 h="131">
                  <a:moveTo>
                    <a:pt x="125" y="37"/>
                  </a:moveTo>
                  <a:cubicBezTo>
                    <a:pt x="122" y="59"/>
                    <a:pt x="117" y="78"/>
                    <a:pt x="109" y="93"/>
                  </a:cubicBezTo>
                  <a:cubicBezTo>
                    <a:pt x="116" y="104"/>
                    <a:pt x="124" y="113"/>
                    <a:pt x="136" y="119"/>
                  </a:cubicBezTo>
                  <a:cubicBezTo>
                    <a:pt x="132" y="122"/>
                    <a:pt x="128" y="127"/>
                    <a:pt x="126" y="131"/>
                  </a:cubicBezTo>
                  <a:cubicBezTo>
                    <a:pt x="116" y="125"/>
                    <a:pt x="107" y="116"/>
                    <a:pt x="100" y="106"/>
                  </a:cubicBezTo>
                  <a:cubicBezTo>
                    <a:pt x="92" y="116"/>
                    <a:pt x="82" y="125"/>
                    <a:pt x="68" y="131"/>
                  </a:cubicBezTo>
                  <a:cubicBezTo>
                    <a:pt x="67" y="128"/>
                    <a:pt x="63" y="122"/>
                    <a:pt x="60" y="119"/>
                  </a:cubicBezTo>
                  <a:cubicBezTo>
                    <a:pt x="75" y="113"/>
                    <a:pt x="85" y="104"/>
                    <a:pt x="93" y="93"/>
                  </a:cubicBezTo>
                  <a:cubicBezTo>
                    <a:pt x="88" y="82"/>
                    <a:pt x="84" y="70"/>
                    <a:pt x="82" y="57"/>
                  </a:cubicBezTo>
                  <a:cubicBezTo>
                    <a:pt x="79" y="63"/>
                    <a:pt x="76" y="67"/>
                    <a:pt x="73" y="71"/>
                  </a:cubicBezTo>
                  <a:cubicBezTo>
                    <a:pt x="72" y="69"/>
                    <a:pt x="68" y="66"/>
                    <a:pt x="65" y="63"/>
                  </a:cubicBezTo>
                  <a:cubicBezTo>
                    <a:pt x="59" y="70"/>
                    <a:pt x="51" y="77"/>
                    <a:pt x="44" y="82"/>
                  </a:cubicBezTo>
                  <a:cubicBezTo>
                    <a:pt x="44" y="88"/>
                    <a:pt x="44" y="88"/>
                    <a:pt x="44" y="88"/>
                  </a:cubicBezTo>
                  <a:cubicBezTo>
                    <a:pt x="53" y="87"/>
                    <a:pt x="63" y="86"/>
                    <a:pt x="72" y="85"/>
                  </a:cubicBezTo>
                  <a:cubicBezTo>
                    <a:pt x="72" y="97"/>
                    <a:pt x="72" y="97"/>
                    <a:pt x="72" y="97"/>
                  </a:cubicBezTo>
                  <a:cubicBezTo>
                    <a:pt x="44" y="100"/>
                    <a:pt x="44" y="100"/>
                    <a:pt x="44" y="100"/>
                  </a:cubicBezTo>
                  <a:cubicBezTo>
                    <a:pt x="44" y="117"/>
                    <a:pt x="44" y="117"/>
                    <a:pt x="44" y="117"/>
                  </a:cubicBezTo>
                  <a:cubicBezTo>
                    <a:pt x="44" y="123"/>
                    <a:pt x="43" y="127"/>
                    <a:pt x="38" y="129"/>
                  </a:cubicBezTo>
                  <a:cubicBezTo>
                    <a:pt x="34" y="131"/>
                    <a:pt x="28" y="131"/>
                    <a:pt x="18" y="131"/>
                  </a:cubicBezTo>
                  <a:cubicBezTo>
                    <a:pt x="18" y="127"/>
                    <a:pt x="16" y="122"/>
                    <a:pt x="14" y="119"/>
                  </a:cubicBezTo>
                  <a:cubicBezTo>
                    <a:pt x="21" y="119"/>
                    <a:pt x="27" y="119"/>
                    <a:pt x="29" y="119"/>
                  </a:cubicBezTo>
                  <a:cubicBezTo>
                    <a:pt x="31" y="119"/>
                    <a:pt x="31" y="119"/>
                    <a:pt x="31" y="117"/>
                  </a:cubicBezTo>
                  <a:cubicBezTo>
                    <a:pt x="31" y="101"/>
                    <a:pt x="31" y="101"/>
                    <a:pt x="31" y="101"/>
                  </a:cubicBezTo>
                  <a:cubicBezTo>
                    <a:pt x="3" y="104"/>
                    <a:pt x="3" y="104"/>
                    <a:pt x="3" y="104"/>
                  </a:cubicBezTo>
                  <a:cubicBezTo>
                    <a:pt x="1" y="92"/>
                    <a:pt x="1" y="92"/>
                    <a:pt x="1" y="92"/>
                  </a:cubicBezTo>
                  <a:cubicBezTo>
                    <a:pt x="10" y="91"/>
                    <a:pt x="20" y="90"/>
                    <a:pt x="31" y="89"/>
                  </a:cubicBezTo>
                  <a:cubicBezTo>
                    <a:pt x="31" y="80"/>
                    <a:pt x="31" y="80"/>
                    <a:pt x="31" y="80"/>
                  </a:cubicBezTo>
                  <a:cubicBezTo>
                    <a:pt x="31" y="80"/>
                    <a:pt x="31" y="80"/>
                    <a:pt x="31" y="80"/>
                  </a:cubicBezTo>
                  <a:cubicBezTo>
                    <a:pt x="36" y="77"/>
                    <a:pt x="41" y="73"/>
                    <a:pt x="46" y="69"/>
                  </a:cubicBezTo>
                  <a:cubicBezTo>
                    <a:pt x="33" y="69"/>
                    <a:pt x="33" y="69"/>
                    <a:pt x="33" y="69"/>
                  </a:cubicBezTo>
                  <a:cubicBezTo>
                    <a:pt x="26" y="75"/>
                    <a:pt x="18" y="81"/>
                    <a:pt x="10" y="85"/>
                  </a:cubicBezTo>
                  <a:cubicBezTo>
                    <a:pt x="8" y="83"/>
                    <a:pt x="3" y="78"/>
                    <a:pt x="0" y="75"/>
                  </a:cubicBezTo>
                  <a:cubicBezTo>
                    <a:pt x="5" y="73"/>
                    <a:pt x="10" y="70"/>
                    <a:pt x="14" y="67"/>
                  </a:cubicBezTo>
                  <a:cubicBezTo>
                    <a:pt x="14" y="58"/>
                    <a:pt x="14" y="58"/>
                    <a:pt x="14" y="58"/>
                  </a:cubicBezTo>
                  <a:cubicBezTo>
                    <a:pt x="26" y="58"/>
                    <a:pt x="26" y="58"/>
                    <a:pt x="26" y="58"/>
                  </a:cubicBezTo>
                  <a:cubicBezTo>
                    <a:pt x="29" y="55"/>
                    <a:pt x="32" y="52"/>
                    <a:pt x="35" y="49"/>
                  </a:cubicBezTo>
                  <a:cubicBezTo>
                    <a:pt x="1" y="49"/>
                    <a:pt x="1" y="49"/>
                    <a:pt x="1" y="49"/>
                  </a:cubicBezTo>
                  <a:cubicBezTo>
                    <a:pt x="1" y="37"/>
                    <a:pt x="1" y="37"/>
                    <a:pt x="1" y="37"/>
                  </a:cubicBezTo>
                  <a:cubicBezTo>
                    <a:pt x="25" y="37"/>
                    <a:pt x="25" y="37"/>
                    <a:pt x="25" y="37"/>
                  </a:cubicBezTo>
                  <a:cubicBezTo>
                    <a:pt x="25" y="25"/>
                    <a:pt x="25" y="25"/>
                    <a:pt x="25" y="25"/>
                  </a:cubicBezTo>
                  <a:cubicBezTo>
                    <a:pt x="7" y="25"/>
                    <a:pt x="7" y="25"/>
                    <a:pt x="7" y="25"/>
                  </a:cubicBezTo>
                  <a:cubicBezTo>
                    <a:pt x="7" y="14"/>
                    <a:pt x="7" y="14"/>
                    <a:pt x="7" y="14"/>
                  </a:cubicBezTo>
                  <a:cubicBezTo>
                    <a:pt x="25" y="14"/>
                    <a:pt x="25" y="14"/>
                    <a:pt x="25" y="14"/>
                  </a:cubicBezTo>
                  <a:cubicBezTo>
                    <a:pt x="25" y="0"/>
                    <a:pt x="25" y="0"/>
                    <a:pt x="25" y="0"/>
                  </a:cubicBezTo>
                  <a:cubicBezTo>
                    <a:pt x="37" y="0"/>
                    <a:pt x="37" y="0"/>
                    <a:pt x="37" y="0"/>
                  </a:cubicBezTo>
                  <a:cubicBezTo>
                    <a:pt x="37" y="14"/>
                    <a:pt x="37" y="14"/>
                    <a:pt x="37" y="14"/>
                  </a:cubicBezTo>
                  <a:cubicBezTo>
                    <a:pt x="53" y="14"/>
                    <a:pt x="53" y="14"/>
                    <a:pt x="53" y="14"/>
                  </a:cubicBezTo>
                  <a:cubicBezTo>
                    <a:pt x="53" y="24"/>
                    <a:pt x="53" y="24"/>
                    <a:pt x="53" y="24"/>
                  </a:cubicBezTo>
                  <a:cubicBezTo>
                    <a:pt x="57" y="17"/>
                    <a:pt x="60" y="11"/>
                    <a:pt x="63" y="3"/>
                  </a:cubicBezTo>
                  <a:cubicBezTo>
                    <a:pt x="75" y="7"/>
                    <a:pt x="75" y="7"/>
                    <a:pt x="75" y="7"/>
                  </a:cubicBezTo>
                  <a:cubicBezTo>
                    <a:pt x="71" y="18"/>
                    <a:pt x="66" y="28"/>
                    <a:pt x="59" y="38"/>
                  </a:cubicBezTo>
                  <a:cubicBezTo>
                    <a:pt x="70" y="38"/>
                    <a:pt x="70" y="38"/>
                    <a:pt x="70" y="38"/>
                  </a:cubicBezTo>
                  <a:cubicBezTo>
                    <a:pt x="70" y="49"/>
                    <a:pt x="70" y="49"/>
                    <a:pt x="70" y="49"/>
                  </a:cubicBezTo>
                  <a:cubicBezTo>
                    <a:pt x="77" y="35"/>
                    <a:pt x="82" y="18"/>
                    <a:pt x="84" y="0"/>
                  </a:cubicBezTo>
                  <a:cubicBezTo>
                    <a:pt x="98" y="2"/>
                    <a:pt x="98" y="2"/>
                    <a:pt x="98" y="2"/>
                  </a:cubicBezTo>
                  <a:cubicBezTo>
                    <a:pt x="96" y="11"/>
                    <a:pt x="95" y="19"/>
                    <a:pt x="92" y="26"/>
                  </a:cubicBezTo>
                  <a:cubicBezTo>
                    <a:pt x="133" y="26"/>
                    <a:pt x="133" y="26"/>
                    <a:pt x="133" y="26"/>
                  </a:cubicBezTo>
                  <a:cubicBezTo>
                    <a:pt x="133" y="37"/>
                    <a:pt x="133" y="37"/>
                    <a:pt x="133" y="37"/>
                  </a:cubicBezTo>
                  <a:cubicBezTo>
                    <a:pt x="125" y="37"/>
                    <a:pt x="125" y="37"/>
                    <a:pt x="125" y="37"/>
                  </a:cubicBezTo>
                  <a:close/>
                  <a:moveTo>
                    <a:pt x="45" y="36"/>
                  </a:moveTo>
                  <a:cubicBezTo>
                    <a:pt x="48" y="33"/>
                    <a:pt x="50" y="28"/>
                    <a:pt x="53" y="24"/>
                  </a:cubicBezTo>
                  <a:cubicBezTo>
                    <a:pt x="38" y="24"/>
                    <a:pt x="38" y="24"/>
                    <a:pt x="38" y="24"/>
                  </a:cubicBezTo>
                  <a:cubicBezTo>
                    <a:pt x="38" y="36"/>
                    <a:pt x="38" y="36"/>
                    <a:pt x="38" y="36"/>
                  </a:cubicBezTo>
                  <a:lnTo>
                    <a:pt x="45" y="36"/>
                  </a:lnTo>
                  <a:close/>
                  <a:moveTo>
                    <a:pt x="63" y="60"/>
                  </a:moveTo>
                  <a:cubicBezTo>
                    <a:pt x="66" y="57"/>
                    <a:pt x="68" y="53"/>
                    <a:pt x="71" y="48"/>
                  </a:cubicBezTo>
                  <a:cubicBezTo>
                    <a:pt x="52" y="48"/>
                    <a:pt x="52" y="48"/>
                    <a:pt x="52" y="48"/>
                  </a:cubicBezTo>
                  <a:cubicBezTo>
                    <a:pt x="49" y="51"/>
                    <a:pt x="47" y="54"/>
                    <a:pt x="44" y="57"/>
                  </a:cubicBezTo>
                  <a:cubicBezTo>
                    <a:pt x="56" y="57"/>
                    <a:pt x="56" y="57"/>
                    <a:pt x="56" y="57"/>
                  </a:cubicBezTo>
                  <a:cubicBezTo>
                    <a:pt x="58" y="56"/>
                    <a:pt x="58" y="56"/>
                    <a:pt x="58" y="56"/>
                  </a:cubicBezTo>
                  <a:lnTo>
                    <a:pt x="63" y="60"/>
                  </a:lnTo>
                  <a:close/>
                  <a:moveTo>
                    <a:pt x="90" y="37"/>
                  </a:moveTo>
                  <a:cubicBezTo>
                    <a:pt x="92" y="52"/>
                    <a:pt x="96" y="65"/>
                    <a:pt x="101" y="78"/>
                  </a:cubicBezTo>
                  <a:cubicBezTo>
                    <a:pt x="106" y="66"/>
                    <a:pt x="109" y="53"/>
                    <a:pt x="111" y="37"/>
                  </a:cubicBezTo>
                  <a:lnTo>
                    <a:pt x="90"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54"/>
            <p:cNvSpPr>
              <a:spLocks noEditPoints="1"/>
            </p:cNvSpPr>
            <p:nvPr userDrawn="1"/>
          </p:nvSpPr>
          <p:spPr bwMode="auto">
            <a:xfrm>
              <a:off x="11906313" y="4691366"/>
              <a:ext cx="195263" cy="198438"/>
            </a:xfrm>
            <a:custGeom>
              <a:avLst/>
              <a:gdLst>
                <a:gd name="T0" fmla="*/ 119 w 131"/>
                <a:gd name="T1" fmla="*/ 19 h 132"/>
                <a:gd name="T2" fmla="*/ 82 w 131"/>
                <a:gd name="T3" fmla="*/ 49 h 132"/>
                <a:gd name="T4" fmla="*/ 131 w 131"/>
                <a:gd name="T5" fmla="*/ 56 h 132"/>
                <a:gd name="T6" fmla="*/ 123 w 131"/>
                <a:gd name="T7" fmla="*/ 68 h 132"/>
                <a:gd name="T8" fmla="*/ 65 w 131"/>
                <a:gd name="T9" fmla="*/ 56 h 132"/>
                <a:gd name="T10" fmla="*/ 5 w 131"/>
                <a:gd name="T11" fmla="*/ 70 h 132"/>
                <a:gd name="T12" fmla="*/ 0 w 131"/>
                <a:gd name="T13" fmla="*/ 58 h 132"/>
                <a:gd name="T14" fmla="*/ 50 w 131"/>
                <a:gd name="T15" fmla="*/ 49 h 132"/>
                <a:gd name="T16" fmla="*/ 31 w 131"/>
                <a:gd name="T17" fmla="*/ 34 h 132"/>
                <a:gd name="T18" fmla="*/ 13 w 131"/>
                <a:gd name="T19" fmla="*/ 46 h 132"/>
                <a:gd name="T20" fmla="*/ 5 w 131"/>
                <a:gd name="T21" fmla="*/ 36 h 132"/>
                <a:gd name="T22" fmla="*/ 47 w 131"/>
                <a:gd name="T23" fmla="*/ 0 h 132"/>
                <a:gd name="T24" fmla="*/ 60 w 131"/>
                <a:gd name="T25" fmla="*/ 2 h 132"/>
                <a:gd name="T26" fmla="*/ 52 w 131"/>
                <a:gd name="T27" fmla="*/ 14 h 132"/>
                <a:gd name="T28" fmla="*/ 108 w 131"/>
                <a:gd name="T29" fmla="*/ 14 h 132"/>
                <a:gd name="T30" fmla="*/ 111 w 131"/>
                <a:gd name="T31" fmla="*/ 14 h 132"/>
                <a:gd name="T32" fmla="*/ 119 w 131"/>
                <a:gd name="T33" fmla="*/ 19 h 132"/>
                <a:gd name="T34" fmla="*/ 119 w 131"/>
                <a:gd name="T35" fmla="*/ 79 h 132"/>
                <a:gd name="T36" fmla="*/ 118 w 131"/>
                <a:gd name="T37" fmla="*/ 85 h 132"/>
                <a:gd name="T38" fmla="*/ 106 w 131"/>
                <a:gd name="T39" fmla="*/ 126 h 132"/>
                <a:gd name="T40" fmla="*/ 93 w 131"/>
                <a:gd name="T41" fmla="*/ 130 h 132"/>
                <a:gd name="T42" fmla="*/ 71 w 131"/>
                <a:gd name="T43" fmla="*/ 130 h 132"/>
                <a:gd name="T44" fmla="*/ 66 w 131"/>
                <a:gd name="T45" fmla="*/ 118 h 132"/>
                <a:gd name="T46" fmla="*/ 89 w 131"/>
                <a:gd name="T47" fmla="*/ 120 h 132"/>
                <a:gd name="T48" fmla="*/ 95 w 131"/>
                <a:gd name="T49" fmla="*/ 118 h 132"/>
                <a:gd name="T50" fmla="*/ 104 w 131"/>
                <a:gd name="T51" fmla="*/ 91 h 132"/>
                <a:gd name="T52" fmla="*/ 63 w 131"/>
                <a:gd name="T53" fmla="*/ 91 h 132"/>
                <a:gd name="T54" fmla="*/ 9 w 131"/>
                <a:gd name="T55" fmla="*/ 132 h 132"/>
                <a:gd name="T56" fmla="*/ 1 w 131"/>
                <a:gd name="T57" fmla="*/ 121 h 132"/>
                <a:gd name="T58" fmla="*/ 48 w 131"/>
                <a:gd name="T59" fmla="*/ 91 h 132"/>
                <a:gd name="T60" fmla="*/ 11 w 131"/>
                <a:gd name="T61" fmla="*/ 91 h 132"/>
                <a:gd name="T62" fmla="*/ 11 w 131"/>
                <a:gd name="T63" fmla="*/ 79 h 132"/>
                <a:gd name="T64" fmla="*/ 53 w 131"/>
                <a:gd name="T65" fmla="*/ 79 h 132"/>
                <a:gd name="T66" fmla="*/ 55 w 131"/>
                <a:gd name="T67" fmla="*/ 66 h 132"/>
                <a:gd name="T68" fmla="*/ 69 w 131"/>
                <a:gd name="T69" fmla="*/ 67 h 132"/>
                <a:gd name="T70" fmla="*/ 66 w 131"/>
                <a:gd name="T71" fmla="*/ 80 h 132"/>
                <a:gd name="T72" fmla="*/ 119 w 131"/>
                <a:gd name="T73" fmla="*/ 79 h 132"/>
                <a:gd name="T74" fmla="*/ 40 w 131"/>
                <a:gd name="T75" fmla="*/ 27 h 132"/>
                <a:gd name="T76" fmla="*/ 65 w 131"/>
                <a:gd name="T77" fmla="*/ 44 h 132"/>
                <a:gd name="T78" fmla="*/ 97 w 131"/>
                <a:gd name="T79" fmla="*/ 25 h 132"/>
                <a:gd name="T80" fmla="*/ 42 w 131"/>
                <a:gd name="T81" fmla="*/ 25 h 132"/>
                <a:gd name="T82" fmla="*/ 40 w 131"/>
                <a:gd name="T83" fmla="*/ 2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1" h="132">
                  <a:moveTo>
                    <a:pt x="119" y="19"/>
                  </a:moveTo>
                  <a:cubicBezTo>
                    <a:pt x="110" y="32"/>
                    <a:pt x="97" y="42"/>
                    <a:pt x="82" y="49"/>
                  </a:cubicBezTo>
                  <a:cubicBezTo>
                    <a:pt x="96" y="53"/>
                    <a:pt x="113" y="55"/>
                    <a:pt x="131" y="56"/>
                  </a:cubicBezTo>
                  <a:cubicBezTo>
                    <a:pt x="128" y="59"/>
                    <a:pt x="125" y="64"/>
                    <a:pt x="123" y="68"/>
                  </a:cubicBezTo>
                  <a:cubicBezTo>
                    <a:pt x="101" y="66"/>
                    <a:pt x="82" y="63"/>
                    <a:pt x="65" y="56"/>
                  </a:cubicBezTo>
                  <a:cubicBezTo>
                    <a:pt x="47" y="63"/>
                    <a:pt x="26" y="67"/>
                    <a:pt x="5" y="70"/>
                  </a:cubicBezTo>
                  <a:cubicBezTo>
                    <a:pt x="4" y="66"/>
                    <a:pt x="2" y="61"/>
                    <a:pt x="0" y="58"/>
                  </a:cubicBezTo>
                  <a:cubicBezTo>
                    <a:pt x="17" y="56"/>
                    <a:pt x="34" y="53"/>
                    <a:pt x="50" y="49"/>
                  </a:cubicBezTo>
                  <a:cubicBezTo>
                    <a:pt x="43" y="45"/>
                    <a:pt x="37" y="40"/>
                    <a:pt x="31" y="34"/>
                  </a:cubicBezTo>
                  <a:cubicBezTo>
                    <a:pt x="26" y="38"/>
                    <a:pt x="20" y="42"/>
                    <a:pt x="13" y="46"/>
                  </a:cubicBezTo>
                  <a:cubicBezTo>
                    <a:pt x="12" y="42"/>
                    <a:pt x="8" y="38"/>
                    <a:pt x="5" y="36"/>
                  </a:cubicBezTo>
                  <a:cubicBezTo>
                    <a:pt x="25" y="26"/>
                    <a:pt x="39" y="12"/>
                    <a:pt x="47" y="0"/>
                  </a:cubicBezTo>
                  <a:cubicBezTo>
                    <a:pt x="60" y="2"/>
                    <a:pt x="60" y="2"/>
                    <a:pt x="60" y="2"/>
                  </a:cubicBezTo>
                  <a:cubicBezTo>
                    <a:pt x="58" y="6"/>
                    <a:pt x="55" y="10"/>
                    <a:pt x="52" y="14"/>
                  </a:cubicBezTo>
                  <a:cubicBezTo>
                    <a:pt x="108" y="14"/>
                    <a:pt x="108" y="14"/>
                    <a:pt x="108" y="14"/>
                  </a:cubicBezTo>
                  <a:cubicBezTo>
                    <a:pt x="111" y="14"/>
                    <a:pt x="111" y="14"/>
                    <a:pt x="111" y="14"/>
                  </a:cubicBezTo>
                  <a:lnTo>
                    <a:pt x="119" y="19"/>
                  </a:lnTo>
                  <a:close/>
                  <a:moveTo>
                    <a:pt x="119" y="79"/>
                  </a:moveTo>
                  <a:cubicBezTo>
                    <a:pt x="119" y="79"/>
                    <a:pt x="118" y="83"/>
                    <a:pt x="118" y="85"/>
                  </a:cubicBezTo>
                  <a:cubicBezTo>
                    <a:pt x="115" y="110"/>
                    <a:pt x="111" y="121"/>
                    <a:pt x="106" y="126"/>
                  </a:cubicBezTo>
                  <a:cubicBezTo>
                    <a:pt x="103" y="129"/>
                    <a:pt x="99" y="130"/>
                    <a:pt x="93" y="130"/>
                  </a:cubicBezTo>
                  <a:cubicBezTo>
                    <a:pt x="88" y="131"/>
                    <a:pt x="79" y="131"/>
                    <a:pt x="71" y="130"/>
                  </a:cubicBezTo>
                  <a:cubicBezTo>
                    <a:pt x="71" y="126"/>
                    <a:pt x="69" y="122"/>
                    <a:pt x="66" y="118"/>
                  </a:cubicBezTo>
                  <a:cubicBezTo>
                    <a:pt x="75" y="119"/>
                    <a:pt x="85" y="120"/>
                    <a:pt x="89" y="120"/>
                  </a:cubicBezTo>
                  <a:cubicBezTo>
                    <a:pt x="92" y="120"/>
                    <a:pt x="94" y="120"/>
                    <a:pt x="95" y="118"/>
                  </a:cubicBezTo>
                  <a:cubicBezTo>
                    <a:pt x="99" y="116"/>
                    <a:pt x="101" y="107"/>
                    <a:pt x="104" y="91"/>
                  </a:cubicBezTo>
                  <a:cubicBezTo>
                    <a:pt x="63" y="91"/>
                    <a:pt x="63" y="91"/>
                    <a:pt x="63" y="91"/>
                  </a:cubicBezTo>
                  <a:cubicBezTo>
                    <a:pt x="53" y="113"/>
                    <a:pt x="36" y="125"/>
                    <a:pt x="9" y="132"/>
                  </a:cubicBezTo>
                  <a:cubicBezTo>
                    <a:pt x="8" y="129"/>
                    <a:pt x="4" y="123"/>
                    <a:pt x="1" y="121"/>
                  </a:cubicBezTo>
                  <a:cubicBezTo>
                    <a:pt x="25" y="116"/>
                    <a:pt x="40" y="107"/>
                    <a:pt x="48" y="91"/>
                  </a:cubicBezTo>
                  <a:cubicBezTo>
                    <a:pt x="11" y="91"/>
                    <a:pt x="11" y="91"/>
                    <a:pt x="11" y="91"/>
                  </a:cubicBezTo>
                  <a:cubicBezTo>
                    <a:pt x="11" y="79"/>
                    <a:pt x="11" y="79"/>
                    <a:pt x="11" y="79"/>
                  </a:cubicBezTo>
                  <a:cubicBezTo>
                    <a:pt x="53" y="79"/>
                    <a:pt x="53" y="79"/>
                    <a:pt x="53" y="79"/>
                  </a:cubicBezTo>
                  <a:cubicBezTo>
                    <a:pt x="54" y="75"/>
                    <a:pt x="55" y="71"/>
                    <a:pt x="55" y="66"/>
                  </a:cubicBezTo>
                  <a:cubicBezTo>
                    <a:pt x="69" y="67"/>
                    <a:pt x="69" y="67"/>
                    <a:pt x="69" y="67"/>
                  </a:cubicBezTo>
                  <a:cubicBezTo>
                    <a:pt x="68" y="72"/>
                    <a:pt x="67" y="76"/>
                    <a:pt x="66" y="80"/>
                  </a:cubicBezTo>
                  <a:cubicBezTo>
                    <a:pt x="119" y="79"/>
                    <a:pt x="119" y="79"/>
                    <a:pt x="119" y="79"/>
                  </a:cubicBezTo>
                  <a:close/>
                  <a:moveTo>
                    <a:pt x="40" y="27"/>
                  </a:moveTo>
                  <a:cubicBezTo>
                    <a:pt x="46" y="34"/>
                    <a:pt x="55" y="39"/>
                    <a:pt x="65" y="44"/>
                  </a:cubicBezTo>
                  <a:cubicBezTo>
                    <a:pt x="78" y="38"/>
                    <a:pt x="89" y="32"/>
                    <a:pt x="97" y="25"/>
                  </a:cubicBezTo>
                  <a:cubicBezTo>
                    <a:pt x="42" y="25"/>
                    <a:pt x="42" y="25"/>
                    <a:pt x="42" y="25"/>
                  </a:cubicBezTo>
                  <a:lnTo>
                    <a:pt x="4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55"/>
            <p:cNvSpPr>
              <a:spLocks noEditPoints="1"/>
            </p:cNvSpPr>
            <p:nvPr userDrawn="1"/>
          </p:nvSpPr>
          <p:spPr bwMode="auto">
            <a:xfrm>
              <a:off x="12117450" y="4691366"/>
              <a:ext cx="200025" cy="198438"/>
            </a:xfrm>
            <a:custGeom>
              <a:avLst/>
              <a:gdLst>
                <a:gd name="T0" fmla="*/ 70 w 134"/>
                <a:gd name="T1" fmla="*/ 24 h 132"/>
                <a:gd name="T2" fmla="*/ 51 w 134"/>
                <a:gd name="T3" fmla="*/ 93 h 132"/>
                <a:gd name="T4" fmla="*/ 107 w 134"/>
                <a:gd name="T5" fmla="*/ 114 h 132"/>
                <a:gd name="T6" fmla="*/ 134 w 134"/>
                <a:gd name="T7" fmla="*/ 114 h 132"/>
                <a:gd name="T8" fmla="*/ 129 w 134"/>
                <a:gd name="T9" fmla="*/ 128 h 132"/>
                <a:gd name="T10" fmla="*/ 107 w 134"/>
                <a:gd name="T11" fmla="*/ 128 h 132"/>
                <a:gd name="T12" fmla="*/ 44 w 134"/>
                <a:gd name="T13" fmla="*/ 105 h 132"/>
                <a:gd name="T14" fmla="*/ 11 w 134"/>
                <a:gd name="T15" fmla="*/ 132 h 132"/>
                <a:gd name="T16" fmla="*/ 0 w 134"/>
                <a:gd name="T17" fmla="*/ 122 h 132"/>
                <a:gd name="T18" fmla="*/ 35 w 134"/>
                <a:gd name="T19" fmla="*/ 93 h 132"/>
                <a:gd name="T20" fmla="*/ 22 w 134"/>
                <a:gd name="T21" fmla="*/ 63 h 132"/>
                <a:gd name="T22" fmla="*/ 13 w 134"/>
                <a:gd name="T23" fmla="*/ 78 h 132"/>
                <a:gd name="T24" fmla="*/ 3 w 134"/>
                <a:gd name="T25" fmla="*/ 70 h 132"/>
                <a:gd name="T26" fmla="*/ 26 w 134"/>
                <a:gd name="T27" fmla="*/ 0 h 132"/>
                <a:gd name="T28" fmla="*/ 40 w 134"/>
                <a:gd name="T29" fmla="*/ 4 h 132"/>
                <a:gd name="T30" fmla="*/ 36 w 134"/>
                <a:gd name="T31" fmla="*/ 23 h 132"/>
                <a:gd name="T32" fmla="*/ 59 w 134"/>
                <a:gd name="T33" fmla="*/ 23 h 132"/>
                <a:gd name="T34" fmla="*/ 61 w 134"/>
                <a:gd name="T35" fmla="*/ 22 h 132"/>
                <a:gd name="T36" fmla="*/ 70 w 134"/>
                <a:gd name="T37" fmla="*/ 24 h 132"/>
                <a:gd name="T38" fmla="*/ 33 w 134"/>
                <a:gd name="T39" fmla="*/ 34 h 132"/>
                <a:gd name="T40" fmla="*/ 29 w 134"/>
                <a:gd name="T41" fmla="*/ 46 h 132"/>
                <a:gd name="T42" fmla="*/ 42 w 134"/>
                <a:gd name="T43" fmla="*/ 80 h 132"/>
                <a:gd name="T44" fmla="*/ 55 w 134"/>
                <a:gd name="T45" fmla="*/ 34 h 132"/>
                <a:gd name="T46" fmla="*/ 33 w 134"/>
                <a:gd name="T47" fmla="*/ 34 h 132"/>
                <a:gd name="T48" fmla="*/ 96 w 134"/>
                <a:gd name="T49" fmla="*/ 105 h 132"/>
                <a:gd name="T50" fmla="*/ 81 w 134"/>
                <a:gd name="T51" fmla="*/ 105 h 132"/>
                <a:gd name="T52" fmla="*/ 81 w 134"/>
                <a:gd name="T53" fmla="*/ 0 h 132"/>
                <a:gd name="T54" fmla="*/ 96 w 134"/>
                <a:gd name="T55" fmla="*/ 0 h 132"/>
                <a:gd name="T56" fmla="*/ 96 w 134"/>
                <a:gd name="T57" fmla="*/ 36 h 132"/>
                <a:gd name="T58" fmla="*/ 100 w 134"/>
                <a:gd name="T59" fmla="*/ 34 h 132"/>
                <a:gd name="T60" fmla="*/ 130 w 134"/>
                <a:gd name="T61" fmla="*/ 72 h 132"/>
                <a:gd name="T62" fmla="*/ 118 w 134"/>
                <a:gd name="T63" fmla="*/ 79 h 132"/>
                <a:gd name="T64" fmla="*/ 96 w 134"/>
                <a:gd name="T65" fmla="*/ 48 h 132"/>
                <a:gd name="T66" fmla="*/ 96 w 134"/>
                <a:gd name="T67" fmla="*/ 10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 h="132">
                  <a:moveTo>
                    <a:pt x="70" y="24"/>
                  </a:moveTo>
                  <a:cubicBezTo>
                    <a:pt x="67" y="53"/>
                    <a:pt x="60" y="75"/>
                    <a:pt x="51" y="93"/>
                  </a:cubicBezTo>
                  <a:cubicBezTo>
                    <a:pt x="66" y="110"/>
                    <a:pt x="87" y="114"/>
                    <a:pt x="107" y="114"/>
                  </a:cubicBezTo>
                  <a:cubicBezTo>
                    <a:pt x="113" y="114"/>
                    <a:pt x="128" y="114"/>
                    <a:pt x="134" y="114"/>
                  </a:cubicBezTo>
                  <a:cubicBezTo>
                    <a:pt x="132" y="118"/>
                    <a:pt x="129" y="125"/>
                    <a:pt x="129" y="128"/>
                  </a:cubicBezTo>
                  <a:cubicBezTo>
                    <a:pt x="107" y="128"/>
                    <a:pt x="107" y="128"/>
                    <a:pt x="107" y="128"/>
                  </a:cubicBezTo>
                  <a:cubicBezTo>
                    <a:pt x="83" y="128"/>
                    <a:pt x="61" y="124"/>
                    <a:pt x="44" y="105"/>
                  </a:cubicBezTo>
                  <a:cubicBezTo>
                    <a:pt x="35" y="117"/>
                    <a:pt x="24" y="126"/>
                    <a:pt x="11" y="132"/>
                  </a:cubicBezTo>
                  <a:cubicBezTo>
                    <a:pt x="9" y="129"/>
                    <a:pt x="4" y="124"/>
                    <a:pt x="0" y="122"/>
                  </a:cubicBezTo>
                  <a:cubicBezTo>
                    <a:pt x="14" y="116"/>
                    <a:pt x="26" y="106"/>
                    <a:pt x="35" y="93"/>
                  </a:cubicBezTo>
                  <a:cubicBezTo>
                    <a:pt x="30" y="85"/>
                    <a:pt x="26" y="75"/>
                    <a:pt x="22" y="63"/>
                  </a:cubicBezTo>
                  <a:cubicBezTo>
                    <a:pt x="20" y="69"/>
                    <a:pt x="17" y="74"/>
                    <a:pt x="13" y="78"/>
                  </a:cubicBezTo>
                  <a:cubicBezTo>
                    <a:pt x="11" y="76"/>
                    <a:pt x="6" y="72"/>
                    <a:pt x="3" y="70"/>
                  </a:cubicBezTo>
                  <a:cubicBezTo>
                    <a:pt x="13" y="56"/>
                    <a:pt x="22" y="28"/>
                    <a:pt x="26" y="0"/>
                  </a:cubicBezTo>
                  <a:cubicBezTo>
                    <a:pt x="40" y="4"/>
                    <a:pt x="40" y="4"/>
                    <a:pt x="40" y="4"/>
                  </a:cubicBezTo>
                  <a:cubicBezTo>
                    <a:pt x="39" y="10"/>
                    <a:pt x="38" y="16"/>
                    <a:pt x="36" y="23"/>
                  </a:cubicBezTo>
                  <a:cubicBezTo>
                    <a:pt x="59" y="23"/>
                    <a:pt x="59" y="23"/>
                    <a:pt x="59" y="23"/>
                  </a:cubicBezTo>
                  <a:cubicBezTo>
                    <a:pt x="61" y="22"/>
                    <a:pt x="61" y="22"/>
                    <a:pt x="61" y="22"/>
                  </a:cubicBezTo>
                  <a:lnTo>
                    <a:pt x="70" y="24"/>
                  </a:lnTo>
                  <a:close/>
                  <a:moveTo>
                    <a:pt x="33" y="34"/>
                  </a:moveTo>
                  <a:cubicBezTo>
                    <a:pt x="31" y="38"/>
                    <a:pt x="30" y="42"/>
                    <a:pt x="29" y="46"/>
                  </a:cubicBezTo>
                  <a:cubicBezTo>
                    <a:pt x="33" y="60"/>
                    <a:pt x="37" y="71"/>
                    <a:pt x="42" y="80"/>
                  </a:cubicBezTo>
                  <a:cubicBezTo>
                    <a:pt x="48" y="68"/>
                    <a:pt x="52" y="52"/>
                    <a:pt x="55" y="34"/>
                  </a:cubicBezTo>
                  <a:lnTo>
                    <a:pt x="33" y="34"/>
                  </a:lnTo>
                  <a:close/>
                  <a:moveTo>
                    <a:pt x="96" y="105"/>
                  </a:moveTo>
                  <a:cubicBezTo>
                    <a:pt x="81" y="105"/>
                    <a:pt x="81" y="105"/>
                    <a:pt x="81" y="105"/>
                  </a:cubicBezTo>
                  <a:cubicBezTo>
                    <a:pt x="81" y="0"/>
                    <a:pt x="81" y="0"/>
                    <a:pt x="81" y="0"/>
                  </a:cubicBezTo>
                  <a:cubicBezTo>
                    <a:pt x="96" y="0"/>
                    <a:pt x="96" y="0"/>
                    <a:pt x="96" y="0"/>
                  </a:cubicBezTo>
                  <a:cubicBezTo>
                    <a:pt x="96" y="36"/>
                    <a:pt x="96" y="36"/>
                    <a:pt x="96" y="36"/>
                  </a:cubicBezTo>
                  <a:cubicBezTo>
                    <a:pt x="100" y="34"/>
                    <a:pt x="100" y="34"/>
                    <a:pt x="100" y="34"/>
                  </a:cubicBezTo>
                  <a:cubicBezTo>
                    <a:pt x="111" y="46"/>
                    <a:pt x="124" y="62"/>
                    <a:pt x="130" y="72"/>
                  </a:cubicBezTo>
                  <a:cubicBezTo>
                    <a:pt x="118" y="79"/>
                    <a:pt x="118" y="79"/>
                    <a:pt x="118" y="79"/>
                  </a:cubicBezTo>
                  <a:cubicBezTo>
                    <a:pt x="113" y="71"/>
                    <a:pt x="105" y="59"/>
                    <a:pt x="96" y="48"/>
                  </a:cubicBezTo>
                  <a:lnTo>
                    <a:pt x="96"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382882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目录页">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6912" y="133959"/>
            <a:ext cx="13068237" cy="3794943"/>
          </a:xfrm>
          <a:prstGeom prst="rect">
            <a:avLst/>
          </a:prstGeom>
        </p:spPr>
      </p:pic>
      <p:pic>
        <p:nvPicPr>
          <p:cNvPr id="35" name="图片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178" y="3481299"/>
            <a:ext cx="13068237" cy="3794943"/>
          </a:xfrm>
          <a:prstGeom prst="rect">
            <a:avLst/>
          </a:prstGeom>
        </p:spPr>
      </p:pic>
      <p:sp>
        <p:nvSpPr>
          <p:cNvPr id="8" name="矩形 7"/>
          <p:cNvSpPr/>
          <p:nvPr/>
        </p:nvSpPr>
        <p:spPr>
          <a:xfrm>
            <a:off x="-2" y="0"/>
            <a:ext cx="12188827" cy="62653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sp>
        <p:nvSpPr>
          <p:cNvPr id="9" name="矩形 8"/>
          <p:cNvSpPr/>
          <p:nvPr/>
        </p:nvSpPr>
        <p:spPr>
          <a:xfrm>
            <a:off x="3173" y="6468532"/>
            <a:ext cx="12188827" cy="389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sp>
        <p:nvSpPr>
          <p:cNvPr id="2" name="标题 1"/>
          <p:cNvSpPr>
            <a:spLocks noGrp="1"/>
          </p:cNvSpPr>
          <p:nvPr>
            <p:ph type="ctrTitle" hasCustomPrompt="1"/>
          </p:nvPr>
        </p:nvSpPr>
        <p:spPr>
          <a:xfrm>
            <a:off x="596899" y="1249635"/>
            <a:ext cx="2445379" cy="4702272"/>
          </a:xfrm>
          <a:prstGeom prst="rect">
            <a:avLst/>
          </a:prstGeom>
        </p:spPr>
        <p:txBody>
          <a:bodyPr anchor="t"/>
          <a:lstStyle>
            <a:lvl1pPr algn="r" latinLnBrk="0">
              <a:defRPr lang="zh-CN" sz="5400" b="1">
                <a:solidFill>
                  <a:schemeClr val="accent2">
                    <a:lumMod val="40000"/>
                    <a:lumOff val="60000"/>
                  </a:schemeClr>
                </a:solidFill>
              </a:defRPr>
            </a:lvl1pPr>
          </a:lstStyle>
          <a:p>
            <a:r>
              <a:rPr lang="zh-CN" altLang="en-US" dirty="0"/>
              <a:t>目录</a:t>
            </a:r>
            <a:endParaRPr lang="zh-CN" dirty="0"/>
          </a:p>
        </p:txBody>
      </p:sp>
      <p:sp>
        <p:nvSpPr>
          <p:cNvPr id="5" name="文本占位符 4"/>
          <p:cNvSpPr>
            <a:spLocks noGrp="1"/>
          </p:cNvSpPr>
          <p:nvPr>
            <p:ph type="body" sz="quarter" idx="10"/>
          </p:nvPr>
        </p:nvSpPr>
        <p:spPr>
          <a:xfrm>
            <a:off x="3736544" y="1249636"/>
            <a:ext cx="7828393" cy="4702271"/>
          </a:xfrm>
          <a:prstGeom prst="rect">
            <a:avLst/>
          </a:prstGeom>
        </p:spPr>
        <p:txBody>
          <a:bodyPr/>
          <a:lstStyle>
            <a:lvl1pPr>
              <a:lnSpc>
                <a:spcPct val="120000"/>
              </a:lnSpc>
              <a:defRPr sz="3600"/>
            </a:lvl1pPr>
          </a:lstStyle>
          <a:p>
            <a:pPr lvl="0"/>
            <a:r>
              <a:rPr lang="zh-CN" altLang="en-US" dirty="0"/>
              <a:t>编辑母版文本样式</a:t>
            </a:r>
          </a:p>
        </p:txBody>
      </p:sp>
    </p:spTree>
    <p:extLst>
      <p:ext uri="{BB962C8B-B14F-4D97-AF65-F5344CB8AC3E}">
        <p14:creationId xmlns:p14="http://schemas.microsoft.com/office/powerpoint/2010/main" val="1339830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0" y="375336"/>
            <a:ext cx="12192000" cy="6107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标题 1"/>
          <p:cNvSpPr>
            <a:spLocks noGrp="1"/>
          </p:cNvSpPr>
          <p:nvPr>
            <p:ph type="title" hasCustomPrompt="1"/>
          </p:nvPr>
        </p:nvSpPr>
        <p:spPr>
          <a:xfrm>
            <a:off x="1598507" y="797052"/>
            <a:ext cx="8994987" cy="2359152"/>
          </a:xfrm>
          <a:prstGeom prst="rect">
            <a:avLst/>
          </a:prstGeom>
        </p:spPr>
        <p:txBody>
          <a:bodyPr anchor="b">
            <a:normAutofit/>
          </a:bodyPr>
          <a:lstStyle>
            <a:lvl1pPr algn="l" latinLnBrk="0">
              <a:defRPr lang="zh-CN" sz="5400" b="1"/>
            </a:lvl1pPr>
          </a:lstStyle>
          <a:p>
            <a:r>
              <a:rPr lang="zh-CN" altLang="en-US" dirty="0"/>
              <a:t>小节标题</a:t>
            </a:r>
            <a:endParaRPr lang="zh-CN" dirty="0"/>
          </a:p>
        </p:txBody>
      </p:sp>
      <p:sp>
        <p:nvSpPr>
          <p:cNvPr id="3" name="文本占位符 2"/>
          <p:cNvSpPr>
            <a:spLocks noGrp="1"/>
          </p:cNvSpPr>
          <p:nvPr>
            <p:ph type="body" idx="1" hasCustomPrompt="1"/>
          </p:nvPr>
        </p:nvSpPr>
        <p:spPr>
          <a:xfrm>
            <a:off x="1598507" y="3238500"/>
            <a:ext cx="8994987" cy="841248"/>
          </a:xfrm>
          <a:prstGeom prst="rect">
            <a:avLst/>
          </a:prstGeom>
        </p:spPr>
        <p:txBody>
          <a:bodyPr anchor="t"/>
          <a:lstStyle>
            <a:lvl1pPr marL="0" indent="0" algn="l" latinLnBrk="0">
              <a:spcBef>
                <a:spcPts val="0"/>
              </a:spcBef>
              <a:buNone/>
              <a:defRPr lang="zh-CN" sz="2800" cap="all" baseline="0">
                <a:solidFill>
                  <a:schemeClr val="tx1">
                    <a:tint val="75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dirty="0"/>
              <a:t>副标题</a:t>
            </a:r>
          </a:p>
        </p:txBody>
      </p:sp>
      <p:grpSp>
        <p:nvGrpSpPr>
          <p:cNvPr id="6" name="组合 5"/>
          <p:cNvGrpSpPr>
            <a:grpSpLocks noChangeAspect="1"/>
          </p:cNvGrpSpPr>
          <p:nvPr userDrawn="1"/>
        </p:nvGrpSpPr>
        <p:grpSpPr>
          <a:xfrm>
            <a:off x="10261176" y="6553202"/>
            <a:ext cx="1768391" cy="235523"/>
            <a:chOff x="8729725" y="4570716"/>
            <a:chExt cx="3587750" cy="477838"/>
          </a:xfrm>
          <a:solidFill>
            <a:schemeClr val="tx1">
              <a:alpha val="70000"/>
            </a:schemeClr>
          </a:solidFill>
        </p:grpSpPr>
        <p:sp>
          <p:nvSpPr>
            <p:cNvPr id="9"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53"/>
            <p:cNvSpPr>
              <a:spLocks noEditPoints="1"/>
            </p:cNvSpPr>
            <p:nvPr userDrawn="1"/>
          </p:nvSpPr>
          <p:spPr bwMode="auto">
            <a:xfrm>
              <a:off x="11687238" y="4692954"/>
              <a:ext cx="201613" cy="196850"/>
            </a:xfrm>
            <a:custGeom>
              <a:avLst/>
              <a:gdLst>
                <a:gd name="T0" fmla="*/ 109 w 136"/>
                <a:gd name="T1" fmla="*/ 93 h 131"/>
                <a:gd name="T2" fmla="*/ 126 w 136"/>
                <a:gd name="T3" fmla="*/ 131 h 131"/>
                <a:gd name="T4" fmla="*/ 68 w 136"/>
                <a:gd name="T5" fmla="*/ 131 h 131"/>
                <a:gd name="T6" fmla="*/ 93 w 136"/>
                <a:gd name="T7" fmla="*/ 93 h 131"/>
                <a:gd name="T8" fmla="*/ 73 w 136"/>
                <a:gd name="T9" fmla="*/ 71 h 131"/>
                <a:gd name="T10" fmla="*/ 44 w 136"/>
                <a:gd name="T11" fmla="*/ 82 h 131"/>
                <a:gd name="T12" fmla="*/ 72 w 136"/>
                <a:gd name="T13" fmla="*/ 85 h 131"/>
                <a:gd name="T14" fmla="*/ 44 w 136"/>
                <a:gd name="T15" fmla="*/ 100 h 131"/>
                <a:gd name="T16" fmla="*/ 38 w 136"/>
                <a:gd name="T17" fmla="*/ 129 h 131"/>
                <a:gd name="T18" fmla="*/ 14 w 136"/>
                <a:gd name="T19" fmla="*/ 119 h 131"/>
                <a:gd name="T20" fmla="*/ 31 w 136"/>
                <a:gd name="T21" fmla="*/ 117 h 131"/>
                <a:gd name="T22" fmla="*/ 3 w 136"/>
                <a:gd name="T23" fmla="*/ 104 h 131"/>
                <a:gd name="T24" fmla="*/ 31 w 136"/>
                <a:gd name="T25" fmla="*/ 89 h 131"/>
                <a:gd name="T26" fmla="*/ 31 w 136"/>
                <a:gd name="T27" fmla="*/ 80 h 131"/>
                <a:gd name="T28" fmla="*/ 33 w 136"/>
                <a:gd name="T29" fmla="*/ 69 h 131"/>
                <a:gd name="T30" fmla="*/ 0 w 136"/>
                <a:gd name="T31" fmla="*/ 75 h 131"/>
                <a:gd name="T32" fmla="*/ 14 w 136"/>
                <a:gd name="T33" fmla="*/ 58 h 131"/>
                <a:gd name="T34" fmla="*/ 35 w 136"/>
                <a:gd name="T35" fmla="*/ 49 h 131"/>
                <a:gd name="T36" fmla="*/ 1 w 136"/>
                <a:gd name="T37" fmla="*/ 37 h 131"/>
                <a:gd name="T38" fmla="*/ 25 w 136"/>
                <a:gd name="T39" fmla="*/ 25 h 131"/>
                <a:gd name="T40" fmla="*/ 7 w 136"/>
                <a:gd name="T41" fmla="*/ 14 h 131"/>
                <a:gd name="T42" fmla="*/ 25 w 136"/>
                <a:gd name="T43" fmla="*/ 0 h 131"/>
                <a:gd name="T44" fmla="*/ 37 w 136"/>
                <a:gd name="T45" fmla="*/ 14 h 131"/>
                <a:gd name="T46" fmla="*/ 53 w 136"/>
                <a:gd name="T47" fmla="*/ 24 h 131"/>
                <a:gd name="T48" fmla="*/ 75 w 136"/>
                <a:gd name="T49" fmla="*/ 7 h 131"/>
                <a:gd name="T50" fmla="*/ 70 w 136"/>
                <a:gd name="T51" fmla="*/ 38 h 131"/>
                <a:gd name="T52" fmla="*/ 84 w 136"/>
                <a:gd name="T53" fmla="*/ 0 h 131"/>
                <a:gd name="T54" fmla="*/ 92 w 136"/>
                <a:gd name="T55" fmla="*/ 26 h 131"/>
                <a:gd name="T56" fmla="*/ 133 w 136"/>
                <a:gd name="T57" fmla="*/ 37 h 131"/>
                <a:gd name="T58" fmla="*/ 45 w 136"/>
                <a:gd name="T59" fmla="*/ 36 h 131"/>
                <a:gd name="T60" fmla="*/ 38 w 136"/>
                <a:gd name="T61" fmla="*/ 24 h 131"/>
                <a:gd name="T62" fmla="*/ 45 w 136"/>
                <a:gd name="T63" fmla="*/ 36 h 131"/>
                <a:gd name="T64" fmla="*/ 71 w 136"/>
                <a:gd name="T65" fmla="*/ 48 h 131"/>
                <a:gd name="T66" fmla="*/ 44 w 136"/>
                <a:gd name="T67" fmla="*/ 57 h 131"/>
                <a:gd name="T68" fmla="*/ 58 w 136"/>
                <a:gd name="T69" fmla="*/ 56 h 131"/>
                <a:gd name="T70" fmla="*/ 90 w 136"/>
                <a:gd name="T71" fmla="*/ 37 h 131"/>
                <a:gd name="T72" fmla="*/ 111 w 136"/>
                <a:gd name="T73" fmla="*/ 37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 h="131">
                  <a:moveTo>
                    <a:pt x="125" y="37"/>
                  </a:moveTo>
                  <a:cubicBezTo>
                    <a:pt x="122" y="59"/>
                    <a:pt x="117" y="78"/>
                    <a:pt x="109" y="93"/>
                  </a:cubicBezTo>
                  <a:cubicBezTo>
                    <a:pt x="116" y="104"/>
                    <a:pt x="124" y="113"/>
                    <a:pt x="136" y="119"/>
                  </a:cubicBezTo>
                  <a:cubicBezTo>
                    <a:pt x="132" y="122"/>
                    <a:pt x="128" y="127"/>
                    <a:pt x="126" y="131"/>
                  </a:cubicBezTo>
                  <a:cubicBezTo>
                    <a:pt x="116" y="125"/>
                    <a:pt x="107" y="116"/>
                    <a:pt x="100" y="106"/>
                  </a:cubicBezTo>
                  <a:cubicBezTo>
                    <a:pt x="92" y="116"/>
                    <a:pt x="82" y="125"/>
                    <a:pt x="68" y="131"/>
                  </a:cubicBezTo>
                  <a:cubicBezTo>
                    <a:pt x="67" y="128"/>
                    <a:pt x="63" y="122"/>
                    <a:pt x="60" y="119"/>
                  </a:cubicBezTo>
                  <a:cubicBezTo>
                    <a:pt x="75" y="113"/>
                    <a:pt x="85" y="104"/>
                    <a:pt x="93" y="93"/>
                  </a:cubicBezTo>
                  <a:cubicBezTo>
                    <a:pt x="88" y="82"/>
                    <a:pt x="84" y="70"/>
                    <a:pt x="82" y="57"/>
                  </a:cubicBezTo>
                  <a:cubicBezTo>
                    <a:pt x="79" y="63"/>
                    <a:pt x="76" y="67"/>
                    <a:pt x="73" y="71"/>
                  </a:cubicBezTo>
                  <a:cubicBezTo>
                    <a:pt x="72" y="69"/>
                    <a:pt x="68" y="66"/>
                    <a:pt x="65" y="63"/>
                  </a:cubicBezTo>
                  <a:cubicBezTo>
                    <a:pt x="59" y="70"/>
                    <a:pt x="51" y="77"/>
                    <a:pt x="44" y="82"/>
                  </a:cubicBezTo>
                  <a:cubicBezTo>
                    <a:pt x="44" y="88"/>
                    <a:pt x="44" y="88"/>
                    <a:pt x="44" y="88"/>
                  </a:cubicBezTo>
                  <a:cubicBezTo>
                    <a:pt x="53" y="87"/>
                    <a:pt x="63" y="86"/>
                    <a:pt x="72" y="85"/>
                  </a:cubicBezTo>
                  <a:cubicBezTo>
                    <a:pt x="72" y="97"/>
                    <a:pt x="72" y="97"/>
                    <a:pt x="72" y="97"/>
                  </a:cubicBezTo>
                  <a:cubicBezTo>
                    <a:pt x="44" y="100"/>
                    <a:pt x="44" y="100"/>
                    <a:pt x="44" y="100"/>
                  </a:cubicBezTo>
                  <a:cubicBezTo>
                    <a:pt x="44" y="117"/>
                    <a:pt x="44" y="117"/>
                    <a:pt x="44" y="117"/>
                  </a:cubicBezTo>
                  <a:cubicBezTo>
                    <a:pt x="44" y="123"/>
                    <a:pt x="43" y="127"/>
                    <a:pt x="38" y="129"/>
                  </a:cubicBezTo>
                  <a:cubicBezTo>
                    <a:pt x="34" y="131"/>
                    <a:pt x="28" y="131"/>
                    <a:pt x="18" y="131"/>
                  </a:cubicBezTo>
                  <a:cubicBezTo>
                    <a:pt x="18" y="127"/>
                    <a:pt x="16" y="122"/>
                    <a:pt x="14" y="119"/>
                  </a:cubicBezTo>
                  <a:cubicBezTo>
                    <a:pt x="21" y="119"/>
                    <a:pt x="27" y="119"/>
                    <a:pt x="29" y="119"/>
                  </a:cubicBezTo>
                  <a:cubicBezTo>
                    <a:pt x="31" y="119"/>
                    <a:pt x="31" y="119"/>
                    <a:pt x="31" y="117"/>
                  </a:cubicBezTo>
                  <a:cubicBezTo>
                    <a:pt x="31" y="101"/>
                    <a:pt x="31" y="101"/>
                    <a:pt x="31" y="101"/>
                  </a:cubicBezTo>
                  <a:cubicBezTo>
                    <a:pt x="3" y="104"/>
                    <a:pt x="3" y="104"/>
                    <a:pt x="3" y="104"/>
                  </a:cubicBezTo>
                  <a:cubicBezTo>
                    <a:pt x="1" y="92"/>
                    <a:pt x="1" y="92"/>
                    <a:pt x="1" y="92"/>
                  </a:cubicBezTo>
                  <a:cubicBezTo>
                    <a:pt x="10" y="91"/>
                    <a:pt x="20" y="90"/>
                    <a:pt x="31" y="89"/>
                  </a:cubicBezTo>
                  <a:cubicBezTo>
                    <a:pt x="31" y="80"/>
                    <a:pt x="31" y="80"/>
                    <a:pt x="31" y="80"/>
                  </a:cubicBezTo>
                  <a:cubicBezTo>
                    <a:pt x="31" y="80"/>
                    <a:pt x="31" y="80"/>
                    <a:pt x="31" y="80"/>
                  </a:cubicBezTo>
                  <a:cubicBezTo>
                    <a:pt x="36" y="77"/>
                    <a:pt x="41" y="73"/>
                    <a:pt x="46" y="69"/>
                  </a:cubicBezTo>
                  <a:cubicBezTo>
                    <a:pt x="33" y="69"/>
                    <a:pt x="33" y="69"/>
                    <a:pt x="33" y="69"/>
                  </a:cubicBezTo>
                  <a:cubicBezTo>
                    <a:pt x="26" y="75"/>
                    <a:pt x="18" y="81"/>
                    <a:pt x="10" y="85"/>
                  </a:cubicBezTo>
                  <a:cubicBezTo>
                    <a:pt x="8" y="83"/>
                    <a:pt x="3" y="78"/>
                    <a:pt x="0" y="75"/>
                  </a:cubicBezTo>
                  <a:cubicBezTo>
                    <a:pt x="5" y="73"/>
                    <a:pt x="10" y="70"/>
                    <a:pt x="14" y="67"/>
                  </a:cubicBezTo>
                  <a:cubicBezTo>
                    <a:pt x="14" y="58"/>
                    <a:pt x="14" y="58"/>
                    <a:pt x="14" y="58"/>
                  </a:cubicBezTo>
                  <a:cubicBezTo>
                    <a:pt x="26" y="58"/>
                    <a:pt x="26" y="58"/>
                    <a:pt x="26" y="58"/>
                  </a:cubicBezTo>
                  <a:cubicBezTo>
                    <a:pt x="29" y="55"/>
                    <a:pt x="32" y="52"/>
                    <a:pt x="35" y="49"/>
                  </a:cubicBezTo>
                  <a:cubicBezTo>
                    <a:pt x="1" y="49"/>
                    <a:pt x="1" y="49"/>
                    <a:pt x="1" y="49"/>
                  </a:cubicBezTo>
                  <a:cubicBezTo>
                    <a:pt x="1" y="37"/>
                    <a:pt x="1" y="37"/>
                    <a:pt x="1" y="37"/>
                  </a:cubicBezTo>
                  <a:cubicBezTo>
                    <a:pt x="25" y="37"/>
                    <a:pt x="25" y="37"/>
                    <a:pt x="25" y="37"/>
                  </a:cubicBezTo>
                  <a:cubicBezTo>
                    <a:pt x="25" y="25"/>
                    <a:pt x="25" y="25"/>
                    <a:pt x="25" y="25"/>
                  </a:cubicBezTo>
                  <a:cubicBezTo>
                    <a:pt x="7" y="25"/>
                    <a:pt x="7" y="25"/>
                    <a:pt x="7" y="25"/>
                  </a:cubicBezTo>
                  <a:cubicBezTo>
                    <a:pt x="7" y="14"/>
                    <a:pt x="7" y="14"/>
                    <a:pt x="7" y="14"/>
                  </a:cubicBezTo>
                  <a:cubicBezTo>
                    <a:pt x="25" y="14"/>
                    <a:pt x="25" y="14"/>
                    <a:pt x="25" y="14"/>
                  </a:cubicBezTo>
                  <a:cubicBezTo>
                    <a:pt x="25" y="0"/>
                    <a:pt x="25" y="0"/>
                    <a:pt x="25" y="0"/>
                  </a:cubicBezTo>
                  <a:cubicBezTo>
                    <a:pt x="37" y="0"/>
                    <a:pt x="37" y="0"/>
                    <a:pt x="37" y="0"/>
                  </a:cubicBezTo>
                  <a:cubicBezTo>
                    <a:pt x="37" y="14"/>
                    <a:pt x="37" y="14"/>
                    <a:pt x="37" y="14"/>
                  </a:cubicBezTo>
                  <a:cubicBezTo>
                    <a:pt x="53" y="14"/>
                    <a:pt x="53" y="14"/>
                    <a:pt x="53" y="14"/>
                  </a:cubicBezTo>
                  <a:cubicBezTo>
                    <a:pt x="53" y="24"/>
                    <a:pt x="53" y="24"/>
                    <a:pt x="53" y="24"/>
                  </a:cubicBezTo>
                  <a:cubicBezTo>
                    <a:pt x="57" y="17"/>
                    <a:pt x="60" y="11"/>
                    <a:pt x="63" y="3"/>
                  </a:cubicBezTo>
                  <a:cubicBezTo>
                    <a:pt x="75" y="7"/>
                    <a:pt x="75" y="7"/>
                    <a:pt x="75" y="7"/>
                  </a:cubicBezTo>
                  <a:cubicBezTo>
                    <a:pt x="71" y="18"/>
                    <a:pt x="66" y="28"/>
                    <a:pt x="59" y="38"/>
                  </a:cubicBezTo>
                  <a:cubicBezTo>
                    <a:pt x="70" y="38"/>
                    <a:pt x="70" y="38"/>
                    <a:pt x="70" y="38"/>
                  </a:cubicBezTo>
                  <a:cubicBezTo>
                    <a:pt x="70" y="49"/>
                    <a:pt x="70" y="49"/>
                    <a:pt x="70" y="49"/>
                  </a:cubicBezTo>
                  <a:cubicBezTo>
                    <a:pt x="77" y="35"/>
                    <a:pt x="82" y="18"/>
                    <a:pt x="84" y="0"/>
                  </a:cubicBezTo>
                  <a:cubicBezTo>
                    <a:pt x="98" y="2"/>
                    <a:pt x="98" y="2"/>
                    <a:pt x="98" y="2"/>
                  </a:cubicBezTo>
                  <a:cubicBezTo>
                    <a:pt x="96" y="11"/>
                    <a:pt x="95" y="19"/>
                    <a:pt x="92" y="26"/>
                  </a:cubicBezTo>
                  <a:cubicBezTo>
                    <a:pt x="133" y="26"/>
                    <a:pt x="133" y="26"/>
                    <a:pt x="133" y="26"/>
                  </a:cubicBezTo>
                  <a:cubicBezTo>
                    <a:pt x="133" y="37"/>
                    <a:pt x="133" y="37"/>
                    <a:pt x="133" y="37"/>
                  </a:cubicBezTo>
                  <a:cubicBezTo>
                    <a:pt x="125" y="37"/>
                    <a:pt x="125" y="37"/>
                    <a:pt x="125" y="37"/>
                  </a:cubicBezTo>
                  <a:close/>
                  <a:moveTo>
                    <a:pt x="45" y="36"/>
                  </a:moveTo>
                  <a:cubicBezTo>
                    <a:pt x="48" y="33"/>
                    <a:pt x="50" y="28"/>
                    <a:pt x="53" y="24"/>
                  </a:cubicBezTo>
                  <a:cubicBezTo>
                    <a:pt x="38" y="24"/>
                    <a:pt x="38" y="24"/>
                    <a:pt x="38" y="24"/>
                  </a:cubicBezTo>
                  <a:cubicBezTo>
                    <a:pt x="38" y="36"/>
                    <a:pt x="38" y="36"/>
                    <a:pt x="38" y="36"/>
                  </a:cubicBezTo>
                  <a:lnTo>
                    <a:pt x="45" y="36"/>
                  </a:lnTo>
                  <a:close/>
                  <a:moveTo>
                    <a:pt x="63" y="60"/>
                  </a:moveTo>
                  <a:cubicBezTo>
                    <a:pt x="66" y="57"/>
                    <a:pt x="68" y="53"/>
                    <a:pt x="71" y="48"/>
                  </a:cubicBezTo>
                  <a:cubicBezTo>
                    <a:pt x="52" y="48"/>
                    <a:pt x="52" y="48"/>
                    <a:pt x="52" y="48"/>
                  </a:cubicBezTo>
                  <a:cubicBezTo>
                    <a:pt x="49" y="51"/>
                    <a:pt x="47" y="54"/>
                    <a:pt x="44" y="57"/>
                  </a:cubicBezTo>
                  <a:cubicBezTo>
                    <a:pt x="56" y="57"/>
                    <a:pt x="56" y="57"/>
                    <a:pt x="56" y="57"/>
                  </a:cubicBezTo>
                  <a:cubicBezTo>
                    <a:pt x="58" y="56"/>
                    <a:pt x="58" y="56"/>
                    <a:pt x="58" y="56"/>
                  </a:cubicBezTo>
                  <a:lnTo>
                    <a:pt x="63" y="60"/>
                  </a:lnTo>
                  <a:close/>
                  <a:moveTo>
                    <a:pt x="90" y="37"/>
                  </a:moveTo>
                  <a:cubicBezTo>
                    <a:pt x="92" y="52"/>
                    <a:pt x="96" y="65"/>
                    <a:pt x="101" y="78"/>
                  </a:cubicBezTo>
                  <a:cubicBezTo>
                    <a:pt x="106" y="66"/>
                    <a:pt x="109" y="53"/>
                    <a:pt x="111" y="37"/>
                  </a:cubicBezTo>
                  <a:lnTo>
                    <a:pt x="90"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54"/>
            <p:cNvSpPr>
              <a:spLocks noEditPoints="1"/>
            </p:cNvSpPr>
            <p:nvPr userDrawn="1"/>
          </p:nvSpPr>
          <p:spPr bwMode="auto">
            <a:xfrm>
              <a:off x="11906313" y="4691366"/>
              <a:ext cx="195263" cy="198438"/>
            </a:xfrm>
            <a:custGeom>
              <a:avLst/>
              <a:gdLst>
                <a:gd name="T0" fmla="*/ 119 w 131"/>
                <a:gd name="T1" fmla="*/ 19 h 132"/>
                <a:gd name="T2" fmla="*/ 82 w 131"/>
                <a:gd name="T3" fmla="*/ 49 h 132"/>
                <a:gd name="T4" fmla="*/ 131 w 131"/>
                <a:gd name="T5" fmla="*/ 56 h 132"/>
                <a:gd name="T6" fmla="*/ 123 w 131"/>
                <a:gd name="T7" fmla="*/ 68 h 132"/>
                <a:gd name="T8" fmla="*/ 65 w 131"/>
                <a:gd name="T9" fmla="*/ 56 h 132"/>
                <a:gd name="T10" fmla="*/ 5 w 131"/>
                <a:gd name="T11" fmla="*/ 70 h 132"/>
                <a:gd name="T12" fmla="*/ 0 w 131"/>
                <a:gd name="T13" fmla="*/ 58 h 132"/>
                <a:gd name="T14" fmla="*/ 50 w 131"/>
                <a:gd name="T15" fmla="*/ 49 h 132"/>
                <a:gd name="T16" fmla="*/ 31 w 131"/>
                <a:gd name="T17" fmla="*/ 34 h 132"/>
                <a:gd name="T18" fmla="*/ 13 w 131"/>
                <a:gd name="T19" fmla="*/ 46 h 132"/>
                <a:gd name="T20" fmla="*/ 5 w 131"/>
                <a:gd name="T21" fmla="*/ 36 h 132"/>
                <a:gd name="T22" fmla="*/ 47 w 131"/>
                <a:gd name="T23" fmla="*/ 0 h 132"/>
                <a:gd name="T24" fmla="*/ 60 w 131"/>
                <a:gd name="T25" fmla="*/ 2 h 132"/>
                <a:gd name="T26" fmla="*/ 52 w 131"/>
                <a:gd name="T27" fmla="*/ 14 h 132"/>
                <a:gd name="T28" fmla="*/ 108 w 131"/>
                <a:gd name="T29" fmla="*/ 14 h 132"/>
                <a:gd name="T30" fmla="*/ 111 w 131"/>
                <a:gd name="T31" fmla="*/ 14 h 132"/>
                <a:gd name="T32" fmla="*/ 119 w 131"/>
                <a:gd name="T33" fmla="*/ 19 h 132"/>
                <a:gd name="T34" fmla="*/ 119 w 131"/>
                <a:gd name="T35" fmla="*/ 79 h 132"/>
                <a:gd name="T36" fmla="*/ 118 w 131"/>
                <a:gd name="T37" fmla="*/ 85 h 132"/>
                <a:gd name="T38" fmla="*/ 106 w 131"/>
                <a:gd name="T39" fmla="*/ 126 h 132"/>
                <a:gd name="T40" fmla="*/ 93 w 131"/>
                <a:gd name="T41" fmla="*/ 130 h 132"/>
                <a:gd name="T42" fmla="*/ 71 w 131"/>
                <a:gd name="T43" fmla="*/ 130 h 132"/>
                <a:gd name="T44" fmla="*/ 66 w 131"/>
                <a:gd name="T45" fmla="*/ 118 h 132"/>
                <a:gd name="T46" fmla="*/ 89 w 131"/>
                <a:gd name="T47" fmla="*/ 120 h 132"/>
                <a:gd name="T48" fmla="*/ 95 w 131"/>
                <a:gd name="T49" fmla="*/ 118 h 132"/>
                <a:gd name="T50" fmla="*/ 104 w 131"/>
                <a:gd name="T51" fmla="*/ 91 h 132"/>
                <a:gd name="T52" fmla="*/ 63 w 131"/>
                <a:gd name="T53" fmla="*/ 91 h 132"/>
                <a:gd name="T54" fmla="*/ 9 w 131"/>
                <a:gd name="T55" fmla="*/ 132 h 132"/>
                <a:gd name="T56" fmla="*/ 1 w 131"/>
                <a:gd name="T57" fmla="*/ 121 h 132"/>
                <a:gd name="T58" fmla="*/ 48 w 131"/>
                <a:gd name="T59" fmla="*/ 91 h 132"/>
                <a:gd name="T60" fmla="*/ 11 w 131"/>
                <a:gd name="T61" fmla="*/ 91 h 132"/>
                <a:gd name="T62" fmla="*/ 11 w 131"/>
                <a:gd name="T63" fmla="*/ 79 h 132"/>
                <a:gd name="T64" fmla="*/ 53 w 131"/>
                <a:gd name="T65" fmla="*/ 79 h 132"/>
                <a:gd name="T66" fmla="*/ 55 w 131"/>
                <a:gd name="T67" fmla="*/ 66 h 132"/>
                <a:gd name="T68" fmla="*/ 69 w 131"/>
                <a:gd name="T69" fmla="*/ 67 h 132"/>
                <a:gd name="T70" fmla="*/ 66 w 131"/>
                <a:gd name="T71" fmla="*/ 80 h 132"/>
                <a:gd name="T72" fmla="*/ 119 w 131"/>
                <a:gd name="T73" fmla="*/ 79 h 132"/>
                <a:gd name="T74" fmla="*/ 40 w 131"/>
                <a:gd name="T75" fmla="*/ 27 h 132"/>
                <a:gd name="T76" fmla="*/ 65 w 131"/>
                <a:gd name="T77" fmla="*/ 44 h 132"/>
                <a:gd name="T78" fmla="*/ 97 w 131"/>
                <a:gd name="T79" fmla="*/ 25 h 132"/>
                <a:gd name="T80" fmla="*/ 42 w 131"/>
                <a:gd name="T81" fmla="*/ 25 h 132"/>
                <a:gd name="T82" fmla="*/ 40 w 131"/>
                <a:gd name="T83" fmla="*/ 2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1" h="132">
                  <a:moveTo>
                    <a:pt x="119" y="19"/>
                  </a:moveTo>
                  <a:cubicBezTo>
                    <a:pt x="110" y="32"/>
                    <a:pt x="97" y="42"/>
                    <a:pt x="82" y="49"/>
                  </a:cubicBezTo>
                  <a:cubicBezTo>
                    <a:pt x="96" y="53"/>
                    <a:pt x="113" y="55"/>
                    <a:pt x="131" y="56"/>
                  </a:cubicBezTo>
                  <a:cubicBezTo>
                    <a:pt x="128" y="59"/>
                    <a:pt x="125" y="64"/>
                    <a:pt x="123" y="68"/>
                  </a:cubicBezTo>
                  <a:cubicBezTo>
                    <a:pt x="101" y="66"/>
                    <a:pt x="82" y="63"/>
                    <a:pt x="65" y="56"/>
                  </a:cubicBezTo>
                  <a:cubicBezTo>
                    <a:pt x="47" y="63"/>
                    <a:pt x="26" y="67"/>
                    <a:pt x="5" y="70"/>
                  </a:cubicBezTo>
                  <a:cubicBezTo>
                    <a:pt x="4" y="66"/>
                    <a:pt x="2" y="61"/>
                    <a:pt x="0" y="58"/>
                  </a:cubicBezTo>
                  <a:cubicBezTo>
                    <a:pt x="17" y="56"/>
                    <a:pt x="34" y="53"/>
                    <a:pt x="50" y="49"/>
                  </a:cubicBezTo>
                  <a:cubicBezTo>
                    <a:pt x="43" y="45"/>
                    <a:pt x="37" y="40"/>
                    <a:pt x="31" y="34"/>
                  </a:cubicBezTo>
                  <a:cubicBezTo>
                    <a:pt x="26" y="38"/>
                    <a:pt x="20" y="42"/>
                    <a:pt x="13" y="46"/>
                  </a:cubicBezTo>
                  <a:cubicBezTo>
                    <a:pt x="12" y="42"/>
                    <a:pt x="8" y="38"/>
                    <a:pt x="5" y="36"/>
                  </a:cubicBezTo>
                  <a:cubicBezTo>
                    <a:pt x="25" y="26"/>
                    <a:pt x="39" y="12"/>
                    <a:pt x="47" y="0"/>
                  </a:cubicBezTo>
                  <a:cubicBezTo>
                    <a:pt x="60" y="2"/>
                    <a:pt x="60" y="2"/>
                    <a:pt x="60" y="2"/>
                  </a:cubicBezTo>
                  <a:cubicBezTo>
                    <a:pt x="58" y="6"/>
                    <a:pt x="55" y="10"/>
                    <a:pt x="52" y="14"/>
                  </a:cubicBezTo>
                  <a:cubicBezTo>
                    <a:pt x="108" y="14"/>
                    <a:pt x="108" y="14"/>
                    <a:pt x="108" y="14"/>
                  </a:cubicBezTo>
                  <a:cubicBezTo>
                    <a:pt x="111" y="14"/>
                    <a:pt x="111" y="14"/>
                    <a:pt x="111" y="14"/>
                  </a:cubicBezTo>
                  <a:lnTo>
                    <a:pt x="119" y="19"/>
                  </a:lnTo>
                  <a:close/>
                  <a:moveTo>
                    <a:pt x="119" y="79"/>
                  </a:moveTo>
                  <a:cubicBezTo>
                    <a:pt x="119" y="79"/>
                    <a:pt x="118" y="83"/>
                    <a:pt x="118" y="85"/>
                  </a:cubicBezTo>
                  <a:cubicBezTo>
                    <a:pt x="115" y="110"/>
                    <a:pt x="111" y="121"/>
                    <a:pt x="106" y="126"/>
                  </a:cubicBezTo>
                  <a:cubicBezTo>
                    <a:pt x="103" y="129"/>
                    <a:pt x="99" y="130"/>
                    <a:pt x="93" y="130"/>
                  </a:cubicBezTo>
                  <a:cubicBezTo>
                    <a:pt x="88" y="131"/>
                    <a:pt x="79" y="131"/>
                    <a:pt x="71" y="130"/>
                  </a:cubicBezTo>
                  <a:cubicBezTo>
                    <a:pt x="71" y="126"/>
                    <a:pt x="69" y="122"/>
                    <a:pt x="66" y="118"/>
                  </a:cubicBezTo>
                  <a:cubicBezTo>
                    <a:pt x="75" y="119"/>
                    <a:pt x="85" y="120"/>
                    <a:pt x="89" y="120"/>
                  </a:cubicBezTo>
                  <a:cubicBezTo>
                    <a:pt x="92" y="120"/>
                    <a:pt x="94" y="120"/>
                    <a:pt x="95" y="118"/>
                  </a:cubicBezTo>
                  <a:cubicBezTo>
                    <a:pt x="99" y="116"/>
                    <a:pt x="101" y="107"/>
                    <a:pt x="104" y="91"/>
                  </a:cubicBezTo>
                  <a:cubicBezTo>
                    <a:pt x="63" y="91"/>
                    <a:pt x="63" y="91"/>
                    <a:pt x="63" y="91"/>
                  </a:cubicBezTo>
                  <a:cubicBezTo>
                    <a:pt x="53" y="113"/>
                    <a:pt x="36" y="125"/>
                    <a:pt x="9" y="132"/>
                  </a:cubicBezTo>
                  <a:cubicBezTo>
                    <a:pt x="8" y="129"/>
                    <a:pt x="4" y="123"/>
                    <a:pt x="1" y="121"/>
                  </a:cubicBezTo>
                  <a:cubicBezTo>
                    <a:pt x="25" y="116"/>
                    <a:pt x="40" y="107"/>
                    <a:pt x="48" y="91"/>
                  </a:cubicBezTo>
                  <a:cubicBezTo>
                    <a:pt x="11" y="91"/>
                    <a:pt x="11" y="91"/>
                    <a:pt x="11" y="91"/>
                  </a:cubicBezTo>
                  <a:cubicBezTo>
                    <a:pt x="11" y="79"/>
                    <a:pt x="11" y="79"/>
                    <a:pt x="11" y="79"/>
                  </a:cubicBezTo>
                  <a:cubicBezTo>
                    <a:pt x="53" y="79"/>
                    <a:pt x="53" y="79"/>
                    <a:pt x="53" y="79"/>
                  </a:cubicBezTo>
                  <a:cubicBezTo>
                    <a:pt x="54" y="75"/>
                    <a:pt x="55" y="71"/>
                    <a:pt x="55" y="66"/>
                  </a:cubicBezTo>
                  <a:cubicBezTo>
                    <a:pt x="69" y="67"/>
                    <a:pt x="69" y="67"/>
                    <a:pt x="69" y="67"/>
                  </a:cubicBezTo>
                  <a:cubicBezTo>
                    <a:pt x="68" y="72"/>
                    <a:pt x="67" y="76"/>
                    <a:pt x="66" y="80"/>
                  </a:cubicBezTo>
                  <a:cubicBezTo>
                    <a:pt x="119" y="79"/>
                    <a:pt x="119" y="79"/>
                    <a:pt x="119" y="79"/>
                  </a:cubicBezTo>
                  <a:close/>
                  <a:moveTo>
                    <a:pt x="40" y="27"/>
                  </a:moveTo>
                  <a:cubicBezTo>
                    <a:pt x="46" y="34"/>
                    <a:pt x="55" y="39"/>
                    <a:pt x="65" y="44"/>
                  </a:cubicBezTo>
                  <a:cubicBezTo>
                    <a:pt x="78" y="38"/>
                    <a:pt x="89" y="32"/>
                    <a:pt x="97" y="25"/>
                  </a:cubicBezTo>
                  <a:cubicBezTo>
                    <a:pt x="42" y="25"/>
                    <a:pt x="42" y="25"/>
                    <a:pt x="42" y="25"/>
                  </a:cubicBezTo>
                  <a:lnTo>
                    <a:pt x="4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55"/>
            <p:cNvSpPr>
              <a:spLocks noEditPoints="1"/>
            </p:cNvSpPr>
            <p:nvPr userDrawn="1"/>
          </p:nvSpPr>
          <p:spPr bwMode="auto">
            <a:xfrm>
              <a:off x="12117450" y="4691366"/>
              <a:ext cx="200025" cy="198438"/>
            </a:xfrm>
            <a:custGeom>
              <a:avLst/>
              <a:gdLst>
                <a:gd name="T0" fmla="*/ 70 w 134"/>
                <a:gd name="T1" fmla="*/ 24 h 132"/>
                <a:gd name="T2" fmla="*/ 51 w 134"/>
                <a:gd name="T3" fmla="*/ 93 h 132"/>
                <a:gd name="T4" fmla="*/ 107 w 134"/>
                <a:gd name="T5" fmla="*/ 114 h 132"/>
                <a:gd name="T6" fmla="*/ 134 w 134"/>
                <a:gd name="T7" fmla="*/ 114 h 132"/>
                <a:gd name="T8" fmla="*/ 129 w 134"/>
                <a:gd name="T9" fmla="*/ 128 h 132"/>
                <a:gd name="T10" fmla="*/ 107 w 134"/>
                <a:gd name="T11" fmla="*/ 128 h 132"/>
                <a:gd name="T12" fmla="*/ 44 w 134"/>
                <a:gd name="T13" fmla="*/ 105 h 132"/>
                <a:gd name="T14" fmla="*/ 11 w 134"/>
                <a:gd name="T15" fmla="*/ 132 h 132"/>
                <a:gd name="T16" fmla="*/ 0 w 134"/>
                <a:gd name="T17" fmla="*/ 122 h 132"/>
                <a:gd name="T18" fmla="*/ 35 w 134"/>
                <a:gd name="T19" fmla="*/ 93 h 132"/>
                <a:gd name="T20" fmla="*/ 22 w 134"/>
                <a:gd name="T21" fmla="*/ 63 h 132"/>
                <a:gd name="T22" fmla="*/ 13 w 134"/>
                <a:gd name="T23" fmla="*/ 78 h 132"/>
                <a:gd name="T24" fmla="*/ 3 w 134"/>
                <a:gd name="T25" fmla="*/ 70 h 132"/>
                <a:gd name="T26" fmla="*/ 26 w 134"/>
                <a:gd name="T27" fmla="*/ 0 h 132"/>
                <a:gd name="T28" fmla="*/ 40 w 134"/>
                <a:gd name="T29" fmla="*/ 4 h 132"/>
                <a:gd name="T30" fmla="*/ 36 w 134"/>
                <a:gd name="T31" fmla="*/ 23 h 132"/>
                <a:gd name="T32" fmla="*/ 59 w 134"/>
                <a:gd name="T33" fmla="*/ 23 h 132"/>
                <a:gd name="T34" fmla="*/ 61 w 134"/>
                <a:gd name="T35" fmla="*/ 22 h 132"/>
                <a:gd name="T36" fmla="*/ 70 w 134"/>
                <a:gd name="T37" fmla="*/ 24 h 132"/>
                <a:gd name="T38" fmla="*/ 33 w 134"/>
                <a:gd name="T39" fmla="*/ 34 h 132"/>
                <a:gd name="T40" fmla="*/ 29 w 134"/>
                <a:gd name="T41" fmla="*/ 46 h 132"/>
                <a:gd name="T42" fmla="*/ 42 w 134"/>
                <a:gd name="T43" fmla="*/ 80 h 132"/>
                <a:gd name="T44" fmla="*/ 55 w 134"/>
                <a:gd name="T45" fmla="*/ 34 h 132"/>
                <a:gd name="T46" fmla="*/ 33 w 134"/>
                <a:gd name="T47" fmla="*/ 34 h 132"/>
                <a:gd name="T48" fmla="*/ 96 w 134"/>
                <a:gd name="T49" fmla="*/ 105 h 132"/>
                <a:gd name="T50" fmla="*/ 81 w 134"/>
                <a:gd name="T51" fmla="*/ 105 h 132"/>
                <a:gd name="T52" fmla="*/ 81 w 134"/>
                <a:gd name="T53" fmla="*/ 0 h 132"/>
                <a:gd name="T54" fmla="*/ 96 w 134"/>
                <a:gd name="T55" fmla="*/ 0 h 132"/>
                <a:gd name="T56" fmla="*/ 96 w 134"/>
                <a:gd name="T57" fmla="*/ 36 h 132"/>
                <a:gd name="T58" fmla="*/ 100 w 134"/>
                <a:gd name="T59" fmla="*/ 34 h 132"/>
                <a:gd name="T60" fmla="*/ 130 w 134"/>
                <a:gd name="T61" fmla="*/ 72 h 132"/>
                <a:gd name="T62" fmla="*/ 118 w 134"/>
                <a:gd name="T63" fmla="*/ 79 h 132"/>
                <a:gd name="T64" fmla="*/ 96 w 134"/>
                <a:gd name="T65" fmla="*/ 48 h 132"/>
                <a:gd name="T66" fmla="*/ 96 w 134"/>
                <a:gd name="T67" fmla="*/ 10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 h="132">
                  <a:moveTo>
                    <a:pt x="70" y="24"/>
                  </a:moveTo>
                  <a:cubicBezTo>
                    <a:pt x="67" y="53"/>
                    <a:pt x="60" y="75"/>
                    <a:pt x="51" y="93"/>
                  </a:cubicBezTo>
                  <a:cubicBezTo>
                    <a:pt x="66" y="110"/>
                    <a:pt x="87" y="114"/>
                    <a:pt x="107" y="114"/>
                  </a:cubicBezTo>
                  <a:cubicBezTo>
                    <a:pt x="113" y="114"/>
                    <a:pt x="128" y="114"/>
                    <a:pt x="134" y="114"/>
                  </a:cubicBezTo>
                  <a:cubicBezTo>
                    <a:pt x="132" y="118"/>
                    <a:pt x="129" y="125"/>
                    <a:pt x="129" y="128"/>
                  </a:cubicBezTo>
                  <a:cubicBezTo>
                    <a:pt x="107" y="128"/>
                    <a:pt x="107" y="128"/>
                    <a:pt x="107" y="128"/>
                  </a:cubicBezTo>
                  <a:cubicBezTo>
                    <a:pt x="83" y="128"/>
                    <a:pt x="61" y="124"/>
                    <a:pt x="44" y="105"/>
                  </a:cubicBezTo>
                  <a:cubicBezTo>
                    <a:pt x="35" y="117"/>
                    <a:pt x="24" y="126"/>
                    <a:pt x="11" y="132"/>
                  </a:cubicBezTo>
                  <a:cubicBezTo>
                    <a:pt x="9" y="129"/>
                    <a:pt x="4" y="124"/>
                    <a:pt x="0" y="122"/>
                  </a:cubicBezTo>
                  <a:cubicBezTo>
                    <a:pt x="14" y="116"/>
                    <a:pt x="26" y="106"/>
                    <a:pt x="35" y="93"/>
                  </a:cubicBezTo>
                  <a:cubicBezTo>
                    <a:pt x="30" y="85"/>
                    <a:pt x="26" y="75"/>
                    <a:pt x="22" y="63"/>
                  </a:cubicBezTo>
                  <a:cubicBezTo>
                    <a:pt x="20" y="69"/>
                    <a:pt x="17" y="74"/>
                    <a:pt x="13" y="78"/>
                  </a:cubicBezTo>
                  <a:cubicBezTo>
                    <a:pt x="11" y="76"/>
                    <a:pt x="6" y="72"/>
                    <a:pt x="3" y="70"/>
                  </a:cubicBezTo>
                  <a:cubicBezTo>
                    <a:pt x="13" y="56"/>
                    <a:pt x="22" y="28"/>
                    <a:pt x="26" y="0"/>
                  </a:cubicBezTo>
                  <a:cubicBezTo>
                    <a:pt x="40" y="4"/>
                    <a:pt x="40" y="4"/>
                    <a:pt x="40" y="4"/>
                  </a:cubicBezTo>
                  <a:cubicBezTo>
                    <a:pt x="39" y="10"/>
                    <a:pt x="38" y="16"/>
                    <a:pt x="36" y="23"/>
                  </a:cubicBezTo>
                  <a:cubicBezTo>
                    <a:pt x="59" y="23"/>
                    <a:pt x="59" y="23"/>
                    <a:pt x="59" y="23"/>
                  </a:cubicBezTo>
                  <a:cubicBezTo>
                    <a:pt x="61" y="22"/>
                    <a:pt x="61" y="22"/>
                    <a:pt x="61" y="22"/>
                  </a:cubicBezTo>
                  <a:lnTo>
                    <a:pt x="70" y="24"/>
                  </a:lnTo>
                  <a:close/>
                  <a:moveTo>
                    <a:pt x="33" y="34"/>
                  </a:moveTo>
                  <a:cubicBezTo>
                    <a:pt x="31" y="38"/>
                    <a:pt x="30" y="42"/>
                    <a:pt x="29" y="46"/>
                  </a:cubicBezTo>
                  <a:cubicBezTo>
                    <a:pt x="33" y="60"/>
                    <a:pt x="37" y="71"/>
                    <a:pt x="42" y="80"/>
                  </a:cubicBezTo>
                  <a:cubicBezTo>
                    <a:pt x="48" y="68"/>
                    <a:pt x="52" y="52"/>
                    <a:pt x="55" y="34"/>
                  </a:cubicBezTo>
                  <a:lnTo>
                    <a:pt x="33" y="34"/>
                  </a:lnTo>
                  <a:close/>
                  <a:moveTo>
                    <a:pt x="96" y="105"/>
                  </a:moveTo>
                  <a:cubicBezTo>
                    <a:pt x="81" y="105"/>
                    <a:pt x="81" y="105"/>
                    <a:pt x="81" y="105"/>
                  </a:cubicBezTo>
                  <a:cubicBezTo>
                    <a:pt x="81" y="0"/>
                    <a:pt x="81" y="0"/>
                    <a:pt x="81" y="0"/>
                  </a:cubicBezTo>
                  <a:cubicBezTo>
                    <a:pt x="96" y="0"/>
                    <a:pt x="96" y="0"/>
                    <a:pt x="96" y="0"/>
                  </a:cubicBezTo>
                  <a:cubicBezTo>
                    <a:pt x="96" y="36"/>
                    <a:pt x="96" y="36"/>
                    <a:pt x="96" y="36"/>
                  </a:cubicBezTo>
                  <a:cubicBezTo>
                    <a:pt x="100" y="34"/>
                    <a:pt x="100" y="34"/>
                    <a:pt x="100" y="34"/>
                  </a:cubicBezTo>
                  <a:cubicBezTo>
                    <a:pt x="111" y="46"/>
                    <a:pt x="124" y="62"/>
                    <a:pt x="130" y="72"/>
                  </a:cubicBezTo>
                  <a:cubicBezTo>
                    <a:pt x="118" y="79"/>
                    <a:pt x="118" y="79"/>
                    <a:pt x="118" y="79"/>
                  </a:cubicBezTo>
                  <a:cubicBezTo>
                    <a:pt x="113" y="71"/>
                    <a:pt x="105" y="59"/>
                    <a:pt x="96" y="48"/>
                  </a:cubicBezTo>
                  <a:lnTo>
                    <a:pt x="96"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715843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98500" y="467360"/>
            <a:ext cx="10795000" cy="898144"/>
          </a:xfrm>
          <a:prstGeom prst="rect">
            <a:avLst/>
          </a:prstGeom>
        </p:spPr>
        <p:txBody>
          <a:bodyPr anchor="b"/>
          <a:lstStyle>
            <a:lvl1pPr>
              <a:defRPr>
                <a:solidFill>
                  <a:schemeClr val="accent2">
                    <a:lumMod val="40000"/>
                    <a:lumOff val="60000"/>
                  </a:schemeClr>
                </a:solidFill>
              </a:defRPr>
            </a:lvl1pPr>
          </a:lstStyle>
          <a:p>
            <a:r>
              <a:rPr lang="zh-CN" altLang="en-US" dirty="0"/>
              <a:t>单击此处编辑母版标题样式</a:t>
            </a:r>
            <a:endParaRPr lang="zh-CN" dirty="0"/>
          </a:p>
        </p:txBody>
      </p:sp>
      <p:sp>
        <p:nvSpPr>
          <p:cNvPr id="3" name="内容占位符 2"/>
          <p:cNvSpPr>
            <a:spLocks noGrp="1"/>
          </p:cNvSpPr>
          <p:nvPr>
            <p:ph idx="1"/>
          </p:nvPr>
        </p:nvSpPr>
        <p:spPr>
          <a:xfrm>
            <a:off x="698500" y="1626669"/>
            <a:ext cx="10795000" cy="4402912"/>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CN" dirty="0"/>
          </a:p>
        </p:txBody>
      </p:sp>
    </p:spTree>
    <p:extLst>
      <p:ext uri="{BB962C8B-B14F-4D97-AF65-F5344CB8AC3E}">
        <p14:creationId xmlns:p14="http://schemas.microsoft.com/office/powerpoint/2010/main" val="4159342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98501" y="1626669"/>
            <a:ext cx="5087619" cy="4399227"/>
          </a:xfrm>
          <a:prstGeom prst="rect">
            <a:avLst/>
          </a:prstGeo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CN" dirty="0"/>
          </a:p>
        </p:txBody>
      </p:sp>
      <p:sp>
        <p:nvSpPr>
          <p:cNvPr id="4" name="内容占位符 3"/>
          <p:cNvSpPr>
            <a:spLocks noGrp="1"/>
          </p:cNvSpPr>
          <p:nvPr>
            <p:ph sz="half" idx="2"/>
          </p:nvPr>
        </p:nvSpPr>
        <p:spPr>
          <a:xfrm>
            <a:off x="6405880" y="1626669"/>
            <a:ext cx="5087619" cy="4399227"/>
          </a:xfrm>
          <a:prstGeom prst="rect">
            <a:avLst/>
          </a:prstGeo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CN" dirty="0"/>
          </a:p>
        </p:txBody>
      </p:sp>
      <p:sp>
        <p:nvSpPr>
          <p:cNvPr id="9" name="标题 1"/>
          <p:cNvSpPr>
            <a:spLocks noGrp="1"/>
          </p:cNvSpPr>
          <p:nvPr>
            <p:ph type="title"/>
          </p:nvPr>
        </p:nvSpPr>
        <p:spPr>
          <a:xfrm>
            <a:off x="698500" y="467360"/>
            <a:ext cx="10795000" cy="898144"/>
          </a:xfrm>
          <a:prstGeom prst="rect">
            <a:avLst/>
          </a:prstGeom>
        </p:spPr>
        <p:txBody>
          <a:bodyPr anchor="b"/>
          <a:lstStyle>
            <a:lvl1pPr>
              <a:defRPr>
                <a:solidFill>
                  <a:schemeClr val="accent2">
                    <a:lumMod val="40000"/>
                    <a:lumOff val="60000"/>
                  </a:schemeClr>
                </a:solidFill>
              </a:defRPr>
            </a:lvl1pPr>
          </a:lstStyle>
          <a:p>
            <a:r>
              <a:rPr lang="zh-CN" altLang="en-US" dirty="0"/>
              <a:t>单击此处编辑母版标题样式</a:t>
            </a:r>
            <a:endParaRPr lang="zh-CN" dirty="0"/>
          </a:p>
        </p:txBody>
      </p:sp>
    </p:spTree>
    <p:extLst>
      <p:ext uri="{BB962C8B-B14F-4D97-AF65-F5344CB8AC3E}">
        <p14:creationId xmlns:p14="http://schemas.microsoft.com/office/powerpoint/2010/main" val="2923056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98501" y="1608864"/>
            <a:ext cx="5087619" cy="473936"/>
          </a:xfrm>
          <a:prstGeom prst="rect">
            <a:avLst/>
          </a:prstGeom>
        </p:spPr>
        <p:txBody>
          <a:bodyPr anchor="ctr">
            <a:normAutofit/>
          </a:bodyPr>
          <a:lstStyle>
            <a:lvl1pPr marL="0" indent="0" latinLnBrk="0">
              <a:spcBef>
                <a:spcPts val="0"/>
              </a:spcBef>
              <a:buNone/>
              <a:defRPr lang="zh-CN" sz="2000" b="0" cap="all" baseline="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dirty="0"/>
              <a:t>单击此处编辑母版文本样式</a:t>
            </a:r>
          </a:p>
        </p:txBody>
      </p:sp>
      <p:sp>
        <p:nvSpPr>
          <p:cNvPr id="5" name="文本占位符 4"/>
          <p:cNvSpPr>
            <a:spLocks noGrp="1"/>
          </p:cNvSpPr>
          <p:nvPr>
            <p:ph type="body" sz="quarter" idx="3"/>
          </p:nvPr>
        </p:nvSpPr>
        <p:spPr>
          <a:xfrm>
            <a:off x="6405880" y="1608864"/>
            <a:ext cx="5087619" cy="473936"/>
          </a:xfrm>
          <a:prstGeom prst="rect">
            <a:avLst/>
          </a:prstGeom>
        </p:spPr>
        <p:txBody>
          <a:bodyPr anchor="ctr">
            <a:normAutofit/>
          </a:bodyPr>
          <a:lstStyle>
            <a:lvl1pPr marL="0" indent="0" latinLnBrk="0">
              <a:spcBef>
                <a:spcPts val="0"/>
              </a:spcBef>
              <a:buNone/>
              <a:defRPr lang="zh-CN" sz="2000" b="0" cap="all" baseline="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dirty="0"/>
              <a:t>单击此处编辑母版文本样式</a:t>
            </a:r>
          </a:p>
        </p:txBody>
      </p:sp>
      <p:sp>
        <p:nvSpPr>
          <p:cNvPr id="11" name="内容占位符 2"/>
          <p:cNvSpPr>
            <a:spLocks noGrp="1"/>
          </p:cNvSpPr>
          <p:nvPr>
            <p:ph sz="half" idx="10"/>
          </p:nvPr>
        </p:nvSpPr>
        <p:spPr>
          <a:xfrm>
            <a:off x="698501" y="2232732"/>
            <a:ext cx="5087619" cy="2097968"/>
          </a:xfrm>
          <a:prstGeom prst="rect">
            <a:avLst/>
          </a:prstGeom>
        </p:spPr>
        <p:txBody>
          <a:bodyPr>
            <a:normAutofit/>
          </a:bodyPr>
          <a:lstStyle>
            <a:lvl1pPr latinLnBrk="0">
              <a:defRPr lang="zh-CN" altLang="en-US" dirty="0" smtClean="0"/>
            </a:lvl1pPr>
            <a:lvl2pPr latinLnBrk="0">
              <a:defRPr lang="zh-CN" altLang="en-US" dirty="0" smtClean="0"/>
            </a:lvl2pPr>
            <a:lvl3pPr latinLnBrk="0">
              <a:defRPr lang="zh-CN" altLang="en-US" dirty="0" smtClean="0"/>
            </a:lvl3pPr>
            <a:lvl4pPr latinLnBrk="0">
              <a:defRPr lang="zh-CN" altLang="en-US" dirty="0" smtClean="0"/>
            </a:lvl4pPr>
            <a:lvl5pPr latinLnBrk="0">
              <a:defRPr lang="zh-CN" dirty="0"/>
            </a:lvl5pPr>
            <a:lvl6pPr latinLnBrk="0">
              <a:defRPr lang="zh-CN" sz="1400"/>
            </a:lvl6pPr>
            <a:lvl7pPr latinLnBrk="0">
              <a:defRPr lang="zh-CN" sz="1400"/>
            </a:lvl7pPr>
            <a:lvl8pPr latinLnBrk="0">
              <a:defRPr lang="zh-CN" sz="1400"/>
            </a:lvl8pPr>
            <a:lvl9pPr latinLnBrk="0">
              <a:defRPr lang="zh-CN" sz="14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CN" dirty="0"/>
          </a:p>
        </p:txBody>
      </p:sp>
      <p:sp>
        <p:nvSpPr>
          <p:cNvPr id="12" name="内容占位符 3"/>
          <p:cNvSpPr>
            <a:spLocks noGrp="1"/>
          </p:cNvSpPr>
          <p:nvPr>
            <p:ph sz="half" idx="2"/>
          </p:nvPr>
        </p:nvSpPr>
        <p:spPr>
          <a:xfrm>
            <a:off x="6405880" y="2232732"/>
            <a:ext cx="5087619" cy="2097968"/>
          </a:xfrm>
          <a:prstGeom prst="rect">
            <a:avLst/>
          </a:prstGeom>
        </p:spPr>
        <p:txBody>
          <a:bodyPr>
            <a:normAutofit/>
          </a:bodyPr>
          <a:lstStyle>
            <a:lvl1pPr latinLnBrk="0">
              <a:defRPr lang="zh-CN" altLang="en-US" dirty="0" smtClean="0"/>
            </a:lvl1pPr>
            <a:lvl2pPr latinLnBrk="0">
              <a:defRPr lang="zh-CN" altLang="en-US" dirty="0" smtClean="0"/>
            </a:lvl2pPr>
            <a:lvl3pPr latinLnBrk="0">
              <a:defRPr lang="zh-CN" altLang="en-US" dirty="0" smtClean="0"/>
            </a:lvl3pPr>
            <a:lvl4pPr latinLnBrk="0">
              <a:defRPr lang="zh-CN" altLang="en-US" dirty="0" smtClean="0"/>
            </a:lvl4pPr>
            <a:lvl5pPr latinLnBrk="0">
              <a:defRPr lang="zh-CN" dirty="0"/>
            </a:lvl5pPr>
            <a:lvl6pPr latinLnBrk="0">
              <a:defRPr lang="zh-CN" sz="1400"/>
            </a:lvl6pPr>
            <a:lvl7pPr latinLnBrk="0">
              <a:defRPr lang="zh-CN" sz="1400"/>
            </a:lvl7pPr>
            <a:lvl8pPr latinLnBrk="0">
              <a:defRPr lang="zh-CN" sz="1400"/>
            </a:lvl8pPr>
            <a:lvl9pPr latinLnBrk="0">
              <a:defRPr lang="zh-CN" sz="14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CN" dirty="0"/>
          </a:p>
        </p:txBody>
      </p:sp>
      <p:sp>
        <p:nvSpPr>
          <p:cNvPr id="14" name="标题 1"/>
          <p:cNvSpPr>
            <a:spLocks noGrp="1"/>
          </p:cNvSpPr>
          <p:nvPr>
            <p:ph type="title"/>
          </p:nvPr>
        </p:nvSpPr>
        <p:spPr>
          <a:xfrm>
            <a:off x="698500" y="467360"/>
            <a:ext cx="10795000" cy="898144"/>
          </a:xfrm>
          <a:prstGeom prst="rect">
            <a:avLst/>
          </a:prstGeom>
        </p:spPr>
        <p:txBody>
          <a:bodyPr anchor="b"/>
          <a:lstStyle>
            <a:lvl1pPr>
              <a:defRPr>
                <a:solidFill>
                  <a:schemeClr val="accent2">
                    <a:lumMod val="40000"/>
                    <a:lumOff val="60000"/>
                  </a:schemeClr>
                </a:solidFill>
              </a:defRPr>
            </a:lvl1pPr>
          </a:lstStyle>
          <a:p>
            <a:r>
              <a:rPr lang="zh-CN" altLang="en-US" dirty="0"/>
              <a:t>单击此处编辑母版标题样式</a:t>
            </a:r>
            <a:endParaRPr lang="zh-CN" dirty="0"/>
          </a:p>
        </p:txBody>
      </p:sp>
      <p:sp>
        <p:nvSpPr>
          <p:cNvPr id="18" name="文本占位符 17"/>
          <p:cNvSpPr>
            <a:spLocks noGrp="1"/>
          </p:cNvSpPr>
          <p:nvPr>
            <p:ph type="body" sz="quarter" idx="11"/>
          </p:nvPr>
        </p:nvSpPr>
        <p:spPr>
          <a:xfrm>
            <a:off x="698500" y="4483100"/>
            <a:ext cx="5088467" cy="16510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 name="文本占位符 17"/>
          <p:cNvSpPr>
            <a:spLocks noGrp="1"/>
          </p:cNvSpPr>
          <p:nvPr>
            <p:ph type="body" sz="quarter" idx="12"/>
          </p:nvPr>
        </p:nvSpPr>
        <p:spPr>
          <a:xfrm>
            <a:off x="6405880" y="4483100"/>
            <a:ext cx="5088467" cy="16510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57080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5570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7470648" y="2350008"/>
            <a:ext cx="4206240" cy="1993392"/>
          </a:xfrm>
          <a:prstGeom prst="rect">
            <a:avLst/>
          </a:prstGeom>
        </p:spPr>
        <p:txBody>
          <a:bodyPr anchor="b">
            <a:normAutofit/>
          </a:bodyPr>
          <a:lstStyle>
            <a:lvl1pPr latinLnBrk="0">
              <a:defRPr lang="zh-CN" sz="3400" b="0"/>
            </a:lvl1pPr>
          </a:lstStyle>
          <a:p>
            <a:r>
              <a:rPr lang="zh-CN" altLang="en-US"/>
              <a:t>单击此处编辑母版标题样式</a:t>
            </a:r>
            <a:endParaRPr lang="zh-CN"/>
          </a:p>
        </p:txBody>
      </p:sp>
      <p:sp>
        <p:nvSpPr>
          <p:cNvPr id="3" name="内容占位符 2"/>
          <p:cNvSpPr>
            <a:spLocks noGrp="1"/>
          </p:cNvSpPr>
          <p:nvPr>
            <p:ph idx="1"/>
          </p:nvPr>
        </p:nvSpPr>
        <p:spPr>
          <a:xfrm>
            <a:off x="457200" y="758952"/>
            <a:ext cx="6629400" cy="5330952"/>
          </a:xfrm>
          <a:prstGeom prst="rect">
            <a:avLst/>
          </a:prstGeo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文本占位符 3"/>
          <p:cNvSpPr>
            <a:spLocks noGrp="1"/>
          </p:cNvSpPr>
          <p:nvPr>
            <p:ph type="body" sz="half" idx="2"/>
          </p:nvPr>
        </p:nvSpPr>
        <p:spPr>
          <a:xfrm>
            <a:off x="7470648" y="4361688"/>
            <a:ext cx="4206240" cy="1728216"/>
          </a:xfrm>
          <a:prstGeom prst="rect">
            <a:avLst/>
          </a:prstGeom>
        </p:spPr>
        <p:txBody>
          <a:bodyPr>
            <a:normAutofit/>
          </a:bodyPr>
          <a:lstStyle>
            <a:lvl1pPr marL="0" indent="0" latinLnBrk="0">
              <a:spcBef>
                <a:spcPts val="1200"/>
              </a:spcBef>
              <a:buNone/>
              <a:defRPr lang="zh-CN" sz="16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p>
        </p:txBody>
      </p:sp>
    </p:spTree>
    <p:extLst>
      <p:ext uri="{BB962C8B-B14F-4D97-AF65-F5344CB8AC3E}">
        <p14:creationId xmlns:p14="http://schemas.microsoft.com/office/powerpoint/2010/main" val="1435946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7470648" y="2350008"/>
            <a:ext cx="4206240" cy="1993392"/>
          </a:xfrm>
          <a:prstGeom prst="rect">
            <a:avLst/>
          </a:prstGeom>
        </p:spPr>
        <p:txBody>
          <a:bodyPr anchor="b">
            <a:normAutofit/>
          </a:bodyPr>
          <a:lstStyle>
            <a:lvl1pPr latinLnBrk="0">
              <a:defRPr lang="zh-CN" sz="3400" b="0"/>
            </a:lvl1pPr>
          </a:lstStyle>
          <a:p>
            <a:r>
              <a:rPr lang="zh-CN" altLang="en-US"/>
              <a:t>单击此处编辑母版标题样式</a:t>
            </a:r>
            <a:endParaRPr lang="zh-CN"/>
          </a:p>
        </p:txBody>
      </p:sp>
      <p:sp>
        <p:nvSpPr>
          <p:cNvPr id="3" name="图片占位符 2"/>
          <p:cNvSpPr>
            <a:spLocks noGrp="1"/>
          </p:cNvSpPr>
          <p:nvPr>
            <p:ph type="pic" idx="1"/>
          </p:nvPr>
        </p:nvSpPr>
        <p:spPr>
          <a:xfrm>
            <a:off x="301752" y="502920"/>
            <a:ext cx="6702552" cy="5843016"/>
          </a:xfrm>
          <a:prstGeom prst="rect">
            <a:avLst/>
          </a:prstGeom>
          <a:solidFill>
            <a:schemeClr val="accent1">
              <a:lumMod val="40000"/>
              <a:lumOff val="60000"/>
            </a:schemeClr>
          </a:solidFill>
        </p:spPr>
        <p:txBody>
          <a:bodyPr/>
          <a:lstStyle>
            <a:lvl1pPr marL="0" indent="0" algn="ctr" latinLnBrk="0">
              <a:buNone/>
              <a:defRPr lang="zh-CN" sz="3200">
                <a:solidFill>
                  <a:schemeClr val="bg1"/>
                </a:solidFill>
              </a:defRPr>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7470648" y="4361688"/>
            <a:ext cx="4206240" cy="1728216"/>
          </a:xfrm>
          <a:prstGeom prst="rect">
            <a:avLst/>
          </a:prstGeom>
        </p:spPr>
        <p:txBody>
          <a:bodyPr>
            <a:normAutofit/>
          </a:bodyPr>
          <a:lstStyle>
            <a:lvl1pPr marL="0" indent="0" latinLnBrk="0">
              <a:spcBef>
                <a:spcPts val="1200"/>
              </a:spcBef>
              <a:buNone/>
              <a:defRPr lang="zh-CN" sz="16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p>
        </p:txBody>
      </p:sp>
    </p:spTree>
    <p:extLst>
      <p:ext uri="{BB962C8B-B14F-4D97-AF65-F5344CB8AC3E}">
        <p14:creationId xmlns:p14="http://schemas.microsoft.com/office/powerpoint/2010/main" val="1371734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6467476"/>
            <a:ext cx="12188827" cy="390525"/>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latin typeface="Microsoft YaHei" panose="020B0503020204020204" pitchFamily="34" charset="-122"/>
              <a:ea typeface="Microsoft YaHei" panose="020B0503020204020204" pitchFamily="34" charset="-122"/>
            </a:endParaRPr>
          </a:p>
        </p:txBody>
      </p:sp>
      <p:sp>
        <p:nvSpPr>
          <p:cNvPr id="12" name="矩形 11"/>
          <p:cNvSpPr/>
          <p:nvPr userDrawn="1"/>
        </p:nvSpPr>
        <p:spPr>
          <a:xfrm>
            <a:off x="0" y="833120"/>
            <a:ext cx="222251" cy="49174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grpSp>
        <p:nvGrpSpPr>
          <p:cNvPr id="5" name="组合 4"/>
          <p:cNvGrpSpPr>
            <a:grpSpLocks noChangeAspect="1"/>
          </p:cNvGrpSpPr>
          <p:nvPr userDrawn="1"/>
        </p:nvGrpSpPr>
        <p:grpSpPr>
          <a:xfrm>
            <a:off x="10261176" y="6553202"/>
            <a:ext cx="1768391" cy="235523"/>
            <a:chOff x="8729725" y="4570716"/>
            <a:chExt cx="3587750" cy="477838"/>
          </a:xfrm>
          <a:solidFill>
            <a:schemeClr val="tx1">
              <a:alpha val="70000"/>
            </a:schemeClr>
          </a:solidFill>
        </p:grpSpPr>
        <p:sp>
          <p:nvSpPr>
            <p:cNvPr id="6"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53"/>
            <p:cNvSpPr>
              <a:spLocks noEditPoints="1"/>
            </p:cNvSpPr>
            <p:nvPr userDrawn="1"/>
          </p:nvSpPr>
          <p:spPr bwMode="auto">
            <a:xfrm>
              <a:off x="11687238" y="4692954"/>
              <a:ext cx="201613" cy="196850"/>
            </a:xfrm>
            <a:custGeom>
              <a:avLst/>
              <a:gdLst>
                <a:gd name="T0" fmla="*/ 109 w 136"/>
                <a:gd name="T1" fmla="*/ 93 h 131"/>
                <a:gd name="T2" fmla="*/ 126 w 136"/>
                <a:gd name="T3" fmla="*/ 131 h 131"/>
                <a:gd name="T4" fmla="*/ 68 w 136"/>
                <a:gd name="T5" fmla="*/ 131 h 131"/>
                <a:gd name="T6" fmla="*/ 93 w 136"/>
                <a:gd name="T7" fmla="*/ 93 h 131"/>
                <a:gd name="T8" fmla="*/ 73 w 136"/>
                <a:gd name="T9" fmla="*/ 71 h 131"/>
                <a:gd name="T10" fmla="*/ 44 w 136"/>
                <a:gd name="T11" fmla="*/ 82 h 131"/>
                <a:gd name="T12" fmla="*/ 72 w 136"/>
                <a:gd name="T13" fmla="*/ 85 h 131"/>
                <a:gd name="T14" fmla="*/ 44 w 136"/>
                <a:gd name="T15" fmla="*/ 100 h 131"/>
                <a:gd name="T16" fmla="*/ 38 w 136"/>
                <a:gd name="T17" fmla="*/ 129 h 131"/>
                <a:gd name="T18" fmla="*/ 14 w 136"/>
                <a:gd name="T19" fmla="*/ 119 h 131"/>
                <a:gd name="T20" fmla="*/ 31 w 136"/>
                <a:gd name="T21" fmla="*/ 117 h 131"/>
                <a:gd name="T22" fmla="*/ 3 w 136"/>
                <a:gd name="T23" fmla="*/ 104 h 131"/>
                <a:gd name="T24" fmla="*/ 31 w 136"/>
                <a:gd name="T25" fmla="*/ 89 h 131"/>
                <a:gd name="T26" fmla="*/ 31 w 136"/>
                <a:gd name="T27" fmla="*/ 80 h 131"/>
                <a:gd name="T28" fmla="*/ 33 w 136"/>
                <a:gd name="T29" fmla="*/ 69 h 131"/>
                <a:gd name="T30" fmla="*/ 0 w 136"/>
                <a:gd name="T31" fmla="*/ 75 h 131"/>
                <a:gd name="T32" fmla="*/ 14 w 136"/>
                <a:gd name="T33" fmla="*/ 58 h 131"/>
                <a:gd name="T34" fmla="*/ 35 w 136"/>
                <a:gd name="T35" fmla="*/ 49 h 131"/>
                <a:gd name="T36" fmla="*/ 1 w 136"/>
                <a:gd name="T37" fmla="*/ 37 h 131"/>
                <a:gd name="T38" fmla="*/ 25 w 136"/>
                <a:gd name="T39" fmla="*/ 25 h 131"/>
                <a:gd name="T40" fmla="*/ 7 w 136"/>
                <a:gd name="T41" fmla="*/ 14 h 131"/>
                <a:gd name="T42" fmla="*/ 25 w 136"/>
                <a:gd name="T43" fmla="*/ 0 h 131"/>
                <a:gd name="T44" fmla="*/ 37 w 136"/>
                <a:gd name="T45" fmla="*/ 14 h 131"/>
                <a:gd name="T46" fmla="*/ 53 w 136"/>
                <a:gd name="T47" fmla="*/ 24 h 131"/>
                <a:gd name="T48" fmla="*/ 75 w 136"/>
                <a:gd name="T49" fmla="*/ 7 h 131"/>
                <a:gd name="T50" fmla="*/ 70 w 136"/>
                <a:gd name="T51" fmla="*/ 38 h 131"/>
                <a:gd name="T52" fmla="*/ 84 w 136"/>
                <a:gd name="T53" fmla="*/ 0 h 131"/>
                <a:gd name="T54" fmla="*/ 92 w 136"/>
                <a:gd name="T55" fmla="*/ 26 h 131"/>
                <a:gd name="T56" fmla="*/ 133 w 136"/>
                <a:gd name="T57" fmla="*/ 37 h 131"/>
                <a:gd name="T58" fmla="*/ 45 w 136"/>
                <a:gd name="T59" fmla="*/ 36 h 131"/>
                <a:gd name="T60" fmla="*/ 38 w 136"/>
                <a:gd name="T61" fmla="*/ 24 h 131"/>
                <a:gd name="T62" fmla="*/ 45 w 136"/>
                <a:gd name="T63" fmla="*/ 36 h 131"/>
                <a:gd name="T64" fmla="*/ 71 w 136"/>
                <a:gd name="T65" fmla="*/ 48 h 131"/>
                <a:gd name="T66" fmla="*/ 44 w 136"/>
                <a:gd name="T67" fmla="*/ 57 h 131"/>
                <a:gd name="T68" fmla="*/ 58 w 136"/>
                <a:gd name="T69" fmla="*/ 56 h 131"/>
                <a:gd name="T70" fmla="*/ 90 w 136"/>
                <a:gd name="T71" fmla="*/ 37 h 131"/>
                <a:gd name="T72" fmla="*/ 111 w 136"/>
                <a:gd name="T73" fmla="*/ 37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 h="131">
                  <a:moveTo>
                    <a:pt x="125" y="37"/>
                  </a:moveTo>
                  <a:cubicBezTo>
                    <a:pt x="122" y="59"/>
                    <a:pt x="117" y="78"/>
                    <a:pt x="109" y="93"/>
                  </a:cubicBezTo>
                  <a:cubicBezTo>
                    <a:pt x="116" y="104"/>
                    <a:pt x="124" y="113"/>
                    <a:pt x="136" y="119"/>
                  </a:cubicBezTo>
                  <a:cubicBezTo>
                    <a:pt x="132" y="122"/>
                    <a:pt x="128" y="127"/>
                    <a:pt x="126" y="131"/>
                  </a:cubicBezTo>
                  <a:cubicBezTo>
                    <a:pt x="116" y="125"/>
                    <a:pt x="107" y="116"/>
                    <a:pt x="100" y="106"/>
                  </a:cubicBezTo>
                  <a:cubicBezTo>
                    <a:pt x="92" y="116"/>
                    <a:pt x="82" y="125"/>
                    <a:pt x="68" y="131"/>
                  </a:cubicBezTo>
                  <a:cubicBezTo>
                    <a:pt x="67" y="128"/>
                    <a:pt x="63" y="122"/>
                    <a:pt x="60" y="119"/>
                  </a:cubicBezTo>
                  <a:cubicBezTo>
                    <a:pt x="75" y="113"/>
                    <a:pt x="85" y="104"/>
                    <a:pt x="93" y="93"/>
                  </a:cubicBezTo>
                  <a:cubicBezTo>
                    <a:pt x="88" y="82"/>
                    <a:pt x="84" y="70"/>
                    <a:pt x="82" y="57"/>
                  </a:cubicBezTo>
                  <a:cubicBezTo>
                    <a:pt x="79" y="63"/>
                    <a:pt x="76" y="67"/>
                    <a:pt x="73" y="71"/>
                  </a:cubicBezTo>
                  <a:cubicBezTo>
                    <a:pt x="72" y="69"/>
                    <a:pt x="68" y="66"/>
                    <a:pt x="65" y="63"/>
                  </a:cubicBezTo>
                  <a:cubicBezTo>
                    <a:pt x="59" y="70"/>
                    <a:pt x="51" y="77"/>
                    <a:pt x="44" y="82"/>
                  </a:cubicBezTo>
                  <a:cubicBezTo>
                    <a:pt x="44" y="88"/>
                    <a:pt x="44" y="88"/>
                    <a:pt x="44" y="88"/>
                  </a:cubicBezTo>
                  <a:cubicBezTo>
                    <a:pt x="53" y="87"/>
                    <a:pt x="63" y="86"/>
                    <a:pt x="72" y="85"/>
                  </a:cubicBezTo>
                  <a:cubicBezTo>
                    <a:pt x="72" y="97"/>
                    <a:pt x="72" y="97"/>
                    <a:pt x="72" y="97"/>
                  </a:cubicBezTo>
                  <a:cubicBezTo>
                    <a:pt x="44" y="100"/>
                    <a:pt x="44" y="100"/>
                    <a:pt x="44" y="100"/>
                  </a:cubicBezTo>
                  <a:cubicBezTo>
                    <a:pt x="44" y="117"/>
                    <a:pt x="44" y="117"/>
                    <a:pt x="44" y="117"/>
                  </a:cubicBezTo>
                  <a:cubicBezTo>
                    <a:pt x="44" y="123"/>
                    <a:pt x="43" y="127"/>
                    <a:pt x="38" y="129"/>
                  </a:cubicBezTo>
                  <a:cubicBezTo>
                    <a:pt x="34" y="131"/>
                    <a:pt x="28" y="131"/>
                    <a:pt x="18" y="131"/>
                  </a:cubicBezTo>
                  <a:cubicBezTo>
                    <a:pt x="18" y="127"/>
                    <a:pt x="16" y="122"/>
                    <a:pt x="14" y="119"/>
                  </a:cubicBezTo>
                  <a:cubicBezTo>
                    <a:pt x="21" y="119"/>
                    <a:pt x="27" y="119"/>
                    <a:pt x="29" y="119"/>
                  </a:cubicBezTo>
                  <a:cubicBezTo>
                    <a:pt x="31" y="119"/>
                    <a:pt x="31" y="119"/>
                    <a:pt x="31" y="117"/>
                  </a:cubicBezTo>
                  <a:cubicBezTo>
                    <a:pt x="31" y="101"/>
                    <a:pt x="31" y="101"/>
                    <a:pt x="31" y="101"/>
                  </a:cubicBezTo>
                  <a:cubicBezTo>
                    <a:pt x="3" y="104"/>
                    <a:pt x="3" y="104"/>
                    <a:pt x="3" y="104"/>
                  </a:cubicBezTo>
                  <a:cubicBezTo>
                    <a:pt x="1" y="92"/>
                    <a:pt x="1" y="92"/>
                    <a:pt x="1" y="92"/>
                  </a:cubicBezTo>
                  <a:cubicBezTo>
                    <a:pt x="10" y="91"/>
                    <a:pt x="20" y="90"/>
                    <a:pt x="31" y="89"/>
                  </a:cubicBezTo>
                  <a:cubicBezTo>
                    <a:pt x="31" y="80"/>
                    <a:pt x="31" y="80"/>
                    <a:pt x="31" y="80"/>
                  </a:cubicBezTo>
                  <a:cubicBezTo>
                    <a:pt x="31" y="80"/>
                    <a:pt x="31" y="80"/>
                    <a:pt x="31" y="80"/>
                  </a:cubicBezTo>
                  <a:cubicBezTo>
                    <a:pt x="36" y="77"/>
                    <a:pt x="41" y="73"/>
                    <a:pt x="46" y="69"/>
                  </a:cubicBezTo>
                  <a:cubicBezTo>
                    <a:pt x="33" y="69"/>
                    <a:pt x="33" y="69"/>
                    <a:pt x="33" y="69"/>
                  </a:cubicBezTo>
                  <a:cubicBezTo>
                    <a:pt x="26" y="75"/>
                    <a:pt x="18" y="81"/>
                    <a:pt x="10" y="85"/>
                  </a:cubicBezTo>
                  <a:cubicBezTo>
                    <a:pt x="8" y="83"/>
                    <a:pt x="3" y="78"/>
                    <a:pt x="0" y="75"/>
                  </a:cubicBezTo>
                  <a:cubicBezTo>
                    <a:pt x="5" y="73"/>
                    <a:pt x="10" y="70"/>
                    <a:pt x="14" y="67"/>
                  </a:cubicBezTo>
                  <a:cubicBezTo>
                    <a:pt x="14" y="58"/>
                    <a:pt x="14" y="58"/>
                    <a:pt x="14" y="58"/>
                  </a:cubicBezTo>
                  <a:cubicBezTo>
                    <a:pt x="26" y="58"/>
                    <a:pt x="26" y="58"/>
                    <a:pt x="26" y="58"/>
                  </a:cubicBezTo>
                  <a:cubicBezTo>
                    <a:pt x="29" y="55"/>
                    <a:pt x="32" y="52"/>
                    <a:pt x="35" y="49"/>
                  </a:cubicBezTo>
                  <a:cubicBezTo>
                    <a:pt x="1" y="49"/>
                    <a:pt x="1" y="49"/>
                    <a:pt x="1" y="49"/>
                  </a:cubicBezTo>
                  <a:cubicBezTo>
                    <a:pt x="1" y="37"/>
                    <a:pt x="1" y="37"/>
                    <a:pt x="1" y="37"/>
                  </a:cubicBezTo>
                  <a:cubicBezTo>
                    <a:pt x="25" y="37"/>
                    <a:pt x="25" y="37"/>
                    <a:pt x="25" y="37"/>
                  </a:cubicBezTo>
                  <a:cubicBezTo>
                    <a:pt x="25" y="25"/>
                    <a:pt x="25" y="25"/>
                    <a:pt x="25" y="25"/>
                  </a:cubicBezTo>
                  <a:cubicBezTo>
                    <a:pt x="7" y="25"/>
                    <a:pt x="7" y="25"/>
                    <a:pt x="7" y="25"/>
                  </a:cubicBezTo>
                  <a:cubicBezTo>
                    <a:pt x="7" y="14"/>
                    <a:pt x="7" y="14"/>
                    <a:pt x="7" y="14"/>
                  </a:cubicBezTo>
                  <a:cubicBezTo>
                    <a:pt x="25" y="14"/>
                    <a:pt x="25" y="14"/>
                    <a:pt x="25" y="14"/>
                  </a:cubicBezTo>
                  <a:cubicBezTo>
                    <a:pt x="25" y="0"/>
                    <a:pt x="25" y="0"/>
                    <a:pt x="25" y="0"/>
                  </a:cubicBezTo>
                  <a:cubicBezTo>
                    <a:pt x="37" y="0"/>
                    <a:pt x="37" y="0"/>
                    <a:pt x="37" y="0"/>
                  </a:cubicBezTo>
                  <a:cubicBezTo>
                    <a:pt x="37" y="14"/>
                    <a:pt x="37" y="14"/>
                    <a:pt x="37" y="14"/>
                  </a:cubicBezTo>
                  <a:cubicBezTo>
                    <a:pt x="53" y="14"/>
                    <a:pt x="53" y="14"/>
                    <a:pt x="53" y="14"/>
                  </a:cubicBezTo>
                  <a:cubicBezTo>
                    <a:pt x="53" y="24"/>
                    <a:pt x="53" y="24"/>
                    <a:pt x="53" y="24"/>
                  </a:cubicBezTo>
                  <a:cubicBezTo>
                    <a:pt x="57" y="17"/>
                    <a:pt x="60" y="11"/>
                    <a:pt x="63" y="3"/>
                  </a:cubicBezTo>
                  <a:cubicBezTo>
                    <a:pt x="75" y="7"/>
                    <a:pt x="75" y="7"/>
                    <a:pt x="75" y="7"/>
                  </a:cubicBezTo>
                  <a:cubicBezTo>
                    <a:pt x="71" y="18"/>
                    <a:pt x="66" y="28"/>
                    <a:pt x="59" y="38"/>
                  </a:cubicBezTo>
                  <a:cubicBezTo>
                    <a:pt x="70" y="38"/>
                    <a:pt x="70" y="38"/>
                    <a:pt x="70" y="38"/>
                  </a:cubicBezTo>
                  <a:cubicBezTo>
                    <a:pt x="70" y="49"/>
                    <a:pt x="70" y="49"/>
                    <a:pt x="70" y="49"/>
                  </a:cubicBezTo>
                  <a:cubicBezTo>
                    <a:pt x="77" y="35"/>
                    <a:pt x="82" y="18"/>
                    <a:pt x="84" y="0"/>
                  </a:cubicBezTo>
                  <a:cubicBezTo>
                    <a:pt x="98" y="2"/>
                    <a:pt x="98" y="2"/>
                    <a:pt x="98" y="2"/>
                  </a:cubicBezTo>
                  <a:cubicBezTo>
                    <a:pt x="96" y="11"/>
                    <a:pt x="95" y="19"/>
                    <a:pt x="92" y="26"/>
                  </a:cubicBezTo>
                  <a:cubicBezTo>
                    <a:pt x="133" y="26"/>
                    <a:pt x="133" y="26"/>
                    <a:pt x="133" y="26"/>
                  </a:cubicBezTo>
                  <a:cubicBezTo>
                    <a:pt x="133" y="37"/>
                    <a:pt x="133" y="37"/>
                    <a:pt x="133" y="37"/>
                  </a:cubicBezTo>
                  <a:cubicBezTo>
                    <a:pt x="125" y="37"/>
                    <a:pt x="125" y="37"/>
                    <a:pt x="125" y="37"/>
                  </a:cubicBezTo>
                  <a:close/>
                  <a:moveTo>
                    <a:pt x="45" y="36"/>
                  </a:moveTo>
                  <a:cubicBezTo>
                    <a:pt x="48" y="33"/>
                    <a:pt x="50" y="28"/>
                    <a:pt x="53" y="24"/>
                  </a:cubicBezTo>
                  <a:cubicBezTo>
                    <a:pt x="38" y="24"/>
                    <a:pt x="38" y="24"/>
                    <a:pt x="38" y="24"/>
                  </a:cubicBezTo>
                  <a:cubicBezTo>
                    <a:pt x="38" y="36"/>
                    <a:pt x="38" y="36"/>
                    <a:pt x="38" y="36"/>
                  </a:cubicBezTo>
                  <a:lnTo>
                    <a:pt x="45" y="36"/>
                  </a:lnTo>
                  <a:close/>
                  <a:moveTo>
                    <a:pt x="63" y="60"/>
                  </a:moveTo>
                  <a:cubicBezTo>
                    <a:pt x="66" y="57"/>
                    <a:pt x="68" y="53"/>
                    <a:pt x="71" y="48"/>
                  </a:cubicBezTo>
                  <a:cubicBezTo>
                    <a:pt x="52" y="48"/>
                    <a:pt x="52" y="48"/>
                    <a:pt x="52" y="48"/>
                  </a:cubicBezTo>
                  <a:cubicBezTo>
                    <a:pt x="49" y="51"/>
                    <a:pt x="47" y="54"/>
                    <a:pt x="44" y="57"/>
                  </a:cubicBezTo>
                  <a:cubicBezTo>
                    <a:pt x="56" y="57"/>
                    <a:pt x="56" y="57"/>
                    <a:pt x="56" y="57"/>
                  </a:cubicBezTo>
                  <a:cubicBezTo>
                    <a:pt x="58" y="56"/>
                    <a:pt x="58" y="56"/>
                    <a:pt x="58" y="56"/>
                  </a:cubicBezTo>
                  <a:lnTo>
                    <a:pt x="63" y="60"/>
                  </a:lnTo>
                  <a:close/>
                  <a:moveTo>
                    <a:pt x="90" y="37"/>
                  </a:moveTo>
                  <a:cubicBezTo>
                    <a:pt x="92" y="52"/>
                    <a:pt x="96" y="65"/>
                    <a:pt x="101" y="78"/>
                  </a:cubicBezTo>
                  <a:cubicBezTo>
                    <a:pt x="106" y="66"/>
                    <a:pt x="109" y="53"/>
                    <a:pt x="111" y="37"/>
                  </a:cubicBezTo>
                  <a:lnTo>
                    <a:pt x="90"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54"/>
            <p:cNvSpPr>
              <a:spLocks noEditPoints="1"/>
            </p:cNvSpPr>
            <p:nvPr userDrawn="1"/>
          </p:nvSpPr>
          <p:spPr bwMode="auto">
            <a:xfrm>
              <a:off x="11906313" y="4691366"/>
              <a:ext cx="195263" cy="198438"/>
            </a:xfrm>
            <a:custGeom>
              <a:avLst/>
              <a:gdLst>
                <a:gd name="T0" fmla="*/ 119 w 131"/>
                <a:gd name="T1" fmla="*/ 19 h 132"/>
                <a:gd name="T2" fmla="*/ 82 w 131"/>
                <a:gd name="T3" fmla="*/ 49 h 132"/>
                <a:gd name="T4" fmla="*/ 131 w 131"/>
                <a:gd name="T5" fmla="*/ 56 h 132"/>
                <a:gd name="T6" fmla="*/ 123 w 131"/>
                <a:gd name="T7" fmla="*/ 68 h 132"/>
                <a:gd name="T8" fmla="*/ 65 w 131"/>
                <a:gd name="T9" fmla="*/ 56 h 132"/>
                <a:gd name="T10" fmla="*/ 5 w 131"/>
                <a:gd name="T11" fmla="*/ 70 h 132"/>
                <a:gd name="T12" fmla="*/ 0 w 131"/>
                <a:gd name="T13" fmla="*/ 58 h 132"/>
                <a:gd name="T14" fmla="*/ 50 w 131"/>
                <a:gd name="T15" fmla="*/ 49 h 132"/>
                <a:gd name="T16" fmla="*/ 31 w 131"/>
                <a:gd name="T17" fmla="*/ 34 h 132"/>
                <a:gd name="T18" fmla="*/ 13 w 131"/>
                <a:gd name="T19" fmla="*/ 46 h 132"/>
                <a:gd name="T20" fmla="*/ 5 w 131"/>
                <a:gd name="T21" fmla="*/ 36 h 132"/>
                <a:gd name="T22" fmla="*/ 47 w 131"/>
                <a:gd name="T23" fmla="*/ 0 h 132"/>
                <a:gd name="T24" fmla="*/ 60 w 131"/>
                <a:gd name="T25" fmla="*/ 2 h 132"/>
                <a:gd name="T26" fmla="*/ 52 w 131"/>
                <a:gd name="T27" fmla="*/ 14 h 132"/>
                <a:gd name="T28" fmla="*/ 108 w 131"/>
                <a:gd name="T29" fmla="*/ 14 h 132"/>
                <a:gd name="T30" fmla="*/ 111 w 131"/>
                <a:gd name="T31" fmla="*/ 14 h 132"/>
                <a:gd name="T32" fmla="*/ 119 w 131"/>
                <a:gd name="T33" fmla="*/ 19 h 132"/>
                <a:gd name="T34" fmla="*/ 119 w 131"/>
                <a:gd name="T35" fmla="*/ 79 h 132"/>
                <a:gd name="T36" fmla="*/ 118 w 131"/>
                <a:gd name="T37" fmla="*/ 85 h 132"/>
                <a:gd name="T38" fmla="*/ 106 w 131"/>
                <a:gd name="T39" fmla="*/ 126 h 132"/>
                <a:gd name="T40" fmla="*/ 93 w 131"/>
                <a:gd name="T41" fmla="*/ 130 h 132"/>
                <a:gd name="T42" fmla="*/ 71 w 131"/>
                <a:gd name="T43" fmla="*/ 130 h 132"/>
                <a:gd name="T44" fmla="*/ 66 w 131"/>
                <a:gd name="T45" fmla="*/ 118 h 132"/>
                <a:gd name="T46" fmla="*/ 89 w 131"/>
                <a:gd name="T47" fmla="*/ 120 h 132"/>
                <a:gd name="T48" fmla="*/ 95 w 131"/>
                <a:gd name="T49" fmla="*/ 118 h 132"/>
                <a:gd name="T50" fmla="*/ 104 w 131"/>
                <a:gd name="T51" fmla="*/ 91 h 132"/>
                <a:gd name="T52" fmla="*/ 63 w 131"/>
                <a:gd name="T53" fmla="*/ 91 h 132"/>
                <a:gd name="T54" fmla="*/ 9 w 131"/>
                <a:gd name="T55" fmla="*/ 132 h 132"/>
                <a:gd name="T56" fmla="*/ 1 w 131"/>
                <a:gd name="T57" fmla="*/ 121 h 132"/>
                <a:gd name="T58" fmla="*/ 48 w 131"/>
                <a:gd name="T59" fmla="*/ 91 h 132"/>
                <a:gd name="T60" fmla="*/ 11 w 131"/>
                <a:gd name="T61" fmla="*/ 91 h 132"/>
                <a:gd name="T62" fmla="*/ 11 w 131"/>
                <a:gd name="T63" fmla="*/ 79 h 132"/>
                <a:gd name="T64" fmla="*/ 53 w 131"/>
                <a:gd name="T65" fmla="*/ 79 h 132"/>
                <a:gd name="T66" fmla="*/ 55 w 131"/>
                <a:gd name="T67" fmla="*/ 66 h 132"/>
                <a:gd name="T68" fmla="*/ 69 w 131"/>
                <a:gd name="T69" fmla="*/ 67 h 132"/>
                <a:gd name="T70" fmla="*/ 66 w 131"/>
                <a:gd name="T71" fmla="*/ 80 h 132"/>
                <a:gd name="T72" fmla="*/ 119 w 131"/>
                <a:gd name="T73" fmla="*/ 79 h 132"/>
                <a:gd name="T74" fmla="*/ 40 w 131"/>
                <a:gd name="T75" fmla="*/ 27 h 132"/>
                <a:gd name="T76" fmla="*/ 65 w 131"/>
                <a:gd name="T77" fmla="*/ 44 h 132"/>
                <a:gd name="T78" fmla="*/ 97 w 131"/>
                <a:gd name="T79" fmla="*/ 25 h 132"/>
                <a:gd name="T80" fmla="*/ 42 w 131"/>
                <a:gd name="T81" fmla="*/ 25 h 132"/>
                <a:gd name="T82" fmla="*/ 40 w 131"/>
                <a:gd name="T83" fmla="*/ 2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1" h="132">
                  <a:moveTo>
                    <a:pt x="119" y="19"/>
                  </a:moveTo>
                  <a:cubicBezTo>
                    <a:pt x="110" y="32"/>
                    <a:pt x="97" y="42"/>
                    <a:pt x="82" y="49"/>
                  </a:cubicBezTo>
                  <a:cubicBezTo>
                    <a:pt x="96" y="53"/>
                    <a:pt x="113" y="55"/>
                    <a:pt x="131" y="56"/>
                  </a:cubicBezTo>
                  <a:cubicBezTo>
                    <a:pt x="128" y="59"/>
                    <a:pt x="125" y="64"/>
                    <a:pt x="123" y="68"/>
                  </a:cubicBezTo>
                  <a:cubicBezTo>
                    <a:pt x="101" y="66"/>
                    <a:pt x="82" y="63"/>
                    <a:pt x="65" y="56"/>
                  </a:cubicBezTo>
                  <a:cubicBezTo>
                    <a:pt x="47" y="63"/>
                    <a:pt x="26" y="67"/>
                    <a:pt x="5" y="70"/>
                  </a:cubicBezTo>
                  <a:cubicBezTo>
                    <a:pt x="4" y="66"/>
                    <a:pt x="2" y="61"/>
                    <a:pt x="0" y="58"/>
                  </a:cubicBezTo>
                  <a:cubicBezTo>
                    <a:pt x="17" y="56"/>
                    <a:pt x="34" y="53"/>
                    <a:pt x="50" y="49"/>
                  </a:cubicBezTo>
                  <a:cubicBezTo>
                    <a:pt x="43" y="45"/>
                    <a:pt x="37" y="40"/>
                    <a:pt x="31" y="34"/>
                  </a:cubicBezTo>
                  <a:cubicBezTo>
                    <a:pt x="26" y="38"/>
                    <a:pt x="20" y="42"/>
                    <a:pt x="13" y="46"/>
                  </a:cubicBezTo>
                  <a:cubicBezTo>
                    <a:pt x="12" y="42"/>
                    <a:pt x="8" y="38"/>
                    <a:pt x="5" y="36"/>
                  </a:cubicBezTo>
                  <a:cubicBezTo>
                    <a:pt x="25" y="26"/>
                    <a:pt x="39" y="12"/>
                    <a:pt x="47" y="0"/>
                  </a:cubicBezTo>
                  <a:cubicBezTo>
                    <a:pt x="60" y="2"/>
                    <a:pt x="60" y="2"/>
                    <a:pt x="60" y="2"/>
                  </a:cubicBezTo>
                  <a:cubicBezTo>
                    <a:pt x="58" y="6"/>
                    <a:pt x="55" y="10"/>
                    <a:pt x="52" y="14"/>
                  </a:cubicBezTo>
                  <a:cubicBezTo>
                    <a:pt x="108" y="14"/>
                    <a:pt x="108" y="14"/>
                    <a:pt x="108" y="14"/>
                  </a:cubicBezTo>
                  <a:cubicBezTo>
                    <a:pt x="111" y="14"/>
                    <a:pt x="111" y="14"/>
                    <a:pt x="111" y="14"/>
                  </a:cubicBezTo>
                  <a:lnTo>
                    <a:pt x="119" y="19"/>
                  </a:lnTo>
                  <a:close/>
                  <a:moveTo>
                    <a:pt x="119" y="79"/>
                  </a:moveTo>
                  <a:cubicBezTo>
                    <a:pt x="119" y="79"/>
                    <a:pt x="118" y="83"/>
                    <a:pt x="118" y="85"/>
                  </a:cubicBezTo>
                  <a:cubicBezTo>
                    <a:pt x="115" y="110"/>
                    <a:pt x="111" y="121"/>
                    <a:pt x="106" y="126"/>
                  </a:cubicBezTo>
                  <a:cubicBezTo>
                    <a:pt x="103" y="129"/>
                    <a:pt x="99" y="130"/>
                    <a:pt x="93" y="130"/>
                  </a:cubicBezTo>
                  <a:cubicBezTo>
                    <a:pt x="88" y="131"/>
                    <a:pt x="79" y="131"/>
                    <a:pt x="71" y="130"/>
                  </a:cubicBezTo>
                  <a:cubicBezTo>
                    <a:pt x="71" y="126"/>
                    <a:pt x="69" y="122"/>
                    <a:pt x="66" y="118"/>
                  </a:cubicBezTo>
                  <a:cubicBezTo>
                    <a:pt x="75" y="119"/>
                    <a:pt x="85" y="120"/>
                    <a:pt x="89" y="120"/>
                  </a:cubicBezTo>
                  <a:cubicBezTo>
                    <a:pt x="92" y="120"/>
                    <a:pt x="94" y="120"/>
                    <a:pt x="95" y="118"/>
                  </a:cubicBezTo>
                  <a:cubicBezTo>
                    <a:pt x="99" y="116"/>
                    <a:pt x="101" y="107"/>
                    <a:pt x="104" y="91"/>
                  </a:cubicBezTo>
                  <a:cubicBezTo>
                    <a:pt x="63" y="91"/>
                    <a:pt x="63" y="91"/>
                    <a:pt x="63" y="91"/>
                  </a:cubicBezTo>
                  <a:cubicBezTo>
                    <a:pt x="53" y="113"/>
                    <a:pt x="36" y="125"/>
                    <a:pt x="9" y="132"/>
                  </a:cubicBezTo>
                  <a:cubicBezTo>
                    <a:pt x="8" y="129"/>
                    <a:pt x="4" y="123"/>
                    <a:pt x="1" y="121"/>
                  </a:cubicBezTo>
                  <a:cubicBezTo>
                    <a:pt x="25" y="116"/>
                    <a:pt x="40" y="107"/>
                    <a:pt x="48" y="91"/>
                  </a:cubicBezTo>
                  <a:cubicBezTo>
                    <a:pt x="11" y="91"/>
                    <a:pt x="11" y="91"/>
                    <a:pt x="11" y="91"/>
                  </a:cubicBezTo>
                  <a:cubicBezTo>
                    <a:pt x="11" y="79"/>
                    <a:pt x="11" y="79"/>
                    <a:pt x="11" y="79"/>
                  </a:cubicBezTo>
                  <a:cubicBezTo>
                    <a:pt x="53" y="79"/>
                    <a:pt x="53" y="79"/>
                    <a:pt x="53" y="79"/>
                  </a:cubicBezTo>
                  <a:cubicBezTo>
                    <a:pt x="54" y="75"/>
                    <a:pt x="55" y="71"/>
                    <a:pt x="55" y="66"/>
                  </a:cubicBezTo>
                  <a:cubicBezTo>
                    <a:pt x="69" y="67"/>
                    <a:pt x="69" y="67"/>
                    <a:pt x="69" y="67"/>
                  </a:cubicBezTo>
                  <a:cubicBezTo>
                    <a:pt x="68" y="72"/>
                    <a:pt x="67" y="76"/>
                    <a:pt x="66" y="80"/>
                  </a:cubicBezTo>
                  <a:cubicBezTo>
                    <a:pt x="119" y="79"/>
                    <a:pt x="119" y="79"/>
                    <a:pt x="119" y="79"/>
                  </a:cubicBezTo>
                  <a:close/>
                  <a:moveTo>
                    <a:pt x="40" y="27"/>
                  </a:moveTo>
                  <a:cubicBezTo>
                    <a:pt x="46" y="34"/>
                    <a:pt x="55" y="39"/>
                    <a:pt x="65" y="44"/>
                  </a:cubicBezTo>
                  <a:cubicBezTo>
                    <a:pt x="78" y="38"/>
                    <a:pt x="89" y="32"/>
                    <a:pt x="97" y="25"/>
                  </a:cubicBezTo>
                  <a:cubicBezTo>
                    <a:pt x="42" y="25"/>
                    <a:pt x="42" y="25"/>
                    <a:pt x="42" y="25"/>
                  </a:cubicBezTo>
                  <a:lnTo>
                    <a:pt x="4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55"/>
            <p:cNvSpPr>
              <a:spLocks noEditPoints="1"/>
            </p:cNvSpPr>
            <p:nvPr userDrawn="1"/>
          </p:nvSpPr>
          <p:spPr bwMode="auto">
            <a:xfrm>
              <a:off x="12117450" y="4691366"/>
              <a:ext cx="200025" cy="198438"/>
            </a:xfrm>
            <a:custGeom>
              <a:avLst/>
              <a:gdLst>
                <a:gd name="T0" fmla="*/ 70 w 134"/>
                <a:gd name="T1" fmla="*/ 24 h 132"/>
                <a:gd name="T2" fmla="*/ 51 w 134"/>
                <a:gd name="T3" fmla="*/ 93 h 132"/>
                <a:gd name="T4" fmla="*/ 107 w 134"/>
                <a:gd name="T5" fmla="*/ 114 h 132"/>
                <a:gd name="T6" fmla="*/ 134 w 134"/>
                <a:gd name="T7" fmla="*/ 114 h 132"/>
                <a:gd name="T8" fmla="*/ 129 w 134"/>
                <a:gd name="T9" fmla="*/ 128 h 132"/>
                <a:gd name="T10" fmla="*/ 107 w 134"/>
                <a:gd name="T11" fmla="*/ 128 h 132"/>
                <a:gd name="T12" fmla="*/ 44 w 134"/>
                <a:gd name="T13" fmla="*/ 105 h 132"/>
                <a:gd name="T14" fmla="*/ 11 w 134"/>
                <a:gd name="T15" fmla="*/ 132 h 132"/>
                <a:gd name="T16" fmla="*/ 0 w 134"/>
                <a:gd name="T17" fmla="*/ 122 h 132"/>
                <a:gd name="T18" fmla="*/ 35 w 134"/>
                <a:gd name="T19" fmla="*/ 93 h 132"/>
                <a:gd name="T20" fmla="*/ 22 w 134"/>
                <a:gd name="T21" fmla="*/ 63 h 132"/>
                <a:gd name="T22" fmla="*/ 13 w 134"/>
                <a:gd name="T23" fmla="*/ 78 h 132"/>
                <a:gd name="T24" fmla="*/ 3 w 134"/>
                <a:gd name="T25" fmla="*/ 70 h 132"/>
                <a:gd name="T26" fmla="*/ 26 w 134"/>
                <a:gd name="T27" fmla="*/ 0 h 132"/>
                <a:gd name="T28" fmla="*/ 40 w 134"/>
                <a:gd name="T29" fmla="*/ 4 h 132"/>
                <a:gd name="T30" fmla="*/ 36 w 134"/>
                <a:gd name="T31" fmla="*/ 23 h 132"/>
                <a:gd name="T32" fmla="*/ 59 w 134"/>
                <a:gd name="T33" fmla="*/ 23 h 132"/>
                <a:gd name="T34" fmla="*/ 61 w 134"/>
                <a:gd name="T35" fmla="*/ 22 h 132"/>
                <a:gd name="T36" fmla="*/ 70 w 134"/>
                <a:gd name="T37" fmla="*/ 24 h 132"/>
                <a:gd name="T38" fmla="*/ 33 w 134"/>
                <a:gd name="T39" fmla="*/ 34 h 132"/>
                <a:gd name="T40" fmla="*/ 29 w 134"/>
                <a:gd name="T41" fmla="*/ 46 h 132"/>
                <a:gd name="T42" fmla="*/ 42 w 134"/>
                <a:gd name="T43" fmla="*/ 80 h 132"/>
                <a:gd name="T44" fmla="*/ 55 w 134"/>
                <a:gd name="T45" fmla="*/ 34 h 132"/>
                <a:gd name="T46" fmla="*/ 33 w 134"/>
                <a:gd name="T47" fmla="*/ 34 h 132"/>
                <a:gd name="T48" fmla="*/ 96 w 134"/>
                <a:gd name="T49" fmla="*/ 105 h 132"/>
                <a:gd name="T50" fmla="*/ 81 w 134"/>
                <a:gd name="T51" fmla="*/ 105 h 132"/>
                <a:gd name="T52" fmla="*/ 81 w 134"/>
                <a:gd name="T53" fmla="*/ 0 h 132"/>
                <a:gd name="T54" fmla="*/ 96 w 134"/>
                <a:gd name="T55" fmla="*/ 0 h 132"/>
                <a:gd name="T56" fmla="*/ 96 w 134"/>
                <a:gd name="T57" fmla="*/ 36 h 132"/>
                <a:gd name="T58" fmla="*/ 100 w 134"/>
                <a:gd name="T59" fmla="*/ 34 h 132"/>
                <a:gd name="T60" fmla="*/ 130 w 134"/>
                <a:gd name="T61" fmla="*/ 72 h 132"/>
                <a:gd name="T62" fmla="*/ 118 w 134"/>
                <a:gd name="T63" fmla="*/ 79 h 132"/>
                <a:gd name="T64" fmla="*/ 96 w 134"/>
                <a:gd name="T65" fmla="*/ 48 h 132"/>
                <a:gd name="T66" fmla="*/ 96 w 134"/>
                <a:gd name="T67" fmla="*/ 10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 h="132">
                  <a:moveTo>
                    <a:pt x="70" y="24"/>
                  </a:moveTo>
                  <a:cubicBezTo>
                    <a:pt x="67" y="53"/>
                    <a:pt x="60" y="75"/>
                    <a:pt x="51" y="93"/>
                  </a:cubicBezTo>
                  <a:cubicBezTo>
                    <a:pt x="66" y="110"/>
                    <a:pt x="87" y="114"/>
                    <a:pt x="107" y="114"/>
                  </a:cubicBezTo>
                  <a:cubicBezTo>
                    <a:pt x="113" y="114"/>
                    <a:pt x="128" y="114"/>
                    <a:pt x="134" y="114"/>
                  </a:cubicBezTo>
                  <a:cubicBezTo>
                    <a:pt x="132" y="118"/>
                    <a:pt x="129" y="125"/>
                    <a:pt x="129" y="128"/>
                  </a:cubicBezTo>
                  <a:cubicBezTo>
                    <a:pt x="107" y="128"/>
                    <a:pt x="107" y="128"/>
                    <a:pt x="107" y="128"/>
                  </a:cubicBezTo>
                  <a:cubicBezTo>
                    <a:pt x="83" y="128"/>
                    <a:pt x="61" y="124"/>
                    <a:pt x="44" y="105"/>
                  </a:cubicBezTo>
                  <a:cubicBezTo>
                    <a:pt x="35" y="117"/>
                    <a:pt x="24" y="126"/>
                    <a:pt x="11" y="132"/>
                  </a:cubicBezTo>
                  <a:cubicBezTo>
                    <a:pt x="9" y="129"/>
                    <a:pt x="4" y="124"/>
                    <a:pt x="0" y="122"/>
                  </a:cubicBezTo>
                  <a:cubicBezTo>
                    <a:pt x="14" y="116"/>
                    <a:pt x="26" y="106"/>
                    <a:pt x="35" y="93"/>
                  </a:cubicBezTo>
                  <a:cubicBezTo>
                    <a:pt x="30" y="85"/>
                    <a:pt x="26" y="75"/>
                    <a:pt x="22" y="63"/>
                  </a:cubicBezTo>
                  <a:cubicBezTo>
                    <a:pt x="20" y="69"/>
                    <a:pt x="17" y="74"/>
                    <a:pt x="13" y="78"/>
                  </a:cubicBezTo>
                  <a:cubicBezTo>
                    <a:pt x="11" y="76"/>
                    <a:pt x="6" y="72"/>
                    <a:pt x="3" y="70"/>
                  </a:cubicBezTo>
                  <a:cubicBezTo>
                    <a:pt x="13" y="56"/>
                    <a:pt x="22" y="28"/>
                    <a:pt x="26" y="0"/>
                  </a:cubicBezTo>
                  <a:cubicBezTo>
                    <a:pt x="40" y="4"/>
                    <a:pt x="40" y="4"/>
                    <a:pt x="40" y="4"/>
                  </a:cubicBezTo>
                  <a:cubicBezTo>
                    <a:pt x="39" y="10"/>
                    <a:pt x="38" y="16"/>
                    <a:pt x="36" y="23"/>
                  </a:cubicBezTo>
                  <a:cubicBezTo>
                    <a:pt x="59" y="23"/>
                    <a:pt x="59" y="23"/>
                    <a:pt x="59" y="23"/>
                  </a:cubicBezTo>
                  <a:cubicBezTo>
                    <a:pt x="61" y="22"/>
                    <a:pt x="61" y="22"/>
                    <a:pt x="61" y="22"/>
                  </a:cubicBezTo>
                  <a:lnTo>
                    <a:pt x="70" y="24"/>
                  </a:lnTo>
                  <a:close/>
                  <a:moveTo>
                    <a:pt x="33" y="34"/>
                  </a:moveTo>
                  <a:cubicBezTo>
                    <a:pt x="31" y="38"/>
                    <a:pt x="30" y="42"/>
                    <a:pt x="29" y="46"/>
                  </a:cubicBezTo>
                  <a:cubicBezTo>
                    <a:pt x="33" y="60"/>
                    <a:pt x="37" y="71"/>
                    <a:pt x="42" y="80"/>
                  </a:cubicBezTo>
                  <a:cubicBezTo>
                    <a:pt x="48" y="68"/>
                    <a:pt x="52" y="52"/>
                    <a:pt x="55" y="34"/>
                  </a:cubicBezTo>
                  <a:lnTo>
                    <a:pt x="33" y="34"/>
                  </a:lnTo>
                  <a:close/>
                  <a:moveTo>
                    <a:pt x="96" y="105"/>
                  </a:moveTo>
                  <a:cubicBezTo>
                    <a:pt x="81" y="105"/>
                    <a:pt x="81" y="105"/>
                    <a:pt x="81" y="105"/>
                  </a:cubicBezTo>
                  <a:cubicBezTo>
                    <a:pt x="81" y="0"/>
                    <a:pt x="81" y="0"/>
                    <a:pt x="81" y="0"/>
                  </a:cubicBezTo>
                  <a:cubicBezTo>
                    <a:pt x="96" y="0"/>
                    <a:pt x="96" y="0"/>
                    <a:pt x="96" y="0"/>
                  </a:cubicBezTo>
                  <a:cubicBezTo>
                    <a:pt x="96" y="36"/>
                    <a:pt x="96" y="36"/>
                    <a:pt x="96" y="36"/>
                  </a:cubicBezTo>
                  <a:cubicBezTo>
                    <a:pt x="100" y="34"/>
                    <a:pt x="100" y="34"/>
                    <a:pt x="100" y="34"/>
                  </a:cubicBezTo>
                  <a:cubicBezTo>
                    <a:pt x="111" y="46"/>
                    <a:pt x="124" y="62"/>
                    <a:pt x="130" y="72"/>
                  </a:cubicBezTo>
                  <a:cubicBezTo>
                    <a:pt x="118" y="79"/>
                    <a:pt x="118" y="79"/>
                    <a:pt x="118" y="79"/>
                  </a:cubicBezTo>
                  <a:cubicBezTo>
                    <a:pt x="113" y="71"/>
                    <a:pt x="105" y="59"/>
                    <a:pt x="96" y="48"/>
                  </a:cubicBezTo>
                  <a:lnTo>
                    <a:pt x="96"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563760958"/>
      </p:ext>
    </p:extLst>
  </p:cSld>
  <p:clrMap bg1="dk1" tx1="lt1" bg2="dk2" tx2="lt2" accent1="accent1" accent2="accent2" accent3="accent3" accent4="accent4" accent5="accent5" accent6="accent6" hlink="hlink" folHlink="folHlink"/>
  <p:sldLayoutIdLst>
    <p:sldLayoutId id="2147483649" r:id="rId1"/>
    <p:sldLayoutId id="2147483662" r:id="rId2"/>
    <p:sldLayoutId id="2147483651" r:id="rId3"/>
    <p:sldLayoutId id="2147483650" r:id="rId4"/>
    <p:sldLayoutId id="2147483660" r:id="rId5"/>
    <p:sldLayoutId id="2147483653" r:id="rId6"/>
    <p:sldLayoutId id="2147483663" r:id="rId7"/>
    <p:sldLayoutId id="2147483656" r:id="rId8"/>
    <p:sldLayoutId id="2147483657" r:id="rId9"/>
  </p:sldLayoutIdLst>
  <p:txStyles>
    <p:titleStyle>
      <a:lvl1pPr marL="0" indent="0" algn="l" defTabSz="914400" rtl="0" eaLnBrk="1" latinLnBrk="0" hangingPunct="1">
        <a:lnSpc>
          <a:spcPct val="90000"/>
        </a:lnSpc>
        <a:spcBef>
          <a:spcPct val="0"/>
        </a:spcBef>
        <a:buFont typeface="Arial" pitchFamily="34" charset="0"/>
        <a:buNone/>
        <a:defRPr lang="zh-CN" sz="34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274320" indent="-228600" algn="l" defTabSz="914400" rtl="0" eaLnBrk="1" latinLnBrk="0" hangingPunct="1">
        <a:lnSpc>
          <a:spcPct val="90000"/>
        </a:lnSpc>
        <a:spcBef>
          <a:spcPts val="1800"/>
        </a:spcBef>
        <a:buSzPct val="80000"/>
        <a:buFont typeface="Arial" pitchFamily="34" charset="0"/>
        <a:buChar char="•"/>
        <a:defRPr lang="zh-CN" sz="2000" kern="1200">
          <a:solidFill>
            <a:schemeClr val="tx1"/>
          </a:solidFill>
          <a:latin typeface="Microsoft YaHei" panose="020B0503020204020204" pitchFamily="34" charset="-122"/>
          <a:ea typeface="Microsoft YaHei" panose="020B0503020204020204" pitchFamily="34" charset="-122"/>
          <a:cs typeface="+mn-cs"/>
        </a:defRPr>
      </a:lvl1pPr>
      <a:lvl2pPr marL="594360" indent="-228600" algn="l" defTabSz="914400" rtl="0" eaLnBrk="1" latinLnBrk="0" hangingPunct="1">
        <a:lnSpc>
          <a:spcPct val="90000"/>
        </a:lnSpc>
        <a:spcBef>
          <a:spcPts val="1000"/>
        </a:spcBef>
        <a:buSzPct val="80000"/>
        <a:buFont typeface="Arial" pitchFamily="34" charset="0"/>
        <a:buChar char="•"/>
        <a:defRPr lang="zh-CN" sz="1800" kern="1200">
          <a:solidFill>
            <a:schemeClr val="tx1"/>
          </a:solidFill>
          <a:latin typeface="Microsoft YaHei" panose="020B0503020204020204" pitchFamily="34" charset="-122"/>
          <a:ea typeface="Microsoft YaHei" panose="020B0503020204020204" pitchFamily="34" charset="-122"/>
          <a:cs typeface="+mn-cs"/>
        </a:defRPr>
      </a:lvl2pPr>
      <a:lvl3pPr marL="914400" indent="-228600" algn="l" defTabSz="914400" rtl="0" eaLnBrk="1" latinLnBrk="0" hangingPunct="1">
        <a:lnSpc>
          <a:spcPct val="90000"/>
        </a:lnSpc>
        <a:spcBef>
          <a:spcPts val="800"/>
        </a:spcBef>
        <a:buSzPct val="80000"/>
        <a:buFont typeface="Arial" pitchFamily="34" charset="0"/>
        <a:buChar char="•"/>
        <a:defRPr lang="zh-CN" sz="1600" kern="1200">
          <a:solidFill>
            <a:schemeClr val="tx1"/>
          </a:solidFill>
          <a:latin typeface="Microsoft YaHei" panose="020B0503020204020204" pitchFamily="34" charset="-122"/>
          <a:ea typeface="Microsoft YaHei" panose="020B0503020204020204" pitchFamily="34" charset="-122"/>
          <a:cs typeface="+mn-cs"/>
        </a:defRPr>
      </a:lvl3pPr>
      <a:lvl4pPr marL="1234440" indent="-228600" algn="l" defTabSz="914400" rtl="0" eaLnBrk="1" latinLnBrk="0" hangingPunct="1">
        <a:lnSpc>
          <a:spcPct val="90000"/>
        </a:lnSpc>
        <a:spcBef>
          <a:spcPts val="800"/>
        </a:spcBef>
        <a:buSzPct val="80000"/>
        <a:buFont typeface="Arial" pitchFamily="34" charset="0"/>
        <a:buChar char="•"/>
        <a:defRPr lang="zh-CN" sz="1400" kern="1200">
          <a:solidFill>
            <a:schemeClr val="tx1"/>
          </a:solidFill>
          <a:latin typeface="Microsoft YaHei" panose="020B0503020204020204" pitchFamily="34" charset="-122"/>
          <a:ea typeface="Microsoft YaHei" panose="020B0503020204020204" pitchFamily="34" charset="-122"/>
          <a:cs typeface="+mn-cs"/>
        </a:defRPr>
      </a:lvl4pPr>
      <a:lvl5pPr marL="1554480" indent="-228600" algn="l" defTabSz="914400" rtl="0" eaLnBrk="1" latinLnBrk="0" hangingPunct="1">
        <a:lnSpc>
          <a:spcPct val="90000"/>
        </a:lnSpc>
        <a:spcBef>
          <a:spcPts val="800"/>
        </a:spcBef>
        <a:buSzPct val="80000"/>
        <a:buFont typeface="Arial" pitchFamily="34" charset="0"/>
        <a:buChar char="•"/>
        <a:defRPr lang="zh-CN" sz="1400" kern="1200">
          <a:solidFill>
            <a:schemeClr val="tx1"/>
          </a:solidFill>
          <a:latin typeface="Microsoft YaHei" panose="020B0503020204020204" pitchFamily="34" charset="-122"/>
          <a:ea typeface="Microsoft YaHei" panose="020B0503020204020204" pitchFamily="34" charset="-122"/>
          <a:cs typeface="+mn-cs"/>
        </a:defRPr>
      </a:lvl5pPr>
      <a:lvl6pPr marL="1874520" indent="-228600" algn="l" defTabSz="914400" rtl="0" eaLnBrk="1" latinLnBrk="0" hangingPunct="1">
        <a:lnSpc>
          <a:spcPct val="90000"/>
        </a:lnSpc>
        <a:spcBef>
          <a:spcPts val="800"/>
        </a:spcBef>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60" userDrawn="1">
          <p15:clr>
            <a:srgbClr val="F26B43"/>
          </p15:clr>
        </p15:guide>
        <p15:guide id="2" pos="40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889312" y="3032231"/>
            <a:ext cx="10413375" cy="487982"/>
          </a:xfrm>
        </p:spPr>
        <p:txBody>
          <a:bodyPr/>
          <a:lstStyle/>
          <a:p>
            <a:r>
              <a:rPr lang="en-US" altLang="zh-CN" sz="3200" i="1" dirty="0">
                <a:effectLst>
                  <a:outerShdw blurRad="38100" dist="38100" dir="2700000" algn="tl">
                    <a:srgbClr val="000000">
                      <a:alpha val="43137"/>
                    </a:srgbClr>
                  </a:outerShdw>
                </a:effectLst>
                <a:latin typeface="Sitka Heading Semibold" pitchFamily="2" charset="0"/>
              </a:rPr>
              <a:t>Neural Subgraph Counting with Wasserstein Estimator </a:t>
            </a:r>
            <a:endParaRPr lang="zh-CN" altLang="en-US" sz="3200" i="1" dirty="0">
              <a:effectLst>
                <a:outerShdw blurRad="38100" dist="38100" dir="2700000" algn="tl">
                  <a:srgbClr val="000000">
                    <a:alpha val="43137"/>
                  </a:srgbClr>
                </a:outerShdw>
              </a:effectLst>
              <a:latin typeface="Sitka Heading Semibold" pitchFamily="2" charset="0"/>
            </a:endParaRPr>
          </a:p>
        </p:txBody>
      </p:sp>
      <p:sp>
        <p:nvSpPr>
          <p:cNvPr id="3" name="文本占位符 2"/>
          <p:cNvSpPr>
            <a:spLocks noGrp="1"/>
          </p:cNvSpPr>
          <p:nvPr>
            <p:ph type="body" sz="quarter" idx="10"/>
          </p:nvPr>
        </p:nvSpPr>
        <p:spPr/>
        <p:txBody>
          <a:bodyPr/>
          <a:lstStyle/>
          <a:p>
            <a:r>
              <a:rPr lang="en-US" altLang="zh-CN" dirty="0" err="1">
                <a:latin typeface="Sitka Small Semibold" pitchFamily="2" charset="0"/>
              </a:rPr>
              <a:t>QiuWentao</a:t>
            </a:r>
            <a:endParaRPr lang="zh-CN" altLang="en-US" dirty="0">
              <a:latin typeface="Sitka Small Semibold" pitchFamily="2" charset="0"/>
            </a:endParaRPr>
          </a:p>
        </p:txBody>
      </p:sp>
    </p:spTree>
    <p:extLst>
      <p:ext uri="{BB962C8B-B14F-4D97-AF65-F5344CB8AC3E}">
        <p14:creationId xmlns:p14="http://schemas.microsoft.com/office/powerpoint/2010/main" val="1000581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5152783" y="2747602"/>
            <a:ext cx="5301858" cy="875115"/>
          </a:xfrm>
        </p:spPr>
        <p:txBody>
          <a:bodyPr/>
          <a:lstStyle/>
          <a:p>
            <a:pPr marL="45720" indent="0">
              <a:buNone/>
            </a:pPr>
            <a:r>
              <a:rPr lang="en-US" altLang="zh-CN" sz="4400" b="0" i="0" dirty="0">
                <a:effectLst/>
                <a:latin typeface="Sitka Heading Semibold" pitchFamily="2" charset="0"/>
              </a:rPr>
              <a:t>Details</a:t>
            </a:r>
            <a:endParaRPr lang="zh-CN" altLang="en-US" sz="4400" i="1" dirty="0">
              <a:latin typeface="Sitka Heading Semibold" pitchFamily="2" charset="0"/>
            </a:endParaRPr>
          </a:p>
        </p:txBody>
      </p:sp>
    </p:spTree>
    <p:extLst>
      <p:ext uri="{BB962C8B-B14F-4D97-AF65-F5344CB8AC3E}">
        <p14:creationId xmlns:p14="http://schemas.microsoft.com/office/powerpoint/2010/main" val="2720368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AA3775E-F076-6316-3351-C8BF597BCDD5}"/>
              </a:ext>
            </a:extLst>
          </p:cNvPr>
          <p:cNvSpPr txBox="1"/>
          <p:nvPr/>
        </p:nvSpPr>
        <p:spPr>
          <a:xfrm>
            <a:off x="934720" y="1589315"/>
            <a:ext cx="6847840" cy="1323439"/>
          </a:xfrm>
          <a:prstGeom prst="rect">
            <a:avLst/>
          </a:prstGeom>
          <a:noFill/>
        </p:spPr>
        <p:txBody>
          <a:bodyPr wrap="square">
            <a:spAutoFit/>
          </a:bodyPr>
          <a:lstStyle/>
          <a:p>
            <a:r>
              <a:rPr lang="zh-CN" altLang="en-US" sz="2400" b="0" dirty="0">
                <a:latin typeface="Sitka Heading Semibold" pitchFamily="2" charset="0"/>
              </a:rPr>
              <a:t>S</a:t>
            </a:r>
            <a:r>
              <a:rPr lang="en-US" altLang="zh-CN" sz="2400" b="0" dirty="0" err="1">
                <a:latin typeface="Sitka Heading Semibold" pitchFamily="2" charset="0"/>
              </a:rPr>
              <a:t>ubstructure</a:t>
            </a:r>
            <a:r>
              <a:rPr lang="zh-CN" altLang="en-US" sz="2400" b="0" dirty="0">
                <a:latin typeface="Sitka Heading Semibold" pitchFamily="2" charset="0"/>
              </a:rPr>
              <a:t> </a:t>
            </a:r>
            <a:r>
              <a:rPr lang="en-US" altLang="zh-CN" sz="2400" b="0" dirty="0">
                <a:latin typeface="Sitka Heading Semibold" pitchFamily="2" charset="0"/>
              </a:rPr>
              <a:t>Extraction is divided into two parts:</a:t>
            </a:r>
          </a:p>
          <a:p>
            <a:pPr marL="800100" lvl="1" indent="-342900">
              <a:buAutoNum type="arabicPeriod"/>
            </a:pPr>
            <a:r>
              <a:rPr lang="en-US" altLang="zh-CN" b="0" dirty="0">
                <a:latin typeface="Sitka Heading Semibold" pitchFamily="2" charset="0"/>
              </a:rPr>
              <a:t>Candidate set generation</a:t>
            </a:r>
          </a:p>
          <a:p>
            <a:pPr marL="800100" lvl="1" indent="-342900">
              <a:buAutoNum type="arabicPeriod"/>
            </a:pPr>
            <a:r>
              <a:rPr lang="en-US" altLang="zh-CN" b="0" dirty="0">
                <a:latin typeface="Sitka Heading Semibold" pitchFamily="2" charset="0"/>
              </a:rPr>
              <a:t>E</a:t>
            </a:r>
            <a:r>
              <a:rPr lang="zh-CN" altLang="en-US" b="0" dirty="0">
                <a:latin typeface="Sitka Heading Semibold" pitchFamily="2" charset="0"/>
              </a:rPr>
              <a:t>xtract subgraph</a:t>
            </a:r>
            <a:endParaRPr lang="en-US" altLang="zh-CN" sz="1600" i="1" dirty="0">
              <a:latin typeface="Sitka Heading Semibold" pitchFamily="2" charset="0"/>
            </a:endParaRPr>
          </a:p>
          <a:p>
            <a:r>
              <a:rPr lang="en-US" altLang="zh-CN" sz="2000" b="0" dirty="0">
                <a:latin typeface="Sitka Heading Semibold" pitchFamily="2" charset="0"/>
              </a:rPr>
              <a:t>And there are two similar concepts:</a:t>
            </a:r>
            <a:endParaRPr lang="zh-CN" altLang="en-US" sz="2000" dirty="0"/>
          </a:p>
        </p:txBody>
      </p:sp>
      <p:graphicFrame>
        <p:nvGraphicFramePr>
          <p:cNvPr id="7" name="表格 6">
            <a:extLst>
              <a:ext uri="{FF2B5EF4-FFF2-40B4-BE49-F238E27FC236}">
                <a16:creationId xmlns:a16="http://schemas.microsoft.com/office/drawing/2014/main" id="{795872DE-D593-927D-AC2A-3EEAC4D8DEE3}"/>
              </a:ext>
            </a:extLst>
          </p:cNvPr>
          <p:cNvGraphicFramePr>
            <a:graphicFrameLocks noGrp="1"/>
          </p:cNvGraphicFramePr>
          <p:nvPr>
            <p:extLst>
              <p:ext uri="{D42A27DB-BD31-4B8C-83A1-F6EECF244321}">
                <p14:modId xmlns:p14="http://schemas.microsoft.com/office/powerpoint/2010/main" val="2560972193"/>
              </p:ext>
            </p:extLst>
          </p:nvPr>
        </p:nvGraphicFramePr>
        <p:xfrm>
          <a:off x="3761740" y="2983909"/>
          <a:ext cx="5880101" cy="3441775"/>
        </p:xfrm>
        <a:graphic>
          <a:graphicData uri="http://schemas.openxmlformats.org/drawingml/2006/table">
            <a:tbl>
              <a:tblPr>
                <a:tableStyleId>{B301B821-A1FF-4177-AEE7-76D212191A09}</a:tableStyleId>
              </a:tblPr>
              <a:tblGrid>
                <a:gridCol w="1512371">
                  <a:extLst>
                    <a:ext uri="{9D8B030D-6E8A-4147-A177-3AD203B41FA5}">
                      <a16:colId xmlns:a16="http://schemas.microsoft.com/office/drawing/2014/main" val="3139079966"/>
                    </a:ext>
                  </a:extLst>
                </a:gridCol>
                <a:gridCol w="2274607">
                  <a:extLst>
                    <a:ext uri="{9D8B030D-6E8A-4147-A177-3AD203B41FA5}">
                      <a16:colId xmlns:a16="http://schemas.microsoft.com/office/drawing/2014/main" val="4214071780"/>
                    </a:ext>
                  </a:extLst>
                </a:gridCol>
                <a:gridCol w="2093123">
                  <a:extLst>
                    <a:ext uri="{9D8B030D-6E8A-4147-A177-3AD203B41FA5}">
                      <a16:colId xmlns:a16="http://schemas.microsoft.com/office/drawing/2014/main" val="3631641209"/>
                    </a:ext>
                  </a:extLst>
                </a:gridCol>
              </a:tblGrid>
              <a:tr h="565068">
                <a:tc>
                  <a:txBody>
                    <a:bodyPr/>
                    <a:lstStyle/>
                    <a:p>
                      <a:pPr algn="ctr" fontAlgn="ctr"/>
                      <a:r>
                        <a:rPr lang="en-US" sz="1400" u="none" strike="noStrike" dirty="0">
                          <a:effectLst/>
                          <a:latin typeface="Sitka Heading Semibold" pitchFamily="2" charset="0"/>
                        </a:rPr>
                        <a:t>Concept</a:t>
                      </a:r>
                      <a:endParaRPr lang="en-US" sz="1400" b="1" i="0" u="none" strike="noStrike" dirty="0">
                        <a:solidFill>
                          <a:srgbClr val="000000"/>
                        </a:solidFill>
                        <a:effectLst/>
                        <a:latin typeface="Sitka Heading Semibold" pitchFamily="2" charset="0"/>
                        <a:ea typeface="等线" panose="02010600030101010101" pitchFamily="2" charset="-122"/>
                      </a:endParaRPr>
                    </a:p>
                  </a:txBody>
                  <a:tcPr marL="6350" marR="6350" marT="6350" marB="0" anchor="ctr"/>
                </a:tc>
                <a:tc>
                  <a:txBody>
                    <a:bodyPr/>
                    <a:lstStyle/>
                    <a:p>
                      <a:pPr algn="ctr" fontAlgn="ctr"/>
                      <a:r>
                        <a:rPr lang="en-US" sz="1400" u="none" strike="noStrike" dirty="0">
                          <a:effectLst/>
                          <a:latin typeface="Sitka Heading Semibold" pitchFamily="2" charset="0"/>
                        </a:rPr>
                        <a:t>Definition</a:t>
                      </a:r>
                      <a:endParaRPr lang="en-US" sz="1400" b="1" i="0" u="none" strike="noStrike" dirty="0">
                        <a:solidFill>
                          <a:srgbClr val="000000"/>
                        </a:solidFill>
                        <a:effectLst/>
                        <a:latin typeface="Sitka Heading Semibold" pitchFamily="2" charset="0"/>
                        <a:ea typeface="等线" panose="02010600030101010101" pitchFamily="2" charset="-122"/>
                      </a:endParaRPr>
                    </a:p>
                  </a:txBody>
                  <a:tcPr marL="6350" marR="6350" marT="6350" marB="0" anchor="ctr"/>
                </a:tc>
                <a:tc>
                  <a:txBody>
                    <a:bodyPr/>
                    <a:lstStyle/>
                    <a:p>
                      <a:pPr algn="ctr" fontAlgn="ctr"/>
                      <a:r>
                        <a:rPr lang="en-US" sz="1400" u="none" strike="noStrike" dirty="0">
                          <a:effectLst/>
                          <a:latin typeface="Sitka Heading Semibold" pitchFamily="2" charset="0"/>
                        </a:rPr>
                        <a:t>Relationship</a:t>
                      </a:r>
                      <a:endParaRPr lang="en-US" sz="1400" b="1" i="0" u="none" strike="noStrike" dirty="0">
                        <a:solidFill>
                          <a:srgbClr val="000000"/>
                        </a:solidFill>
                        <a:effectLst/>
                        <a:latin typeface="Sitka Heading Semibold" pitchFamily="2" charset="0"/>
                        <a:ea typeface="等线" panose="02010600030101010101" pitchFamily="2" charset="-122"/>
                      </a:endParaRPr>
                    </a:p>
                  </a:txBody>
                  <a:tcPr marL="6350" marR="6350" marT="6350" marB="0" anchor="ctr"/>
                </a:tc>
                <a:extLst>
                  <a:ext uri="{0D108BD9-81ED-4DB2-BD59-A6C34878D82A}">
                    <a16:rowId xmlns:a16="http://schemas.microsoft.com/office/drawing/2014/main" val="2925776836"/>
                  </a:ext>
                </a:extLst>
              </a:tr>
              <a:tr h="1194348">
                <a:tc>
                  <a:txBody>
                    <a:bodyPr/>
                    <a:lstStyle/>
                    <a:p>
                      <a:pPr marL="0" algn="ctr" defTabSz="914400" rtl="0" eaLnBrk="1" fontAlgn="ctr" latinLnBrk="0" hangingPunct="1"/>
                      <a:r>
                        <a:rPr lang="en-US" sz="1400" u="none" strike="noStrike" kern="1200" dirty="0">
                          <a:solidFill>
                            <a:schemeClr val="dk1"/>
                          </a:solidFill>
                          <a:effectLst/>
                          <a:latin typeface="Sitka Heading Semibold" pitchFamily="2" charset="0"/>
                          <a:ea typeface="+mn-ea"/>
                          <a:cs typeface="+mn-cs"/>
                        </a:rPr>
                        <a:t>Candidate set CS(q)</a:t>
                      </a:r>
                    </a:p>
                  </a:txBody>
                  <a:tcPr marL="6350" marR="6350" marT="6350" marB="0" anchor="ctr"/>
                </a:tc>
                <a:tc>
                  <a:txBody>
                    <a:bodyPr/>
                    <a:lstStyle/>
                    <a:p>
                      <a:pPr marL="0" algn="ctr" defTabSz="914400" rtl="0" eaLnBrk="1" fontAlgn="ctr" latinLnBrk="0" hangingPunct="1"/>
                      <a:r>
                        <a:rPr lang="en-US" sz="1200" u="none" strike="noStrike" kern="1200" dirty="0">
                          <a:solidFill>
                            <a:schemeClr val="dk1"/>
                          </a:solidFill>
                          <a:effectLst/>
                          <a:latin typeface="Sitka Heading Semibold" pitchFamily="2" charset="0"/>
                          <a:ea typeface="+mn-ea"/>
                          <a:cs typeface="+mn-cs"/>
                        </a:rPr>
                        <a:t>The set of all candidate vertices in the query graph that are related to the query point q</a:t>
                      </a:r>
                    </a:p>
                  </a:txBody>
                  <a:tcPr marL="6350" marR="6350" marT="6350" marB="0" anchor="ctr"/>
                </a:tc>
                <a:tc>
                  <a:txBody>
                    <a:bodyPr/>
                    <a:lstStyle/>
                    <a:p>
                      <a:pPr marL="0" algn="ctr" defTabSz="914400" rtl="0" eaLnBrk="1" fontAlgn="ctr" latinLnBrk="0" hangingPunct="1"/>
                      <a:r>
                        <a:rPr lang="en-US" sz="1200" u="none" strike="noStrike" kern="1200">
                          <a:solidFill>
                            <a:schemeClr val="dk1"/>
                          </a:solidFill>
                          <a:effectLst/>
                          <a:latin typeface="Sitka Heading Semibold" pitchFamily="2" charset="0"/>
                          <a:ea typeface="+mn-ea"/>
                          <a:cs typeface="+mn-cs"/>
                        </a:rPr>
                        <a:t>Serves as the basis for </a:t>
                      </a:r>
                      <a:br>
                        <a:rPr lang="en-US" sz="1200" u="none" strike="noStrike" kern="1200">
                          <a:solidFill>
                            <a:schemeClr val="dk1"/>
                          </a:solidFill>
                          <a:effectLst/>
                          <a:latin typeface="Sitka Heading Semibold" pitchFamily="2" charset="0"/>
                          <a:ea typeface="+mn-ea"/>
                          <a:cs typeface="+mn-cs"/>
                        </a:rPr>
                      </a:br>
                      <a:r>
                        <a:rPr lang="en-US" sz="1200" u="none" strike="noStrike" kern="1200">
                          <a:solidFill>
                            <a:schemeClr val="dk1"/>
                          </a:solidFill>
                          <a:effectLst/>
                          <a:latin typeface="Sitka Heading Semibold" pitchFamily="2" charset="0"/>
                          <a:ea typeface="+mn-ea"/>
                          <a:cs typeface="+mn-cs"/>
                        </a:rPr>
                        <a:t>constructing candidate substructure</a:t>
                      </a:r>
                    </a:p>
                  </a:txBody>
                  <a:tcPr marL="6350" marR="6350" marT="6350" marB="0" anchor="ctr"/>
                </a:tc>
                <a:extLst>
                  <a:ext uri="{0D108BD9-81ED-4DB2-BD59-A6C34878D82A}">
                    <a16:rowId xmlns:a16="http://schemas.microsoft.com/office/drawing/2014/main" val="3152744392"/>
                  </a:ext>
                </a:extLst>
              </a:tr>
              <a:tr h="1682359">
                <a:tc>
                  <a:txBody>
                    <a:bodyPr/>
                    <a:lstStyle/>
                    <a:p>
                      <a:pPr marL="0" algn="ctr" defTabSz="914400" rtl="0" eaLnBrk="1" fontAlgn="ctr" latinLnBrk="0" hangingPunct="1"/>
                      <a:r>
                        <a:rPr lang="en-US" sz="1400" u="none" strike="noStrike" kern="1200" dirty="0">
                          <a:solidFill>
                            <a:schemeClr val="dk1"/>
                          </a:solidFill>
                          <a:effectLst/>
                          <a:latin typeface="Sitka Heading Semibold" pitchFamily="2" charset="0"/>
                          <a:ea typeface="+mn-ea"/>
                          <a:cs typeface="+mn-cs"/>
                        </a:rPr>
                        <a:t>Candidate substructure</a:t>
                      </a:r>
                    </a:p>
                    <a:p>
                      <a:pPr marL="0" algn="ctr" defTabSz="914400" rtl="0" eaLnBrk="1" fontAlgn="ctr" latinLnBrk="0" hangingPunct="1"/>
                      <a:r>
                        <a:rPr lang="zh-CN" altLang="en-US" sz="1400" u="none" strike="noStrike" kern="1200" dirty="0">
                          <a:solidFill>
                            <a:schemeClr val="dk1"/>
                          </a:solidFill>
                          <a:effectLst/>
                          <a:latin typeface="Sitka Heading Semibold" pitchFamily="2" charset="0"/>
                          <a:ea typeface="+mn-ea"/>
                          <a:cs typeface="+mn-cs"/>
                        </a:rPr>
                        <a:t>𝐺𝑠𝑢</a:t>
                      </a:r>
                      <a:r>
                        <a:rPr lang="en-US" altLang="zh-CN" sz="1400" i="1" u="none" strike="noStrike" kern="1200" dirty="0">
                          <a:solidFill>
                            <a:schemeClr val="dk1"/>
                          </a:solidFill>
                          <a:effectLst/>
                          <a:latin typeface="Sitka Heading Semibold" pitchFamily="2" charset="0"/>
                          <a:ea typeface="+mn-ea"/>
                          <a:cs typeface="+mn-cs"/>
                        </a:rPr>
                        <a:t>b</a:t>
                      </a:r>
                      <a:endParaRPr lang="en-US" sz="1400" i="1" u="none" strike="noStrike" kern="1200" dirty="0">
                        <a:solidFill>
                          <a:schemeClr val="dk1"/>
                        </a:solidFill>
                        <a:effectLst/>
                        <a:latin typeface="Sitka Heading Semibold" pitchFamily="2" charset="0"/>
                        <a:ea typeface="+mn-ea"/>
                        <a:cs typeface="+mn-cs"/>
                      </a:endParaRPr>
                    </a:p>
                  </a:txBody>
                  <a:tcPr marL="6350" marR="6350" marT="6350" marB="0" anchor="ctr"/>
                </a:tc>
                <a:tc>
                  <a:txBody>
                    <a:bodyPr/>
                    <a:lstStyle/>
                    <a:p>
                      <a:pPr marL="0" algn="ctr" defTabSz="914400" rtl="0" eaLnBrk="1" fontAlgn="ctr" latinLnBrk="0" hangingPunct="1"/>
                      <a:r>
                        <a:rPr lang="en-US" sz="1200" u="none" strike="noStrike" kern="1200" dirty="0">
                          <a:solidFill>
                            <a:schemeClr val="dk1"/>
                          </a:solidFill>
                          <a:effectLst/>
                          <a:latin typeface="Sitka Heading Semibold" pitchFamily="2" charset="0"/>
                          <a:ea typeface="+mn-ea"/>
                          <a:cs typeface="+mn-cs"/>
                        </a:rPr>
                        <a:t>The subgraph extracted from the data graph that contains the candidate vertex set CS(q),constructed from an induced subgraph</a:t>
                      </a:r>
                    </a:p>
                  </a:txBody>
                  <a:tcPr marL="6350" marR="6350" marT="6350" marB="0" anchor="ctr"/>
                </a:tc>
                <a:tc>
                  <a:txBody>
                    <a:bodyPr/>
                    <a:lstStyle/>
                    <a:p>
                      <a:pPr marL="0" algn="ctr" defTabSz="914400" rtl="0" eaLnBrk="1" fontAlgn="ctr" latinLnBrk="0" hangingPunct="1"/>
                      <a:r>
                        <a:rPr lang="en-US" sz="1200" u="none" strike="noStrike" kern="1200" dirty="0">
                          <a:solidFill>
                            <a:schemeClr val="dk1"/>
                          </a:solidFill>
                          <a:effectLst/>
                          <a:latin typeface="Sitka Heading Semibold" pitchFamily="2" charset="0"/>
                          <a:ea typeface="+mn-ea"/>
                          <a:cs typeface="+mn-cs"/>
                        </a:rPr>
                        <a:t>Constructed from the candidate vertex set</a:t>
                      </a:r>
                    </a:p>
                  </a:txBody>
                  <a:tcPr marL="6350" marR="6350" marT="6350" marB="0" anchor="ctr"/>
                </a:tc>
                <a:extLst>
                  <a:ext uri="{0D108BD9-81ED-4DB2-BD59-A6C34878D82A}">
                    <a16:rowId xmlns:a16="http://schemas.microsoft.com/office/drawing/2014/main" val="1545920452"/>
                  </a:ext>
                </a:extLst>
              </a:tr>
            </a:tbl>
          </a:graphicData>
        </a:graphic>
      </p:graphicFrame>
      <p:sp>
        <p:nvSpPr>
          <p:cNvPr id="10" name="标题 1">
            <a:extLst>
              <a:ext uri="{FF2B5EF4-FFF2-40B4-BE49-F238E27FC236}">
                <a16:creationId xmlns:a16="http://schemas.microsoft.com/office/drawing/2014/main" id="{E003ED8B-49A8-572B-947E-FD9920148055}"/>
              </a:ext>
            </a:extLst>
          </p:cNvPr>
          <p:cNvSpPr>
            <a:spLocks noGrp="1"/>
          </p:cNvSpPr>
          <p:nvPr>
            <p:ph type="title"/>
          </p:nvPr>
        </p:nvSpPr>
        <p:spPr>
          <a:xfrm>
            <a:off x="152400" y="432316"/>
            <a:ext cx="9641840" cy="888484"/>
          </a:xfrm>
        </p:spPr>
        <p:txBody>
          <a:bodyPr>
            <a:normAutofit/>
          </a:bodyPr>
          <a:lstStyle/>
          <a:p>
            <a:r>
              <a:rPr lang="en-US" altLang="zh-CN" b="0" dirty="0">
                <a:latin typeface="Sitka Heading Semibold" pitchFamily="2" charset="0"/>
              </a:rPr>
              <a:t>S</a:t>
            </a:r>
            <a:r>
              <a:rPr lang="en-US" altLang="zh-CN" sz="3600" b="0" dirty="0">
                <a:latin typeface="Sitka Heading Semibold" pitchFamily="2" charset="0"/>
              </a:rPr>
              <a:t>UBSTRUCTURE</a:t>
            </a:r>
            <a:r>
              <a:rPr lang="en-US" altLang="zh-CN" b="0" dirty="0">
                <a:latin typeface="Sitka Heading Semibold" pitchFamily="2" charset="0"/>
              </a:rPr>
              <a:t> E</a:t>
            </a:r>
            <a:r>
              <a:rPr lang="en-US" altLang="zh-CN" sz="3600" b="0" dirty="0">
                <a:latin typeface="Sitka Heading Semibold" pitchFamily="2" charset="0"/>
              </a:rPr>
              <a:t>XTRACTION</a:t>
            </a:r>
            <a:endParaRPr lang="zh-CN" altLang="en-US" sz="3600" b="0" dirty="0">
              <a:latin typeface="Sitka Heading Semibold" pitchFamily="2" charset="0"/>
            </a:endParaRPr>
          </a:p>
        </p:txBody>
      </p:sp>
      <p:sp>
        <p:nvSpPr>
          <p:cNvPr id="13" name="文本占位符 2">
            <a:extLst>
              <a:ext uri="{FF2B5EF4-FFF2-40B4-BE49-F238E27FC236}">
                <a16:creationId xmlns:a16="http://schemas.microsoft.com/office/drawing/2014/main" id="{844C06B6-252B-8278-FAE9-772A2FDE3EFD}"/>
              </a:ext>
            </a:extLst>
          </p:cNvPr>
          <p:cNvSpPr txBox="1">
            <a:spLocks/>
          </p:cNvSpPr>
          <p:nvPr/>
        </p:nvSpPr>
        <p:spPr>
          <a:xfrm>
            <a:off x="152400" y="-5241"/>
            <a:ext cx="1899920" cy="437558"/>
          </a:xfrm>
          <a:prstGeom prst="rect">
            <a:avLst/>
          </a:prstGeom>
        </p:spPr>
        <p:txBody>
          <a:bodyPr/>
          <a:lstStyle>
            <a:lvl1pPr marL="274320" indent="-228600" algn="l" defTabSz="914400" rtl="0" eaLnBrk="1" latinLnBrk="0" hangingPunct="1">
              <a:lnSpc>
                <a:spcPct val="90000"/>
              </a:lnSpc>
              <a:spcBef>
                <a:spcPts val="1800"/>
              </a:spcBef>
              <a:buSzPct val="80000"/>
              <a:buFont typeface="Arial" pitchFamily="34" charset="0"/>
              <a:buChar char="•"/>
              <a:defRPr lang="zh-CN" sz="2000" kern="1200">
                <a:solidFill>
                  <a:schemeClr val="tx1"/>
                </a:solidFill>
                <a:latin typeface="Microsoft YaHei" panose="020B0503020204020204" pitchFamily="34" charset="-122"/>
                <a:ea typeface="Microsoft YaHei" panose="020B0503020204020204" pitchFamily="34" charset="-122"/>
                <a:cs typeface="+mn-cs"/>
              </a:defRPr>
            </a:lvl1pPr>
            <a:lvl2pPr marL="594360" indent="-228600" algn="l" defTabSz="914400" rtl="0" eaLnBrk="1" latinLnBrk="0" hangingPunct="1">
              <a:lnSpc>
                <a:spcPct val="90000"/>
              </a:lnSpc>
              <a:spcBef>
                <a:spcPts val="1000"/>
              </a:spcBef>
              <a:buSzPct val="80000"/>
              <a:buFont typeface="Arial" pitchFamily="34" charset="0"/>
              <a:buChar char="•"/>
              <a:defRPr lang="zh-CN" sz="1800" kern="1200">
                <a:solidFill>
                  <a:schemeClr val="tx1"/>
                </a:solidFill>
                <a:latin typeface="Microsoft YaHei" panose="020B0503020204020204" pitchFamily="34" charset="-122"/>
                <a:ea typeface="Microsoft YaHei" panose="020B0503020204020204" pitchFamily="34" charset="-122"/>
                <a:cs typeface="+mn-cs"/>
              </a:defRPr>
            </a:lvl2pPr>
            <a:lvl3pPr marL="914400" indent="-228600" algn="l" defTabSz="914400" rtl="0" eaLnBrk="1" latinLnBrk="0" hangingPunct="1">
              <a:lnSpc>
                <a:spcPct val="90000"/>
              </a:lnSpc>
              <a:spcBef>
                <a:spcPts val="800"/>
              </a:spcBef>
              <a:buSzPct val="80000"/>
              <a:buFont typeface="Arial" pitchFamily="34" charset="0"/>
              <a:buChar char="•"/>
              <a:defRPr lang="zh-CN" sz="1600" kern="1200">
                <a:solidFill>
                  <a:schemeClr val="tx1"/>
                </a:solidFill>
                <a:latin typeface="Microsoft YaHei" panose="020B0503020204020204" pitchFamily="34" charset="-122"/>
                <a:ea typeface="Microsoft YaHei" panose="020B0503020204020204" pitchFamily="34" charset="-122"/>
                <a:cs typeface="+mn-cs"/>
              </a:defRPr>
            </a:lvl3pPr>
            <a:lvl4pPr marL="1234440" indent="-228600" algn="l" defTabSz="914400" rtl="0" eaLnBrk="1" latinLnBrk="0" hangingPunct="1">
              <a:lnSpc>
                <a:spcPct val="90000"/>
              </a:lnSpc>
              <a:spcBef>
                <a:spcPts val="800"/>
              </a:spcBef>
              <a:buSzPct val="80000"/>
              <a:buFont typeface="Arial" pitchFamily="34" charset="0"/>
              <a:buChar char="•"/>
              <a:defRPr lang="zh-CN" sz="1400" kern="1200">
                <a:solidFill>
                  <a:schemeClr val="tx1"/>
                </a:solidFill>
                <a:latin typeface="Microsoft YaHei" panose="020B0503020204020204" pitchFamily="34" charset="-122"/>
                <a:ea typeface="Microsoft YaHei" panose="020B0503020204020204" pitchFamily="34" charset="-122"/>
                <a:cs typeface="+mn-cs"/>
              </a:defRPr>
            </a:lvl4pPr>
            <a:lvl5pPr marL="1554480" indent="-228600" algn="l" defTabSz="914400" rtl="0" eaLnBrk="1" latinLnBrk="0" hangingPunct="1">
              <a:lnSpc>
                <a:spcPct val="90000"/>
              </a:lnSpc>
              <a:spcBef>
                <a:spcPts val="800"/>
              </a:spcBef>
              <a:buSzPct val="80000"/>
              <a:buFont typeface="Arial" pitchFamily="34" charset="0"/>
              <a:buChar char="•"/>
              <a:defRPr lang="zh-CN" sz="1400" kern="1200">
                <a:solidFill>
                  <a:schemeClr val="tx1"/>
                </a:solidFill>
                <a:latin typeface="Microsoft YaHei" panose="020B0503020204020204" pitchFamily="34" charset="-122"/>
                <a:ea typeface="Microsoft YaHei" panose="020B0503020204020204" pitchFamily="34" charset="-122"/>
                <a:cs typeface="+mn-cs"/>
              </a:defRPr>
            </a:lvl5pPr>
            <a:lvl6pPr marL="1874520" indent="-228600" algn="l" defTabSz="914400" rtl="0" eaLnBrk="1" latinLnBrk="0" hangingPunct="1">
              <a:lnSpc>
                <a:spcPct val="90000"/>
              </a:lnSpc>
              <a:spcBef>
                <a:spcPts val="800"/>
              </a:spcBef>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9pPr>
          </a:lstStyle>
          <a:p>
            <a:pPr marL="45720" indent="0">
              <a:buFont typeface="Arial" pitchFamily="34" charset="0"/>
              <a:buNone/>
            </a:pPr>
            <a:r>
              <a:rPr lang="en-US" altLang="zh-CN" sz="2800" dirty="0">
                <a:solidFill>
                  <a:schemeClr val="tx1">
                    <a:lumMod val="85000"/>
                  </a:schemeClr>
                </a:solidFill>
                <a:latin typeface="Sitka Heading Semibold" pitchFamily="2" charset="0"/>
              </a:rPr>
              <a:t>Details</a:t>
            </a:r>
            <a:endParaRPr lang="en-US" altLang="en-US" sz="2800" i="1" dirty="0">
              <a:solidFill>
                <a:schemeClr val="tx1">
                  <a:lumMod val="85000"/>
                </a:schemeClr>
              </a:solidFill>
              <a:latin typeface="Sitka Heading Semibold" pitchFamily="2" charset="0"/>
            </a:endParaRPr>
          </a:p>
        </p:txBody>
      </p:sp>
    </p:spTree>
    <p:extLst>
      <p:ext uri="{BB962C8B-B14F-4D97-AF65-F5344CB8AC3E}">
        <p14:creationId xmlns:p14="http://schemas.microsoft.com/office/powerpoint/2010/main" val="449257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0521E600-87B9-55E6-3846-B6CA7E1FC5AA}"/>
              </a:ext>
            </a:extLst>
          </p:cNvPr>
          <p:cNvSpPr txBox="1"/>
          <p:nvPr/>
        </p:nvSpPr>
        <p:spPr>
          <a:xfrm>
            <a:off x="993140" y="1676400"/>
            <a:ext cx="9941560" cy="4524315"/>
          </a:xfrm>
          <a:prstGeom prst="rect">
            <a:avLst/>
          </a:prstGeom>
          <a:noFill/>
        </p:spPr>
        <p:txBody>
          <a:bodyPr wrap="square">
            <a:spAutoFit/>
          </a:bodyPr>
          <a:lstStyle/>
          <a:p>
            <a:r>
              <a:rPr lang="en-US" altLang="zh-CN" sz="2400" dirty="0">
                <a:latin typeface="Sitka Heading Semibold" pitchFamily="2" charset="0"/>
              </a:rPr>
              <a:t>W</a:t>
            </a:r>
            <a:r>
              <a:rPr lang="en-US" altLang="zh-CN" sz="2000" dirty="0">
                <a:latin typeface="Sitka Heading Semibold" pitchFamily="2" charset="0"/>
              </a:rPr>
              <a:t>HY</a:t>
            </a:r>
            <a:r>
              <a:rPr lang="en-US" altLang="zh-CN" sz="2400" dirty="0">
                <a:latin typeface="Sitka Heading Semibold" pitchFamily="2" charset="0"/>
              </a:rPr>
              <a:t>?</a:t>
            </a:r>
            <a:r>
              <a:rPr lang="zh-CN" altLang="en-US" sz="2400" dirty="0">
                <a:latin typeface="Sitka Heading Semibold" pitchFamily="2" charset="0"/>
              </a:rPr>
              <a:t> </a:t>
            </a:r>
            <a:r>
              <a:rPr lang="zh-CN" altLang="en-US" dirty="0">
                <a:latin typeface="Sitka Heading Semibold" pitchFamily="2" charset="0"/>
              </a:rPr>
              <a:t>In subgraph counting tasks, the number of nodes in the query graph is often small, but the number of nodes in the data graph is very large, so it is necessary to find possible candidate subgraphs in the data graph to avoid unnecessary computation. </a:t>
            </a:r>
            <a:endParaRPr lang="en-US" altLang="zh-CN" dirty="0">
              <a:latin typeface="Sitka Heading Semibold" pitchFamily="2" charset="0"/>
            </a:endParaRPr>
          </a:p>
          <a:p>
            <a:endParaRPr lang="en-US" altLang="zh-CN" dirty="0">
              <a:latin typeface="Sitka Heading Semibold" pitchFamily="2" charset="0"/>
            </a:endParaRPr>
          </a:p>
          <a:p>
            <a:endParaRPr lang="zh-CN" altLang="en-US" dirty="0">
              <a:latin typeface="Sitka Heading Semibold" pitchFamily="2" charset="0"/>
            </a:endParaRPr>
          </a:p>
          <a:p>
            <a:r>
              <a:rPr lang="en-US" altLang="zh-CN" sz="2400" dirty="0">
                <a:latin typeface="Sitka Heading Semibold" pitchFamily="2" charset="0"/>
              </a:rPr>
              <a:t>How?</a:t>
            </a:r>
            <a:r>
              <a:rPr lang="zh-CN" altLang="en-US" sz="2400" dirty="0">
                <a:latin typeface="Sitka Heading Semibold" pitchFamily="2" charset="0"/>
              </a:rPr>
              <a:t> </a:t>
            </a:r>
            <a:r>
              <a:rPr lang="zh-CN" altLang="en-US" dirty="0">
                <a:latin typeface="Sitka Heading Semibold" pitchFamily="2" charset="0"/>
              </a:rPr>
              <a:t>By utilizing the structural and attribute information of the query and data graphs, the local pruning stage can filter out impossible subgraphs that do not contain the query graph, thereby reducing unnecessary computation. Then, each data vertex in the candidate set is further reduced through the global refinement stage to ensure that only subgraphs containing the query graph are computed</a:t>
            </a:r>
            <a:r>
              <a:rPr lang="en-US" altLang="zh-CN" dirty="0">
                <a:latin typeface="Sitka Heading Semibold" pitchFamily="2" charset="0"/>
              </a:rPr>
              <a:t>.</a:t>
            </a:r>
          </a:p>
          <a:p>
            <a:endParaRPr lang="zh-CN" altLang="en-US" dirty="0">
              <a:latin typeface="Sitka Heading Semibold" pitchFamily="2" charset="0"/>
            </a:endParaRPr>
          </a:p>
          <a:p>
            <a:endParaRPr lang="zh-CN" altLang="en-US" dirty="0">
              <a:latin typeface="Sitka Heading Semibold" pitchFamily="2" charset="0"/>
            </a:endParaRPr>
          </a:p>
          <a:p>
            <a:r>
              <a:rPr lang="en-US" altLang="zh-CN" sz="2400" dirty="0">
                <a:latin typeface="Sitka Heading Semibold" pitchFamily="2" charset="0"/>
              </a:rPr>
              <a:t>R</a:t>
            </a:r>
            <a:r>
              <a:rPr lang="en-US" altLang="zh-CN" sz="2000" dirty="0">
                <a:latin typeface="Sitka Heading Semibold" pitchFamily="2" charset="0"/>
              </a:rPr>
              <a:t>ESULT. </a:t>
            </a:r>
            <a:r>
              <a:rPr lang="zh-CN" altLang="en-US" dirty="0">
                <a:latin typeface="Sitka Heading Semibold" pitchFamily="2" charset="0"/>
              </a:rPr>
              <a:t>Therefore, the design of the candidate filtering step is to reduce computational complexity and improve computational efficiency while ensuring computational accuracy, so that the algorithm can handle larger datasets.</a:t>
            </a:r>
          </a:p>
        </p:txBody>
      </p:sp>
      <p:sp>
        <p:nvSpPr>
          <p:cNvPr id="13" name="标题 1">
            <a:extLst>
              <a:ext uri="{FF2B5EF4-FFF2-40B4-BE49-F238E27FC236}">
                <a16:creationId xmlns:a16="http://schemas.microsoft.com/office/drawing/2014/main" id="{30663C1B-F7FF-7762-22F8-596288642445}"/>
              </a:ext>
            </a:extLst>
          </p:cNvPr>
          <p:cNvSpPr txBox="1">
            <a:spLocks/>
          </p:cNvSpPr>
          <p:nvPr/>
        </p:nvSpPr>
        <p:spPr>
          <a:xfrm>
            <a:off x="0" y="388878"/>
            <a:ext cx="9753600" cy="1104642"/>
          </a:xfrm>
          <a:prstGeom prst="rect">
            <a:avLst/>
          </a:prstGeom>
        </p:spPr>
        <p:txBody>
          <a:bodyPr anchor="b">
            <a:normAutofit fontScale="92500" lnSpcReduction="10000"/>
          </a:bodyPr>
          <a:lstStyle>
            <a:lvl1pPr marL="0" indent="0" algn="l" defTabSz="914400" rtl="0" eaLnBrk="1" latinLnBrk="0" hangingPunct="1">
              <a:lnSpc>
                <a:spcPct val="90000"/>
              </a:lnSpc>
              <a:spcBef>
                <a:spcPct val="0"/>
              </a:spcBef>
              <a:buFont typeface="Arial" pitchFamily="34" charset="0"/>
              <a:buNone/>
              <a:defRPr lang="zh-CN" sz="5400" b="1" kern="1200">
                <a:solidFill>
                  <a:schemeClr val="tx1"/>
                </a:solidFill>
                <a:latin typeface="Microsoft YaHei" panose="020B0503020204020204" pitchFamily="34" charset="-122"/>
                <a:ea typeface="Microsoft YaHei" panose="020B0503020204020204" pitchFamily="34" charset="-122"/>
                <a:cs typeface="+mj-cs"/>
              </a:defRPr>
            </a:lvl1pPr>
          </a:lstStyle>
          <a:p>
            <a:r>
              <a:rPr lang="en-US" altLang="zh-CN" b="0" dirty="0">
                <a:latin typeface="Sitka Heading Semibold" pitchFamily="2" charset="0"/>
              </a:rPr>
              <a:t>S</a:t>
            </a:r>
            <a:r>
              <a:rPr lang="en-US" altLang="zh-CN" sz="3600" b="0" dirty="0">
                <a:latin typeface="Sitka Heading Semibold" pitchFamily="2" charset="0"/>
              </a:rPr>
              <a:t>UBSTRUCTURE</a:t>
            </a:r>
            <a:r>
              <a:rPr lang="en-US" altLang="zh-CN" b="0" dirty="0">
                <a:latin typeface="Sitka Heading Semibold" pitchFamily="2" charset="0"/>
              </a:rPr>
              <a:t> E</a:t>
            </a:r>
            <a:r>
              <a:rPr lang="en-US" altLang="zh-CN" sz="3600" b="0" dirty="0">
                <a:latin typeface="Sitka Heading Semibold" pitchFamily="2" charset="0"/>
              </a:rPr>
              <a:t>XTRACTION —</a:t>
            </a:r>
            <a:br>
              <a:rPr lang="en-US" altLang="zh-CN" sz="3600" b="0" dirty="0">
                <a:latin typeface="Sitka Heading Semibold" pitchFamily="2" charset="0"/>
              </a:rPr>
            </a:br>
            <a:r>
              <a:rPr lang="en-US" altLang="zh-CN" sz="3600" b="0" dirty="0">
                <a:latin typeface="Sitka Heading Semibold" pitchFamily="2" charset="0"/>
              </a:rPr>
              <a:t>		  Candidate set generation</a:t>
            </a:r>
            <a:endParaRPr lang="en-US" altLang="en-US" sz="3600" b="0" dirty="0">
              <a:latin typeface="Sitka Heading Semibold" pitchFamily="2" charset="0"/>
            </a:endParaRPr>
          </a:p>
        </p:txBody>
      </p:sp>
      <p:sp>
        <p:nvSpPr>
          <p:cNvPr id="16" name="文本占位符 2">
            <a:extLst>
              <a:ext uri="{FF2B5EF4-FFF2-40B4-BE49-F238E27FC236}">
                <a16:creationId xmlns:a16="http://schemas.microsoft.com/office/drawing/2014/main" id="{ECECD90D-E322-B086-953D-5ADEF7C56BF7}"/>
              </a:ext>
            </a:extLst>
          </p:cNvPr>
          <p:cNvSpPr txBox="1">
            <a:spLocks/>
          </p:cNvSpPr>
          <p:nvPr/>
        </p:nvSpPr>
        <p:spPr>
          <a:xfrm>
            <a:off x="152400" y="-5241"/>
            <a:ext cx="1899920" cy="437558"/>
          </a:xfrm>
          <a:prstGeom prst="rect">
            <a:avLst/>
          </a:prstGeom>
        </p:spPr>
        <p:txBody>
          <a:bodyPr/>
          <a:lstStyle>
            <a:lvl1pPr marL="274320" indent="-228600" algn="l" defTabSz="914400" rtl="0" eaLnBrk="1" latinLnBrk="0" hangingPunct="1">
              <a:lnSpc>
                <a:spcPct val="90000"/>
              </a:lnSpc>
              <a:spcBef>
                <a:spcPts val="1800"/>
              </a:spcBef>
              <a:buSzPct val="80000"/>
              <a:buFont typeface="Arial" pitchFamily="34" charset="0"/>
              <a:buChar char="•"/>
              <a:defRPr lang="zh-CN" sz="2000" kern="1200">
                <a:solidFill>
                  <a:schemeClr val="tx1"/>
                </a:solidFill>
                <a:latin typeface="Microsoft YaHei" panose="020B0503020204020204" pitchFamily="34" charset="-122"/>
                <a:ea typeface="Microsoft YaHei" panose="020B0503020204020204" pitchFamily="34" charset="-122"/>
                <a:cs typeface="+mn-cs"/>
              </a:defRPr>
            </a:lvl1pPr>
            <a:lvl2pPr marL="594360" indent="-228600" algn="l" defTabSz="914400" rtl="0" eaLnBrk="1" latinLnBrk="0" hangingPunct="1">
              <a:lnSpc>
                <a:spcPct val="90000"/>
              </a:lnSpc>
              <a:spcBef>
                <a:spcPts val="1000"/>
              </a:spcBef>
              <a:buSzPct val="80000"/>
              <a:buFont typeface="Arial" pitchFamily="34" charset="0"/>
              <a:buChar char="•"/>
              <a:defRPr lang="zh-CN" sz="1800" kern="1200">
                <a:solidFill>
                  <a:schemeClr val="tx1"/>
                </a:solidFill>
                <a:latin typeface="Microsoft YaHei" panose="020B0503020204020204" pitchFamily="34" charset="-122"/>
                <a:ea typeface="Microsoft YaHei" panose="020B0503020204020204" pitchFamily="34" charset="-122"/>
                <a:cs typeface="+mn-cs"/>
              </a:defRPr>
            </a:lvl2pPr>
            <a:lvl3pPr marL="914400" indent="-228600" algn="l" defTabSz="914400" rtl="0" eaLnBrk="1" latinLnBrk="0" hangingPunct="1">
              <a:lnSpc>
                <a:spcPct val="90000"/>
              </a:lnSpc>
              <a:spcBef>
                <a:spcPts val="800"/>
              </a:spcBef>
              <a:buSzPct val="80000"/>
              <a:buFont typeface="Arial" pitchFamily="34" charset="0"/>
              <a:buChar char="•"/>
              <a:defRPr lang="zh-CN" sz="1600" kern="1200">
                <a:solidFill>
                  <a:schemeClr val="tx1"/>
                </a:solidFill>
                <a:latin typeface="Microsoft YaHei" panose="020B0503020204020204" pitchFamily="34" charset="-122"/>
                <a:ea typeface="Microsoft YaHei" panose="020B0503020204020204" pitchFamily="34" charset="-122"/>
                <a:cs typeface="+mn-cs"/>
              </a:defRPr>
            </a:lvl3pPr>
            <a:lvl4pPr marL="1234440" indent="-228600" algn="l" defTabSz="914400" rtl="0" eaLnBrk="1" latinLnBrk="0" hangingPunct="1">
              <a:lnSpc>
                <a:spcPct val="90000"/>
              </a:lnSpc>
              <a:spcBef>
                <a:spcPts val="800"/>
              </a:spcBef>
              <a:buSzPct val="80000"/>
              <a:buFont typeface="Arial" pitchFamily="34" charset="0"/>
              <a:buChar char="•"/>
              <a:defRPr lang="zh-CN" sz="1400" kern="1200">
                <a:solidFill>
                  <a:schemeClr val="tx1"/>
                </a:solidFill>
                <a:latin typeface="Microsoft YaHei" panose="020B0503020204020204" pitchFamily="34" charset="-122"/>
                <a:ea typeface="Microsoft YaHei" panose="020B0503020204020204" pitchFamily="34" charset="-122"/>
                <a:cs typeface="+mn-cs"/>
              </a:defRPr>
            </a:lvl4pPr>
            <a:lvl5pPr marL="1554480" indent="-228600" algn="l" defTabSz="914400" rtl="0" eaLnBrk="1" latinLnBrk="0" hangingPunct="1">
              <a:lnSpc>
                <a:spcPct val="90000"/>
              </a:lnSpc>
              <a:spcBef>
                <a:spcPts val="800"/>
              </a:spcBef>
              <a:buSzPct val="80000"/>
              <a:buFont typeface="Arial" pitchFamily="34" charset="0"/>
              <a:buChar char="•"/>
              <a:defRPr lang="zh-CN" sz="1400" kern="1200">
                <a:solidFill>
                  <a:schemeClr val="tx1"/>
                </a:solidFill>
                <a:latin typeface="Microsoft YaHei" panose="020B0503020204020204" pitchFamily="34" charset="-122"/>
                <a:ea typeface="Microsoft YaHei" panose="020B0503020204020204" pitchFamily="34" charset="-122"/>
                <a:cs typeface="+mn-cs"/>
              </a:defRPr>
            </a:lvl5pPr>
            <a:lvl6pPr marL="1874520" indent="-228600" algn="l" defTabSz="914400" rtl="0" eaLnBrk="1" latinLnBrk="0" hangingPunct="1">
              <a:lnSpc>
                <a:spcPct val="90000"/>
              </a:lnSpc>
              <a:spcBef>
                <a:spcPts val="800"/>
              </a:spcBef>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9pPr>
          </a:lstStyle>
          <a:p>
            <a:pPr marL="45720" indent="0">
              <a:buFont typeface="Arial" pitchFamily="34" charset="0"/>
              <a:buNone/>
            </a:pPr>
            <a:r>
              <a:rPr lang="en-US" altLang="zh-CN" sz="2800" dirty="0">
                <a:solidFill>
                  <a:schemeClr val="tx1">
                    <a:lumMod val="85000"/>
                  </a:schemeClr>
                </a:solidFill>
                <a:latin typeface="Sitka Heading Semibold" pitchFamily="2" charset="0"/>
              </a:rPr>
              <a:t>Details</a:t>
            </a:r>
            <a:endParaRPr lang="en-US" altLang="en-US" sz="2800" i="1" dirty="0">
              <a:solidFill>
                <a:schemeClr val="tx1">
                  <a:lumMod val="85000"/>
                </a:schemeClr>
              </a:solidFill>
              <a:latin typeface="Sitka Heading Semibold" pitchFamily="2" charset="0"/>
            </a:endParaRPr>
          </a:p>
        </p:txBody>
      </p:sp>
    </p:spTree>
    <p:extLst>
      <p:ext uri="{BB962C8B-B14F-4D97-AF65-F5344CB8AC3E}">
        <p14:creationId xmlns:p14="http://schemas.microsoft.com/office/powerpoint/2010/main" val="2879596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92802531-FF9F-EF46-F963-E8200493579E}"/>
              </a:ext>
            </a:extLst>
          </p:cNvPr>
          <p:cNvSpPr txBox="1"/>
          <p:nvPr/>
        </p:nvSpPr>
        <p:spPr>
          <a:xfrm>
            <a:off x="1198880" y="1859280"/>
            <a:ext cx="9042400" cy="3970318"/>
          </a:xfrm>
          <a:prstGeom prst="rect">
            <a:avLst/>
          </a:prstGeom>
          <a:noFill/>
        </p:spPr>
        <p:txBody>
          <a:bodyPr wrap="square">
            <a:spAutoFit/>
          </a:bodyPr>
          <a:lstStyle/>
          <a:p>
            <a:pPr marL="342900" indent="-342900">
              <a:buFont typeface="+mj-lt"/>
              <a:buAutoNum type="arabicPeriod"/>
            </a:pPr>
            <a:endParaRPr lang="zh-CN" altLang="en-US" dirty="0"/>
          </a:p>
          <a:p>
            <a:pPr marL="342900" indent="-342900">
              <a:buFont typeface="+mj-lt"/>
              <a:buAutoNum type="arabicPeriod"/>
            </a:pPr>
            <a:r>
              <a:rPr lang="zh-CN" altLang="en-US" dirty="0">
                <a:latin typeface="Sitka Heading Semibold" pitchFamily="2" charset="0"/>
              </a:rPr>
              <a:t>Candidate substructures are subgraphs extracted from the data graph </a:t>
            </a:r>
            <a:r>
              <a:rPr lang="en-US" altLang="zh-CN" dirty="0">
                <a:latin typeface="Sitka Heading Semibold" pitchFamily="2" charset="0"/>
              </a:rPr>
              <a:t>named </a:t>
            </a:r>
            <a:r>
              <a:rPr lang="zh-CN" altLang="en-US" dirty="0">
                <a:solidFill>
                  <a:schemeClr val="accent5">
                    <a:lumMod val="60000"/>
                    <a:lumOff val="40000"/>
                  </a:schemeClr>
                </a:solidFill>
                <a:latin typeface="Sitka Heading Semibold" pitchFamily="2" charset="0"/>
              </a:rPr>
              <a:t>Gsub</a:t>
            </a:r>
            <a:r>
              <a:rPr lang="zh-CN" altLang="en-US" dirty="0">
                <a:solidFill>
                  <a:schemeClr val="tx1">
                    <a:lumMod val="95000"/>
                  </a:schemeClr>
                </a:solidFill>
                <a:latin typeface="Sitka Heading Semibold" pitchFamily="2" charset="0"/>
              </a:rPr>
              <a:t>, </a:t>
            </a:r>
            <a:r>
              <a:rPr lang="zh-CN" altLang="en-US" dirty="0">
                <a:latin typeface="Sitka Heading Semibold" pitchFamily="2" charset="0"/>
              </a:rPr>
              <a:t>with their vertex set being the candidate vertex set of the query graph.</a:t>
            </a:r>
            <a:endParaRPr lang="en-US" altLang="zh-CN" dirty="0">
              <a:latin typeface="Sitka Heading Semibold" pitchFamily="2" charset="0"/>
            </a:endParaRPr>
          </a:p>
          <a:p>
            <a:pPr marL="342900" indent="-342900">
              <a:buFont typeface="+mj-lt"/>
              <a:buAutoNum type="arabicPeriod"/>
            </a:pPr>
            <a:endParaRPr lang="en-US" altLang="zh-CN" dirty="0">
              <a:latin typeface="Sitka Heading Semibold" pitchFamily="2" charset="0"/>
            </a:endParaRPr>
          </a:p>
          <a:p>
            <a:pPr marL="342900" indent="-342900">
              <a:buFont typeface="+mj-lt"/>
              <a:buAutoNum type="arabicPeriod"/>
            </a:pPr>
            <a:r>
              <a:rPr lang="zh-CN" altLang="en-US" dirty="0">
                <a:latin typeface="Sitka Heading Semibold" pitchFamily="2" charset="0"/>
              </a:rPr>
              <a:t> </a:t>
            </a:r>
            <a:r>
              <a:rPr lang="zh-CN" altLang="en-US" dirty="0">
                <a:solidFill>
                  <a:schemeClr val="accent5">
                    <a:lumMod val="60000"/>
                    <a:lumOff val="40000"/>
                  </a:schemeClr>
                </a:solidFill>
                <a:latin typeface="Sitka Heading Semibold" pitchFamily="2" charset="0"/>
              </a:rPr>
              <a:t>Gsub</a:t>
            </a:r>
            <a:r>
              <a:rPr lang="zh-CN" altLang="en-US" dirty="0">
                <a:latin typeface="Sitka Heading Semibold" pitchFamily="2" charset="0"/>
              </a:rPr>
              <a:t> is the induced subgraph of the data graph, formed by the edges whose both endpoints are in the candidate vertex set.</a:t>
            </a:r>
          </a:p>
          <a:p>
            <a:pPr marL="342900" indent="-342900">
              <a:buFont typeface="+mj-lt"/>
              <a:buAutoNum type="arabicPeriod"/>
            </a:pPr>
            <a:endParaRPr lang="zh-CN" altLang="en-US" dirty="0">
              <a:latin typeface="Sitka Heading Semibold" pitchFamily="2" charset="0"/>
            </a:endParaRPr>
          </a:p>
          <a:p>
            <a:pPr marL="342900" indent="-342900">
              <a:buFont typeface="+mj-lt"/>
              <a:buAutoNum type="arabicPeriod"/>
            </a:pPr>
            <a:r>
              <a:rPr lang="zh-CN" altLang="en-US" dirty="0">
                <a:latin typeface="Sitka Heading Semibold" pitchFamily="2" charset="0"/>
              </a:rPr>
              <a:t>Candidate substructures must be connected graphs. If </a:t>
            </a:r>
            <a:r>
              <a:rPr lang="zh-CN" altLang="en-US" dirty="0">
                <a:solidFill>
                  <a:schemeClr val="accent5">
                    <a:lumMod val="60000"/>
                    <a:lumOff val="40000"/>
                  </a:schemeClr>
                </a:solidFill>
                <a:latin typeface="Sitka Heading Semibold" pitchFamily="2" charset="0"/>
              </a:rPr>
              <a:t>Gsub</a:t>
            </a:r>
            <a:r>
              <a:rPr lang="zh-CN" altLang="en-US" dirty="0">
                <a:latin typeface="Sitka Heading Semibold" pitchFamily="2" charset="0"/>
              </a:rPr>
              <a:t> is not a connected graph, it will be divided into several connected graphs.</a:t>
            </a:r>
          </a:p>
          <a:p>
            <a:pPr marL="342900" indent="-342900">
              <a:buFont typeface="+mj-lt"/>
              <a:buAutoNum type="arabicPeriod"/>
            </a:pPr>
            <a:endParaRPr lang="zh-CN" altLang="en-US" dirty="0">
              <a:latin typeface="Sitka Heading Semibold" pitchFamily="2" charset="0"/>
            </a:endParaRPr>
          </a:p>
          <a:p>
            <a:pPr marL="342900" indent="-342900">
              <a:buFont typeface="+mj-lt"/>
              <a:buAutoNum type="arabicPeriod"/>
            </a:pPr>
            <a:r>
              <a:rPr lang="zh-CN" altLang="en-US" dirty="0">
                <a:latin typeface="Sitka Heading Semibold" pitchFamily="2" charset="0"/>
              </a:rPr>
              <a:t>The number of candidate substructures is the number of connected graphs in </a:t>
            </a:r>
            <a:r>
              <a:rPr lang="zh-CN" altLang="en-US" dirty="0">
                <a:solidFill>
                  <a:schemeClr val="accent5">
                    <a:lumMod val="60000"/>
                    <a:lumOff val="40000"/>
                  </a:schemeClr>
                </a:solidFill>
                <a:latin typeface="Sitka Heading Semibold" pitchFamily="2" charset="0"/>
              </a:rPr>
              <a:t>Gsub</a:t>
            </a:r>
            <a:r>
              <a:rPr lang="zh-CN" altLang="en-US" dirty="0">
                <a:latin typeface="Sitka Heading Semibold" pitchFamily="2" charset="0"/>
              </a:rPr>
              <a:t>.</a:t>
            </a:r>
          </a:p>
          <a:p>
            <a:pPr marL="342900" indent="-342900">
              <a:buFont typeface="+mj-lt"/>
              <a:buAutoNum type="arabicPeriod"/>
            </a:pPr>
            <a:endParaRPr lang="zh-CN" altLang="en-US" dirty="0">
              <a:latin typeface="Sitka Heading Semibold" pitchFamily="2" charset="0"/>
            </a:endParaRPr>
          </a:p>
          <a:p>
            <a:pPr marL="342900" indent="-342900">
              <a:buFont typeface="+mj-lt"/>
              <a:buAutoNum type="arabicPeriod"/>
            </a:pPr>
            <a:r>
              <a:rPr lang="zh-CN" altLang="en-US" dirty="0">
                <a:latin typeface="Sitka Heading Semibold" pitchFamily="2" charset="0"/>
              </a:rPr>
              <a:t>NeurSC will skip the computation of candidate substructures that have a number of vertices or edges less than that of the query graph.</a:t>
            </a:r>
          </a:p>
        </p:txBody>
      </p:sp>
      <p:sp>
        <p:nvSpPr>
          <p:cNvPr id="9" name="标题 1">
            <a:extLst>
              <a:ext uri="{FF2B5EF4-FFF2-40B4-BE49-F238E27FC236}">
                <a16:creationId xmlns:a16="http://schemas.microsoft.com/office/drawing/2014/main" id="{D3EAA8F0-DBA3-29BD-315A-07FE7FB1FBAD}"/>
              </a:ext>
            </a:extLst>
          </p:cNvPr>
          <p:cNvSpPr txBox="1">
            <a:spLocks/>
          </p:cNvSpPr>
          <p:nvPr/>
        </p:nvSpPr>
        <p:spPr>
          <a:xfrm>
            <a:off x="223520" y="476081"/>
            <a:ext cx="9753600" cy="1104642"/>
          </a:xfrm>
          <a:prstGeom prst="rect">
            <a:avLst/>
          </a:prstGeom>
        </p:spPr>
        <p:txBody>
          <a:bodyPr anchor="b">
            <a:normAutofit fontScale="92500" lnSpcReduction="10000"/>
          </a:bodyPr>
          <a:lstStyle>
            <a:lvl1pPr marL="0" indent="0" algn="l" defTabSz="914400" rtl="0" eaLnBrk="1" latinLnBrk="0" hangingPunct="1">
              <a:lnSpc>
                <a:spcPct val="90000"/>
              </a:lnSpc>
              <a:spcBef>
                <a:spcPct val="0"/>
              </a:spcBef>
              <a:buFont typeface="Arial" pitchFamily="34" charset="0"/>
              <a:buNone/>
              <a:defRPr lang="zh-CN" sz="5400" b="1" kern="1200">
                <a:solidFill>
                  <a:schemeClr val="tx1"/>
                </a:solidFill>
                <a:latin typeface="Microsoft YaHei" panose="020B0503020204020204" pitchFamily="34" charset="-122"/>
                <a:ea typeface="Microsoft YaHei" panose="020B0503020204020204" pitchFamily="34" charset="-122"/>
                <a:cs typeface="+mj-cs"/>
              </a:defRPr>
            </a:lvl1pPr>
          </a:lstStyle>
          <a:p>
            <a:r>
              <a:rPr lang="en-US" altLang="zh-CN" b="0" dirty="0">
                <a:latin typeface="Sitka Heading Semibold" pitchFamily="2" charset="0"/>
              </a:rPr>
              <a:t>S</a:t>
            </a:r>
            <a:r>
              <a:rPr lang="en-US" altLang="zh-CN" sz="3600" b="0" dirty="0">
                <a:latin typeface="Sitka Heading Semibold" pitchFamily="2" charset="0"/>
              </a:rPr>
              <a:t>UBSTRUCTURE</a:t>
            </a:r>
            <a:r>
              <a:rPr lang="en-US" altLang="zh-CN" b="0" dirty="0">
                <a:latin typeface="Sitka Heading Semibold" pitchFamily="2" charset="0"/>
              </a:rPr>
              <a:t> E</a:t>
            </a:r>
            <a:r>
              <a:rPr lang="en-US" altLang="zh-CN" sz="3600" b="0" dirty="0">
                <a:latin typeface="Sitka Heading Semibold" pitchFamily="2" charset="0"/>
              </a:rPr>
              <a:t>XTRACTION —</a:t>
            </a:r>
            <a:br>
              <a:rPr lang="en-US" altLang="zh-CN" sz="3600" b="0" dirty="0">
                <a:latin typeface="Sitka Heading Semibold" pitchFamily="2" charset="0"/>
              </a:rPr>
            </a:br>
            <a:r>
              <a:rPr lang="en-US" altLang="zh-CN" sz="3600" b="0" dirty="0">
                <a:latin typeface="Sitka Heading Semibold" pitchFamily="2" charset="0"/>
              </a:rPr>
              <a:t>			 E</a:t>
            </a:r>
            <a:r>
              <a:rPr lang="zh-CN" altLang="en-US" sz="3600" b="0" dirty="0">
                <a:latin typeface="Sitka Heading Semibold" pitchFamily="2" charset="0"/>
              </a:rPr>
              <a:t>xtract subgraph</a:t>
            </a:r>
            <a:endParaRPr lang="en-US" altLang="en-US" sz="3600" b="0" dirty="0">
              <a:latin typeface="Sitka Heading Semibold" pitchFamily="2" charset="0"/>
            </a:endParaRPr>
          </a:p>
        </p:txBody>
      </p:sp>
      <p:sp>
        <p:nvSpPr>
          <p:cNvPr id="12" name="文本占位符 2">
            <a:extLst>
              <a:ext uri="{FF2B5EF4-FFF2-40B4-BE49-F238E27FC236}">
                <a16:creationId xmlns:a16="http://schemas.microsoft.com/office/drawing/2014/main" id="{60BB1DE2-848D-1314-ABB8-3A974C6DD1FE}"/>
              </a:ext>
            </a:extLst>
          </p:cNvPr>
          <p:cNvSpPr txBox="1">
            <a:spLocks/>
          </p:cNvSpPr>
          <p:nvPr/>
        </p:nvSpPr>
        <p:spPr>
          <a:xfrm>
            <a:off x="152400" y="-5241"/>
            <a:ext cx="1899920" cy="437558"/>
          </a:xfrm>
          <a:prstGeom prst="rect">
            <a:avLst/>
          </a:prstGeom>
        </p:spPr>
        <p:txBody>
          <a:bodyPr/>
          <a:lstStyle>
            <a:lvl1pPr marL="274320" indent="-228600" algn="l" defTabSz="914400" rtl="0" eaLnBrk="1" latinLnBrk="0" hangingPunct="1">
              <a:lnSpc>
                <a:spcPct val="90000"/>
              </a:lnSpc>
              <a:spcBef>
                <a:spcPts val="1800"/>
              </a:spcBef>
              <a:buSzPct val="80000"/>
              <a:buFont typeface="Arial" pitchFamily="34" charset="0"/>
              <a:buChar char="•"/>
              <a:defRPr lang="zh-CN" sz="2000" kern="1200">
                <a:solidFill>
                  <a:schemeClr val="tx1"/>
                </a:solidFill>
                <a:latin typeface="Microsoft YaHei" panose="020B0503020204020204" pitchFamily="34" charset="-122"/>
                <a:ea typeface="Microsoft YaHei" panose="020B0503020204020204" pitchFamily="34" charset="-122"/>
                <a:cs typeface="+mn-cs"/>
              </a:defRPr>
            </a:lvl1pPr>
            <a:lvl2pPr marL="594360" indent="-228600" algn="l" defTabSz="914400" rtl="0" eaLnBrk="1" latinLnBrk="0" hangingPunct="1">
              <a:lnSpc>
                <a:spcPct val="90000"/>
              </a:lnSpc>
              <a:spcBef>
                <a:spcPts val="1000"/>
              </a:spcBef>
              <a:buSzPct val="80000"/>
              <a:buFont typeface="Arial" pitchFamily="34" charset="0"/>
              <a:buChar char="•"/>
              <a:defRPr lang="zh-CN" sz="1800" kern="1200">
                <a:solidFill>
                  <a:schemeClr val="tx1"/>
                </a:solidFill>
                <a:latin typeface="Microsoft YaHei" panose="020B0503020204020204" pitchFamily="34" charset="-122"/>
                <a:ea typeface="Microsoft YaHei" panose="020B0503020204020204" pitchFamily="34" charset="-122"/>
                <a:cs typeface="+mn-cs"/>
              </a:defRPr>
            </a:lvl2pPr>
            <a:lvl3pPr marL="914400" indent="-228600" algn="l" defTabSz="914400" rtl="0" eaLnBrk="1" latinLnBrk="0" hangingPunct="1">
              <a:lnSpc>
                <a:spcPct val="90000"/>
              </a:lnSpc>
              <a:spcBef>
                <a:spcPts val="800"/>
              </a:spcBef>
              <a:buSzPct val="80000"/>
              <a:buFont typeface="Arial" pitchFamily="34" charset="0"/>
              <a:buChar char="•"/>
              <a:defRPr lang="zh-CN" sz="1600" kern="1200">
                <a:solidFill>
                  <a:schemeClr val="tx1"/>
                </a:solidFill>
                <a:latin typeface="Microsoft YaHei" panose="020B0503020204020204" pitchFamily="34" charset="-122"/>
                <a:ea typeface="Microsoft YaHei" panose="020B0503020204020204" pitchFamily="34" charset="-122"/>
                <a:cs typeface="+mn-cs"/>
              </a:defRPr>
            </a:lvl3pPr>
            <a:lvl4pPr marL="1234440" indent="-228600" algn="l" defTabSz="914400" rtl="0" eaLnBrk="1" latinLnBrk="0" hangingPunct="1">
              <a:lnSpc>
                <a:spcPct val="90000"/>
              </a:lnSpc>
              <a:spcBef>
                <a:spcPts val="800"/>
              </a:spcBef>
              <a:buSzPct val="80000"/>
              <a:buFont typeface="Arial" pitchFamily="34" charset="0"/>
              <a:buChar char="•"/>
              <a:defRPr lang="zh-CN" sz="1400" kern="1200">
                <a:solidFill>
                  <a:schemeClr val="tx1"/>
                </a:solidFill>
                <a:latin typeface="Microsoft YaHei" panose="020B0503020204020204" pitchFamily="34" charset="-122"/>
                <a:ea typeface="Microsoft YaHei" panose="020B0503020204020204" pitchFamily="34" charset="-122"/>
                <a:cs typeface="+mn-cs"/>
              </a:defRPr>
            </a:lvl4pPr>
            <a:lvl5pPr marL="1554480" indent="-228600" algn="l" defTabSz="914400" rtl="0" eaLnBrk="1" latinLnBrk="0" hangingPunct="1">
              <a:lnSpc>
                <a:spcPct val="90000"/>
              </a:lnSpc>
              <a:spcBef>
                <a:spcPts val="800"/>
              </a:spcBef>
              <a:buSzPct val="80000"/>
              <a:buFont typeface="Arial" pitchFamily="34" charset="0"/>
              <a:buChar char="•"/>
              <a:defRPr lang="zh-CN" sz="1400" kern="1200">
                <a:solidFill>
                  <a:schemeClr val="tx1"/>
                </a:solidFill>
                <a:latin typeface="Microsoft YaHei" panose="020B0503020204020204" pitchFamily="34" charset="-122"/>
                <a:ea typeface="Microsoft YaHei" panose="020B0503020204020204" pitchFamily="34" charset="-122"/>
                <a:cs typeface="+mn-cs"/>
              </a:defRPr>
            </a:lvl5pPr>
            <a:lvl6pPr marL="1874520" indent="-228600" algn="l" defTabSz="914400" rtl="0" eaLnBrk="1" latinLnBrk="0" hangingPunct="1">
              <a:lnSpc>
                <a:spcPct val="90000"/>
              </a:lnSpc>
              <a:spcBef>
                <a:spcPts val="800"/>
              </a:spcBef>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9pPr>
          </a:lstStyle>
          <a:p>
            <a:pPr marL="45720" indent="0">
              <a:buFont typeface="Arial" pitchFamily="34" charset="0"/>
              <a:buNone/>
            </a:pPr>
            <a:r>
              <a:rPr lang="en-US" altLang="zh-CN" sz="2800" dirty="0">
                <a:solidFill>
                  <a:schemeClr val="tx1">
                    <a:lumMod val="85000"/>
                  </a:schemeClr>
                </a:solidFill>
                <a:latin typeface="Sitka Heading Semibold" pitchFamily="2" charset="0"/>
              </a:rPr>
              <a:t>Details</a:t>
            </a:r>
            <a:endParaRPr lang="en-US" altLang="en-US" sz="2800" i="1" dirty="0">
              <a:solidFill>
                <a:schemeClr val="tx1">
                  <a:lumMod val="85000"/>
                </a:schemeClr>
              </a:solidFill>
              <a:latin typeface="Sitka Heading Semibold" pitchFamily="2" charset="0"/>
            </a:endParaRPr>
          </a:p>
        </p:txBody>
      </p:sp>
    </p:spTree>
    <p:extLst>
      <p:ext uri="{BB962C8B-B14F-4D97-AF65-F5344CB8AC3E}">
        <p14:creationId xmlns:p14="http://schemas.microsoft.com/office/powerpoint/2010/main" val="2102081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718A171-7B38-CBD4-8EB0-ADC9C3702A70}"/>
              </a:ext>
            </a:extLst>
          </p:cNvPr>
          <p:cNvSpPr txBox="1"/>
          <p:nvPr/>
        </p:nvSpPr>
        <p:spPr>
          <a:xfrm>
            <a:off x="0" y="387588"/>
            <a:ext cx="10942320" cy="846386"/>
          </a:xfrm>
          <a:prstGeom prst="rect">
            <a:avLst/>
          </a:prstGeom>
          <a:noFill/>
        </p:spPr>
        <p:txBody>
          <a:bodyPr wrap="square">
            <a:spAutoFit/>
          </a:bodyPr>
          <a:lstStyle/>
          <a:p>
            <a:r>
              <a:rPr lang="zh-CN" altLang="en-US" sz="4900" dirty="0">
                <a:latin typeface="Sitka Heading Semibold" pitchFamily="2" charset="0"/>
                <a:ea typeface="Microsoft YaHei" panose="020B0503020204020204" pitchFamily="34" charset="-122"/>
                <a:cs typeface="+mj-cs"/>
              </a:rPr>
              <a:t>W</a:t>
            </a:r>
            <a:r>
              <a:rPr lang="zh-CN" altLang="en-US" sz="3600" dirty="0">
                <a:latin typeface="Sitka Heading Semibold" pitchFamily="2" charset="0"/>
                <a:ea typeface="Microsoft YaHei" panose="020B0503020204020204" pitchFamily="34" charset="-122"/>
                <a:cs typeface="+mj-cs"/>
              </a:rPr>
              <a:t>ASSERSTEIN</a:t>
            </a:r>
            <a:r>
              <a:rPr lang="zh-CN" altLang="en-US" sz="4900" dirty="0">
                <a:latin typeface="Sitka Heading Semibold" pitchFamily="2" charset="0"/>
                <a:ea typeface="Microsoft YaHei" panose="020B0503020204020204" pitchFamily="34" charset="-122"/>
                <a:cs typeface="+mj-cs"/>
              </a:rPr>
              <a:t> E</a:t>
            </a:r>
            <a:r>
              <a:rPr lang="zh-CN" altLang="en-US" sz="3600" dirty="0">
                <a:latin typeface="Sitka Heading Semibold" pitchFamily="2" charset="0"/>
                <a:ea typeface="Microsoft YaHei" panose="020B0503020204020204" pitchFamily="34" charset="-122"/>
                <a:cs typeface="+mj-cs"/>
              </a:rPr>
              <a:t>STIMATO</a:t>
            </a:r>
            <a:r>
              <a:rPr lang="en-US" altLang="zh-CN" sz="3600" dirty="0">
                <a:latin typeface="Sitka Heading Semibold" pitchFamily="2" charset="0"/>
                <a:ea typeface="Microsoft YaHei" panose="020B0503020204020204" pitchFamily="34" charset="-122"/>
                <a:cs typeface="+mj-cs"/>
              </a:rPr>
              <a:t>R</a:t>
            </a:r>
            <a:endParaRPr lang="zh-CN" altLang="en-US" sz="4900" dirty="0">
              <a:latin typeface="Sitka Heading Semibold" pitchFamily="2" charset="0"/>
              <a:ea typeface="Microsoft YaHei" panose="020B0503020204020204" pitchFamily="34" charset="-122"/>
              <a:cs typeface="+mj-cs"/>
            </a:endParaRPr>
          </a:p>
        </p:txBody>
      </p:sp>
      <p:sp>
        <p:nvSpPr>
          <p:cNvPr id="13" name="文本框 12">
            <a:extLst>
              <a:ext uri="{FF2B5EF4-FFF2-40B4-BE49-F238E27FC236}">
                <a16:creationId xmlns:a16="http://schemas.microsoft.com/office/drawing/2014/main" id="{3EE651A8-89AE-E069-16DB-BD4B137E458E}"/>
              </a:ext>
            </a:extLst>
          </p:cNvPr>
          <p:cNvSpPr txBox="1"/>
          <p:nvPr/>
        </p:nvSpPr>
        <p:spPr>
          <a:xfrm>
            <a:off x="1463040" y="1800275"/>
            <a:ext cx="8483600" cy="830997"/>
          </a:xfrm>
          <a:prstGeom prst="rect">
            <a:avLst/>
          </a:prstGeom>
          <a:noFill/>
        </p:spPr>
        <p:txBody>
          <a:bodyPr wrap="square">
            <a:spAutoFit/>
          </a:bodyPr>
          <a:lstStyle/>
          <a:p>
            <a:r>
              <a:rPr lang="zh-CN" altLang="en-US" sz="2400" dirty="0">
                <a:latin typeface="Sitka Heading Semibold" pitchFamily="2" charset="0"/>
                <a:ea typeface="Microsoft YaHei" panose="020B0503020204020204" pitchFamily="34" charset="-122"/>
                <a:cs typeface="+mj-cs"/>
              </a:rPr>
              <a:t>W</a:t>
            </a:r>
            <a:r>
              <a:rPr lang="zh-CN" altLang="en-US" sz="1600" dirty="0">
                <a:latin typeface="Sitka Heading Semibold" pitchFamily="2" charset="0"/>
                <a:ea typeface="Microsoft YaHei" panose="020B0503020204020204" pitchFamily="34" charset="-122"/>
                <a:cs typeface="+mj-cs"/>
              </a:rPr>
              <a:t>ASSERSTEIN</a:t>
            </a:r>
            <a:r>
              <a:rPr lang="zh-CN" altLang="en-US" sz="2800" dirty="0">
                <a:latin typeface="Sitka Heading Semibold" pitchFamily="2" charset="0"/>
                <a:ea typeface="Microsoft YaHei" panose="020B0503020204020204" pitchFamily="34" charset="-122"/>
                <a:cs typeface="+mj-cs"/>
              </a:rPr>
              <a:t> </a:t>
            </a:r>
            <a:r>
              <a:rPr lang="zh-CN" altLang="en-US" sz="2400" dirty="0">
                <a:latin typeface="Sitka Heading Semibold" pitchFamily="2" charset="0"/>
                <a:ea typeface="Microsoft YaHei" panose="020B0503020204020204" pitchFamily="34" charset="-122"/>
                <a:cs typeface="+mj-cs"/>
              </a:rPr>
              <a:t>E</a:t>
            </a:r>
            <a:r>
              <a:rPr lang="zh-CN" altLang="en-US" sz="1600" dirty="0">
                <a:latin typeface="Sitka Heading Semibold" pitchFamily="2" charset="0"/>
                <a:ea typeface="Microsoft YaHei" panose="020B0503020204020204" pitchFamily="34" charset="-122"/>
                <a:cs typeface="+mj-cs"/>
              </a:rPr>
              <a:t>STIMATO</a:t>
            </a:r>
            <a:r>
              <a:rPr lang="en-US" altLang="zh-CN" sz="1600" dirty="0">
                <a:latin typeface="Sitka Heading Semibold" pitchFamily="2" charset="0"/>
                <a:ea typeface="Microsoft YaHei" panose="020B0503020204020204" pitchFamily="34" charset="-122"/>
                <a:cs typeface="+mj-cs"/>
              </a:rPr>
              <a:t>R </a:t>
            </a:r>
            <a:r>
              <a:rPr lang="zh-CN" altLang="en-US" sz="2000" dirty="0">
                <a:latin typeface="Sitka Heading Semibold" pitchFamily="2" charset="0"/>
                <a:ea typeface="Microsoft YaHei" panose="020B0503020204020204" pitchFamily="34" charset="-122"/>
                <a:cs typeface="+mj-cs"/>
              </a:rPr>
              <a:t>is the most important component of the </a:t>
            </a:r>
            <a:r>
              <a:rPr lang="zh-CN" altLang="en-US" sz="2000" i="1" dirty="0">
                <a:latin typeface="Sitka Heading Semibold" pitchFamily="2" charset="0"/>
                <a:ea typeface="Microsoft YaHei" panose="020B0503020204020204" pitchFamily="34" charset="-122"/>
                <a:cs typeface="+mj-cs"/>
              </a:rPr>
              <a:t>NeurSC </a:t>
            </a:r>
            <a:r>
              <a:rPr lang="zh-CN" altLang="en-US" sz="2000" dirty="0">
                <a:latin typeface="Sitka Heading Semibold" pitchFamily="2" charset="0"/>
                <a:ea typeface="Microsoft YaHei" panose="020B0503020204020204" pitchFamily="34" charset="-122"/>
                <a:cs typeface="+mj-cs"/>
              </a:rPr>
              <a:t>algorithm </a:t>
            </a:r>
            <a:r>
              <a:rPr lang="en-US" altLang="zh-CN" sz="2000" dirty="0">
                <a:latin typeface="Sitka Heading Semibold" pitchFamily="2" charset="0"/>
                <a:ea typeface="Microsoft YaHei" panose="020B0503020204020204" pitchFamily="34" charset="-122"/>
                <a:cs typeface="+mj-cs"/>
              </a:rPr>
              <a:t> and also the most prominent innovation of this paper.</a:t>
            </a:r>
            <a:endParaRPr lang="zh-CN" altLang="en-US" sz="1600" dirty="0">
              <a:latin typeface="Sitka Heading Semibold" pitchFamily="2" charset="0"/>
              <a:ea typeface="Microsoft YaHei" panose="020B0503020204020204" pitchFamily="34" charset="-122"/>
              <a:cs typeface="+mj-cs"/>
            </a:endParaRPr>
          </a:p>
        </p:txBody>
      </p:sp>
      <p:sp>
        <p:nvSpPr>
          <p:cNvPr id="15" name="文本框 14">
            <a:extLst>
              <a:ext uri="{FF2B5EF4-FFF2-40B4-BE49-F238E27FC236}">
                <a16:creationId xmlns:a16="http://schemas.microsoft.com/office/drawing/2014/main" id="{B4D39B07-30E9-2B6E-C61B-6AB678DB160B}"/>
              </a:ext>
            </a:extLst>
          </p:cNvPr>
          <p:cNvSpPr txBox="1"/>
          <p:nvPr/>
        </p:nvSpPr>
        <p:spPr>
          <a:xfrm>
            <a:off x="1554480" y="3197573"/>
            <a:ext cx="8188960" cy="830997"/>
          </a:xfrm>
          <a:prstGeom prst="rect">
            <a:avLst/>
          </a:prstGeom>
          <a:noFill/>
        </p:spPr>
        <p:txBody>
          <a:bodyPr wrap="square">
            <a:spAutoFit/>
          </a:bodyPr>
          <a:lstStyle/>
          <a:p>
            <a:r>
              <a:rPr lang="zh-CN" altLang="en-US" sz="2000" dirty="0">
                <a:latin typeface="Sitka Heading Semibold" pitchFamily="2" charset="0"/>
                <a:ea typeface="Microsoft YaHei" panose="020B0503020204020204" pitchFamily="34" charset="-122"/>
                <a:cs typeface="+mj-cs"/>
              </a:rPr>
              <a:t>The query graph q and the obtained substructure Gsub are used as inputs </a:t>
            </a:r>
            <a:r>
              <a:rPr lang="en-US" altLang="zh-CN" sz="2000" dirty="0">
                <a:latin typeface="Sitka Heading Semibold" pitchFamily="2" charset="0"/>
                <a:ea typeface="Microsoft YaHei" panose="020B0503020204020204" pitchFamily="34" charset="-122"/>
                <a:cs typeface="+mj-cs"/>
              </a:rPr>
              <a:t>. Then the </a:t>
            </a:r>
            <a:r>
              <a:rPr lang="zh-CN" altLang="en-US" sz="2000" dirty="0">
                <a:latin typeface="Sitka Heading Semibold" pitchFamily="2" charset="0"/>
                <a:ea typeface="Microsoft YaHei" panose="020B0503020204020204" pitchFamily="34" charset="-122"/>
                <a:cs typeface="+mj-cs"/>
              </a:rPr>
              <a:t>W</a:t>
            </a:r>
            <a:r>
              <a:rPr lang="zh-CN" altLang="en-US" sz="1200" dirty="0">
                <a:latin typeface="Sitka Heading Semibold" pitchFamily="2" charset="0"/>
                <a:ea typeface="Microsoft YaHei" panose="020B0503020204020204" pitchFamily="34" charset="-122"/>
                <a:cs typeface="+mj-cs"/>
              </a:rPr>
              <a:t>ASSERSTEIN</a:t>
            </a:r>
            <a:r>
              <a:rPr lang="zh-CN" altLang="en-US" sz="2000" dirty="0">
                <a:latin typeface="Sitka Heading Semibold" pitchFamily="2" charset="0"/>
                <a:ea typeface="Microsoft YaHei" panose="020B0503020204020204" pitchFamily="34" charset="-122"/>
                <a:cs typeface="+mj-cs"/>
              </a:rPr>
              <a:t> E</a:t>
            </a:r>
            <a:r>
              <a:rPr lang="zh-CN" altLang="en-US" sz="1200" dirty="0">
                <a:latin typeface="Sitka Heading Semibold" pitchFamily="2" charset="0"/>
                <a:ea typeface="Microsoft YaHei" panose="020B0503020204020204" pitchFamily="34" charset="-122"/>
                <a:cs typeface="+mj-cs"/>
              </a:rPr>
              <a:t>STIMATO</a:t>
            </a:r>
            <a:r>
              <a:rPr lang="en-US" altLang="zh-CN" sz="1200" dirty="0">
                <a:latin typeface="Sitka Heading Semibold" pitchFamily="2" charset="0"/>
                <a:ea typeface="Microsoft YaHei" panose="020B0503020204020204" pitchFamily="34" charset="-122"/>
                <a:cs typeface="+mj-cs"/>
              </a:rPr>
              <a:t>R</a:t>
            </a:r>
            <a:r>
              <a:rPr lang="zh-CN" altLang="en-US" sz="2800" dirty="0">
                <a:latin typeface="Sitka Heading Semibold" pitchFamily="2" charset="0"/>
                <a:ea typeface="Microsoft YaHei" panose="020B0503020204020204" pitchFamily="34" charset="-122"/>
                <a:cs typeface="+mj-cs"/>
              </a:rPr>
              <a:t> </a:t>
            </a:r>
            <a:r>
              <a:rPr lang="en-US" altLang="zh-CN" sz="2000" dirty="0">
                <a:latin typeface="Sitka Heading Semibold" pitchFamily="2" charset="0"/>
                <a:ea typeface="Microsoft YaHei" panose="020B0503020204020204" pitchFamily="34" charset="-122"/>
                <a:cs typeface="+mj-cs"/>
              </a:rPr>
              <a:t>can</a:t>
            </a:r>
            <a:r>
              <a:rPr lang="zh-CN" altLang="en-US" sz="2000" dirty="0">
                <a:latin typeface="Sitka Heading Semibold" pitchFamily="2" charset="0"/>
                <a:ea typeface="Microsoft YaHei" panose="020B0503020204020204" pitchFamily="34" charset="-122"/>
                <a:cs typeface="+mj-cs"/>
              </a:rPr>
              <a:t> estimate the subgraph count.</a:t>
            </a:r>
            <a:endParaRPr lang="en-US" altLang="zh-CN" sz="2000" dirty="0">
              <a:latin typeface="Sitka Heading Semibold" pitchFamily="2" charset="0"/>
              <a:ea typeface="Microsoft YaHei" panose="020B0503020204020204" pitchFamily="34" charset="-122"/>
              <a:cs typeface="+mj-cs"/>
            </a:endParaRPr>
          </a:p>
        </p:txBody>
      </p:sp>
      <p:sp>
        <p:nvSpPr>
          <p:cNvPr id="16" name="文本占位符 2">
            <a:extLst>
              <a:ext uri="{FF2B5EF4-FFF2-40B4-BE49-F238E27FC236}">
                <a16:creationId xmlns:a16="http://schemas.microsoft.com/office/drawing/2014/main" id="{1CBCD71B-EDA0-DABB-F36B-2125B970AA03}"/>
              </a:ext>
            </a:extLst>
          </p:cNvPr>
          <p:cNvSpPr txBox="1">
            <a:spLocks/>
          </p:cNvSpPr>
          <p:nvPr/>
        </p:nvSpPr>
        <p:spPr>
          <a:xfrm>
            <a:off x="152400" y="-5241"/>
            <a:ext cx="1899920" cy="437558"/>
          </a:xfrm>
          <a:prstGeom prst="rect">
            <a:avLst/>
          </a:prstGeom>
        </p:spPr>
        <p:txBody>
          <a:bodyPr/>
          <a:lstStyle>
            <a:lvl1pPr marL="274320" indent="-228600" algn="l" defTabSz="914400" rtl="0" eaLnBrk="1" latinLnBrk="0" hangingPunct="1">
              <a:lnSpc>
                <a:spcPct val="90000"/>
              </a:lnSpc>
              <a:spcBef>
                <a:spcPts val="1800"/>
              </a:spcBef>
              <a:buSzPct val="80000"/>
              <a:buFont typeface="Arial" pitchFamily="34" charset="0"/>
              <a:buChar char="•"/>
              <a:defRPr lang="zh-CN" sz="2000" kern="1200">
                <a:solidFill>
                  <a:schemeClr val="tx1"/>
                </a:solidFill>
                <a:latin typeface="Microsoft YaHei" panose="020B0503020204020204" pitchFamily="34" charset="-122"/>
                <a:ea typeface="Microsoft YaHei" panose="020B0503020204020204" pitchFamily="34" charset="-122"/>
                <a:cs typeface="+mn-cs"/>
              </a:defRPr>
            </a:lvl1pPr>
            <a:lvl2pPr marL="594360" indent="-228600" algn="l" defTabSz="914400" rtl="0" eaLnBrk="1" latinLnBrk="0" hangingPunct="1">
              <a:lnSpc>
                <a:spcPct val="90000"/>
              </a:lnSpc>
              <a:spcBef>
                <a:spcPts val="1000"/>
              </a:spcBef>
              <a:buSzPct val="80000"/>
              <a:buFont typeface="Arial" pitchFamily="34" charset="0"/>
              <a:buChar char="•"/>
              <a:defRPr lang="zh-CN" sz="1800" kern="1200">
                <a:solidFill>
                  <a:schemeClr val="tx1"/>
                </a:solidFill>
                <a:latin typeface="Microsoft YaHei" panose="020B0503020204020204" pitchFamily="34" charset="-122"/>
                <a:ea typeface="Microsoft YaHei" panose="020B0503020204020204" pitchFamily="34" charset="-122"/>
                <a:cs typeface="+mn-cs"/>
              </a:defRPr>
            </a:lvl2pPr>
            <a:lvl3pPr marL="914400" indent="-228600" algn="l" defTabSz="914400" rtl="0" eaLnBrk="1" latinLnBrk="0" hangingPunct="1">
              <a:lnSpc>
                <a:spcPct val="90000"/>
              </a:lnSpc>
              <a:spcBef>
                <a:spcPts val="800"/>
              </a:spcBef>
              <a:buSzPct val="80000"/>
              <a:buFont typeface="Arial" pitchFamily="34" charset="0"/>
              <a:buChar char="•"/>
              <a:defRPr lang="zh-CN" sz="1600" kern="1200">
                <a:solidFill>
                  <a:schemeClr val="tx1"/>
                </a:solidFill>
                <a:latin typeface="Microsoft YaHei" panose="020B0503020204020204" pitchFamily="34" charset="-122"/>
                <a:ea typeface="Microsoft YaHei" panose="020B0503020204020204" pitchFamily="34" charset="-122"/>
                <a:cs typeface="+mn-cs"/>
              </a:defRPr>
            </a:lvl3pPr>
            <a:lvl4pPr marL="1234440" indent="-228600" algn="l" defTabSz="914400" rtl="0" eaLnBrk="1" latinLnBrk="0" hangingPunct="1">
              <a:lnSpc>
                <a:spcPct val="90000"/>
              </a:lnSpc>
              <a:spcBef>
                <a:spcPts val="800"/>
              </a:spcBef>
              <a:buSzPct val="80000"/>
              <a:buFont typeface="Arial" pitchFamily="34" charset="0"/>
              <a:buChar char="•"/>
              <a:defRPr lang="zh-CN" sz="1400" kern="1200">
                <a:solidFill>
                  <a:schemeClr val="tx1"/>
                </a:solidFill>
                <a:latin typeface="Microsoft YaHei" panose="020B0503020204020204" pitchFamily="34" charset="-122"/>
                <a:ea typeface="Microsoft YaHei" panose="020B0503020204020204" pitchFamily="34" charset="-122"/>
                <a:cs typeface="+mn-cs"/>
              </a:defRPr>
            </a:lvl4pPr>
            <a:lvl5pPr marL="1554480" indent="-228600" algn="l" defTabSz="914400" rtl="0" eaLnBrk="1" latinLnBrk="0" hangingPunct="1">
              <a:lnSpc>
                <a:spcPct val="90000"/>
              </a:lnSpc>
              <a:spcBef>
                <a:spcPts val="800"/>
              </a:spcBef>
              <a:buSzPct val="80000"/>
              <a:buFont typeface="Arial" pitchFamily="34" charset="0"/>
              <a:buChar char="•"/>
              <a:defRPr lang="zh-CN" sz="1400" kern="1200">
                <a:solidFill>
                  <a:schemeClr val="tx1"/>
                </a:solidFill>
                <a:latin typeface="Microsoft YaHei" panose="020B0503020204020204" pitchFamily="34" charset="-122"/>
                <a:ea typeface="Microsoft YaHei" panose="020B0503020204020204" pitchFamily="34" charset="-122"/>
                <a:cs typeface="+mn-cs"/>
              </a:defRPr>
            </a:lvl5pPr>
            <a:lvl6pPr marL="1874520" indent="-228600" algn="l" defTabSz="914400" rtl="0" eaLnBrk="1" latinLnBrk="0" hangingPunct="1">
              <a:lnSpc>
                <a:spcPct val="90000"/>
              </a:lnSpc>
              <a:spcBef>
                <a:spcPts val="800"/>
              </a:spcBef>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9pPr>
          </a:lstStyle>
          <a:p>
            <a:pPr marL="45720" indent="0">
              <a:buFont typeface="Arial" pitchFamily="34" charset="0"/>
              <a:buNone/>
            </a:pPr>
            <a:r>
              <a:rPr lang="en-US" altLang="zh-CN" sz="2800" dirty="0">
                <a:solidFill>
                  <a:schemeClr val="tx1">
                    <a:lumMod val="85000"/>
                  </a:schemeClr>
                </a:solidFill>
                <a:latin typeface="Sitka Heading Semibold" pitchFamily="2" charset="0"/>
              </a:rPr>
              <a:t>Details</a:t>
            </a:r>
            <a:endParaRPr lang="en-US" altLang="en-US" sz="2800" i="1" dirty="0">
              <a:solidFill>
                <a:schemeClr val="tx1">
                  <a:lumMod val="85000"/>
                </a:schemeClr>
              </a:solidFill>
              <a:latin typeface="Sitka Heading Semibold" pitchFamily="2" charset="0"/>
            </a:endParaRPr>
          </a:p>
        </p:txBody>
      </p:sp>
    </p:spTree>
    <p:extLst>
      <p:ext uri="{BB962C8B-B14F-4D97-AF65-F5344CB8AC3E}">
        <p14:creationId xmlns:p14="http://schemas.microsoft.com/office/powerpoint/2010/main" val="1278239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718A171-7B38-CBD4-8EB0-ADC9C3702A70}"/>
              </a:ext>
            </a:extLst>
          </p:cNvPr>
          <p:cNvSpPr txBox="1"/>
          <p:nvPr/>
        </p:nvSpPr>
        <p:spPr>
          <a:xfrm>
            <a:off x="0" y="174228"/>
            <a:ext cx="10942320" cy="1400383"/>
          </a:xfrm>
          <a:prstGeom prst="rect">
            <a:avLst/>
          </a:prstGeom>
          <a:noFill/>
        </p:spPr>
        <p:txBody>
          <a:bodyPr wrap="square">
            <a:spAutoFit/>
          </a:bodyPr>
          <a:lstStyle/>
          <a:p>
            <a:r>
              <a:rPr lang="zh-CN" altLang="en-US" sz="4900" dirty="0">
                <a:latin typeface="Sitka Heading Semibold" pitchFamily="2" charset="0"/>
                <a:ea typeface="Microsoft YaHei" panose="020B0503020204020204" pitchFamily="34" charset="-122"/>
                <a:cs typeface="+mj-cs"/>
              </a:rPr>
              <a:t>W</a:t>
            </a:r>
            <a:r>
              <a:rPr lang="zh-CN" altLang="en-US" sz="3600" dirty="0">
                <a:latin typeface="Sitka Heading Semibold" pitchFamily="2" charset="0"/>
                <a:ea typeface="Microsoft YaHei" panose="020B0503020204020204" pitchFamily="34" charset="-122"/>
                <a:cs typeface="+mj-cs"/>
              </a:rPr>
              <a:t>ASSERSTEIN</a:t>
            </a:r>
            <a:r>
              <a:rPr lang="zh-CN" altLang="en-US" sz="4900" dirty="0">
                <a:latin typeface="Sitka Heading Semibold" pitchFamily="2" charset="0"/>
                <a:ea typeface="Microsoft YaHei" panose="020B0503020204020204" pitchFamily="34" charset="-122"/>
                <a:cs typeface="+mj-cs"/>
              </a:rPr>
              <a:t> E</a:t>
            </a:r>
            <a:r>
              <a:rPr lang="zh-CN" altLang="en-US" sz="3600" dirty="0">
                <a:latin typeface="Sitka Heading Semibold" pitchFamily="2" charset="0"/>
                <a:ea typeface="Microsoft YaHei" panose="020B0503020204020204" pitchFamily="34" charset="-122"/>
                <a:cs typeface="+mj-cs"/>
              </a:rPr>
              <a:t>STIMATO</a:t>
            </a:r>
            <a:r>
              <a:rPr lang="en-US" altLang="zh-CN" sz="3600" dirty="0">
                <a:latin typeface="Sitka Heading Semibold" pitchFamily="2" charset="0"/>
                <a:ea typeface="Microsoft YaHei" panose="020B0503020204020204" pitchFamily="34" charset="-122"/>
                <a:cs typeface="+mj-cs"/>
              </a:rPr>
              <a:t>R—</a:t>
            </a:r>
          </a:p>
          <a:p>
            <a:r>
              <a:rPr lang="en-US" altLang="zh-CN" sz="3600" dirty="0">
                <a:latin typeface="Sitka Heading Semibold" pitchFamily="2" charset="0"/>
                <a:ea typeface="Microsoft YaHei" panose="020B0503020204020204" pitchFamily="34" charset="-122"/>
                <a:cs typeface="+mj-cs"/>
              </a:rPr>
              <a:t>				</a:t>
            </a:r>
            <a:r>
              <a:rPr lang="en-US" altLang="zh-CN" sz="2800" dirty="0">
                <a:latin typeface="Sitka Heading Semibold" pitchFamily="2" charset="0"/>
                <a:ea typeface="Microsoft YaHei" panose="020B0503020204020204" pitchFamily="34" charset="-122"/>
                <a:cs typeface="+mj-cs"/>
              </a:rPr>
              <a:t>Intra/Inter-Graph Neural Network</a:t>
            </a:r>
            <a:endParaRPr lang="zh-CN" altLang="en-US" sz="4900" dirty="0">
              <a:latin typeface="Sitka Heading Semibold" pitchFamily="2" charset="0"/>
              <a:ea typeface="Microsoft YaHei" panose="020B0503020204020204" pitchFamily="34" charset="-122"/>
              <a:cs typeface="+mj-cs"/>
            </a:endParaRPr>
          </a:p>
        </p:txBody>
      </p:sp>
      <p:sp>
        <p:nvSpPr>
          <p:cNvPr id="3" name="文本框 2">
            <a:extLst>
              <a:ext uri="{FF2B5EF4-FFF2-40B4-BE49-F238E27FC236}">
                <a16:creationId xmlns:a16="http://schemas.microsoft.com/office/drawing/2014/main" id="{1A05966F-4DF4-B6F4-8458-EB7AB750D578}"/>
              </a:ext>
            </a:extLst>
          </p:cNvPr>
          <p:cNvSpPr txBox="1"/>
          <p:nvPr/>
        </p:nvSpPr>
        <p:spPr>
          <a:xfrm>
            <a:off x="193040" y="1470423"/>
            <a:ext cx="11998960" cy="4985980"/>
          </a:xfrm>
          <a:prstGeom prst="rect">
            <a:avLst/>
          </a:prstGeom>
          <a:noFill/>
        </p:spPr>
        <p:txBody>
          <a:bodyPr wrap="square">
            <a:spAutoFit/>
          </a:bodyPr>
          <a:lstStyle/>
          <a:p>
            <a:r>
              <a:rPr lang="en-US" altLang="zh-CN" sz="2400" dirty="0">
                <a:latin typeface="Sitka Heading Semibold" pitchFamily="2" charset="0"/>
              </a:rPr>
              <a:t>W</a:t>
            </a:r>
            <a:r>
              <a:rPr lang="en-US" altLang="zh-CN" sz="2000" dirty="0">
                <a:latin typeface="Sitka Heading Semibold" pitchFamily="2" charset="0"/>
              </a:rPr>
              <a:t>HY</a:t>
            </a:r>
            <a:r>
              <a:rPr lang="en-US" altLang="zh-CN" sz="2400" dirty="0">
                <a:latin typeface="Sitka Heading Semibold" pitchFamily="2" charset="0"/>
              </a:rPr>
              <a:t>?</a:t>
            </a:r>
            <a:r>
              <a:rPr lang="zh-CN" altLang="en-US" sz="2400" dirty="0">
                <a:latin typeface="Sitka Heading Semibold" pitchFamily="2" charset="0"/>
              </a:rPr>
              <a:t> </a:t>
            </a:r>
            <a:endParaRPr lang="en-US" altLang="zh-CN" sz="2400" dirty="0">
              <a:latin typeface="Sitka Heading Semibold" pitchFamily="2" charset="0"/>
            </a:endParaRPr>
          </a:p>
          <a:p>
            <a:r>
              <a:rPr lang="en-US" altLang="zh-CN" sz="1800" dirty="0">
                <a:solidFill>
                  <a:schemeClr val="accent5">
                    <a:lumMod val="60000"/>
                    <a:lumOff val="40000"/>
                  </a:schemeClr>
                </a:solidFill>
                <a:latin typeface="Sitka Heading Semibold" pitchFamily="2" charset="0"/>
                <a:ea typeface="Microsoft YaHei" panose="020B0503020204020204" pitchFamily="34" charset="-122"/>
                <a:cs typeface="+mj-cs"/>
              </a:rPr>
              <a:t>Intra</a:t>
            </a:r>
            <a:r>
              <a:rPr lang="en-US" altLang="zh-CN" sz="1800" dirty="0">
                <a:latin typeface="Sitka Heading Semibold" pitchFamily="2" charset="0"/>
                <a:ea typeface="Microsoft YaHei" panose="020B0503020204020204" pitchFamily="34" charset="-122"/>
                <a:cs typeface="+mj-cs"/>
              </a:rPr>
              <a:t>: </a:t>
            </a:r>
            <a:r>
              <a:rPr lang="zh-CN" altLang="en-US" dirty="0">
                <a:latin typeface="Sitka Heading Semibold" pitchFamily="2" charset="0"/>
              </a:rPr>
              <a:t>The topological structure and attribute information within query graph and candidate substructures is important for estimation of the subgraph counting. </a:t>
            </a:r>
            <a:endParaRPr lang="en-US" altLang="zh-CN" dirty="0">
              <a:latin typeface="Sitka Heading Semibold" pitchFamily="2" charset="0"/>
            </a:endParaRPr>
          </a:p>
          <a:p>
            <a:r>
              <a:rPr lang="en-US" altLang="zh-CN" dirty="0">
                <a:solidFill>
                  <a:schemeClr val="accent5">
                    <a:lumMod val="60000"/>
                    <a:lumOff val="40000"/>
                  </a:schemeClr>
                </a:solidFill>
                <a:latin typeface="Sitka Heading Semibold" pitchFamily="2" charset="0"/>
                <a:ea typeface="Microsoft YaHei" panose="020B0503020204020204" pitchFamily="34" charset="-122"/>
                <a:cs typeface="+mj-cs"/>
              </a:rPr>
              <a:t>Inter</a:t>
            </a:r>
            <a:r>
              <a:rPr lang="en-US" altLang="zh-CN" sz="1800" dirty="0">
                <a:latin typeface="Sitka Heading Semibold" pitchFamily="2" charset="0"/>
                <a:ea typeface="Microsoft YaHei" panose="020B0503020204020204" pitchFamily="34" charset="-122"/>
                <a:cs typeface="+mj-cs"/>
              </a:rPr>
              <a:t>: </a:t>
            </a:r>
            <a:r>
              <a:rPr lang="en-US" altLang="zh-CN" dirty="0">
                <a:latin typeface="Sitka Heading Semibold" pitchFamily="2" charset="0"/>
              </a:rPr>
              <a:t>The interrelationship between query graph and candidate substructures is also paramount to find exact subgraph counts.</a:t>
            </a:r>
          </a:p>
          <a:p>
            <a:r>
              <a:rPr lang="en-US" altLang="zh-CN" sz="2400" dirty="0">
                <a:latin typeface="Sitka Heading Semibold" pitchFamily="2" charset="0"/>
              </a:rPr>
              <a:t>H</a:t>
            </a:r>
            <a:r>
              <a:rPr lang="en-US" altLang="zh-CN" sz="2000" dirty="0">
                <a:latin typeface="Sitka Heading Semibold" pitchFamily="2" charset="0"/>
              </a:rPr>
              <a:t>OW</a:t>
            </a:r>
            <a:r>
              <a:rPr lang="en-US" altLang="zh-CN" sz="2400" dirty="0">
                <a:latin typeface="Sitka Heading Semibold" pitchFamily="2" charset="0"/>
              </a:rPr>
              <a:t>? </a:t>
            </a:r>
          </a:p>
          <a:p>
            <a:r>
              <a:rPr lang="en-US" altLang="zh-CN" sz="1800" dirty="0">
                <a:solidFill>
                  <a:schemeClr val="accent5">
                    <a:lumMod val="60000"/>
                    <a:lumOff val="40000"/>
                  </a:schemeClr>
                </a:solidFill>
                <a:latin typeface="Sitka Heading Semibold" pitchFamily="2" charset="0"/>
                <a:ea typeface="Microsoft YaHei" panose="020B0503020204020204" pitchFamily="34" charset="-122"/>
                <a:cs typeface="+mj-cs"/>
              </a:rPr>
              <a:t>Intra</a:t>
            </a:r>
            <a:r>
              <a:rPr lang="en-US" altLang="zh-CN" sz="1800" dirty="0">
                <a:latin typeface="Sitka Heading Semibold" pitchFamily="2" charset="0"/>
                <a:ea typeface="Microsoft YaHei" panose="020B0503020204020204" pitchFamily="34" charset="-122"/>
                <a:cs typeface="+mj-cs"/>
              </a:rPr>
              <a:t>: </a:t>
            </a:r>
            <a:r>
              <a:rPr lang="en-US" altLang="zh-CN" dirty="0">
                <a:latin typeface="Sitka Heading Semibold" pitchFamily="2" charset="0"/>
              </a:rPr>
              <a:t>The author chose the GIN as the intra-graph neural network as for their preliminary experiment suggests that GNN is more time consuming with a limited improvement of estimation accuracy compared to GIN in their framework. </a:t>
            </a:r>
          </a:p>
          <a:p>
            <a:r>
              <a:rPr lang="en-US" altLang="zh-CN" dirty="0">
                <a:solidFill>
                  <a:schemeClr val="accent5">
                    <a:lumMod val="60000"/>
                    <a:lumOff val="40000"/>
                  </a:schemeClr>
                </a:solidFill>
                <a:latin typeface="Sitka Heading Semibold" pitchFamily="2" charset="0"/>
                <a:ea typeface="Microsoft YaHei" panose="020B0503020204020204" pitchFamily="34" charset="-122"/>
                <a:cs typeface="+mj-cs"/>
              </a:rPr>
              <a:t>Inter</a:t>
            </a:r>
            <a:r>
              <a:rPr lang="en-US" altLang="zh-CN" sz="1800" dirty="0">
                <a:latin typeface="Sitka Heading Semibold" pitchFamily="2" charset="0"/>
                <a:ea typeface="Microsoft YaHei" panose="020B0503020204020204" pitchFamily="34" charset="-122"/>
                <a:cs typeface="+mj-cs"/>
              </a:rPr>
              <a:t>: </a:t>
            </a:r>
            <a:endParaRPr lang="en-US" altLang="zh-CN" dirty="0">
              <a:latin typeface="Sitka Heading Semibold" pitchFamily="2" charset="0"/>
            </a:endParaRPr>
          </a:p>
          <a:p>
            <a:pPr marL="342900" indent="-342900">
              <a:buFont typeface="+mj-lt"/>
              <a:buAutoNum type="arabicPeriod"/>
            </a:pPr>
            <a:r>
              <a:rPr lang="en-US" altLang="zh-CN" dirty="0">
                <a:latin typeface="Sitka Heading Semibold" pitchFamily="2" charset="0"/>
              </a:rPr>
              <a:t>Create a bipartite graph to connect query vertices with data vertices and apply an attention-based graph neural network. </a:t>
            </a:r>
          </a:p>
          <a:p>
            <a:pPr marL="342900" indent="-342900">
              <a:buFont typeface="+mj-lt"/>
              <a:buAutoNum type="arabicPeriod"/>
            </a:pPr>
            <a:r>
              <a:rPr lang="en-US" altLang="zh-CN" dirty="0">
                <a:latin typeface="Sitka Heading Semibold" pitchFamily="2" charset="0"/>
              </a:rPr>
              <a:t>The attention network computes attention coefficients on each edge to estimate the importance of query vertex neighbors. </a:t>
            </a:r>
          </a:p>
          <a:p>
            <a:pPr marL="342900" indent="-342900">
              <a:buFont typeface="+mj-lt"/>
              <a:buAutoNum type="arabicPeriod"/>
            </a:pPr>
            <a:r>
              <a:rPr lang="en-US" altLang="zh-CN" dirty="0">
                <a:latin typeface="Sitka Heading Semibold" pitchFamily="2" charset="0"/>
              </a:rPr>
              <a:t>The network is trained using a learnable attention weight vector, and the output vector of the last layer serves as the inter-graph representation. </a:t>
            </a:r>
          </a:p>
          <a:p>
            <a:pPr marL="342900" indent="-342900">
              <a:buFont typeface="+mj-lt"/>
              <a:buAutoNum type="arabicPeriod"/>
            </a:pPr>
            <a:r>
              <a:rPr lang="en-US" altLang="zh-CN" dirty="0">
                <a:latin typeface="Sitka Heading Semibold" pitchFamily="2" charset="0"/>
              </a:rPr>
              <a:t>The attention network excludes self-loops and emphasizes information propagation between neighbors of different vertex sets to enable the network to focus on inter-graph relationships while learning representations.</a:t>
            </a:r>
          </a:p>
        </p:txBody>
      </p:sp>
      <p:sp>
        <p:nvSpPr>
          <p:cNvPr id="4" name="文本占位符 2">
            <a:extLst>
              <a:ext uri="{FF2B5EF4-FFF2-40B4-BE49-F238E27FC236}">
                <a16:creationId xmlns:a16="http://schemas.microsoft.com/office/drawing/2014/main" id="{0D4A37EC-6834-7570-0ECA-E4D27E21D45C}"/>
              </a:ext>
            </a:extLst>
          </p:cNvPr>
          <p:cNvSpPr txBox="1">
            <a:spLocks/>
          </p:cNvSpPr>
          <p:nvPr/>
        </p:nvSpPr>
        <p:spPr>
          <a:xfrm>
            <a:off x="152400" y="-5241"/>
            <a:ext cx="1899920" cy="437558"/>
          </a:xfrm>
          <a:prstGeom prst="rect">
            <a:avLst/>
          </a:prstGeom>
        </p:spPr>
        <p:txBody>
          <a:bodyPr/>
          <a:lstStyle>
            <a:lvl1pPr marL="274320" indent="-228600" algn="l" defTabSz="914400" rtl="0" eaLnBrk="1" latinLnBrk="0" hangingPunct="1">
              <a:lnSpc>
                <a:spcPct val="90000"/>
              </a:lnSpc>
              <a:spcBef>
                <a:spcPts val="1800"/>
              </a:spcBef>
              <a:buSzPct val="80000"/>
              <a:buFont typeface="Arial" pitchFamily="34" charset="0"/>
              <a:buChar char="•"/>
              <a:defRPr lang="zh-CN" sz="2000" kern="1200">
                <a:solidFill>
                  <a:schemeClr val="tx1"/>
                </a:solidFill>
                <a:latin typeface="Microsoft YaHei" panose="020B0503020204020204" pitchFamily="34" charset="-122"/>
                <a:ea typeface="Microsoft YaHei" panose="020B0503020204020204" pitchFamily="34" charset="-122"/>
                <a:cs typeface="+mn-cs"/>
              </a:defRPr>
            </a:lvl1pPr>
            <a:lvl2pPr marL="594360" indent="-228600" algn="l" defTabSz="914400" rtl="0" eaLnBrk="1" latinLnBrk="0" hangingPunct="1">
              <a:lnSpc>
                <a:spcPct val="90000"/>
              </a:lnSpc>
              <a:spcBef>
                <a:spcPts val="1000"/>
              </a:spcBef>
              <a:buSzPct val="80000"/>
              <a:buFont typeface="Arial" pitchFamily="34" charset="0"/>
              <a:buChar char="•"/>
              <a:defRPr lang="zh-CN" sz="1800" kern="1200">
                <a:solidFill>
                  <a:schemeClr val="tx1"/>
                </a:solidFill>
                <a:latin typeface="Microsoft YaHei" panose="020B0503020204020204" pitchFamily="34" charset="-122"/>
                <a:ea typeface="Microsoft YaHei" panose="020B0503020204020204" pitchFamily="34" charset="-122"/>
                <a:cs typeface="+mn-cs"/>
              </a:defRPr>
            </a:lvl2pPr>
            <a:lvl3pPr marL="914400" indent="-228600" algn="l" defTabSz="914400" rtl="0" eaLnBrk="1" latinLnBrk="0" hangingPunct="1">
              <a:lnSpc>
                <a:spcPct val="90000"/>
              </a:lnSpc>
              <a:spcBef>
                <a:spcPts val="800"/>
              </a:spcBef>
              <a:buSzPct val="80000"/>
              <a:buFont typeface="Arial" pitchFamily="34" charset="0"/>
              <a:buChar char="•"/>
              <a:defRPr lang="zh-CN" sz="1600" kern="1200">
                <a:solidFill>
                  <a:schemeClr val="tx1"/>
                </a:solidFill>
                <a:latin typeface="Microsoft YaHei" panose="020B0503020204020204" pitchFamily="34" charset="-122"/>
                <a:ea typeface="Microsoft YaHei" panose="020B0503020204020204" pitchFamily="34" charset="-122"/>
                <a:cs typeface="+mn-cs"/>
              </a:defRPr>
            </a:lvl3pPr>
            <a:lvl4pPr marL="1234440" indent="-228600" algn="l" defTabSz="914400" rtl="0" eaLnBrk="1" latinLnBrk="0" hangingPunct="1">
              <a:lnSpc>
                <a:spcPct val="90000"/>
              </a:lnSpc>
              <a:spcBef>
                <a:spcPts val="800"/>
              </a:spcBef>
              <a:buSzPct val="80000"/>
              <a:buFont typeface="Arial" pitchFamily="34" charset="0"/>
              <a:buChar char="•"/>
              <a:defRPr lang="zh-CN" sz="1400" kern="1200">
                <a:solidFill>
                  <a:schemeClr val="tx1"/>
                </a:solidFill>
                <a:latin typeface="Microsoft YaHei" panose="020B0503020204020204" pitchFamily="34" charset="-122"/>
                <a:ea typeface="Microsoft YaHei" panose="020B0503020204020204" pitchFamily="34" charset="-122"/>
                <a:cs typeface="+mn-cs"/>
              </a:defRPr>
            </a:lvl4pPr>
            <a:lvl5pPr marL="1554480" indent="-228600" algn="l" defTabSz="914400" rtl="0" eaLnBrk="1" latinLnBrk="0" hangingPunct="1">
              <a:lnSpc>
                <a:spcPct val="90000"/>
              </a:lnSpc>
              <a:spcBef>
                <a:spcPts val="800"/>
              </a:spcBef>
              <a:buSzPct val="80000"/>
              <a:buFont typeface="Arial" pitchFamily="34" charset="0"/>
              <a:buChar char="•"/>
              <a:defRPr lang="zh-CN" sz="1400" kern="1200">
                <a:solidFill>
                  <a:schemeClr val="tx1"/>
                </a:solidFill>
                <a:latin typeface="Microsoft YaHei" panose="020B0503020204020204" pitchFamily="34" charset="-122"/>
                <a:ea typeface="Microsoft YaHei" panose="020B0503020204020204" pitchFamily="34" charset="-122"/>
                <a:cs typeface="+mn-cs"/>
              </a:defRPr>
            </a:lvl5pPr>
            <a:lvl6pPr marL="1874520" indent="-228600" algn="l" defTabSz="914400" rtl="0" eaLnBrk="1" latinLnBrk="0" hangingPunct="1">
              <a:lnSpc>
                <a:spcPct val="90000"/>
              </a:lnSpc>
              <a:spcBef>
                <a:spcPts val="800"/>
              </a:spcBef>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9pPr>
          </a:lstStyle>
          <a:p>
            <a:pPr marL="45720" indent="0">
              <a:buFont typeface="Arial" pitchFamily="34" charset="0"/>
              <a:buNone/>
            </a:pPr>
            <a:r>
              <a:rPr lang="en-US" altLang="zh-CN" sz="2800" dirty="0">
                <a:solidFill>
                  <a:schemeClr val="tx1">
                    <a:lumMod val="85000"/>
                  </a:schemeClr>
                </a:solidFill>
                <a:latin typeface="Sitka Heading Semibold" pitchFamily="2" charset="0"/>
              </a:rPr>
              <a:t>Details</a:t>
            </a:r>
            <a:endParaRPr lang="en-US" altLang="en-US" sz="2800" i="1" dirty="0">
              <a:solidFill>
                <a:schemeClr val="tx1">
                  <a:lumMod val="85000"/>
                </a:schemeClr>
              </a:solidFill>
              <a:latin typeface="Sitka Heading Semibold" pitchFamily="2" charset="0"/>
            </a:endParaRPr>
          </a:p>
        </p:txBody>
      </p:sp>
    </p:spTree>
    <p:extLst>
      <p:ext uri="{BB962C8B-B14F-4D97-AF65-F5344CB8AC3E}">
        <p14:creationId xmlns:p14="http://schemas.microsoft.com/office/powerpoint/2010/main" val="2383199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718A171-7B38-CBD4-8EB0-ADC9C3702A70}"/>
              </a:ext>
            </a:extLst>
          </p:cNvPr>
          <p:cNvSpPr txBox="1"/>
          <p:nvPr/>
        </p:nvSpPr>
        <p:spPr>
          <a:xfrm>
            <a:off x="0" y="143748"/>
            <a:ext cx="10942320" cy="1400383"/>
          </a:xfrm>
          <a:prstGeom prst="rect">
            <a:avLst/>
          </a:prstGeom>
          <a:noFill/>
        </p:spPr>
        <p:txBody>
          <a:bodyPr wrap="square">
            <a:spAutoFit/>
          </a:bodyPr>
          <a:lstStyle/>
          <a:p>
            <a:r>
              <a:rPr lang="zh-CN" altLang="en-US" sz="4900" dirty="0">
                <a:latin typeface="Sitka Heading Semibold" pitchFamily="2" charset="0"/>
                <a:ea typeface="Microsoft YaHei" panose="020B0503020204020204" pitchFamily="34" charset="-122"/>
                <a:cs typeface="+mj-cs"/>
              </a:rPr>
              <a:t>W</a:t>
            </a:r>
            <a:r>
              <a:rPr lang="zh-CN" altLang="en-US" sz="3600" dirty="0">
                <a:latin typeface="Sitka Heading Semibold" pitchFamily="2" charset="0"/>
                <a:ea typeface="Microsoft YaHei" panose="020B0503020204020204" pitchFamily="34" charset="-122"/>
                <a:cs typeface="+mj-cs"/>
              </a:rPr>
              <a:t>ASSERSTEIN</a:t>
            </a:r>
            <a:r>
              <a:rPr lang="zh-CN" altLang="en-US" sz="4900" dirty="0">
                <a:latin typeface="Sitka Heading Semibold" pitchFamily="2" charset="0"/>
                <a:ea typeface="Microsoft YaHei" panose="020B0503020204020204" pitchFamily="34" charset="-122"/>
                <a:cs typeface="+mj-cs"/>
              </a:rPr>
              <a:t> E</a:t>
            </a:r>
            <a:r>
              <a:rPr lang="zh-CN" altLang="en-US" sz="3600" dirty="0">
                <a:latin typeface="Sitka Heading Semibold" pitchFamily="2" charset="0"/>
                <a:ea typeface="Microsoft YaHei" panose="020B0503020204020204" pitchFamily="34" charset="-122"/>
                <a:cs typeface="+mj-cs"/>
              </a:rPr>
              <a:t>STIMATO</a:t>
            </a:r>
            <a:r>
              <a:rPr lang="en-US" altLang="zh-CN" sz="3600" dirty="0">
                <a:latin typeface="Sitka Heading Semibold" pitchFamily="2" charset="0"/>
                <a:ea typeface="Microsoft YaHei" panose="020B0503020204020204" pitchFamily="34" charset="-122"/>
                <a:cs typeface="+mj-cs"/>
              </a:rPr>
              <a:t>R</a:t>
            </a:r>
          </a:p>
          <a:p>
            <a:r>
              <a:rPr lang="en-US" altLang="zh-CN" sz="3600" dirty="0">
                <a:latin typeface="Sitka Heading Semibold" pitchFamily="2" charset="0"/>
                <a:ea typeface="Microsoft YaHei" panose="020B0503020204020204" pitchFamily="34" charset="-122"/>
                <a:cs typeface="+mj-cs"/>
              </a:rPr>
              <a:t>					—</a:t>
            </a:r>
            <a:r>
              <a:rPr lang="en-US" altLang="zh-CN" sz="2800" dirty="0">
                <a:latin typeface="Sitka Heading Semibold" pitchFamily="2" charset="0"/>
                <a:ea typeface="Microsoft YaHei" panose="020B0503020204020204" pitchFamily="34" charset="-122"/>
                <a:cs typeface="+mj-cs"/>
              </a:rPr>
              <a:t>Wasserstein Discriminator</a:t>
            </a:r>
            <a:endParaRPr lang="zh-CN" altLang="en-US" sz="4900" dirty="0">
              <a:latin typeface="Sitka Heading Semibold" pitchFamily="2" charset="0"/>
              <a:ea typeface="Microsoft YaHei" panose="020B0503020204020204" pitchFamily="34" charset="-122"/>
              <a:cs typeface="+mj-cs"/>
            </a:endParaRPr>
          </a:p>
        </p:txBody>
      </p:sp>
      <p:sp>
        <p:nvSpPr>
          <p:cNvPr id="5" name="文本框 4">
            <a:extLst>
              <a:ext uri="{FF2B5EF4-FFF2-40B4-BE49-F238E27FC236}">
                <a16:creationId xmlns:a16="http://schemas.microsoft.com/office/drawing/2014/main" id="{8940BCB0-4C4F-67AF-21BF-22B1B2526CC9}"/>
              </a:ext>
            </a:extLst>
          </p:cNvPr>
          <p:cNvSpPr txBox="1"/>
          <p:nvPr/>
        </p:nvSpPr>
        <p:spPr>
          <a:xfrm>
            <a:off x="1879600" y="2094151"/>
            <a:ext cx="8839200" cy="3046988"/>
          </a:xfrm>
          <a:prstGeom prst="rect">
            <a:avLst/>
          </a:prstGeom>
          <a:noFill/>
        </p:spPr>
        <p:txBody>
          <a:bodyPr wrap="square">
            <a:spAutoFit/>
          </a:bodyPr>
          <a:lstStyle/>
          <a:p>
            <a:r>
              <a:rPr lang="en-US" altLang="zh-CN" sz="2400" dirty="0">
                <a:latin typeface="Sitka Heading Semibold" pitchFamily="2" charset="0"/>
              </a:rPr>
              <a:t>W</a:t>
            </a:r>
            <a:r>
              <a:rPr lang="en-US" altLang="zh-CN" sz="2000" dirty="0">
                <a:latin typeface="Sitka Heading Semibold" pitchFamily="2" charset="0"/>
              </a:rPr>
              <a:t>HY</a:t>
            </a:r>
            <a:r>
              <a:rPr lang="en-US" altLang="zh-CN" sz="2400" dirty="0">
                <a:latin typeface="Sitka Heading Semibold" pitchFamily="2" charset="0"/>
              </a:rPr>
              <a:t>?</a:t>
            </a:r>
            <a:r>
              <a:rPr lang="zh-CN" altLang="en-US" sz="2400" dirty="0">
                <a:latin typeface="Sitka Heading Semibold" pitchFamily="2" charset="0"/>
              </a:rPr>
              <a:t> </a:t>
            </a:r>
            <a:r>
              <a:rPr lang="en-US" altLang="zh-CN" dirty="0">
                <a:latin typeface="Sitka Heading Semibold" pitchFamily="2" charset="0"/>
              </a:rPr>
              <a:t>The </a:t>
            </a:r>
            <a:r>
              <a:rPr lang="zh-CN" altLang="en-US" dirty="0">
                <a:latin typeface="Sitka Heading Semibold" pitchFamily="2" charset="0"/>
              </a:rPr>
              <a:t>query vertex and its matched/candidate data vertices may not be close to each other in the representation space, which can lead to a decrease in the estimation accuracy. Therefore, a discriminator is designed to minimize the distance between the representations of the corresponding query and data vertices using a specific distance metric.</a:t>
            </a:r>
          </a:p>
          <a:p>
            <a:endParaRPr lang="zh-CN" altLang="en-US" dirty="0"/>
          </a:p>
          <a:p>
            <a:r>
              <a:rPr lang="zh-CN" altLang="en-US" sz="2400" dirty="0">
                <a:latin typeface="Sitka Heading Semibold" pitchFamily="2" charset="0"/>
              </a:rPr>
              <a:t>H</a:t>
            </a:r>
            <a:r>
              <a:rPr lang="zh-CN" altLang="en-US" sz="2000" dirty="0">
                <a:latin typeface="Sitka Heading Semibold" pitchFamily="2" charset="0"/>
              </a:rPr>
              <a:t>OW</a:t>
            </a:r>
            <a:r>
              <a:rPr lang="en-US" altLang="zh-CN" sz="2400" dirty="0">
                <a:latin typeface="Sitka Heading Semibold" pitchFamily="2" charset="0"/>
              </a:rPr>
              <a:t>?</a:t>
            </a:r>
            <a:endParaRPr lang="zh-CN" altLang="en-US" sz="2400" dirty="0">
              <a:latin typeface="Sitka Heading Semibold" pitchFamily="2" charset="0"/>
            </a:endParaRPr>
          </a:p>
          <a:p>
            <a:r>
              <a:rPr lang="zh-CN" altLang="en-US" dirty="0">
                <a:latin typeface="Sitka Heading Semibold" pitchFamily="2" charset="0"/>
              </a:rPr>
              <a:t>To achieve this, the </a:t>
            </a:r>
            <a:r>
              <a:rPr lang="en-US" altLang="zh-CN" dirty="0">
                <a:latin typeface="Sitka Heading Semibold" pitchFamily="2" charset="0"/>
              </a:rPr>
              <a:t>author</a:t>
            </a:r>
            <a:r>
              <a:rPr lang="zh-CN" altLang="en-US" dirty="0">
                <a:latin typeface="Sitka Heading Semibold" pitchFamily="2" charset="0"/>
              </a:rPr>
              <a:t> </a:t>
            </a:r>
            <a:r>
              <a:rPr lang="en-US" altLang="zh-CN" dirty="0">
                <a:latin typeface="Sitka Heading Semibold" pitchFamily="2" charset="0"/>
              </a:rPr>
              <a:t>chose</a:t>
            </a:r>
            <a:r>
              <a:rPr lang="zh-CN" altLang="en-US" dirty="0">
                <a:latin typeface="Sitka Heading Semibold" pitchFamily="2" charset="0"/>
              </a:rPr>
              <a:t> Wasserstein distance </a:t>
            </a:r>
            <a:r>
              <a:rPr lang="en-US" altLang="zh-CN" dirty="0">
                <a:latin typeface="Sitka Heading Semibold" pitchFamily="2" charset="0"/>
              </a:rPr>
              <a:t>by comparing with</a:t>
            </a:r>
            <a:r>
              <a:rPr lang="zh-CN" altLang="en-US" dirty="0">
                <a:latin typeface="Sitka Heading Semibold" pitchFamily="2" charset="0"/>
              </a:rPr>
              <a:t> KL and JS divergences</a:t>
            </a:r>
            <a:r>
              <a:rPr lang="en-US" altLang="zh-CN" dirty="0">
                <a:latin typeface="Sitka Heading Semibold" pitchFamily="2" charset="0"/>
              </a:rPr>
              <a:t>.</a:t>
            </a:r>
            <a:r>
              <a:rPr lang="zh-CN" altLang="en-US" dirty="0">
                <a:latin typeface="Sitka Heading Semibold" pitchFamily="2" charset="0"/>
              </a:rPr>
              <a:t> By doing so, the method can improve the accuracy and robustness of graph isomorphism counting.</a:t>
            </a:r>
          </a:p>
        </p:txBody>
      </p:sp>
      <p:sp>
        <p:nvSpPr>
          <p:cNvPr id="7" name="文本占位符 2">
            <a:extLst>
              <a:ext uri="{FF2B5EF4-FFF2-40B4-BE49-F238E27FC236}">
                <a16:creationId xmlns:a16="http://schemas.microsoft.com/office/drawing/2014/main" id="{3AD177D0-83A1-A118-CAA5-FEF50FC4F6DE}"/>
              </a:ext>
            </a:extLst>
          </p:cNvPr>
          <p:cNvSpPr txBox="1">
            <a:spLocks/>
          </p:cNvSpPr>
          <p:nvPr/>
        </p:nvSpPr>
        <p:spPr>
          <a:xfrm>
            <a:off x="152400" y="-5241"/>
            <a:ext cx="1899920" cy="437558"/>
          </a:xfrm>
          <a:prstGeom prst="rect">
            <a:avLst/>
          </a:prstGeom>
        </p:spPr>
        <p:txBody>
          <a:bodyPr/>
          <a:lstStyle>
            <a:lvl1pPr marL="274320" indent="-228600" algn="l" defTabSz="914400" rtl="0" eaLnBrk="1" latinLnBrk="0" hangingPunct="1">
              <a:lnSpc>
                <a:spcPct val="90000"/>
              </a:lnSpc>
              <a:spcBef>
                <a:spcPts val="1800"/>
              </a:spcBef>
              <a:buSzPct val="80000"/>
              <a:buFont typeface="Arial" pitchFamily="34" charset="0"/>
              <a:buChar char="•"/>
              <a:defRPr lang="zh-CN" sz="2000" kern="1200">
                <a:solidFill>
                  <a:schemeClr val="tx1"/>
                </a:solidFill>
                <a:latin typeface="Microsoft YaHei" panose="020B0503020204020204" pitchFamily="34" charset="-122"/>
                <a:ea typeface="Microsoft YaHei" panose="020B0503020204020204" pitchFamily="34" charset="-122"/>
                <a:cs typeface="+mn-cs"/>
              </a:defRPr>
            </a:lvl1pPr>
            <a:lvl2pPr marL="594360" indent="-228600" algn="l" defTabSz="914400" rtl="0" eaLnBrk="1" latinLnBrk="0" hangingPunct="1">
              <a:lnSpc>
                <a:spcPct val="90000"/>
              </a:lnSpc>
              <a:spcBef>
                <a:spcPts val="1000"/>
              </a:spcBef>
              <a:buSzPct val="80000"/>
              <a:buFont typeface="Arial" pitchFamily="34" charset="0"/>
              <a:buChar char="•"/>
              <a:defRPr lang="zh-CN" sz="1800" kern="1200">
                <a:solidFill>
                  <a:schemeClr val="tx1"/>
                </a:solidFill>
                <a:latin typeface="Microsoft YaHei" panose="020B0503020204020204" pitchFamily="34" charset="-122"/>
                <a:ea typeface="Microsoft YaHei" panose="020B0503020204020204" pitchFamily="34" charset="-122"/>
                <a:cs typeface="+mn-cs"/>
              </a:defRPr>
            </a:lvl2pPr>
            <a:lvl3pPr marL="914400" indent="-228600" algn="l" defTabSz="914400" rtl="0" eaLnBrk="1" latinLnBrk="0" hangingPunct="1">
              <a:lnSpc>
                <a:spcPct val="90000"/>
              </a:lnSpc>
              <a:spcBef>
                <a:spcPts val="800"/>
              </a:spcBef>
              <a:buSzPct val="80000"/>
              <a:buFont typeface="Arial" pitchFamily="34" charset="0"/>
              <a:buChar char="•"/>
              <a:defRPr lang="zh-CN" sz="1600" kern="1200">
                <a:solidFill>
                  <a:schemeClr val="tx1"/>
                </a:solidFill>
                <a:latin typeface="Microsoft YaHei" panose="020B0503020204020204" pitchFamily="34" charset="-122"/>
                <a:ea typeface="Microsoft YaHei" panose="020B0503020204020204" pitchFamily="34" charset="-122"/>
                <a:cs typeface="+mn-cs"/>
              </a:defRPr>
            </a:lvl3pPr>
            <a:lvl4pPr marL="1234440" indent="-228600" algn="l" defTabSz="914400" rtl="0" eaLnBrk="1" latinLnBrk="0" hangingPunct="1">
              <a:lnSpc>
                <a:spcPct val="90000"/>
              </a:lnSpc>
              <a:spcBef>
                <a:spcPts val="800"/>
              </a:spcBef>
              <a:buSzPct val="80000"/>
              <a:buFont typeface="Arial" pitchFamily="34" charset="0"/>
              <a:buChar char="•"/>
              <a:defRPr lang="zh-CN" sz="1400" kern="1200">
                <a:solidFill>
                  <a:schemeClr val="tx1"/>
                </a:solidFill>
                <a:latin typeface="Microsoft YaHei" panose="020B0503020204020204" pitchFamily="34" charset="-122"/>
                <a:ea typeface="Microsoft YaHei" panose="020B0503020204020204" pitchFamily="34" charset="-122"/>
                <a:cs typeface="+mn-cs"/>
              </a:defRPr>
            </a:lvl4pPr>
            <a:lvl5pPr marL="1554480" indent="-228600" algn="l" defTabSz="914400" rtl="0" eaLnBrk="1" latinLnBrk="0" hangingPunct="1">
              <a:lnSpc>
                <a:spcPct val="90000"/>
              </a:lnSpc>
              <a:spcBef>
                <a:spcPts val="800"/>
              </a:spcBef>
              <a:buSzPct val="80000"/>
              <a:buFont typeface="Arial" pitchFamily="34" charset="0"/>
              <a:buChar char="•"/>
              <a:defRPr lang="zh-CN" sz="1400" kern="1200">
                <a:solidFill>
                  <a:schemeClr val="tx1"/>
                </a:solidFill>
                <a:latin typeface="Microsoft YaHei" panose="020B0503020204020204" pitchFamily="34" charset="-122"/>
                <a:ea typeface="Microsoft YaHei" panose="020B0503020204020204" pitchFamily="34" charset="-122"/>
                <a:cs typeface="+mn-cs"/>
              </a:defRPr>
            </a:lvl5pPr>
            <a:lvl6pPr marL="1874520" indent="-228600" algn="l" defTabSz="914400" rtl="0" eaLnBrk="1" latinLnBrk="0" hangingPunct="1">
              <a:lnSpc>
                <a:spcPct val="90000"/>
              </a:lnSpc>
              <a:spcBef>
                <a:spcPts val="800"/>
              </a:spcBef>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9pPr>
          </a:lstStyle>
          <a:p>
            <a:pPr marL="45720" indent="0">
              <a:buFont typeface="Arial" pitchFamily="34" charset="0"/>
              <a:buNone/>
            </a:pPr>
            <a:r>
              <a:rPr lang="en-US" altLang="zh-CN" sz="2800" dirty="0">
                <a:solidFill>
                  <a:schemeClr val="tx1">
                    <a:lumMod val="85000"/>
                  </a:schemeClr>
                </a:solidFill>
                <a:latin typeface="Sitka Heading Semibold" pitchFamily="2" charset="0"/>
              </a:rPr>
              <a:t>Details</a:t>
            </a:r>
            <a:endParaRPr lang="en-US" altLang="en-US" sz="2800" i="1" dirty="0">
              <a:solidFill>
                <a:schemeClr val="tx1">
                  <a:lumMod val="85000"/>
                </a:schemeClr>
              </a:solidFill>
              <a:latin typeface="Sitka Heading Semibold" pitchFamily="2" charset="0"/>
            </a:endParaRPr>
          </a:p>
        </p:txBody>
      </p:sp>
    </p:spTree>
    <p:extLst>
      <p:ext uri="{BB962C8B-B14F-4D97-AF65-F5344CB8AC3E}">
        <p14:creationId xmlns:p14="http://schemas.microsoft.com/office/powerpoint/2010/main" val="1205996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718A171-7B38-CBD4-8EB0-ADC9C3702A70}"/>
              </a:ext>
            </a:extLst>
          </p:cNvPr>
          <p:cNvSpPr txBox="1"/>
          <p:nvPr/>
        </p:nvSpPr>
        <p:spPr>
          <a:xfrm>
            <a:off x="0" y="387588"/>
            <a:ext cx="10942320" cy="1400383"/>
          </a:xfrm>
          <a:prstGeom prst="rect">
            <a:avLst/>
          </a:prstGeom>
          <a:noFill/>
        </p:spPr>
        <p:txBody>
          <a:bodyPr wrap="square">
            <a:spAutoFit/>
          </a:bodyPr>
          <a:lstStyle/>
          <a:p>
            <a:r>
              <a:rPr lang="zh-CN" altLang="en-US" sz="4900" dirty="0">
                <a:latin typeface="Sitka Heading Semibold" pitchFamily="2" charset="0"/>
                <a:ea typeface="Microsoft YaHei" panose="020B0503020204020204" pitchFamily="34" charset="-122"/>
                <a:cs typeface="+mj-cs"/>
              </a:rPr>
              <a:t>W</a:t>
            </a:r>
            <a:r>
              <a:rPr lang="zh-CN" altLang="en-US" sz="3600" dirty="0">
                <a:latin typeface="Sitka Heading Semibold" pitchFamily="2" charset="0"/>
                <a:ea typeface="Microsoft YaHei" panose="020B0503020204020204" pitchFamily="34" charset="-122"/>
                <a:cs typeface="+mj-cs"/>
              </a:rPr>
              <a:t>ASSERSTEIN</a:t>
            </a:r>
            <a:r>
              <a:rPr lang="zh-CN" altLang="en-US" sz="4900" dirty="0">
                <a:latin typeface="Sitka Heading Semibold" pitchFamily="2" charset="0"/>
                <a:ea typeface="Microsoft YaHei" panose="020B0503020204020204" pitchFamily="34" charset="-122"/>
                <a:cs typeface="+mj-cs"/>
              </a:rPr>
              <a:t> E</a:t>
            </a:r>
            <a:r>
              <a:rPr lang="zh-CN" altLang="en-US" sz="3600" dirty="0">
                <a:latin typeface="Sitka Heading Semibold" pitchFamily="2" charset="0"/>
                <a:ea typeface="Microsoft YaHei" panose="020B0503020204020204" pitchFamily="34" charset="-122"/>
                <a:cs typeface="+mj-cs"/>
              </a:rPr>
              <a:t>STIMATO</a:t>
            </a:r>
            <a:r>
              <a:rPr lang="en-US" altLang="zh-CN" sz="3600" dirty="0">
                <a:latin typeface="Sitka Heading Semibold" pitchFamily="2" charset="0"/>
                <a:ea typeface="Microsoft YaHei" panose="020B0503020204020204" pitchFamily="34" charset="-122"/>
                <a:cs typeface="+mj-cs"/>
              </a:rPr>
              <a:t>R</a:t>
            </a:r>
          </a:p>
          <a:p>
            <a:r>
              <a:rPr lang="en-US" altLang="zh-CN" sz="3600" dirty="0">
                <a:latin typeface="Sitka Heading Semibold" pitchFamily="2" charset="0"/>
                <a:ea typeface="Microsoft YaHei" panose="020B0503020204020204" pitchFamily="34" charset="-122"/>
                <a:cs typeface="+mj-cs"/>
              </a:rPr>
              <a:t>					—</a:t>
            </a:r>
            <a:r>
              <a:rPr lang="en-US" altLang="zh-CN" sz="2800" dirty="0">
                <a:latin typeface="Sitka Heading Semibold" pitchFamily="2" charset="0"/>
                <a:ea typeface="Microsoft YaHei" panose="020B0503020204020204" pitchFamily="34" charset="-122"/>
                <a:cs typeface="+mj-cs"/>
              </a:rPr>
              <a:t>Learning Objectives and Training</a:t>
            </a:r>
            <a:endParaRPr lang="zh-CN" altLang="en-US" sz="4900" dirty="0">
              <a:latin typeface="Sitka Heading Semibold" pitchFamily="2" charset="0"/>
              <a:ea typeface="Microsoft YaHei" panose="020B0503020204020204" pitchFamily="34" charset="-122"/>
              <a:cs typeface="+mj-cs"/>
            </a:endParaRPr>
          </a:p>
        </p:txBody>
      </p:sp>
      <p:sp>
        <p:nvSpPr>
          <p:cNvPr id="3" name="文本框 2">
            <a:extLst>
              <a:ext uri="{FF2B5EF4-FFF2-40B4-BE49-F238E27FC236}">
                <a16:creationId xmlns:a16="http://schemas.microsoft.com/office/drawing/2014/main" id="{AECEAEBB-3686-BC28-0593-7257F0B3D160}"/>
              </a:ext>
            </a:extLst>
          </p:cNvPr>
          <p:cNvSpPr txBox="1"/>
          <p:nvPr/>
        </p:nvSpPr>
        <p:spPr>
          <a:xfrm>
            <a:off x="518160" y="2111135"/>
            <a:ext cx="10200640" cy="923330"/>
          </a:xfrm>
          <a:prstGeom prst="rect">
            <a:avLst/>
          </a:prstGeom>
          <a:noFill/>
        </p:spPr>
        <p:txBody>
          <a:bodyPr wrap="square">
            <a:spAutoFit/>
          </a:bodyPr>
          <a:lstStyle/>
          <a:p>
            <a:r>
              <a:rPr lang="en-US" altLang="zh-CN" b="0" i="0" dirty="0">
                <a:effectLst/>
                <a:latin typeface="Sitka Heading Semibold" pitchFamily="2" charset="0"/>
              </a:rPr>
              <a:t>TWO Objectives: </a:t>
            </a:r>
          </a:p>
          <a:p>
            <a:pPr marL="800100" lvl="1" indent="-342900">
              <a:buFont typeface="+mj-lt"/>
              <a:buAutoNum type="arabicPeriod"/>
            </a:pPr>
            <a:r>
              <a:rPr lang="en-US" altLang="zh-CN" dirty="0">
                <a:latin typeface="Sitka Heading Semibold" pitchFamily="2" charset="0"/>
              </a:rPr>
              <a:t>R</a:t>
            </a:r>
            <a:r>
              <a:rPr lang="en-US" altLang="zh-CN" b="0" i="0" dirty="0">
                <a:effectLst/>
                <a:latin typeface="Sitka Heading Semibold" pitchFamily="2" charset="0"/>
              </a:rPr>
              <a:t>educe the differences between learned counts ˆ</a:t>
            </a:r>
            <a:r>
              <a:rPr lang="zh-CN" altLang="en-US" b="0" i="0" dirty="0">
                <a:effectLst/>
                <a:latin typeface="Sitka Heading Semibold" pitchFamily="2" charset="0"/>
              </a:rPr>
              <a:t>𝑐</a:t>
            </a:r>
            <a:r>
              <a:rPr lang="en-US" altLang="zh-CN" b="0" i="0" dirty="0">
                <a:effectLst/>
                <a:latin typeface="Sitka Heading Semibold" pitchFamily="2" charset="0"/>
              </a:rPr>
              <a:t>(</a:t>
            </a:r>
            <a:r>
              <a:rPr lang="zh-CN" altLang="en-US" b="0" i="0" dirty="0">
                <a:effectLst/>
                <a:latin typeface="Sitka Heading Semibold" pitchFamily="2" charset="0"/>
              </a:rPr>
              <a:t>𝑞</a:t>
            </a:r>
            <a:r>
              <a:rPr lang="en-US" altLang="zh-CN" b="0" i="0" dirty="0">
                <a:effectLst/>
                <a:latin typeface="Sitka Heading Semibold" pitchFamily="2" charset="0"/>
              </a:rPr>
              <a:t>) and the ground-truth counts </a:t>
            </a:r>
            <a:r>
              <a:rPr lang="zh-CN" altLang="en-US" b="0" i="0" dirty="0">
                <a:effectLst/>
                <a:latin typeface="Sitka Heading Semibold" pitchFamily="2" charset="0"/>
              </a:rPr>
              <a:t>𝑐</a:t>
            </a:r>
            <a:r>
              <a:rPr lang="en-US" altLang="zh-CN" b="0" i="0" dirty="0">
                <a:effectLst/>
                <a:latin typeface="Sitka Heading Semibold" pitchFamily="2" charset="0"/>
              </a:rPr>
              <a:t>(</a:t>
            </a:r>
            <a:r>
              <a:rPr lang="zh-CN" altLang="en-US" b="0" i="0" dirty="0">
                <a:effectLst/>
                <a:latin typeface="Sitka Heading Semibold" pitchFamily="2" charset="0"/>
              </a:rPr>
              <a:t>𝑞</a:t>
            </a:r>
            <a:r>
              <a:rPr lang="en-US" altLang="zh-CN" b="0" i="0" dirty="0">
                <a:effectLst/>
                <a:latin typeface="Sitka Heading Semibold" pitchFamily="2" charset="0"/>
              </a:rPr>
              <a:t>) </a:t>
            </a:r>
          </a:p>
          <a:p>
            <a:pPr marL="800100" lvl="1" indent="-342900">
              <a:buFont typeface="+mj-lt"/>
              <a:buAutoNum type="arabicPeriod"/>
            </a:pPr>
            <a:r>
              <a:rPr lang="en-US" altLang="zh-CN" dirty="0">
                <a:latin typeface="Sitka Heading Semibold" pitchFamily="2" charset="0"/>
              </a:rPr>
              <a:t>E</a:t>
            </a:r>
            <a:r>
              <a:rPr lang="en-US" altLang="zh-CN" b="0" i="0" dirty="0">
                <a:effectLst/>
                <a:latin typeface="Sitka Heading Semibold" pitchFamily="2" charset="0"/>
              </a:rPr>
              <a:t>xplore a better lower bound of the Wasserstein distance.</a:t>
            </a:r>
            <a:endParaRPr lang="zh-CN" altLang="en-US" dirty="0">
              <a:latin typeface="Sitka Heading Semibold" pitchFamily="2" charset="0"/>
            </a:endParaRPr>
          </a:p>
        </p:txBody>
      </p:sp>
      <p:sp>
        <p:nvSpPr>
          <p:cNvPr id="5" name="文本框 4">
            <a:extLst>
              <a:ext uri="{FF2B5EF4-FFF2-40B4-BE49-F238E27FC236}">
                <a16:creationId xmlns:a16="http://schemas.microsoft.com/office/drawing/2014/main" id="{6E053129-0EF7-F2CE-ED07-59CF26032A02}"/>
              </a:ext>
            </a:extLst>
          </p:cNvPr>
          <p:cNvSpPr txBox="1"/>
          <p:nvPr/>
        </p:nvSpPr>
        <p:spPr>
          <a:xfrm>
            <a:off x="843280" y="3500370"/>
            <a:ext cx="8300720" cy="646331"/>
          </a:xfrm>
          <a:prstGeom prst="rect">
            <a:avLst/>
          </a:prstGeom>
          <a:noFill/>
        </p:spPr>
        <p:txBody>
          <a:bodyPr wrap="square">
            <a:spAutoFit/>
          </a:bodyPr>
          <a:lstStyle/>
          <a:p>
            <a:r>
              <a:rPr lang="zh-CN" altLang="en-US" dirty="0">
                <a:latin typeface="Sitka Heading Semibold" pitchFamily="2" charset="0"/>
              </a:rPr>
              <a:t>The author designed the loss function based on q-error discrepancy to optimize WEst for better performance on subgraph matching counts prediction.</a:t>
            </a:r>
          </a:p>
        </p:txBody>
      </p:sp>
      <p:sp>
        <p:nvSpPr>
          <p:cNvPr id="7" name="文本占位符 2">
            <a:extLst>
              <a:ext uri="{FF2B5EF4-FFF2-40B4-BE49-F238E27FC236}">
                <a16:creationId xmlns:a16="http://schemas.microsoft.com/office/drawing/2014/main" id="{D6A0924E-0368-C256-12C2-DDBEE221CBA3}"/>
              </a:ext>
            </a:extLst>
          </p:cNvPr>
          <p:cNvSpPr txBox="1">
            <a:spLocks/>
          </p:cNvSpPr>
          <p:nvPr/>
        </p:nvSpPr>
        <p:spPr>
          <a:xfrm>
            <a:off x="152400" y="-5241"/>
            <a:ext cx="1899920" cy="437558"/>
          </a:xfrm>
          <a:prstGeom prst="rect">
            <a:avLst/>
          </a:prstGeom>
        </p:spPr>
        <p:txBody>
          <a:bodyPr/>
          <a:lstStyle>
            <a:lvl1pPr marL="274320" indent="-228600" algn="l" defTabSz="914400" rtl="0" eaLnBrk="1" latinLnBrk="0" hangingPunct="1">
              <a:lnSpc>
                <a:spcPct val="90000"/>
              </a:lnSpc>
              <a:spcBef>
                <a:spcPts val="1800"/>
              </a:spcBef>
              <a:buSzPct val="80000"/>
              <a:buFont typeface="Arial" pitchFamily="34" charset="0"/>
              <a:buChar char="•"/>
              <a:defRPr lang="zh-CN" sz="2000" kern="1200">
                <a:solidFill>
                  <a:schemeClr val="tx1"/>
                </a:solidFill>
                <a:latin typeface="Microsoft YaHei" panose="020B0503020204020204" pitchFamily="34" charset="-122"/>
                <a:ea typeface="Microsoft YaHei" panose="020B0503020204020204" pitchFamily="34" charset="-122"/>
                <a:cs typeface="+mn-cs"/>
              </a:defRPr>
            </a:lvl1pPr>
            <a:lvl2pPr marL="594360" indent="-228600" algn="l" defTabSz="914400" rtl="0" eaLnBrk="1" latinLnBrk="0" hangingPunct="1">
              <a:lnSpc>
                <a:spcPct val="90000"/>
              </a:lnSpc>
              <a:spcBef>
                <a:spcPts val="1000"/>
              </a:spcBef>
              <a:buSzPct val="80000"/>
              <a:buFont typeface="Arial" pitchFamily="34" charset="0"/>
              <a:buChar char="•"/>
              <a:defRPr lang="zh-CN" sz="1800" kern="1200">
                <a:solidFill>
                  <a:schemeClr val="tx1"/>
                </a:solidFill>
                <a:latin typeface="Microsoft YaHei" panose="020B0503020204020204" pitchFamily="34" charset="-122"/>
                <a:ea typeface="Microsoft YaHei" panose="020B0503020204020204" pitchFamily="34" charset="-122"/>
                <a:cs typeface="+mn-cs"/>
              </a:defRPr>
            </a:lvl2pPr>
            <a:lvl3pPr marL="914400" indent="-228600" algn="l" defTabSz="914400" rtl="0" eaLnBrk="1" latinLnBrk="0" hangingPunct="1">
              <a:lnSpc>
                <a:spcPct val="90000"/>
              </a:lnSpc>
              <a:spcBef>
                <a:spcPts val="800"/>
              </a:spcBef>
              <a:buSzPct val="80000"/>
              <a:buFont typeface="Arial" pitchFamily="34" charset="0"/>
              <a:buChar char="•"/>
              <a:defRPr lang="zh-CN" sz="1600" kern="1200">
                <a:solidFill>
                  <a:schemeClr val="tx1"/>
                </a:solidFill>
                <a:latin typeface="Microsoft YaHei" panose="020B0503020204020204" pitchFamily="34" charset="-122"/>
                <a:ea typeface="Microsoft YaHei" panose="020B0503020204020204" pitchFamily="34" charset="-122"/>
                <a:cs typeface="+mn-cs"/>
              </a:defRPr>
            </a:lvl3pPr>
            <a:lvl4pPr marL="1234440" indent="-228600" algn="l" defTabSz="914400" rtl="0" eaLnBrk="1" latinLnBrk="0" hangingPunct="1">
              <a:lnSpc>
                <a:spcPct val="90000"/>
              </a:lnSpc>
              <a:spcBef>
                <a:spcPts val="800"/>
              </a:spcBef>
              <a:buSzPct val="80000"/>
              <a:buFont typeface="Arial" pitchFamily="34" charset="0"/>
              <a:buChar char="•"/>
              <a:defRPr lang="zh-CN" sz="1400" kern="1200">
                <a:solidFill>
                  <a:schemeClr val="tx1"/>
                </a:solidFill>
                <a:latin typeface="Microsoft YaHei" panose="020B0503020204020204" pitchFamily="34" charset="-122"/>
                <a:ea typeface="Microsoft YaHei" panose="020B0503020204020204" pitchFamily="34" charset="-122"/>
                <a:cs typeface="+mn-cs"/>
              </a:defRPr>
            </a:lvl4pPr>
            <a:lvl5pPr marL="1554480" indent="-228600" algn="l" defTabSz="914400" rtl="0" eaLnBrk="1" latinLnBrk="0" hangingPunct="1">
              <a:lnSpc>
                <a:spcPct val="90000"/>
              </a:lnSpc>
              <a:spcBef>
                <a:spcPts val="800"/>
              </a:spcBef>
              <a:buSzPct val="80000"/>
              <a:buFont typeface="Arial" pitchFamily="34" charset="0"/>
              <a:buChar char="•"/>
              <a:defRPr lang="zh-CN" sz="1400" kern="1200">
                <a:solidFill>
                  <a:schemeClr val="tx1"/>
                </a:solidFill>
                <a:latin typeface="Microsoft YaHei" panose="020B0503020204020204" pitchFamily="34" charset="-122"/>
                <a:ea typeface="Microsoft YaHei" panose="020B0503020204020204" pitchFamily="34" charset="-122"/>
                <a:cs typeface="+mn-cs"/>
              </a:defRPr>
            </a:lvl5pPr>
            <a:lvl6pPr marL="1874520" indent="-228600" algn="l" defTabSz="914400" rtl="0" eaLnBrk="1" latinLnBrk="0" hangingPunct="1">
              <a:lnSpc>
                <a:spcPct val="90000"/>
              </a:lnSpc>
              <a:spcBef>
                <a:spcPts val="800"/>
              </a:spcBef>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9pPr>
          </a:lstStyle>
          <a:p>
            <a:pPr marL="45720" indent="0">
              <a:buFont typeface="Arial" pitchFamily="34" charset="0"/>
              <a:buNone/>
            </a:pPr>
            <a:r>
              <a:rPr lang="en-US" altLang="zh-CN" sz="2800" dirty="0">
                <a:solidFill>
                  <a:schemeClr val="tx1">
                    <a:lumMod val="85000"/>
                  </a:schemeClr>
                </a:solidFill>
                <a:latin typeface="Sitka Heading Semibold" pitchFamily="2" charset="0"/>
              </a:rPr>
              <a:t>Details</a:t>
            </a:r>
            <a:endParaRPr lang="en-US" altLang="en-US" sz="2800" i="1" dirty="0">
              <a:solidFill>
                <a:schemeClr val="tx1">
                  <a:lumMod val="85000"/>
                </a:schemeClr>
              </a:solidFill>
              <a:latin typeface="Sitka Heading Semibold" pitchFamily="2" charset="0"/>
            </a:endParaRPr>
          </a:p>
        </p:txBody>
      </p:sp>
    </p:spTree>
    <p:extLst>
      <p:ext uri="{BB962C8B-B14F-4D97-AF65-F5344CB8AC3E}">
        <p14:creationId xmlns:p14="http://schemas.microsoft.com/office/powerpoint/2010/main" val="2453326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B8A39F1-08FF-2849-FCA1-D45B70FF01A1}"/>
              </a:ext>
            </a:extLst>
          </p:cNvPr>
          <p:cNvSpPr txBox="1"/>
          <p:nvPr/>
        </p:nvSpPr>
        <p:spPr>
          <a:xfrm>
            <a:off x="91440" y="354047"/>
            <a:ext cx="10942320" cy="1400383"/>
          </a:xfrm>
          <a:prstGeom prst="rect">
            <a:avLst/>
          </a:prstGeom>
          <a:noFill/>
        </p:spPr>
        <p:txBody>
          <a:bodyPr wrap="square">
            <a:spAutoFit/>
          </a:bodyPr>
          <a:lstStyle/>
          <a:p>
            <a:r>
              <a:rPr lang="zh-CN" altLang="en-US" sz="4900" dirty="0">
                <a:latin typeface="Sitka Heading Semibold" pitchFamily="2" charset="0"/>
                <a:ea typeface="Microsoft YaHei" panose="020B0503020204020204" pitchFamily="34" charset="-122"/>
                <a:cs typeface="+mj-cs"/>
              </a:rPr>
              <a:t>E</a:t>
            </a:r>
            <a:r>
              <a:rPr lang="zh-CN" altLang="en-US" sz="3600" dirty="0">
                <a:latin typeface="Sitka Heading Semibold" pitchFamily="2" charset="0"/>
                <a:ea typeface="Microsoft YaHei" panose="020B0503020204020204" pitchFamily="34" charset="-122"/>
                <a:cs typeface="+mj-cs"/>
              </a:rPr>
              <a:t>XPERIMENT</a:t>
            </a:r>
            <a:r>
              <a:rPr lang="en-US" altLang="zh-CN" sz="3600" dirty="0">
                <a:latin typeface="Sitka Heading Semibold" pitchFamily="2" charset="0"/>
                <a:ea typeface="Microsoft YaHei" panose="020B0503020204020204" pitchFamily="34" charset="-122"/>
                <a:cs typeface="+mj-cs"/>
              </a:rPr>
              <a:t>—</a:t>
            </a:r>
          </a:p>
          <a:p>
            <a:r>
              <a:rPr lang="en-US" altLang="zh-CN" sz="3600" dirty="0">
                <a:latin typeface="Sitka Heading Semibold" pitchFamily="2" charset="0"/>
                <a:ea typeface="Microsoft YaHei" panose="020B0503020204020204" pitchFamily="34" charset="-122"/>
                <a:cs typeface="+mj-cs"/>
              </a:rPr>
              <a:t>		</a:t>
            </a:r>
            <a:r>
              <a:rPr lang="en-US" altLang="zh-CN" sz="3200" dirty="0">
                <a:latin typeface="Sitka Heading Semibold" pitchFamily="2" charset="0"/>
                <a:ea typeface="Microsoft YaHei" panose="020B0503020204020204" pitchFamily="34" charset="-122"/>
                <a:cs typeface="+mj-cs"/>
              </a:rPr>
              <a:t>Experiment Setup</a:t>
            </a:r>
            <a:endParaRPr lang="zh-CN" altLang="en-US" sz="4900" dirty="0">
              <a:latin typeface="Sitka Heading Semibold" pitchFamily="2" charset="0"/>
              <a:ea typeface="Microsoft YaHei" panose="020B0503020204020204" pitchFamily="34" charset="-122"/>
              <a:cs typeface="+mj-cs"/>
            </a:endParaRPr>
          </a:p>
        </p:txBody>
      </p:sp>
      <p:graphicFrame>
        <p:nvGraphicFramePr>
          <p:cNvPr id="11" name="表格 10">
            <a:extLst>
              <a:ext uri="{FF2B5EF4-FFF2-40B4-BE49-F238E27FC236}">
                <a16:creationId xmlns:a16="http://schemas.microsoft.com/office/drawing/2014/main" id="{0319F253-BC99-8D39-F2D0-A2BE14DE54BD}"/>
              </a:ext>
            </a:extLst>
          </p:cNvPr>
          <p:cNvGraphicFramePr>
            <a:graphicFrameLocks noGrp="1"/>
          </p:cNvGraphicFramePr>
          <p:nvPr>
            <p:extLst>
              <p:ext uri="{D42A27DB-BD31-4B8C-83A1-F6EECF244321}">
                <p14:modId xmlns:p14="http://schemas.microsoft.com/office/powerpoint/2010/main" val="3258424955"/>
              </p:ext>
            </p:extLst>
          </p:nvPr>
        </p:nvGraphicFramePr>
        <p:xfrm>
          <a:off x="1911984" y="2702560"/>
          <a:ext cx="8166736" cy="2499361"/>
        </p:xfrm>
        <a:graphic>
          <a:graphicData uri="http://schemas.openxmlformats.org/drawingml/2006/table">
            <a:tbl>
              <a:tblPr>
                <a:tableStyleId>{B301B821-A1FF-4177-AEE7-76D212191A09}</a:tableStyleId>
              </a:tblPr>
              <a:tblGrid>
                <a:gridCol w="1532256">
                  <a:extLst>
                    <a:ext uri="{9D8B030D-6E8A-4147-A177-3AD203B41FA5}">
                      <a16:colId xmlns:a16="http://schemas.microsoft.com/office/drawing/2014/main" val="67919513"/>
                    </a:ext>
                  </a:extLst>
                </a:gridCol>
                <a:gridCol w="2021840">
                  <a:extLst>
                    <a:ext uri="{9D8B030D-6E8A-4147-A177-3AD203B41FA5}">
                      <a16:colId xmlns:a16="http://schemas.microsoft.com/office/drawing/2014/main" val="1256739365"/>
                    </a:ext>
                  </a:extLst>
                </a:gridCol>
                <a:gridCol w="2631440">
                  <a:extLst>
                    <a:ext uri="{9D8B030D-6E8A-4147-A177-3AD203B41FA5}">
                      <a16:colId xmlns:a16="http://schemas.microsoft.com/office/drawing/2014/main" val="436400698"/>
                    </a:ext>
                  </a:extLst>
                </a:gridCol>
                <a:gridCol w="1981200">
                  <a:extLst>
                    <a:ext uri="{9D8B030D-6E8A-4147-A177-3AD203B41FA5}">
                      <a16:colId xmlns:a16="http://schemas.microsoft.com/office/drawing/2014/main" val="1145403069"/>
                    </a:ext>
                  </a:extLst>
                </a:gridCol>
              </a:tblGrid>
              <a:tr h="415047">
                <a:tc>
                  <a:txBody>
                    <a:bodyPr/>
                    <a:lstStyle/>
                    <a:p>
                      <a:pPr algn="ctr" fontAlgn="ctr"/>
                      <a:r>
                        <a:rPr lang="en-US" sz="1600" u="none" strike="noStrike" dirty="0">
                          <a:effectLst/>
                          <a:latin typeface="Sitka Heading Semibold" pitchFamily="2" charset="0"/>
                        </a:rPr>
                        <a:t>Dataset</a:t>
                      </a:r>
                      <a:endParaRPr lang="en-US" sz="1600" b="1" i="0" u="none" strike="noStrike" dirty="0">
                        <a:solidFill>
                          <a:srgbClr val="000000"/>
                        </a:solidFill>
                        <a:effectLst/>
                        <a:latin typeface="Sitka Heading Semibold" pitchFamily="2" charset="0"/>
                        <a:ea typeface="等线" panose="02010600030101010101" pitchFamily="2" charset="-122"/>
                      </a:endParaRPr>
                    </a:p>
                  </a:txBody>
                  <a:tcPr marL="6350" marR="6350" marT="6350" marB="0" anchor="ctr"/>
                </a:tc>
                <a:tc>
                  <a:txBody>
                    <a:bodyPr/>
                    <a:lstStyle/>
                    <a:p>
                      <a:pPr algn="ctr" fontAlgn="ctr"/>
                      <a:r>
                        <a:rPr lang="en-US" sz="1600" u="none" strike="noStrike" dirty="0">
                          <a:effectLst/>
                          <a:latin typeface="Sitka Heading Semibold" pitchFamily="2" charset="0"/>
                        </a:rPr>
                        <a:t>Chosen query graphs</a:t>
                      </a:r>
                      <a:endParaRPr lang="en-US" sz="1600" b="1" i="0" u="none" strike="noStrike" dirty="0">
                        <a:solidFill>
                          <a:srgbClr val="000000"/>
                        </a:solidFill>
                        <a:effectLst/>
                        <a:latin typeface="Sitka Heading Semibold" pitchFamily="2" charset="0"/>
                        <a:ea typeface="等线" panose="02010600030101010101" pitchFamily="2" charset="-122"/>
                      </a:endParaRPr>
                    </a:p>
                  </a:txBody>
                  <a:tcPr marL="6350" marR="6350" marT="6350" marB="0" anchor="ctr"/>
                </a:tc>
                <a:tc>
                  <a:txBody>
                    <a:bodyPr/>
                    <a:lstStyle/>
                    <a:p>
                      <a:pPr algn="ctr" fontAlgn="ctr"/>
                      <a:r>
                        <a:rPr lang="en-US" sz="1600" u="none" strike="noStrike" dirty="0">
                          <a:effectLst/>
                          <a:latin typeface="Sitka Heading Semibold" pitchFamily="2" charset="0"/>
                        </a:rPr>
                        <a:t>Compared Methods</a:t>
                      </a:r>
                      <a:endParaRPr lang="en-US" sz="1600" b="1" i="0" u="none" strike="noStrike" dirty="0">
                        <a:solidFill>
                          <a:srgbClr val="000000"/>
                        </a:solidFill>
                        <a:effectLst/>
                        <a:latin typeface="Sitka Heading Semibold" pitchFamily="2" charset="0"/>
                        <a:ea typeface="等线" panose="02010600030101010101" pitchFamily="2" charset="-122"/>
                      </a:endParaRPr>
                    </a:p>
                  </a:txBody>
                  <a:tcPr marL="6350" marR="6350" marT="6350" marB="0" anchor="ctr"/>
                </a:tc>
                <a:tc>
                  <a:txBody>
                    <a:bodyPr/>
                    <a:lstStyle/>
                    <a:p>
                      <a:pPr algn="ctr" fontAlgn="ctr"/>
                      <a:r>
                        <a:rPr lang="en-US" sz="1600" u="none" strike="noStrike" dirty="0">
                          <a:effectLst/>
                          <a:latin typeface="Sitka Heading Semibold" pitchFamily="2" charset="0"/>
                        </a:rPr>
                        <a:t>Evaluation Metrics</a:t>
                      </a:r>
                      <a:endParaRPr lang="en-US" sz="1600" b="1" i="0" u="none" strike="noStrike" dirty="0">
                        <a:solidFill>
                          <a:srgbClr val="000000"/>
                        </a:solidFill>
                        <a:effectLst/>
                        <a:latin typeface="Sitka Heading Semibold" pitchFamily="2" charset="0"/>
                        <a:ea typeface="等线" panose="02010600030101010101" pitchFamily="2" charset="-122"/>
                      </a:endParaRPr>
                    </a:p>
                  </a:txBody>
                  <a:tcPr marL="6350" marR="6350" marT="6350" marB="0" anchor="ctr"/>
                </a:tc>
                <a:extLst>
                  <a:ext uri="{0D108BD9-81ED-4DB2-BD59-A6C34878D82A}">
                    <a16:rowId xmlns:a16="http://schemas.microsoft.com/office/drawing/2014/main" val="2090647164"/>
                  </a:ext>
                </a:extLst>
              </a:tr>
              <a:tr h="2084314">
                <a:tc>
                  <a:txBody>
                    <a:bodyPr/>
                    <a:lstStyle/>
                    <a:p>
                      <a:pPr algn="ctr" fontAlgn="ctr"/>
                      <a:r>
                        <a:rPr lang="en-US" sz="1400" u="none" strike="noStrike" dirty="0">
                          <a:effectLst/>
                          <a:latin typeface="Sitka Heading Semibold" pitchFamily="2" charset="0"/>
                        </a:rPr>
                        <a:t> 7 real-life dataset</a:t>
                      </a:r>
                      <a:endParaRPr lang="en-US" sz="1400" b="1" i="0" u="none" strike="noStrike" dirty="0">
                        <a:solidFill>
                          <a:srgbClr val="000000"/>
                        </a:solidFill>
                        <a:effectLst/>
                        <a:latin typeface="Sitka Heading Semibold" pitchFamily="2" charset="0"/>
                        <a:ea typeface="等线" panose="02010600030101010101" pitchFamily="2" charset="-122"/>
                      </a:endParaRPr>
                    </a:p>
                  </a:txBody>
                  <a:tcPr marL="6350" marR="6350" marT="6350" marB="0" anchor="ctr"/>
                </a:tc>
                <a:tc>
                  <a:txBody>
                    <a:bodyPr/>
                    <a:lstStyle/>
                    <a:p>
                      <a:pPr algn="ctr" fontAlgn="ctr"/>
                      <a:r>
                        <a:rPr lang="en-US" sz="1400" u="none" strike="noStrike" dirty="0">
                          <a:effectLst/>
                          <a:latin typeface="Sitka Heading Semibold" pitchFamily="2" charset="0"/>
                        </a:rPr>
                        <a:t>The query graphs whose ground-truth counts can be computed </a:t>
                      </a:r>
                      <a:br>
                        <a:rPr lang="en-US" sz="1400" u="none" strike="noStrike" dirty="0">
                          <a:effectLst/>
                          <a:latin typeface="Sitka Heading Semibold" pitchFamily="2" charset="0"/>
                        </a:rPr>
                      </a:br>
                      <a:r>
                        <a:rPr lang="en-US" sz="1400" u="none" strike="noStrike" dirty="0">
                          <a:effectLst/>
                          <a:latin typeface="Sitka Heading Semibold" pitchFamily="2" charset="0"/>
                        </a:rPr>
                        <a:t>within 30 minutes are selected for evaluation in our experiment.</a:t>
                      </a:r>
                      <a:endParaRPr lang="en-US" sz="1400" b="1" i="0" u="none" strike="noStrike" dirty="0">
                        <a:solidFill>
                          <a:srgbClr val="000000"/>
                        </a:solidFill>
                        <a:effectLst/>
                        <a:latin typeface="Sitka Heading Semibold" pitchFamily="2" charset="0"/>
                        <a:ea typeface="等线" panose="02010600030101010101" pitchFamily="2" charset="-122"/>
                      </a:endParaRPr>
                    </a:p>
                  </a:txBody>
                  <a:tcPr marL="6350" marR="6350" marT="6350" marB="0" anchor="ctr"/>
                </a:tc>
                <a:tc>
                  <a:txBody>
                    <a:bodyPr/>
                    <a:lstStyle/>
                    <a:p>
                      <a:pPr algn="ctr" fontAlgn="ctr"/>
                      <a:r>
                        <a:rPr lang="en-US" sz="1400" u="none" strike="noStrike" dirty="0">
                          <a:effectLst/>
                          <a:latin typeface="Sitka Heading Semibold" pitchFamily="2" charset="0"/>
                        </a:rPr>
                        <a:t>Compares  </a:t>
                      </a:r>
                      <a:r>
                        <a:rPr lang="en-US" sz="1400" u="none" strike="noStrike" dirty="0" err="1">
                          <a:effectLst/>
                          <a:latin typeface="Sitka Heading Semibold" pitchFamily="2" charset="0"/>
                        </a:rPr>
                        <a:t>NeurSC</a:t>
                      </a:r>
                      <a:r>
                        <a:rPr lang="en-US" sz="1400" u="none" strike="noStrike" dirty="0">
                          <a:effectLst/>
                          <a:latin typeface="Sitka Heading Semibold" pitchFamily="2" charset="0"/>
                        </a:rPr>
                        <a:t> method with various methods using the G-CARE benchmarking framework. </a:t>
                      </a:r>
                      <a:br>
                        <a:rPr lang="en-US" sz="1400" u="none" strike="noStrike" dirty="0">
                          <a:effectLst/>
                          <a:latin typeface="Sitka Heading Semibold" pitchFamily="2" charset="0"/>
                        </a:rPr>
                      </a:br>
                      <a:r>
                        <a:rPr lang="en-US" sz="1400" u="none" strike="noStrike" dirty="0">
                          <a:effectLst/>
                          <a:latin typeface="Sitka Heading Semibold" pitchFamily="2" charset="0"/>
                        </a:rPr>
                        <a:t>The comparison is conducted using default settings and a time-out limit of 5 minutes. The LSS method is used as the state-of-the-art method.</a:t>
                      </a:r>
                      <a:endParaRPr lang="en-US" sz="1400" b="1" i="0" u="none" strike="noStrike" dirty="0">
                        <a:solidFill>
                          <a:srgbClr val="000000"/>
                        </a:solidFill>
                        <a:effectLst/>
                        <a:latin typeface="Sitka Heading Semibold" pitchFamily="2" charset="0"/>
                        <a:ea typeface="等线" panose="02010600030101010101" pitchFamily="2" charset="-122"/>
                      </a:endParaRPr>
                    </a:p>
                  </a:txBody>
                  <a:tcPr marL="6350" marR="6350" marT="6350" marB="0" anchor="ctr"/>
                </a:tc>
                <a:tc>
                  <a:txBody>
                    <a:bodyPr/>
                    <a:lstStyle/>
                    <a:p>
                      <a:pPr algn="ctr" fontAlgn="ctr"/>
                      <a:r>
                        <a:rPr lang="en-US" sz="1400" u="none" strike="noStrike" dirty="0">
                          <a:effectLst/>
                          <a:latin typeface="Sitka Heading Semibold" pitchFamily="2" charset="0"/>
                        </a:rPr>
                        <a:t>Use the maximum value of the q-error in the Max(</a:t>
                      </a:r>
                      <a:r>
                        <a:rPr lang="en-US" sz="1400" u="none" strike="noStrike" dirty="0" err="1">
                          <a:effectLst/>
                          <a:latin typeface="Sitka Heading Semibold" pitchFamily="2" charset="0"/>
                        </a:rPr>
                        <a:t>underest,Overest</a:t>
                      </a:r>
                      <a:r>
                        <a:rPr lang="en-US" sz="1400" u="none" strike="noStrike" dirty="0">
                          <a:effectLst/>
                          <a:latin typeface="Sitka Heading Semibold" pitchFamily="2" charset="0"/>
                        </a:rPr>
                        <a:t>) evaluation criterion, and use a boxplot to show the q-error</a:t>
                      </a:r>
                      <a:endParaRPr lang="en-US" sz="1400" b="1" i="0" u="none" strike="noStrike" dirty="0">
                        <a:solidFill>
                          <a:srgbClr val="000000"/>
                        </a:solidFill>
                        <a:effectLst/>
                        <a:latin typeface="Sitka Heading Semibold" pitchFamily="2" charset="0"/>
                        <a:ea typeface="等线" panose="02010600030101010101" pitchFamily="2" charset="-122"/>
                      </a:endParaRPr>
                    </a:p>
                  </a:txBody>
                  <a:tcPr marL="6350" marR="6350" marT="6350" marB="0" anchor="ctr"/>
                </a:tc>
                <a:extLst>
                  <a:ext uri="{0D108BD9-81ED-4DB2-BD59-A6C34878D82A}">
                    <a16:rowId xmlns:a16="http://schemas.microsoft.com/office/drawing/2014/main" val="2095418478"/>
                  </a:ext>
                </a:extLst>
              </a:tr>
            </a:tbl>
          </a:graphicData>
        </a:graphic>
      </p:graphicFrame>
      <p:sp>
        <p:nvSpPr>
          <p:cNvPr id="12" name="文本占位符 2">
            <a:extLst>
              <a:ext uri="{FF2B5EF4-FFF2-40B4-BE49-F238E27FC236}">
                <a16:creationId xmlns:a16="http://schemas.microsoft.com/office/drawing/2014/main" id="{0158F8D9-9FD8-1D3B-8283-4210D57E1F96}"/>
              </a:ext>
            </a:extLst>
          </p:cNvPr>
          <p:cNvSpPr txBox="1">
            <a:spLocks/>
          </p:cNvSpPr>
          <p:nvPr/>
        </p:nvSpPr>
        <p:spPr>
          <a:xfrm>
            <a:off x="152400" y="-5241"/>
            <a:ext cx="1899920" cy="437558"/>
          </a:xfrm>
          <a:prstGeom prst="rect">
            <a:avLst/>
          </a:prstGeom>
        </p:spPr>
        <p:txBody>
          <a:bodyPr/>
          <a:lstStyle>
            <a:lvl1pPr marL="274320" indent="-228600" algn="l" defTabSz="914400" rtl="0" eaLnBrk="1" latinLnBrk="0" hangingPunct="1">
              <a:lnSpc>
                <a:spcPct val="90000"/>
              </a:lnSpc>
              <a:spcBef>
                <a:spcPts val="1800"/>
              </a:spcBef>
              <a:buSzPct val="80000"/>
              <a:buFont typeface="Arial" pitchFamily="34" charset="0"/>
              <a:buChar char="•"/>
              <a:defRPr lang="zh-CN" sz="2000" kern="1200">
                <a:solidFill>
                  <a:schemeClr val="tx1"/>
                </a:solidFill>
                <a:latin typeface="Microsoft YaHei" panose="020B0503020204020204" pitchFamily="34" charset="-122"/>
                <a:ea typeface="Microsoft YaHei" panose="020B0503020204020204" pitchFamily="34" charset="-122"/>
                <a:cs typeface="+mn-cs"/>
              </a:defRPr>
            </a:lvl1pPr>
            <a:lvl2pPr marL="594360" indent="-228600" algn="l" defTabSz="914400" rtl="0" eaLnBrk="1" latinLnBrk="0" hangingPunct="1">
              <a:lnSpc>
                <a:spcPct val="90000"/>
              </a:lnSpc>
              <a:spcBef>
                <a:spcPts val="1000"/>
              </a:spcBef>
              <a:buSzPct val="80000"/>
              <a:buFont typeface="Arial" pitchFamily="34" charset="0"/>
              <a:buChar char="•"/>
              <a:defRPr lang="zh-CN" sz="1800" kern="1200">
                <a:solidFill>
                  <a:schemeClr val="tx1"/>
                </a:solidFill>
                <a:latin typeface="Microsoft YaHei" panose="020B0503020204020204" pitchFamily="34" charset="-122"/>
                <a:ea typeface="Microsoft YaHei" panose="020B0503020204020204" pitchFamily="34" charset="-122"/>
                <a:cs typeface="+mn-cs"/>
              </a:defRPr>
            </a:lvl2pPr>
            <a:lvl3pPr marL="914400" indent="-228600" algn="l" defTabSz="914400" rtl="0" eaLnBrk="1" latinLnBrk="0" hangingPunct="1">
              <a:lnSpc>
                <a:spcPct val="90000"/>
              </a:lnSpc>
              <a:spcBef>
                <a:spcPts val="800"/>
              </a:spcBef>
              <a:buSzPct val="80000"/>
              <a:buFont typeface="Arial" pitchFamily="34" charset="0"/>
              <a:buChar char="•"/>
              <a:defRPr lang="zh-CN" sz="1600" kern="1200">
                <a:solidFill>
                  <a:schemeClr val="tx1"/>
                </a:solidFill>
                <a:latin typeface="Microsoft YaHei" panose="020B0503020204020204" pitchFamily="34" charset="-122"/>
                <a:ea typeface="Microsoft YaHei" panose="020B0503020204020204" pitchFamily="34" charset="-122"/>
                <a:cs typeface="+mn-cs"/>
              </a:defRPr>
            </a:lvl3pPr>
            <a:lvl4pPr marL="1234440" indent="-228600" algn="l" defTabSz="914400" rtl="0" eaLnBrk="1" latinLnBrk="0" hangingPunct="1">
              <a:lnSpc>
                <a:spcPct val="90000"/>
              </a:lnSpc>
              <a:spcBef>
                <a:spcPts val="800"/>
              </a:spcBef>
              <a:buSzPct val="80000"/>
              <a:buFont typeface="Arial" pitchFamily="34" charset="0"/>
              <a:buChar char="•"/>
              <a:defRPr lang="zh-CN" sz="1400" kern="1200">
                <a:solidFill>
                  <a:schemeClr val="tx1"/>
                </a:solidFill>
                <a:latin typeface="Microsoft YaHei" panose="020B0503020204020204" pitchFamily="34" charset="-122"/>
                <a:ea typeface="Microsoft YaHei" panose="020B0503020204020204" pitchFamily="34" charset="-122"/>
                <a:cs typeface="+mn-cs"/>
              </a:defRPr>
            </a:lvl4pPr>
            <a:lvl5pPr marL="1554480" indent="-228600" algn="l" defTabSz="914400" rtl="0" eaLnBrk="1" latinLnBrk="0" hangingPunct="1">
              <a:lnSpc>
                <a:spcPct val="90000"/>
              </a:lnSpc>
              <a:spcBef>
                <a:spcPts val="800"/>
              </a:spcBef>
              <a:buSzPct val="80000"/>
              <a:buFont typeface="Arial" pitchFamily="34" charset="0"/>
              <a:buChar char="•"/>
              <a:defRPr lang="zh-CN" sz="1400" kern="1200">
                <a:solidFill>
                  <a:schemeClr val="tx1"/>
                </a:solidFill>
                <a:latin typeface="Microsoft YaHei" panose="020B0503020204020204" pitchFamily="34" charset="-122"/>
                <a:ea typeface="Microsoft YaHei" panose="020B0503020204020204" pitchFamily="34" charset="-122"/>
                <a:cs typeface="+mn-cs"/>
              </a:defRPr>
            </a:lvl5pPr>
            <a:lvl6pPr marL="1874520" indent="-228600" algn="l" defTabSz="914400" rtl="0" eaLnBrk="1" latinLnBrk="0" hangingPunct="1">
              <a:lnSpc>
                <a:spcPct val="90000"/>
              </a:lnSpc>
              <a:spcBef>
                <a:spcPts val="800"/>
              </a:spcBef>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9pPr>
          </a:lstStyle>
          <a:p>
            <a:pPr marL="45720" indent="0">
              <a:buFont typeface="Arial" pitchFamily="34" charset="0"/>
              <a:buNone/>
            </a:pPr>
            <a:r>
              <a:rPr lang="en-US" altLang="zh-CN" sz="2800" dirty="0">
                <a:solidFill>
                  <a:schemeClr val="tx1">
                    <a:lumMod val="85000"/>
                  </a:schemeClr>
                </a:solidFill>
                <a:latin typeface="Sitka Heading Semibold" pitchFamily="2" charset="0"/>
              </a:rPr>
              <a:t>Details</a:t>
            </a:r>
            <a:endParaRPr lang="en-US" altLang="en-US" sz="2800" i="1" dirty="0">
              <a:solidFill>
                <a:schemeClr val="tx1">
                  <a:lumMod val="85000"/>
                </a:schemeClr>
              </a:solidFill>
              <a:latin typeface="Sitka Heading Semibold" pitchFamily="2" charset="0"/>
            </a:endParaRPr>
          </a:p>
        </p:txBody>
      </p:sp>
    </p:spTree>
    <p:extLst>
      <p:ext uri="{BB962C8B-B14F-4D97-AF65-F5344CB8AC3E}">
        <p14:creationId xmlns:p14="http://schemas.microsoft.com/office/powerpoint/2010/main" val="2430490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ED45513-D08F-AE83-AB78-F153B7262B79}"/>
              </a:ext>
            </a:extLst>
          </p:cNvPr>
          <p:cNvSpPr txBox="1"/>
          <p:nvPr/>
        </p:nvSpPr>
        <p:spPr>
          <a:xfrm>
            <a:off x="91440" y="354047"/>
            <a:ext cx="10942320" cy="1400383"/>
          </a:xfrm>
          <a:prstGeom prst="rect">
            <a:avLst/>
          </a:prstGeom>
          <a:noFill/>
        </p:spPr>
        <p:txBody>
          <a:bodyPr wrap="square">
            <a:spAutoFit/>
          </a:bodyPr>
          <a:lstStyle/>
          <a:p>
            <a:r>
              <a:rPr lang="zh-CN" altLang="en-US" sz="4900" dirty="0">
                <a:latin typeface="Sitka Heading Semibold" pitchFamily="2" charset="0"/>
                <a:ea typeface="Microsoft YaHei" panose="020B0503020204020204" pitchFamily="34" charset="-122"/>
                <a:cs typeface="+mj-cs"/>
              </a:rPr>
              <a:t>E</a:t>
            </a:r>
            <a:r>
              <a:rPr lang="zh-CN" altLang="en-US" sz="3600" dirty="0">
                <a:latin typeface="Sitka Heading Semibold" pitchFamily="2" charset="0"/>
                <a:ea typeface="Microsoft YaHei" panose="020B0503020204020204" pitchFamily="34" charset="-122"/>
                <a:cs typeface="+mj-cs"/>
              </a:rPr>
              <a:t>XPERIMENT</a:t>
            </a:r>
            <a:r>
              <a:rPr lang="en-US" altLang="zh-CN" sz="3600" dirty="0">
                <a:latin typeface="Sitka Heading Semibold" pitchFamily="2" charset="0"/>
                <a:ea typeface="Microsoft YaHei" panose="020B0503020204020204" pitchFamily="34" charset="-122"/>
                <a:cs typeface="+mj-cs"/>
              </a:rPr>
              <a:t>—</a:t>
            </a:r>
          </a:p>
          <a:p>
            <a:r>
              <a:rPr lang="en-US" altLang="zh-CN" sz="3600" dirty="0">
                <a:latin typeface="Sitka Heading Semibold" pitchFamily="2" charset="0"/>
                <a:ea typeface="Microsoft YaHei" panose="020B0503020204020204" pitchFamily="34" charset="-122"/>
                <a:cs typeface="+mj-cs"/>
              </a:rPr>
              <a:t>		</a:t>
            </a:r>
            <a:r>
              <a:rPr lang="en-US" altLang="zh-CN" sz="3200" dirty="0">
                <a:latin typeface="Sitka Heading Semibold" pitchFamily="2" charset="0"/>
                <a:ea typeface="Microsoft YaHei" panose="020B0503020204020204" pitchFamily="34" charset="-122"/>
                <a:cs typeface="+mj-cs"/>
              </a:rPr>
              <a:t>Accuracy Comparison</a:t>
            </a:r>
            <a:endParaRPr lang="zh-CN" altLang="en-US" sz="4900" dirty="0">
              <a:latin typeface="Sitka Heading Semibold" pitchFamily="2" charset="0"/>
              <a:ea typeface="Microsoft YaHei" panose="020B0503020204020204" pitchFamily="34" charset="-122"/>
              <a:cs typeface="+mj-cs"/>
            </a:endParaRPr>
          </a:p>
        </p:txBody>
      </p:sp>
      <p:sp>
        <p:nvSpPr>
          <p:cNvPr id="9" name="文本框 8">
            <a:extLst>
              <a:ext uri="{FF2B5EF4-FFF2-40B4-BE49-F238E27FC236}">
                <a16:creationId xmlns:a16="http://schemas.microsoft.com/office/drawing/2014/main" id="{BFC766A7-E22F-8B10-743C-6DA5B86B7F8E}"/>
              </a:ext>
            </a:extLst>
          </p:cNvPr>
          <p:cNvSpPr txBox="1"/>
          <p:nvPr/>
        </p:nvSpPr>
        <p:spPr>
          <a:xfrm>
            <a:off x="2466340" y="2070315"/>
            <a:ext cx="7724140" cy="3908762"/>
          </a:xfrm>
          <a:prstGeom prst="rect">
            <a:avLst/>
          </a:prstGeom>
          <a:noFill/>
        </p:spPr>
        <p:txBody>
          <a:bodyPr wrap="square">
            <a:spAutoFit/>
          </a:bodyPr>
          <a:lstStyle/>
          <a:p>
            <a:r>
              <a:rPr lang="en-US" altLang="zh-CN" sz="2000" dirty="0">
                <a:latin typeface="Sitka Heading Semibold" pitchFamily="2" charset="0"/>
              </a:rPr>
              <a:t>The authors first compare with non-learning-based query optimization algorithms, and then with other learning-based algorithms and variants of </a:t>
            </a:r>
            <a:r>
              <a:rPr lang="en-US" altLang="zh-CN" sz="2000" dirty="0" err="1">
                <a:latin typeface="Sitka Heading Semibold" pitchFamily="2" charset="0"/>
              </a:rPr>
              <a:t>NeruSC</a:t>
            </a:r>
            <a:r>
              <a:rPr lang="en-US" altLang="zh-CN" sz="2000" dirty="0">
                <a:latin typeface="Sitka Heading Semibold" pitchFamily="2" charset="0"/>
              </a:rPr>
              <a:t> itself, using q-error as an evaluation indicator and displaying it with a boxplot, </a:t>
            </a:r>
          </a:p>
          <a:p>
            <a:endParaRPr lang="en-US" altLang="zh-CN" sz="2000" dirty="0">
              <a:latin typeface="Sitka Heading Semibold" pitchFamily="2" charset="0"/>
            </a:endParaRPr>
          </a:p>
          <a:p>
            <a:r>
              <a:rPr lang="en-US" altLang="zh-CN" sz="2000" dirty="0">
                <a:latin typeface="Sitka Heading Semibold" pitchFamily="2" charset="0"/>
              </a:rPr>
              <a:t>The evaluation work mainly includes the following aspects:</a:t>
            </a:r>
          </a:p>
          <a:p>
            <a:pPr marL="800100" lvl="1" indent="-342900">
              <a:buFont typeface="+mj-lt"/>
              <a:buAutoNum type="arabicPeriod"/>
            </a:pPr>
            <a:r>
              <a:rPr lang="zh-CN" altLang="en-US" dirty="0">
                <a:latin typeface="Sitka Heading Semibold" pitchFamily="2" charset="0"/>
              </a:rPr>
              <a:t>Compare with Methods in G-CARE</a:t>
            </a:r>
            <a:endParaRPr lang="en-US" altLang="zh-CN" dirty="0">
              <a:latin typeface="Sitka Heading Semibold" pitchFamily="2" charset="0"/>
            </a:endParaRPr>
          </a:p>
          <a:p>
            <a:pPr marL="800100" lvl="1" indent="-342900">
              <a:buFont typeface="+mj-lt"/>
              <a:buAutoNum type="arabicPeriod"/>
            </a:pPr>
            <a:r>
              <a:rPr lang="en-US" altLang="zh-CN" dirty="0">
                <a:latin typeface="Sitka Heading Semibold" pitchFamily="2" charset="0"/>
              </a:rPr>
              <a:t>Compare with Learning-based Methods</a:t>
            </a:r>
          </a:p>
          <a:p>
            <a:pPr marL="800100" lvl="1" indent="-342900">
              <a:buFont typeface="+mj-lt"/>
              <a:buAutoNum type="arabicPeriod"/>
            </a:pPr>
            <a:r>
              <a:rPr lang="en-US" altLang="zh-CN" dirty="0">
                <a:latin typeface="Sitka Heading Semibold" pitchFamily="2" charset="0"/>
              </a:rPr>
              <a:t>Compare with Variants.</a:t>
            </a:r>
          </a:p>
          <a:p>
            <a:pPr marL="800100" lvl="1" indent="-342900">
              <a:buFont typeface="+mj-lt"/>
              <a:buAutoNum type="arabicPeriod"/>
            </a:pPr>
            <a:r>
              <a:rPr lang="en-US" altLang="zh-CN" dirty="0">
                <a:latin typeface="Sitka Heading Semibold" pitchFamily="2" charset="0"/>
              </a:rPr>
              <a:t>Robustness Evaluation.</a:t>
            </a:r>
          </a:p>
          <a:p>
            <a:pPr marL="800100" lvl="1" indent="-342900">
              <a:buFont typeface="+mj-lt"/>
              <a:buAutoNum type="arabicPeriod"/>
            </a:pPr>
            <a:r>
              <a:rPr lang="en-US" altLang="zh-CN" dirty="0">
                <a:latin typeface="Sitka Heading Semibold" pitchFamily="2" charset="0"/>
              </a:rPr>
              <a:t>Evaluation varying Distance Metrics in Discriminator</a:t>
            </a:r>
          </a:p>
          <a:p>
            <a:pPr marL="800100" lvl="1" indent="-342900">
              <a:buFont typeface="+mj-lt"/>
              <a:buAutoNum type="arabicPeriod"/>
            </a:pPr>
            <a:r>
              <a:rPr lang="en-US" altLang="zh-CN" dirty="0">
                <a:latin typeface="Sitka Heading Semibold" pitchFamily="2" charset="0"/>
              </a:rPr>
              <a:t>Query Processing Time</a:t>
            </a:r>
          </a:p>
          <a:p>
            <a:r>
              <a:rPr lang="en-US" altLang="zh-CN" sz="2000" dirty="0">
                <a:latin typeface="Sitka Heading Semibold" pitchFamily="2" charset="0"/>
              </a:rPr>
              <a:t>In almost all cases, </a:t>
            </a:r>
            <a:r>
              <a:rPr lang="en-US" altLang="zh-CN" sz="2000" dirty="0" err="1">
                <a:latin typeface="Sitka Heading Semibold" pitchFamily="2" charset="0"/>
              </a:rPr>
              <a:t>NeurSC</a:t>
            </a:r>
            <a:r>
              <a:rPr lang="en-US" altLang="zh-CN" sz="2000" dirty="0">
                <a:latin typeface="Sitka Heading Semibold" pitchFamily="2" charset="0"/>
              </a:rPr>
              <a:t> has superior performance</a:t>
            </a:r>
            <a:endParaRPr lang="zh-CN" altLang="en-US" dirty="0">
              <a:latin typeface="Sitka Heading Semibold" pitchFamily="2" charset="0"/>
            </a:endParaRPr>
          </a:p>
        </p:txBody>
      </p:sp>
      <p:sp>
        <p:nvSpPr>
          <p:cNvPr id="10" name="文本占位符 2">
            <a:extLst>
              <a:ext uri="{FF2B5EF4-FFF2-40B4-BE49-F238E27FC236}">
                <a16:creationId xmlns:a16="http://schemas.microsoft.com/office/drawing/2014/main" id="{8FFB6089-F9F7-6D4A-B4B0-3114788F0B7F}"/>
              </a:ext>
            </a:extLst>
          </p:cNvPr>
          <p:cNvSpPr txBox="1">
            <a:spLocks/>
          </p:cNvSpPr>
          <p:nvPr/>
        </p:nvSpPr>
        <p:spPr>
          <a:xfrm>
            <a:off x="152400" y="-5241"/>
            <a:ext cx="1899920" cy="437558"/>
          </a:xfrm>
          <a:prstGeom prst="rect">
            <a:avLst/>
          </a:prstGeom>
        </p:spPr>
        <p:txBody>
          <a:bodyPr/>
          <a:lstStyle>
            <a:lvl1pPr marL="274320" indent="-228600" algn="l" defTabSz="914400" rtl="0" eaLnBrk="1" latinLnBrk="0" hangingPunct="1">
              <a:lnSpc>
                <a:spcPct val="90000"/>
              </a:lnSpc>
              <a:spcBef>
                <a:spcPts val="1800"/>
              </a:spcBef>
              <a:buSzPct val="80000"/>
              <a:buFont typeface="Arial" pitchFamily="34" charset="0"/>
              <a:buChar char="•"/>
              <a:defRPr lang="zh-CN" sz="2000" kern="1200">
                <a:solidFill>
                  <a:schemeClr val="tx1"/>
                </a:solidFill>
                <a:latin typeface="Microsoft YaHei" panose="020B0503020204020204" pitchFamily="34" charset="-122"/>
                <a:ea typeface="Microsoft YaHei" panose="020B0503020204020204" pitchFamily="34" charset="-122"/>
                <a:cs typeface="+mn-cs"/>
              </a:defRPr>
            </a:lvl1pPr>
            <a:lvl2pPr marL="594360" indent="-228600" algn="l" defTabSz="914400" rtl="0" eaLnBrk="1" latinLnBrk="0" hangingPunct="1">
              <a:lnSpc>
                <a:spcPct val="90000"/>
              </a:lnSpc>
              <a:spcBef>
                <a:spcPts val="1000"/>
              </a:spcBef>
              <a:buSzPct val="80000"/>
              <a:buFont typeface="Arial" pitchFamily="34" charset="0"/>
              <a:buChar char="•"/>
              <a:defRPr lang="zh-CN" sz="1800" kern="1200">
                <a:solidFill>
                  <a:schemeClr val="tx1"/>
                </a:solidFill>
                <a:latin typeface="Microsoft YaHei" panose="020B0503020204020204" pitchFamily="34" charset="-122"/>
                <a:ea typeface="Microsoft YaHei" panose="020B0503020204020204" pitchFamily="34" charset="-122"/>
                <a:cs typeface="+mn-cs"/>
              </a:defRPr>
            </a:lvl2pPr>
            <a:lvl3pPr marL="914400" indent="-228600" algn="l" defTabSz="914400" rtl="0" eaLnBrk="1" latinLnBrk="0" hangingPunct="1">
              <a:lnSpc>
                <a:spcPct val="90000"/>
              </a:lnSpc>
              <a:spcBef>
                <a:spcPts val="800"/>
              </a:spcBef>
              <a:buSzPct val="80000"/>
              <a:buFont typeface="Arial" pitchFamily="34" charset="0"/>
              <a:buChar char="•"/>
              <a:defRPr lang="zh-CN" sz="1600" kern="1200">
                <a:solidFill>
                  <a:schemeClr val="tx1"/>
                </a:solidFill>
                <a:latin typeface="Microsoft YaHei" panose="020B0503020204020204" pitchFamily="34" charset="-122"/>
                <a:ea typeface="Microsoft YaHei" panose="020B0503020204020204" pitchFamily="34" charset="-122"/>
                <a:cs typeface="+mn-cs"/>
              </a:defRPr>
            </a:lvl3pPr>
            <a:lvl4pPr marL="1234440" indent="-228600" algn="l" defTabSz="914400" rtl="0" eaLnBrk="1" latinLnBrk="0" hangingPunct="1">
              <a:lnSpc>
                <a:spcPct val="90000"/>
              </a:lnSpc>
              <a:spcBef>
                <a:spcPts val="800"/>
              </a:spcBef>
              <a:buSzPct val="80000"/>
              <a:buFont typeface="Arial" pitchFamily="34" charset="0"/>
              <a:buChar char="•"/>
              <a:defRPr lang="zh-CN" sz="1400" kern="1200">
                <a:solidFill>
                  <a:schemeClr val="tx1"/>
                </a:solidFill>
                <a:latin typeface="Microsoft YaHei" panose="020B0503020204020204" pitchFamily="34" charset="-122"/>
                <a:ea typeface="Microsoft YaHei" panose="020B0503020204020204" pitchFamily="34" charset="-122"/>
                <a:cs typeface="+mn-cs"/>
              </a:defRPr>
            </a:lvl4pPr>
            <a:lvl5pPr marL="1554480" indent="-228600" algn="l" defTabSz="914400" rtl="0" eaLnBrk="1" latinLnBrk="0" hangingPunct="1">
              <a:lnSpc>
                <a:spcPct val="90000"/>
              </a:lnSpc>
              <a:spcBef>
                <a:spcPts val="800"/>
              </a:spcBef>
              <a:buSzPct val="80000"/>
              <a:buFont typeface="Arial" pitchFamily="34" charset="0"/>
              <a:buChar char="•"/>
              <a:defRPr lang="zh-CN" sz="1400" kern="1200">
                <a:solidFill>
                  <a:schemeClr val="tx1"/>
                </a:solidFill>
                <a:latin typeface="Microsoft YaHei" panose="020B0503020204020204" pitchFamily="34" charset="-122"/>
                <a:ea typeface="Microsoft YaHei" panose="020B0503020204020204" pitchFamily="34" charset="-122"/>
                <a:cs typeface="+mn-cs"/>
              </a:defRPr>
            </a:lvl5pPr>
            <a:lvl6pPr marL="1874520" indent="-228600" algn="l" defTabSz="914400" rtl="0" eaLnBrk="1" latinLnBrk="0" hangingPunct="1">
              <a:lnSpc>
                <a:spcPct val="90000"/>
              </a:lnSpc>
              <a:spcBef>
                <a:spcPts val="800"/>
              </a:spcBef>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9pPr>
          </a:lstStyle>
          <a:p>
            <a:pPr marL="45720" indent="0">
              <a:buFont typeface="Arial" pitchFamily="34" charset="0"/>
              <a:buNone/>
            </a:pPr>
            <a:r>
              <a:rPr lang="en-US" altLang="zh-CN" sz="2800" dirty="0">
                <a:solidFill>
                  <a:schemeClr val="tx1">
                    <a:lumMod val="85000"/>
                  </a:schemeClr>
                </a:solidFill>
                <a:latin typeface="Sitka Heading Semibold" pitchFamily="2" charset="0"/>
              </a:rPr>
              <a:t>Details</a:t>
            </a:r>
            <a:endParaRPr lang="en-US" altLang="en-US" sz="2800" i="1" dirty="0">
              <a:solidFill>
                <a:schemeClr val="tx1">
                  <a:lumMod val="85000"/>
                </a:schemeClr>
              </a:solidFill>
              <a:latin typeface="Sitka Heading Semibold" pitchFamily="2" charset="0"/>
            </a:endParaRPr>
          </a:p>
        </p:txBody>
      </p:sp>
    </p:spTree>
    <p:extLst>
      <p:ext uri="{BB962C8B-B14F-4D97-AF65-F5344CB8AC3E}">
        <p14:creationId xmlns:p14="http://schemas.microsoft.com/office/powerpoint/2010/main" val="3632346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B9BD57D-D696-D31A-6D44-FA02C69DCA27}"/>
              </a:ext>
            </a:extLst>
          </p:cNvPr>
          <p:cNvSpPr txBox="1"/>
          <p:nvPr/>
        </p:nvSpPr>
        <p:spPr>
          <a:xfrm>
            <a:off x="2164080" y="1668422"/>
            <a:ext cx="8270240" cy="3477875"/>
          </a:xfrm>
          <a:prstGeom prst="rect">
            <a:avLst/>
          </a:prstGeom>
          <a:noFill/>
        </p:spPr>
        <p:txBody>
          <a:bodyPr wrap="square">
            <a:spAutoFit/>
          </a:bodyPr>
          <a:lstStyle/>
          <a:p>
            <a:pPr marL="285750" indent="-285750">
              <a:buFont typeface="Wingdings" panose="05000000000000000000" pitchFamily="2" charset="2"/>
              <a:buChar char="Ø"/>
            </a:pPr>
            <a:r>
              <a:rPr lang="en-US" altLang="zh-CN" sz="2000" dirty="0">
                <a:latin typeface="Sitka Heading Semibold" pitchFamily="2" charset="0"/>
              </a:rPr>
              <a:t>Paper information:</a:t>
            </a:r>
          </a:p>
          <a:p>
            <a:pPr marL="285750" indent="-285750">
              <a:buFont typeface="Wingdings" panose="05000000000000000000" pitchFamily="2" charset="2"/>
              <a:buChar char="Ø"/>
            </a:pPr>
            <a:endParaRPr lang="en-US" altLang="zh-CN" sz="2000" dirty="0">
              <a:latin typeface="Sitka Heading Semibold" pitchFamily="2" charset="0"/>
            </a:endParaRPr>
          </a:p>
          <a:p>
            <a:pPr marL="742950" lvl="1" indent="-285750">
              <a:buFont typeface="Wingdings" panose="05000000000000000000" pitchFamily="2" charset="2"/>
              <a:buChar char="Ø"/>
            </a:pPr>
            <a:r>
              <a:rPr lang="en-US" altLang="zh-CN" dirty="0">
                <a:latin typeface="Sitka Heading Semibold" pitchFamily="2" charset="0"/>
              </a:rPr>
              <a:t>Title: Neural Subgraph Counting with Wasserstein Estimator</a:t>
            </a:r>
          </a:p>
          <a:p>
            <a:pPr marL="742950" lvl="1" indent="-285750">
              <a:buFont typeface="Wingdings" panose="05000000000000000000" pitchFamily="2" charset="2"/>
              <a:buChar char="Ø"/>
            </a:pPr>
            <a:endParaRPr lang="en-US" altLang="zh-CN" dirty="0">
              <a:latin typeface="Sitka Heading Semibold" pitchFamily="2" charset="0"/>
            </a:endParaRPr>
          </a:p>
          <a:p>
            <a:pPr marL="742950" lvl="1" indent="-285750">
              <a:buFont typeface="Wingdings" panose="05000000000000000000" pitchFamily="2" charset="2"/>
              <a:buChar char="Ø"/>
            </a:pPr>
            <a:r>
              <a:rPr lang="en-US" altLang="zh-CN" dirty="0">
                <a:latin typeface="Sitka Heading Semibold" pitchFamily="2" charset="0"/>
              </a:rPr>
              <a:t>Field: Database query processing</a:t>
            </a:r>
          </a:p>
          <a:p>
            <a:pPr marL="742950" lvl="1" indent="-285750">
              <a:buFont typeface="Wingdings" panose="05000000000000000000" pitchFamily="2" charset="2"/>
              <a:buChar char="Ø"/>
            </a:pPr>
            <a:endParaRPr lang="en-US" altLang="zh-CN" dirty="0">
              <a:latin typeface="Sitka Heading Semibold" pitchFamily="2" charset="0"/>
            </a:endParaRPr>
          </a:p>
          <a:p>
            <a:pPr marL="742950" lvl="1" indent="-285750">
              <a:buFont typeface="Wingdings" panose="05000000000000000000" pitchFamily="2" charset="2"/>
              <a:buChar char="Ø"/>
            </a:pPr>
            <a:r>
              <a:rPr lang="en-US" altLang="zh-CN" dirty="0">
                <a:latin typeface="Sitka Heading Semibold" pitchFamily="2" charset="0"/>
              </a:rPr>
              <a:t>Keywords: Subgraph Counting, Graph Neural Network</a:t>
            </a:r>
          </a:p>
          <a:p>
            <a:pPr marL="742950" lvl="1" indent="-285750">
              <a:buFont typeface="Wingdings" panose="05000000000000000000" pitchFamily="2" charset="2"/>
              <a:buChar char="Ø"/>
            </a:pPr>
            <a:endParaRPr lang="en-US" altLang="zh-CN" dirty="0">
              <a:latin typeface="Sitka Heading Semibold" pitchFamily="2" charset="0"/>
            </a:endParaRPr>
          </a:p>
          <a:p>
            <a:pPr marL="742950" lvl="1" indent="-285750">
              <a:buFont typeface="Wingdings" panose="05000000000000000000" pitchFamily="2" charset="2"/>
              <a:buChar char="Ø"/>
            </a:pPr>
            <a:r>
              <a:rPr lang="en-US" altLang="zh-CN" dirty="0">
                <a:latin typeface="Sitka Heading Semibold" pitchFamily="2" charset="0"/>
              </a:rPr>
              <a:t>Publication year: 2022</a:t>
            </a:r>
          </a:p>
          <a:p>
            <a:pPr marL="742950" lvl="1" indent="-285750">
              <a:buFont typeface="Wingdings" panose="05000000000000000000" pitchFamily="2" charset="2"/>
              <a:buChar char="Ø"/>
            </a:pPr>
            <a:endParaRPr lang="en-US" altLang="zh-CN" dirty="0">
              <a:latin typeface="Sitka Heading Semibold" pitchFamily="2" charset="0"/>
            </a:endParaRPr>
          </a:p>
          <a:p>
            <a:pPr marL="742950" lvl="1" indent="-285750">
              <a:buFont typeface="Wingdings" panose="05000000000000000000" pitchFamily="2" charset="2"/>
              <a:buChar char="Ø"/>
            </a:pPr>
            <a:r>
              <a:rPr lang="en-US" altLang="zh-CN" dirty="0">
                <a:latin typeface="Sitka Heading Semibold" pitchFamily="2" charset="0"/>
              </a:rPr>
              <a:t>Conference name: SIGMOD '22: The 2022 International Conference on Management of Data.</a:t>
            </a:r>
          </a:p>
        </p:txBody>
      </p:sp>
    </p:spTree>
    <p:extLst>
      <p:ext uri="{BB962C8B-B14F-4D97-AF65-F5344CB8AC3E}">
        <p14:creationId xmlns:p14="http://schemas.microsoft.com/office/powerpoint/2010/main" val="945794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5061343" y="2823802"/>
            <a:ext cx="3351138" cy="1210395"/>
          </a:xfrm>
        </p:spPr>
        <p:txBody>
          <a:bodyPr/>
          <a:lstStyle/>
          <a:p>
            <a:pPr marL="45720" indent="0">
              <a:buNone/>
            </a:pPr>
            <a:r>
              <a:rPr lang="en-US" altLang="zh-CN" sz="4000" b="0" i="0" dirty="0">
                <a:effectLst/>
                <a:latin typeface="Sitka Heading Semibold" pitchFamily="2" charset="0"/>
              </a:rPr>
              <a:t>Summary</a:t>
            </a:r>
          </a:p>
        </p:txBody>
      </p:sp>
    </p:spTree>
    <p:extLst>
      <p:ext uri="{BB962C8B-B14F-4D97-AF65-F5344CB8AC3E}">
        <p14:creationId xmlns:p14="http://schemas.microsoft.com/office/powerpoint/2010/main" val="1654360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2">
            <a:extLst>
              <a:ext uri="{FF2B5EF4-FFF2-40B4-BE49-F238E27FC236}">
                <a16:creationId xmlns:a16="http://schemas.microsoft.com/office/drawing/2014/main" id="{D120F442-2EDD-37AA-E4F8-E3FC94291FB4}"/>
              </a:ext>
            </a:extLst>
          </p:cNvPr>
          <p:cNvSpPr txBox="1">
            <a:spLocks/>
          </p:cNvSpPr>
          <p:nvPr/>
        </p:nvSpPr>
        <p:spPr>
          <a:xfrm>
            <a:off x="101600" y="1"/>
            <a:ext cx="1818640" cy="345440"/>
          </a:xfrm>
          <a:prstGeom prst="rect">
            <a:avLst/>
          </a:prstGeom>
        </p:spPr>
        <p:txBody>
          <a:bodyPr/>
          <a:lstStyle>
            <a:lvl1pPr marL="274320" indent="-228600" algn="l" defTabSz="914400" rtl="0" eaLnBrk="1" latinLnBrk="0" hangingPunct="1">
              <a:lnSpc>
                <a:spcPct val="90000"/>
              </a:lnSpc>
              <a:spcBef>
                <a:spcPts val="1800"/>
              </a:spcBef>
              <a:buSzPct val="80000"/>
              <a:buFont typeface="Arial" pitchFamily="34" charset="0"/>
              <a:buChar char="•"/>
              <a:defRPr lang="zh-CN" sz="2000" kern="1200">
                <a:solidFill>
                  <a:schemeClr val="tx1"/>
                </a:solidFill>
                <a:latin typeface="Microsoft YaHei" panose="020B0503020204020204" pitchFamily="34" charset="-122"/>
                <a:ea typeface="Microsoft YaHei" panose="020B0503020204020204" pitchFamily="34" charset="-122"/>
                <a:cs typeface="+mn-cs"/>
              </a:defRPr>
            </a:lvl1pPr>
            <a:lvl2pPr marL="594360" indent="-228600" algn="l" defTabSz="914400" rtl="0" eaLnBrk="1" latinLnBrk="0" hangingPunct="1">
              <a:lnSpc>
                <a:spcPct val="90000"/>
              </a:lnSpc>
              <a:spcBef>
                <a:spcPts val="1000"/>
              </a:spcBef>
              <a:buSzPct val="80000"/>
              <a:buFont typeface="Arial" pitchFamily="34" charset="0"/>
              <a:buChar char="•"/>
              <a:defRPr lang="zh-CN" sz="1800" kern="1200">
                <a:solidFill>
                  <a:schemeClr val="tx1"/>
                </a:solidFill>
                <a:latin typeface="Microsoft YaHei" panose="020B0503020204020204" pitchFamily="34" charset="-122"/>
                <a:ea typeface="Microsoft YaHei" panose="020B0503020204020204" pitchFamily="34" charset="-122"/>
                <a:cs typeface="+mn-cs"/>
              </a:defRPr>
            </a:lvl2pPr>
            <a:lvl3pPr marL="914400" indent="-228600" algn="l" defTabSz="914400" rtl="0" eaLnBrk="1" latinLnBrk="0" hangingPunct="1">
              <a:lnSpc>
                <a:spcPct val="90000"/>
              </a:lnSpc>
              <a:spcBef>
                <a:spcPts val="800"/>
              </a:spcBef>
              <a:buSzPct val="80000"/>
              <a:buFont typeface="Arial" pitchFamily="34" charset="0"/>
              <a:buChar char="•"/>
              <a:defRPr lang="zh-CN" sz="1600" kern="1200">
                <a:solidFill>
                  <a:schemeClr val="tx1"/>
                </a:solidFill>
                <a:latin typeface="Microsoft YaHei" panose="020B0503020204020204" pitchFamily="34" charset="-122"/>
                <a:ea typeface="Microsoft YaHei" panose="020B0503020204020204" pitchFamily="34" charset="-122"/>
                <a:cs typeface="+mn-cs"/>
              </a:defRPr>
            </a:lvl3pPr>
            <a:lvl4pPr marL="1234440" indent="-228600" algn="l" defTabSz="914400" rtl="0" eaLnBrk="1" latinLnBrk="0" hangingPunct="1">
              <a:lnSpc>
                <a:spcPct val="90000"/>
              </a:lnSpc>
              <a:spcBef>
                <a:spcPts val="800"/>
              </a:spcBef>
              <a:buSzPct val="80000"/>
              <a:buFont typeface="Arial" pitchFamily="34" charset="0"/>
              <a:buChar char="•"/>
              <a:defRPr lang="zh-CN" sz="1400" kern="1200">
                <a:solidFill>
                  <a:schemeClr val="tx1"/>
                </a:solidFill>
                <a:latin typeface="Microsoft YaHei" panose="020B0503020204020204" pitchFamily="34" charset="-122"/>
                <a:ea typeface="Microsoft YaHei" panose="020B0503020204020204" pitchFamily="34" charset="-122"/>
                <a:cs typeface="+mn-cs"/>
              </a:defRPr>
            </a:lvl4pPr>
            <a:lvl5pPr marL="1554480" indent="-228600" algn="l" defTabSz="914400" rtl="0" eaLnBrk="1" latinLnBrk="0" hangingPunct="1">
              <a:lnSpc>
                <a:spcPct val="90000"/>
              </a:lnSpc>
              <a:spcBef>
                <a:spcPts val="800"/>
              </a:spcBef>
              <a:buSzPct val="80000"/>
              <a:buFont typeface="Arial" pitchFamily="34" charset="0"/>
              <a:buChar char="•"/>
              <a:defRPr lang="zh-CN" sz="1400" kern="1200">
                <a:solidFill>
                  <a:schemeClr val="tx1"/>
                </a:solidFill>
                <a:latin typeface="Microsoft YaHei" panose="020B0503020204020204" pitchFamily="34" charset="-122"/>
                <a:ea typeface="Microsoft YaHei" panose="020B0503020204020204" pitchFamily="34" charset="-122"/>
                <a:cs typeface="+mn-cs"/>
              </a:defRPr>
            </a:lvl5pPr>
            <a:lvl6pPr marL="1874520" indent="-228600" algn="l" defTabSz="914400" rtl="0" eaLnBrk="1" latinLnBrk="0" hangingPunct="1">
              <a:lnSpc>
                <a:spcPct val="90000"/>
              </a:lnSpc>
              <a:spcBef>
                <a:spcPts val="800"/>
              </a:spcBef>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9pPr>
          </a:lstStyle>
          <a:p>
            <a:pPr marL="45720" indent="0">
              <a:buFont typeface="Arial" pitchFamily="34" charset="0"/>
              <a:buNone/>
            </a:pPr>
            <a:r>
              <a:rPr lang="en-US" altLang="zh-CN" sz="2400" dirty="0">
                <a:solidFill>
                  <a:schemeClr val="tx1">
                    <a:lumMod val="85000"/>
                  </a:schemeClr>
                </a:solidFill>
                <a:latin typeface="Sitka Heading Semibold" pitchFamily="2" charset="0"/>
              </a:rPr>
              <a:t>Summary</a:t>
            </a:r>
          </a:p>
        </p:txBody>
      </p:sp>
      <p:sp>
        <p:nvSpPr>
          <p:cNvPr id="4" name="文本框 3">
            <a:extLst>
              <a:ext uri="{FF2B5EF4-FFF2-40B4-BE49-F238E27FC236}">
                <a16:creationId xmlns:a16="http://schemas.microsoft.com/office/drawing/2014/main" id="{F5379C12-4737-1038-D685-CFDBBFBC7EDD}"/>
              </a:ext>
            </a:extLst>
          </p:cNvPr>
          <p:cNvSpPr txBox="1"/>
          <p:nvPr/>
        </p:nvSpPr>
        <p:spPr>
          <a:xfrm>
            <a:off x="2885440" y="2243574"/>
            <a:ext cx="6817360" cy="2585323"/>
          </a:xfrm>
          <a:prstGeom prst="rect">
            <a:avLst/>
          </a:prstGeom>
          <a:noFill/>
        </p:spPr>
        <p:txBody>
          <a:bodyPr wrap="square">
            <a:spAutoFit/>
          </a:bodyPr>
          <a:lstStyle/>
          <a:p>
            <a:r>
              <a:rPr lang="en-US" altLang="zh-CN" dirty="0">
                <a:latin typeface="Sitka Heading Semibold" pitchFamily="2" charset="0"/>
              </a:rPr>
              <a:t>This paper mainly introduces a subgraph counting algorithm </a:t>
            </a:r>
            <a:r>
              <a:rPr lang="en-US" altLang="zh-CN" dirty="0" err="1">
                <a:latin typeface="Sitka Heading Semibold" pitchFamily="2" charset="0"/>
              </a:rPr>
              <a:t>NeurSC</a:t>
            </a:r>
            <a:r>
              <a:rPr lang="en-US" altLang="zh-CN" dirty="0">
                <a:latin typeface="Sitka Heading Semibold" pitchFamily="2" charset="0"/>
              </a:rPr>
              <a:t> based on machine learning, and through this paper I understand the limitations of traditional non-learning-based algorithms and the research direction of related problems in the future should mainly focus on learning-based algorithms, and the related work involved in the article paper includes Subgraph Matching/Counting, Graph Neural </a:t>
            </a:r>
            <a:r>
              <a:rPr lang="en-US" altLang="zh-CN" dirty="0" err="1">
                <a:latin typeface="Sitka Heading Semibold" pitchFamily="2" charset="0"/>
              </a:rPr>
              <a:t>Netoworks</a:t>
            </a:r>
            <a:r>
              <a:rPr lang="en-US" altLang="zh-CN" dirty="0">
                <a:latin typeface="Sitka Heading Semibold" pitchFamily="2" charset="0"/>
              </a:rPr>
              <a:t>, Machine Learning Methods for Subgraph Matching/Counting.</a:t>
            </a:r>
            <a:endParaRPr lang="zh-CN" altLang="en-US" dirty="0">
              <a:latin typeface="Sitka Heading Semibold" pitchFamily="2" charset="0"/>
            </a:endParaRPr>
          </a:p>
          <a:p>
            <a:endParaRPr lang="zh-CN" altLang="en-US" dirty="0">
              <a:latin typeface="Sitka Heading Semibold" pitchFamily="2" charset="0"/>
            </a:endParaRPr>
          </a:p>
        </p:txBody>
      </p:sp>
    </p:spTree>
    <p:extLst>
      <p:ext uri="{BB962C8B-B14F-4D97-AF65-F5344CB8AC3E}">
        <p14:creationId xmlns:p14="http://schemas.microsoft.com/office/powerpoint/2010/main" val="3413474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2">
            <a:extLst>
              <a:ext uri="{FF2B5EF4-FFF2-40B4-BE49-F238E27FC236}">
                <a16:creationId xmlns:a16="http://schemas.microsoft.com/office/drawing/2014/main" id="{7FA9746D-8C15-7CA1-5EC6-A571F1665B86}"/>
              </a:ext>
            </a:extLst>
          </p:cNvPr>
          <p:cNvSpPr txBox="1">
            <a:spLocks/>
          </p:cNvSpPr>
          <p:nvPr/>
        </p:nvSpPr>
        <p:spPr>
          <a:xfrm>
            <a:off x="101600" y="1"/>
            <a:ext cx="1818640" cy="345440"/>
          </a:xfrm>
          <a:prstGeom prst="rect">
            <a:avLst/>
          </a:prstGeom>
        </p:spPr>
        <p:txBody>
          <a:bodyPr/>
          <a:lstStyle>
            <a:lvl1pPr marL="274320" indent="-228600" algn="l" defTabSz="914400" rtl="0" eaLnBrk="1" latinLnBrk="0" hangingPunct="1">
              <a:lnSpc>
                <a:spcPct val="90000"/>
              </a:lnSpc>
              <a:spcBef>
                <a:spcPts val="1800"/>
              </a:spcBef>
              <a:buSzPct val="80000"/>
              <a:buFont typeface="Arial" pitchFamily="34" charset="0"/>
              <a:buChar char="•"/>
              <a:defRPr lang="zh-CN" sz="2000" kern="1200">
                <a:solidFill>
                  <a:schemeClr val="tx1"/>
                </a:solidFill>
                <a:latin typeface="Microsoft YaHei" panose="020B0503020204020204" pitchFamily="34" charset="-122"/>
                <a:ea typeface="Microsoft YaHei" panose="020B0503020204020204" pitchFamily="34" charset="-122"/>
                <a:cs typeface="+mn-cs"/>
              </a:defRPr>
            </a:lvl1pPr>
            <a:lvl2pPr marL="594360" indent="-228600" algn="l" defTabSz="914400" rtl="0" eaLnBrk="1" latinLnBrk="0" hangingPunct="1">
              <a:lnSpc>
                <a:spcPct val="90000"/>
              </a:lnSpc>
              <a:spcBef>
                <a:spcPts val="1000"/>
              </a:spcBef>
              <a:buSzPct val="80000"/>
              <a:buFont typeface="Arial" pitchFamily="34" charset="0"/>
              <a:buChar char="•"/>
              <a:defRPr lang="zh-CN" sz="1800" kern="1200">
                <a:solidFill>
                  <a:schemeClr val="tx1"/>
                </a:solidFill>
                <a:latin typeface="Microsoft YaHei" panose="020B0503020204020204" pitchFamily="34" charset="-122"/>
                <a:ea typeface="Microsoft YaHei" panose="020B0503020204020204" pitchFamily="34" charset="-122"/>
                <a:cs typeface="+mn-cs"/>
              </a:defRPr>
            </a:lvl2pPr>
            <a:lvl3pPr marL="914400" indent="-228600" algn="l" defTabSz="914400" rtl="0" eaLnBrk="1" latinLnBrk="0" hangingPunct="1">
              <a:lnSpc>
                <a:spcPct val="90000"/>
              </a:lnSpc>
              <a:spcBef>
                <a:spcPts val="800"/>
              </a:spcBef>
              <a:buSzPct val="80000"/>
              <a:buFont typeface="Arial" pitchFamily="34" charset="0"/>
              <a:buChar char="•"/>
              <a:defRPr lang="zh-CN" sz="1600" kern="1200">
                <a:solidFill>
                  <a:schemeClr val="tx1"/>
                </a:solidFill>
                <a:latin typeface="Microsoft YaHei" panose="020B0503020204020204" pitchFamily="34" charset="-122"/>
                <a:ea typeface="Microsoft YaHei" panose="020B0503020204020204" pitchFamily="34" charset="-122"/>
                <a:cs typeface="+mn-cs"/>
              </a:defRPr>
            </a:lvl3pPr>
            <a:lvl4pPr marL="1234440" indent="-228600" algn="l" defTabSz="914400" rtl="0" eaLnBrk="1" latinLnBrk="0" hangingPunct="1">
              <a:lnSpc>
                <a:spcPct val="90000"/>
              </a:lnSpc>
              <a:spcBef>
                <a:spcPts val="800"/>
              </a:spcBef>
              <a:buSzPct val="80000"/>
              <a:buFont typeface="Arial" pitchFamily="34" charset="0"/>
              <a:buChar char="•"/>
              <a:defRPr lang="zh-CN" sz="1400" kern="1200">
                <a:solidFill>
                  <a:schemeClr val="tx1"/>
                </a:solidFill>
                <a:latin typeface="Microsoft YaHei" panose="020B0503020204020204" pitchFamily="34" charset="-122"/>
                <a:ea typeface="Microsoft YaHei" panose="020B0503020204020204" pitchFamily="34" charset="-122"/>
                <a:cs typeface="+mn-cs"/>
              </a:defRPr>
            </a:lvl4pPr>
            <a:lvl5pPr marL="1554480" indent="-228600" algn="l" defTabSz="914400" rtl="0" eaLnBrk="1" latinLnBrk="0" hangingPunct="1">
              <a:lnSpc>
                <a:spcPct val="90000"/>
              </a:lnSpc>
              <a:spcBef>
                <a:spcPts val="800"/>
              </a:spcBef>
              <a:buSzPct val="80000"/>
              <a:buFont typeface="Arial" pitchFamily="34" charset="0"/>
              <a:buChar char="•"/>
              <a:defRPr lang="zh-CN" sz="1400" kern="1200">
                <a:solidFill>
                  <a:schemeClr val="tx1"/>
                </a:solidFill>
                <a:latin typeface="Microsoft YaHei" panose="020B0503020204020204" pitchFamily="34" charset="-122"/>
                <a:ea typeface="Microsoft YaHei" panose="020B0503020204020204" pitchFamily="34" charset="-122"/>
                <a:cs typeface="+mn-cs"/>
              </a:defRPr>
            </a:lvl5pPr>
            <a:lvl6pPr marL="1874520" indent="-228600" algn="l" defTabSz="914400" rtl="0" eaLnBrk="1" latinLnBrk="0" hangingPunct="1">
              <a:lnSpc>
                <a:spcPct val="90000"/>
              </a:lnSpc>
              <a:spcBef>
                <a:spcPts val="800"/>
              </a:spcBef>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9pPr>
          </a:lstStyle>
          <a:p>
            <a:pPr marL="45720" indent="0">
              <a:buFont typeface="Arial" pitchFamily="34" charset="0"/>
              <a:buNone/>
            </a:pPr>
            <a:r>
              <a:rPr lang="en-US" altLang="zh-CN" sz="2400" dirty="0">
                <a:solidFill>
                  <a:schemeClr val="tx1">
                    <a:lumMod val="85000"/>
                  </a:schemeClr>
                </a:solidFill>
                <a:latin typeface="Sitka Heading Semibold" pitchFamily="2" charset="0"/>
              </a:rPr>
              <a:t>Summary</a:t>
            </a:r>
          </a:p>
        </p:txBody>
      </p:sp>
      <p:sp>
        <p:nvSpPr>
          <p:cNvPr id="6" name="文本框 5">
            <a:extLst>
              <a:ext uri="{FF2B5EF4-FFF2-40B4-BE49-F238E27FC236}">
                <a16:creationId xmlns:a16="http://schemas.microsoft.com/office/drawing/2014/main" id="{F6940530-6F89-8D9A-6411-4E5E5DAB77E2}"/>
              </a:ext>
            </a:extLst>
          </p:cNvPr>
          <p:cNvSpPr txBox="1"/>
          <p:nvPr/>
        </p:nvSpPr>
        <p:spPr>
          <a:xfrm>
            <a:off x="2966720" y="2274838"/>
            <a:ext cx="6461760" cy="2031325"/>
          </a:xfrm>
          <a:prstGeom prst="rect">
            <a:avLst/>
          </a:prstGeom>
          <a:noFill/>
        </p:spPr>
        <p:txBody>
          <a:bodyPr wrap="square">
            <a:spAutoFit/>
          </a:bodyPr>
          <a:lstStyle/>
          <a:p>
            <a:r>
              <a:rPr lang="en-US" altLang="zh-CN" dirty="0">
                <a:latin typeface="Sitka Heading Semibold" pitchFamily="2" charset="0"/>
              </a:rPr>
              <a:t>The process of reading this paper is relatively smooth overall, the more impressive part may be dealing with the settings of the intra-graph/inter-graph graph neural network, the experimental parameter settings of the experiment part, etc., in the future study I will continue to supplement the basic knowledge, by reading books, continuing experimental practice, etc.</a:t>
            </a:r>
          </a:p>
        </p:txBody>
      </p:sp>
    </p:spTree>
    <p:extLst>
      <p:ext uri="{BB962C8B-B14F-4D97-AF65-F5344CB8AC3E}">
        <p14:creationId xmlns:p14="http://schemas.microsoft.com/office/powerpoint/2010/main" val="399469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D0078BAE-E9D6-3C56-2128-1EA893806FB8}"/>
              </a:ext>
            </a:extLst>
          </p:cNvPr>
          <p:cNvSpPr txBox="1"/>
          <p:nvPr/>
        </p:nvSpPr>
        <p:spPr>
          <a:xfrm>
            <a:off x="4338402" y="2937088"/>
            <a:ext cx="3636400" cy="646331"/>
          </a:xfrm>
          <a:prstGeom prst="rect">
            <a:avLst/>
          </a:prstGeom>
          <a:noFill/>
        </p:spPr>
        <p:txBody>
          <a:bodyPr wrap="square">
            <a:spAutoFit/>
          </a:bodyPr>
          <a:lstStyle/>
          <a:p>
            <a:pPr algn="ctr"/>
            <a:r>
              <a:rPr lang="en-US" altLang="zh-CN" sz="3600" b="0" i="0" dirty="0">
                <a:effectLst/>
                <a:latin typeface="Sitka Heading Semibold" pitchFamily="2" charset="0"/>
              </a:rPr>
              <a:t>The End</a:t>
            </a:r>
            <a:endParaRPr lang="zh-CN" altLang="en-US" sz="3600" dirty="0">
              <a:latin typeface="Sitka Heading Semibold" pitchFamily="2" charset="0"/>
            </a:endParaRPr>
          </a:p>
        </p:txBody>
      </p:sp>
    </p:spTree>
    <p:extLst>
      <p:ext uri="{BB962C8B-B14F-4D97-AF65-F5344CB8AC3E}">
        <p14:creationId xmlns:p14="http://schemas.microsoft.com/office/powerpoint/2010/main" val="2374799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2144" y="1002297"/>
            <a:ext cx="3308040" cy="1028870"/>
          </a:xfrm>
        </p:spPr>
        <p:txBody>
          <a:bodyPr/>
          <a:lstStyle/>
          <a:p>
            <a:pPr algn="ctr"/>
            <a:r>
              <a:rPr lang="en-US" altLang="zh-CN" dirty="0"/>
              <a:t>Content</a:t>
            </a:r>
            <a:endParaRPr lang="zh-CN" altLang="en-US" dirty="0"/>
          </a:p>
        </p:txBody>
      </p:sp>
      <p:sp>
        <p:nvSpPr>
          <p:cNvPr id="3" name="文本占位符 2"/>
          <p:cNvSpPr>
            <a:spLocks noGrp="1"/>
          </p:cNvSpPr>
          <p:nvPr>
            <p:ph type="body" sz="quarter" idx="10"/>
          </p:nvPr>
        </p:nvSpPr>
        <p:spPr>
          <a:xfrm>
            <a:off x="4044717" y="1891735"/>
            <a:ext cx="7192243" cy="4316025"/>
          </a:xfrm>
        </p:spPr>
        <p:txBody>
          <a:bodyPr/>
          <a:lstStyle/>
          <a:p>
            <a:pPr marL="788670" indent="-742950">
              <a:buFont typeface="+mj-lt"/>
              <a:buAutoNum type="arabicPeriod"/>
            </a:pPr>
            <a:r>
              <a:rPr lang="en-US" altLang="zh-CN" dirty="0">
                <a:latin typeface="Sitka Heading Semibold" pitchFamily="2" charset="0"/>
              </a:rPr>
              <a:t>Overview</a:t>
            </a:r>
          </a:p>
          <a:p>
            <a:pPr marL="788670" indent="-742950">
              <a:buFont typeface="+mj-lt"/>
              <a:buAutoNum type="arabicPeriod"/>
            </a:pPr>
            <a:r>
              <a:rPr lang="en-US" altLang="zh-CN" dirty="0">
                <a:latin typeface="Sitka Heading Semibold" pitchFamily="2" charset="0"/>
              </a:rPr>
              <a:t>Details</a:t>
            </a:r>
          </a:p>
          <a:p>
            <a:pPr marL="788670" indent="-742950">
              <a:buFont typeface="+mj-lt"/>
              <a:buAutoNum type="arabicPeriod"/>
            </a:pPr>
            <a:r>
              <a:rPr lang="en-US" altLang="zh-CN" dirty="0">
                <a:latin typeface="Sitka Heading Semibold" pitchFamily="2" charset="0"/>
              </a:rPr>
              <a:t>Summary</a:t>
            </a:r>
          </a:p>
          <a:p>
            <a:pPr marL="788670" indent="-742950">
              <a:buFont typeface="+mj-lt"/>
              <a:buAutoNum type="arabicPeriod"/>
            </a:pPr>
            <a:endParaRPr lang="zh-CN" altLang="en-US" sz="3600" i="1" dirty="0">
              <a:latin typeface="Sitka Heading Semibold" pitchFamily="2" charset="0"/>
            </a:endParaRPr>
          </a:p>
          <a:p>
            <a:pPr marL="45720" indent="0">
              <a:buNone/>
            </a:pPr>
            <a:endParaRPr lang="en-US" altLang="zh-CN" dirty="0">
              <a:solidFill>
                <a:srgbClr val="D1D5DB"/>
              </a:solidFill>
              <a:latin typeface="Sitka Heading Semibold" pitchFamily="2" charset="0"/>
            </a:endParaRPr>
          </a:p>
          <a:p>
            <a:pPr marL="45720" indent="0">
              <a:buNone/>
            </a:pPr>
            <a:endParaRPr lang="en-US" altLang="zh-CN" b="0" i="0" dirty="0">
              <a:solidFill>
                <a:srgbClr val="D1D5DB"/>
              </a:solidFill>
              <a:effectLst/>
              <a:latin typeface="Sitka Heading Semibold" pitchFamily="2" charset="0"/>
            </a:endParaRPr>
          </a:p>
        </p:txBody>
      </p:sp>
    </p:spTree>
    <p:extLst>
      <p:ext uri="{BB962C8B-B14F-4D97-AF65-F5344CB8AC3E}">
        <p14:creationId xmlns:p14="http://schemas.microsoft.com/office/powerpoint/2010/main" val="1990429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4843486" y="2632084"/>
            <a:ext cx="4425600" cy="1072819"/>
          </a:xfrm>
        </p:spPr>
        <p:txBody>
          <a:bodyPr/>
          <a:lstStyle/>
          <a:p>
            <a:pPr marL="45720" indent="0">
              <a:buNone/>
            </a:pPr>
            <a:r>
              <a:rPr lang="en-US" altLang="zh-CN" sz="4800" dirty="0">
                <a:latin typeface="Sitka Heading Semibold" pitchFamily="2" charset="0"/>
              </a:rPr>
              <a:t>Overview</a:t>
            </a:r>
            <a:endParaRPr lang="zh-CN" altLang="en-US" sz="4800" dirty="0">
              <a:latin typeface="Sitka Heading Semibold" pitchFamily="2" charset="0"/>
            </a:endParaRPr>
          </a:p>
        </p:txBody>
      </p:sp>
    </p:spTree>
    <p:extLst>
      <p:ext uri="{BB962C8B-B14F-4D97-AF65-F5344CB8AC3E}">
        <p14:creationId xmlns:p14="http://schemas.microsoft.com/office/powerpoint/2010/main" val="2144167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022" y="690211"/>
            <a:ext cx="10368521" cy="1415142"/>
          </a:xfrm>
        </p:spPr>
        <p:txBody>
          <a:bodyPr>
            <a:normAutofit fontScale="90000"/>
          </a:bodyPr>
          <a:lstStyle/>
          <a:p>
            <a:r>
              <a:rPr lang="en-US" altLang="zh-CN" b="0" i="0" dirty="0">
                <a:effectLst/>
                <a:latin typeface="Sitka Heading Semibold" pitchFamily="2" charset="0"/>
              </a:rPr>
              <a:t>What problem does the paper attempt to solve?</a:t>
            </a:r>
            <a:endParaRPr lang="zh-CN" altLang="en-US" dirty="0">
              <a:latin typeface="Sitka Heading Semibold" pitchFamily="2" charset="0"/>
            </a:endParaRPr>
          </a:p>
        </p:txBody>
      </p:sp>
      <p:sp>
        <p:nvSpPr>
          <p:cNvPr id="7" name="文本框 6">
            <a:extLst>
              <a:ext uri="{FF2B5EF4-FFF2-40B4-BE49-F238E27FC236}">
                <a16:creationId xmlns:a16="http://schemas.microsoft.com/office/drawing/2014/main" id="{CAEEEDFD-2C55-3EC8-322F-068046BCB43A}"/>
              </a:ext>
            </a:extLst>
          </p:cNvPr>
          <p:cNvSpPr txBox="1"/>
          <p:nvPr/>
        </p:nvSpPr>
        <p:spPr>
          <a:xfrm>
            <a:off x="89022" y="51191"/>
            <a:ext cx="6212114" cy="369332"/>
          </a:xfrm>
          <a:prstGeom prst="rect">
            <a:avLst/>
          </a:prstGeom>
          <a:noFill/>
        </p:spPr>
        <p:txBody>
          <a:bodyPr wrap="square">
            <a:spAutoFit/>
          </a:bodyPr>
          <a:lstStyle/>
          <a:p>
            <a:pPr marL="45720" indent="0">
              <a:buNone/>
            </a:pPr>
            <a:r>
              <a:rPr lang="en-US" altLang="zh-CN" sz="1800" dirty="0">
                <a:solidFill>
                  <a:schemeClr val="tx1">
                    <a:lumMod val="85000"/>
                  </a:schemeClr>
                </a:solidFill>
                <a:latin typeface="Sitka Heading Semibold" pitchFamily="2" charset="0"/>
              </a:rPr>
              <a:t>Overview</a:t>
            </a:r>
            <a:endParaRPr lang="zh-CN" altLang="en-US" sz="1800" dirty="0">
              <a:solidFill>
                <a:schemeClr val="tx1">
                  <a:lumMod val="85000"/>
                </a:schemeClr>
              </a:solidFill>
              <a:latin typeface="Sitka Heading Semibold" pitchFamily="2" charset="0"/>
            </a:endParaRPr>
          </a:p>
        </p:txBody>
      </p:sp>
      <p:sp>
        <p:nvSpPr>
          <p:cNvPr id="5" name="文本框 4">
            <a:extLst>
              <a:ext uri="{FF2B5EF4-FFF2-40B4-BE49-F238E27FC236}">
                <a16:creationId xmlns:a16="http://schemas.microsoft.com/office/drawing/2014/main" id="{132E3844-1D99-3215-2C27-C0D5B0E7710C}"/>
              </a:ext>
            </a:extLst>
          </p:cNvPr>
          <p:cNvSpPr txBox="1"/>
          <p:nvPr/>
        </p:nvSpPr>
        <p:spPr>
          <a:xfrm>
            <a:off x="2063023" y="3283298"/>
            <a:ext cx="7737749" cy="646331"/>
          </a:xfrm>
          <a:prstGeom prst="rect">
            <a:avLst/>
          </a:prstGeom>
          <a:noFill/>
        </p:spPr>
        <p:txBody>
          <a:bodyPr wrap="square">
            <a:spAutoFit/>
          </a:bodyPr>
          <a:lstStyle/>
          <a:p>
            <a:r>
              <a:rPr lang="en-US" altLang="zh-CN" dirty="0">
                <a:latin typeface="Sitka Heading Semibold" pitchFamily="2" charset="0"/>
              </a:rPr>
              <a:t>To address the limitations of existing machine learning subgraph counting methods in terms of scalability, prediction accuracy, and robustness.</a:t>
            </a:r>
            <a:endParaRPr lang="zh-CN" altLang="en-US" dirty="0">
              <a:latin typeface="Sitka Heading Semibold" pitchFamily="2" charset="0"/>
            </a:endParaRPr>
          </a:p>
        </p:txBody>
      </p:sp>
    </p:spTree>
    <p:extLst>
      <p:ext uri="{BB962C8B-B14F-4D97-AF65-F5344CB8AC3E}">
        <p14:creationId xmlns:p14="http://schemas.microsoft.com/office/powerpoint/2010/main" val="4286456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022" y="690211"/>
            <a:ext cx="8017207" cy="1450646"/>
          </a:xfrm>
        </p:spPr>
        <p:txBody>
          <a:bodyPr>
            <a:normAutofit fontScale="90000"/>
          </a:bodyPr>
          <a:lstStyle/>
          <a:p>
            <a:r>
              <a:rPr lang="en-US" altLang="zh-CN" b="0" i="0" dirty="0">
                <a:effectLst/>
                <a:latin typeface="Sitka Heading Semibold" pitchFamily="2" charset="0"/>
              </a:rPr>
              <a:t>What is the background of this problem?</a:t>
            </a:r>
            <a:endParaRPr lang="zh-CN" altLang="en-US" dirty="0">
              <a:latin typeface="Sitka Heading Semibold" pitchFamily="2" charset="0"/>
            </a:endParaRPr>
          </a:p>
        </p:txBody>
      </p:sp>
      <p:sp>
        <p:nvSpPr>
          <p:cNvPr id="9" name="文本框 8">
            <a:extLst>
              <a:ext uri="{FF2B5EF4-FFF2-40B4-BE49-F238E27FC236}">
                <a16:creationId xmlns:a16="http://schemas.microsoft.com/office/drawing/2014/main" id="{E27F9A6D-F9FC-C280-2103-3568E61E8626}"/>
              </a:ext>
            </a:extLst>
          </p:cNvPr>
          <p:cNvSpPr txBox="1"/>
          <p:nvPr/>
        </p:nvSpPr>
        <p:spPr>
          <a:xfrm>
            <a:off x="1888794" y="3143516"/>
            <a:ext cx="8554235" cy="1200329"/>
          </a:xfrm>
          <a:prstGeom prst="rect">
            <a:avLst/>
          </a:prstGeom>
          <a:noFill/>
        </p:spPr>
        <p:txBody>
          <a:bodyPr wrap="square">
            <a:spAutoFit/>
          </a:bodyPr>
          <a:lstStyle/>
          <a:p>
            <a:r>
              <a:rPr lang="zh-CN" altLang="en-US" dirty="0">
                <a:latin typeface="Sitka Heading Semibold" pitchFamily="2" charset="0"/>
              </a:rPr>
              <a:t>Subgraph counting is paramount to the query optimizer in estimating the execution cost of a query plan for the subgraph matching queries </a:t>
            </a:r>
            <a:r>
              <a:rPr lang="en-US" altLang="zh-CN" dirty="0">
                <a:latin typeface="Sitka Heading Semibold" pitchFamily="2" charset="0"/>
              </a:rPr>
              <a:t>and t</a:t>
            </a:r>
            <a:r>
              <a:rPr lang="zh-CN" altLang="en-US" dirty="0">
                <a:latin typeface="Sitka Heading Semibold" pitchFamily="2" charset="0"/>
              </a:rPr>
              <a:t>he subgraph counting problem in graph analysis is a fundamental research problem widely applied in various fields, such as bioinformatics, computer vision, and social network analysis.</a:t>
            </a:r>
          </a:p>
        </p:txBody>
      </p:sp>
      <p:sp>
        <p:nvSpPr>
          <p:cNvPr id="3" name="文本框 2">
            <a:extLst>
              <a:ext uri="{FF2B5EF4-FFF2-40B4-BE49-F238E27FC236}">
                <a16:creationId xmlns:a16="http://schemas.microsoft.com/office/drawing/2014/main" id="{B4E689B7-1D56-327D-A27D-23FA7787AFB0}"/>
              </a:ext>
            </a:extLst>
          </p:cNvPr>
          <p:cNvSpPr txBox="1"/>
          <p:nvPr/>
        </p:nvSpPr>
        <p:spPr>
          <a:xfrm>
            <a:off x="89022" y="51191"/>
            <a:ext cx="6212114" cy="369332"/>
          </a:xfrm>
          <a:prstGeom prst="rect">
            <a:avLst/>
          </a:prstGeom>
          <a:noFill/>
        </p:spPr>
        <p:txBody>
          <a:bodyPr wrap="square">
            <a:spAutoFit/>
          </a:bodyPr>
          <a:lstStyle/>
          <a:p>
            <a:pPr marL="45720" indent="0">
              <a:buNone/>
            </a:pPr>
            <a:r>
              <a:rPr lang="en-US" altLang="zh-CN" sz="1800" dirty="0">
                <a:solidFill>
                  <a:schemeClr val="tx1">
                    <a:lumMod val="85000"/>
                  </a:schemeClr>
                </a:solidFill>
                <a:latin typeface="Sitka Heading Semibold" pitchFamily="2" charset="0"/>
              </a:rPr>
              <a:t>Overview</a:t>
            </a:r>
            <a:endParaRPr lang="zh-CN" altLang="en-US" sz="1800" dirty="0">
              <a:solidFill>
                <a:schemeClr val="tx1">
                  <a:lumMod val="85000"/>
                </a:schemeClr>
              </a:solidFill>
              <a:latin typeface="Sitka Heading Semibold" pitchFamily="2" charset="0"/>
            </a:endParaRPr>
          </a:p>
        </p:txBody>
      </p:sp>
    </p:spTree>
    <p:extLst>
      <p:ext uri="{BB962C8B-B14F-4D97-AF65-F5344CB8AC3E}">
        <p14:creationId xmlns:p14="http://schemas.microsoft.com/office/powerpoint/2010/main" val="1056789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137" y="449513"/>
            <a:ext cx="8017207" cy="935941"/>
          </a:xfrm>
        </p:spPr>
        <p:txBody>
          <a:bodyPr>
            <a:normAutofit fontScale="90000"/>
          </a:bodyPr>
          <a:lstStyle/>
          <a:p>
            <a:r>
              <a:rPr lang="en-US" altLang="zh-CN" b="0" dirty="0">
                <a:latin typeface="Sitka Heading Semibold" pitchFamily="2" charset="0"/>
              </a:rPr>
              <a:t>What related research exists?</a:t>
            </a:r>
            <a:endParaRPr lang="zh-CN" altLang="en-US" b="0" dirty="0">
              <a:latin typeface="Sitka Heading Semibold" pitchFamily="2" charset="0"/>
            </a:endParaRPr>
          </a:p>
        </p:txBody>
      </p:sp>
      <p:graphicFrame>
        <p:nvGraphicFramePr>
          <p:cNvPr id="15" name="表格 14">
            <a:extLst>
              <a:ext uri="{FF2B5EF4-FFF2-40B4-BE49-F238E27FC236}">
                <a16:creationId xmlns:a16="http://schemas.microsoft.com/office/drawing/2014/main" id="{4209FCB4-1C3D-04ED-1DDA-04B4AD590BC7}"/>
              </a:ext>
            </a:extLst>
          </p:cNvPr>
          <p:cNvGraphicFramePr>
            <a:graphicFrameLocks noGrp="1"/>
          </p:cNvGraphicFramePr>
          <p:nvPr>
            <p:extLst>
              <p:ext uri="{D42A27DB-BD31-4B8C-83A1-F6EECF244321}">
                <p14:modId xmlns:p14="http://schemas.microsoft.com/office/powerpoint/2010/main" val="766257643"/>
              </p:ext>
            </p:extLst>
          </p:nvPr>
        </p:nvGraphicFramePr>
        <p:xfrm>
          <a:off x="3657600" y="2873829"/>
          <a:ext cx="8209521" cy="3151294"/>
        </p:xfrm>
        <a:graphic>
          <a:graphicData uri="http://schemas.openxmlformats.org/drawingml/2006/table">
            <a:tbl>
              <a:tblPr>
                <a:tableStyleId>{B301B821-A1FF-4177-AEE7-76D212191A09}</a:tableStyleId>
              </a:tblPr>
              <a:tblGrid>
                <a:gridCol w="1551406">
                  <a:extLst>
                    <a:ext uri="{9D8B030D-6E8A-4147-A177-3AD203B41FA5}">
                      <a16:colId xmlns:a16="http://schemas.microsoft.com/office/drawing/2014/main" val="3352573660"/>
                    </a:ext>
                  </a:extLst>
                </a:gridCol>
                <a:gridCol w="1664529">
                  <a:extLst>
                    <a:ext uri="{9D8B030D-6E8A-4147-A177-3AD203B41FA5}">
                      <a16:colId xmlns:a16="http://schemas.microsoft.com/office/drawing/2014/main" val="35623240"/>
                    </a:ext>
                  </a:extLst>
                </a:gridCol>
                <a:gridCol w="1640288">
                  <a:extLst>
                    <a:ext uri="{9D8B030D-6E8A-4147-A177-3AD203B41FA5}">
                      <a16:colId xmlns:a16="http://schemas.microsoft.com/office/drawing/2014/main" val="3787319111"/>
                    </a:ext>
                  </a:extLst>
                </a:gridCol>
                <a:gridCol w="1535245">
                  <a:extLst>
                    <a:ext uri="{9D8B030D-6E8A-4147-A177-3AD203B41FA5}">
                      <a16:colId xmlns:a16="http://schemas.microsoft.com/office/drawing/2014/main" val="3990801733"/>
                    </a:ext>
                  </a:extLst>
                </a:gridCol>
                <a:gridCol w="1818053">
                  <a:extLst>
                    <a:ext uri="{9D8B030D-6E8A-4147-A177-3AD203B41FA5}">
                      <a16:colId xmlns:a16="http://schemas.microsoft.com/office/drawing/2014/main" val="3104635119"/>
                    </a:ext>
                  </a:extLst>
                </a:gridCol>
              </a:tblGrid>
              <a:tr h="636636">
                <a:tc rowSpan="2">
                  <a:txBody>
                    <a:bodyPr/>
                    <a:lstStyle/>
                    <a:p>
                      <a:pPr algn="ctr" fontAlgn="ctr"/>
                      <a:r>
                        <a:rPr lang="en-US" sz="1600" u="none" strike="noStrike" kern="1200" dirty="0">
                          <a:solidFill>
                            <a:schemeClr val="dk1"/>
                          </a:solidFill>
                          <a:effectLst/>
                          <a:latin typeface="Sitka Heading Semibold" pitchFamily="2" charset="0"/>
                          <a:ea typeface="+mn-ea"/>
                          <a:cs typeface="+mn-cs"/>
                        </a:rPr>
                        <a:t>Methods</a:t>
                      </a:r>
                    </a:p>
                  </a:txBody>
                  <a:tcPr marL="6350" marR="6350" marT="6350" marB="0" anchor="ctr"/>
                </a:tc>
                <a:tc gridSpan="2">
                  <a:txBody>
                    <a:bodyPr/>
                    <a:lstStyle/>
                    <a:p>
                      <a:pPr algn="ctr" fontAlgn="ctr"/>
                      <a:r>
                        <a:rPr lang="en-US" sz="1400" u="none" strike="noStrike" kern="1200" dirty="0">
                          <a:solidFill>
                            <a:schemeClr val="dk1"/>
                          </a:solidFill>
                          <a:effectLst/>
                          <a:latin typeface="Sitka Heading Semibold" pitchFamily="2" charset="0"/>
                          <a:ea typeface="+mn-ea"/>
                          <a:cs typeface="+mn-cs"/>
                        </a:rPr>
                        <a:t>non-learning-based subgraph </a:t>
                      </a:r>
                    </a:p>
                    <a:p>
                      <a:pPr algn="ctr" fontAlgn="ctr"/>
                      <a:r>
                        <a:rPr lang="en-US" sz="1400" u="none" strike="noStrike" kern="1200" dirty="0">
                          <a:solidFill>
                            <a:schemeClr val="dk1"/>
                          </a:solidFill>
                          <a:effectLst/>
                          <a:latin typeface="Sitka Heading Semibold" pitchFamily="2" charset="0"/>
                          <a:ea typeface="+mn-ea"/>
                          <a:cs typeface="+mn-cs"/>
                        </a:rPr>
                        <a:t>counting algorithms </a:t>
                      </a:r>
                    </a:p>
                  </a:txBody>
                  <a:tcPr marL="6350" marR="6350" marT="6350" marB="0" anchor="ctr"/>
                </a:tc>
                <a:tc hMerge="1">
                  <a:txBody>
                    <a:bodyPr/>
                    <a:lstStyle/>
                    <a:p>
                      <a:endParaRPr lang="zh-CN" altLang="en-US"/>
                    </a:p>
                  </a:txBody>
                  <a:tcPr/>
                </a:tc>
                <a:tc gridSpan="2">
                  <a:txBody>
                    <a:bodyPr/>
                    <a:lstStyle/>
                    <a:p>
                      <a:pPr algn="ctr" fontAlgn="ctr"/>
                      <a:r>
                        <a:rPr lang="en-US" sz="1400" u="none" strike="noStrike" kern="1200" dirty="0">
                          <a:solidFill>
                            <a:schemeClr val="dk1"/>
                          </a:solidFill>
                          <a:effectLst/>
                          <a:latin typeface="Sitka Heading Semibold" pitchFamily="2" charset="0"/>
                          <a:ea typeface="+mn-ea"/>
                          <a:cs typeface="+mn-cs"/>
                        </a:rPr>
                        <a:t>learning-based models </a:t>
                      </a:r>
                    </a:p>
                  </a:txBody>
                  <a:tcPr marL="6350" marR="6350" marT="6350" marB="0" anchor="ctr"/>
                </a:tc>
                <a:tc hMerge="1">
                  <a:txBody>
                    <a:bodyPr/>
                    <a:lstStyle/>
                    <a:p>
                      <a:endParaRPr lang="zh-CN" altLang="en-US"/>
                    </a:p>
                  </a:txBody>
                  <a:tcPr/>
                </a:tc>
                <a:extLst>
                  <a:ext uri="{0D108BD9-81ED-4DB2-BD59-A6C34878D82A}">
                    <a16:rowId xmlns:a16="http://schemas.microsoft.com/office/drawing/2014/main" val="2676947365"/>
                  </a:ext>
                </a:extLst>
              </a:tr>
              <a:tr h="362082">
                <a:tc vMerge="1">
                  <a:txBody>
                    <a:bodyPr/>
                    <a:lstStyle/>
                    <a:p>
                      <a:endParaRPr lang="zh-CN" altLang="en-US"/>
                    </a:p>
                  </a:txBody>
                  <a:tcPr/>
                </a:tc>
                <a:tc>
                  <a:txBody>
                    <a:bodyPr/>
                    <a:lstStyle/>
                    <a:p>
                      <a:pPr algn="ctr" fontAlgn="ctr"/>
                      <a:r>
                        <a:rPr lang="en-US" sz="1200" u="none" strike="noStrike" kern="1200" dirty="0">
                          <a:solidFill>
                            <a:schemeClr val="dk1"/>
                          </a:solidFill>
                          <a:effectLst/>
                          <a:latin typeface="Sitka Heading Semibold" pitchFamily="2" charset="0"/>
                          <a:ea typeface="+mn-ea"/>
                          <a:cs typeface="+mn-cs"/>
                        </a:rPr>
                        <a:t>summary-based techniques</a:t>
                      </a:r>
                    </a:p>
                  </a:txBody>
                  <a:tcPr marL="6350" marR="6350" marT="6350" marB="0" anchor="ctr"/>
                </a:tc>
                <a:tc>
                  <a:txBody>
                    <a:bodyPr/>
                    <a:lstStyle/>
                    <a:p>
                      <a:pPr algn="ctr" fontAlgn="ctr"/>
                      <a:r>
                        <a:rPr lang="en-US" sz="1200" u="none" strike="noStrike" kern="1200" dirty="0">
                          <a:solidFill>
                            <a:schemeClr val="dk1"/>
                          </a:solidFill>
                          <a:effectLst/>
                          <a:latin typeface="Sitka Heading Semibold" pitchFamily="2" charset="0"/>
                          <a:ea typeface="+mn-ea"/>
                          <a:cs typeface="+mn-cs"/>
                        </a:rPr>
                        <a:t>Sampling-based techniques </a:t>
                      </a:r>
                    </a:p>
                  </a:txBody>
                  <a:tcPr marL="6350" marR="6350" marT="6350" marB="0" anchor="ctr"/>
                </a:tc>
                <a:tc>
                  <a:txBody>
                    <a:bodyPr/>
                    <a:lstStyle/>
                    <a:p>
                      <a:pPr algn="ctr" fontAlgn="ctr"/>
                      <a:r>
                        <a:rPr lang="en-US" sz="1200" u="none" strike="noStrike" kern="1200" dirty="0">
                          <a:solidFill>
                            <a:schemeClr val="dk1"/>
                          </a:solidFill>
                          <a:effectLst/>
                          <a:latin typeface="Sitka Heading Semibold" pitchFamily="2" charset="0"/>
                          <a:ea typeface="+mn-ea"/>
                          <a:cs typeface="+mn-cs"/>
                        </a:rPr>
                        <a:t>NSIC</a:t>
                      </a:r>
                    </a:p>
                  </a:txBody>
                  <a:tcPr marL="6350" marR="6350" marT="6350" marB="0" anchor="ctr"/>
                </a:tc>
                <a:tc>
                  <a:txBody>
                    <a:bodyPr/>
                    <a:lstStyle/>
                    <a:p>
                      <a:pPr algn="ctr" fontAlgn="ctr"/>
                      <a:r>
                        <a:rPr lang="en-US" sz="1200" u="none" strike="noStrike" kern="1200" dirty="0">
                          <a:solidFill>
                            <a:schemeClr val="dk1"/>
                          </a:solidFill>
                          <a:effectLst/>
                          <a:latin typeface="Sitka Heading Semibold" pitchFamily="2" charset="0"/>
                          <a:ea typeface="+mn-ea"/>
                          <a:cs typeface="+mn-cs"/>
                        </a:rPr>
                        <a:t> LSS </a:t>
                      </a:r>
                    </a:p>
                  </a:txBody>
                  <a:tcPr marL="6350" marR="6350" marT="6350" marB="0" anchor="ctr"/>
                </a:tc>
                <a:extLst>
                  <a:ext uri="{0D108BD9-81ED-4DB2-BD59-A6C34878D82A}">
                    <a16:rowId xmlns:a16="http://schemas.microsoft.com/office/drawing/2014/main" val="3252281419"/>
                  </a:ext>
                </a:extLst>
              </a:tr>
              <a:tr h="2142548">
                <a:tc>
                  <a:txBody>
                    <a:bodyPr/>
                    <a:lstStyle/>
                    <a:p>
                      <a:pPr algn="ctr" fontAlgn="ctr"/>
                      <a:r>
                        <a:rPr lang="en-US" sz="1600" u="none" strike="noStrike" kern="1200" dirty="0">
                          <a:solidFill>
                            <a:schemeClr val="dk1"/>
                          </a:solidFill>
                          <a:effectLst/>
                          <a:latin typeface="Sitka Heading Semibold" pitchFamily="2" charset="0"/>
                          <a:ea typeface="+mn-ea"/>
                          <a:cs typeface="+mn-cs"/>
                        </a:rPr>
                        <a:t>limitations</a:t>
                      </a:r>
                    </a:p>
                  </a:txBody>
                  <a:tcPr marL="6350" marR="6350" marT="6350" marB="0" anchor="ctr"/>
                </a:tc>
                <a:tc>
                  <a:txBody>
                    <a:bodyPr/>
                    <a:lstStyle/>
                    <a:p>
                      <a:pPr algn="ctr" fontAlgn="ctr"/>
                      <a:r>
                        <a:rPr lang="en-US" sz="1100" u="none" strike="noStrike" dirty="0">
                          <a:effectLst/>
                          <a:latin typeface="Sitka Heading Semibold" pitchFamily="2" charset="0"/>
                        </a:rPr>
                        <a:t>assume that the counts of the </a:t>
                      </a:r>
                      <a:br>
                        <a:rPr lang="en-US" sz="1100" u="none" strike="noStrike" dirty="0">
                          <a:effectLst/>
                          <a:latin typeface="Sitka Heading Semibold" pitchFamily="2" charset="0"/>
                        </a:rPr>
                      </a:br>
                      <a:r>
                        <a:rPr lang="en-US" sz="1100" u="none" strike="noStrike" dirty="0">
                          <a:effectLst/>
                          <a:latin typeface="Sitka Heading Semibold" pitchFamily="2" charset="0"/>
                        </a:rPr>
                        <a:t>smaller subgraphs are independent, </a:t>
                      </a:r>
                      <a:br>
                        <a:rPr lang="en-US" sz="1100" u="none" strike="noStrike" dirty="0">
                          <a:effectLst/>
                          <a:latin typeface="Sitka Heading Semibold" pitchFamily="2" charset="0"/>
                        </a:rPr>
                      </a:br>
                      <a:r>
                        <a:rPr lang="en-US" sz="1100" u="none" strike="noStrike" dirty="0">
                          <a:effectLst/>
                          <a:latin typeface="Sitka Heading Semibold" pitchFamily="2" charset="0"/>
                        </a:rPr>
                        <a:t>which is impractical for real large graphs </a:t>
                      </a:r>
                      <a:br>
                        <a:rPr lang="en-US" sz="1100" u="none" strike="noStrike" dirty="0">
                          <a:effectLst/>
                          <a:latin typeface="Sitka Heading Semibold" pitchFamily="2" charset="0"/>
                        </a:rPr>
                      </a:br>
                      <a:r>
                        <a:rPr lang="en-US" sz="1100" u="none" strike="noStrike" dirty="0">
                          <a:effectLst/>
                          <a:latin typeface="Sitka Heading Semibold" pitchFamily="2" charset="0"/>
                        </a:rPr>
                        <a:t>and incurs inaccurate estimation. </a:t>
                      </a:r>
                      <a:endParaRPr lang="en-US" sz="1100" b="0" i="0" u="none" strike="noStrike" dirty="0">
                        <a:solidFill>
                          <a:srgbClr val="000000"/>
                        </a:solidFill>
                        <a:effectLst/>
                        <a:latin typeface="Sitka Heading Semibold" pitchFamily="2" charset="0"/>
                        <a:ea typeface="等线" panose="02010600030101010101" pitchFamily="2" charset="-122"/>
                      </a:endParaRPr>
                    </a:p>
                  </a:txBody>
                  <a:tcPr marL="6350" marR="6350" marT="6350" marB="0" anchor="ctr">
                    <a:solidFill>
                      <a:schemeClr val="lt1"/>
                    </a:solidFill>
                  </a:tcPr>
                </a:tc>
                <a:tc>
                  <a:txBody>
                    <a:bodyPr/>
                    <a:lstStyle/>
                    <a:p>
                      <a:pPr algn="ctr" fontAlgn="ctr"/>
                      <a:r>
                        <a:rPr lang="en-US" sz="1100" u="none" strike="noStrike" kern="1200" dirty="0">
                          <a:solidFill>
                            <a:schemeClr val="dk1"/>
                          </a:solidFill>
                          <a:effectLst/>
                          <a:latin typeface="Sitka Heading Semibold" pitchFamily="2" charset="0"/>
                          <a:ea typeface="+mn-ea"/>
                          <a:cs typeface="+mn-cs"/>
                        </a:rPr>
                        <a:t>failure to generate the valid sample from data graph that matches the query graph, especially on complex query and data graphs. </a:t>
                      </a:r>
                    </a:p>
                  </a:txBody>
                  <a:tcPr marL="6350" marR="6350" marT="6350" marB="0" anchor="ctr"/>
                </a:tc>
                <a:tc>
                  <a:txBody>
                    <a:bodyPr/>
                    <a:lstStyle/>
                    <a:p>
                      <a:pPr algn="ctr" fontAlgn="ctr"/>
                      <a:r>
                        <a:rPr lang="en-US" sz="1100" u="none" strike="noStrike" kern="1200" dirty="0">
                          <a:solidFill>
                            <a:schemeClr val="dk1"/>
                          </a:solidFill>
                          <a:effectLst/>
                          <a:latin typeface="Sitka Heading Semibold" pitchFamily="2" charset="0"/>
                          <a:ea typeface="+mn-ea"/>
                          <a:cs typeface="+mn-cs"/>
                        </a:rPr>
                        <a:t>can only handle the subgraph counting problem on very small data graphs, e.g., graphs with thousands of vertices. </a:t>
                      </a:r>
                    </a:p>
                  </a:txBody>
                  <a:tcPr marL="6350" marR="6350" marT="6350" marB="0" anchor="ctr"/>
                </a:tc>
                <a:tc>
                  <a:txBody>
                    <a:bodyPr/>
                    <a:lstStyle/>
                    <a:p>
                      <a:pPr algn="ctr" fontAlgn="ctr"/>
                      <a:r>
                        <a:rPr lang="en-US" sz="1100" u="none" strike="noStrike" kern="1200" dirty="0">
                          <a:solidFill>
                            <a:schemeClr val="accent1">
                              <a:lumMod val="75000"/>
                            </a:schemeClr>
                          </a:solidFill>
                          <a:effectLst/>
                          <a:latin typeface="Sitka Heading Semibold" pitchFamily="2" charset="0"/>
                          <a:ea typeface="+mn-ea"/>
                          <a:cs typeface="+mn-cs"/>
                        </a:rPr>
                        <a:t>Firstly</a:t>
                      </a:r>
                      <a:r>
                        <a:rPr lang="en-US" sz="1100" u="none" strike="noStrike" kern="1200" dirty="0">
                          <a:solidFill>
                            <a:schemeClr val="dk1"/>
                          </a:solidFill>
                          <a:effectLst/>
                          <a:latin typeface="Sitka Heading Semibold" pitchFamily="2" charset="0"/>
                          <a:ea typeface="+mn-ea"/>
                          <a:cs typeface="+mn-cs"/>
                        </a:rPr>
                        <a:t>, it fails to fully leverage the information of the data graph by only using the graph neural network on substructures from the query graph. </a:t>
                      </a:r>
                      <a:r>
                        <a:rPr lang="en-US" sz="1100" u="none" strike="noStrike" kern="1200" dirty="0">
                          <a:solidFill>
                            <a:schemeClr val="accent1">
                              <a:lumMod val="75000"/>
                            </a:schemeClr>
                          </a:solidFill>
                          <a:effectLst/>
                          <a:latin typeface="Sitka Heading Semibold" pitchFamily="2" charset="0"/>
                          <a:ea typeface="+mn-ea"/>
                          <a:cs typeface="+mn-cs"/>
                        </a:rPr>
                        <a:t>Secondly</a:t>
                      </a:r>
                      <a:r>
                        <a:rPr lang="en-US" sz="1100" u="none" strike="noStrike" kern="1200" dirty="0">
                          <a:solidFill>
                            <a:schemeClr val="dk1"/>
                          </a:solidFill>
                          <a:effectLst/>
                          <a:latin typeface="Sitka Heading Semibold" pitchFamily="2" charset="0"/>
                          <a:ea typeface="+mn-ea"/>
                          <a:cs typeface="+mn-cs"/>
                        </a:rPr>
                        <a:t>, the fixed k-hop breadth-first search used to obtain substructures results in duplicated substructures when the diameter of the query graph is smaller than or equal to k.</a:t>
                      </a:r>
                    </a:p>
                  </a:txBody>
                  <a:tcPr marL="6350" marR="6350" marT="6350" marB="0" anchor="ctr"/>
                </a:tc>
                <a:extLst>
                  <a:ext uri="{0D108BD9-81ED-4DB2-BD59-A6C34878D82A}">
                    <a16:rowId xmlns:a16="http://schemas.microsoft.com/office/drawing/2014/main" val="2485741017"/>
                  </a:ext>
                </a:extLst>
              </a:tr>
            </a:tbl>
          </a:graphicData>
        </a:graphic>
      </p:graphicFrame>
      <p:sp>
        <p:nvSpPr>
          <p:cNvPr id="17" name="文本框 16">
            <a:extLst>
              <a:ext uri="{FF2B5EF4-FFF2-40B4-BE49-F238E27FC236}">
                <a16:creationId xmlns:a16="http://schemas.microsoft.com/office/drawing/2014/main" id="{9AB5609F-16DC-4200-9569-BC560AF0BB9C}"/>
              </a:ext>
            </a:extLst>
          </p:cNvPr>
          <p:cNvSpPr txBox="1"/>
          <p:nvPr/>
        </p:nvSpPr>
        <p:spPr>
          <a:xfrm>
            <a:off x="205137" y="3232606"/>
            <a:ext cx="3321835" cy="2308324"/>
          </a:xfrm>
          <a:prstGeom prst="rect">
            <a:avLst/>
          </a:prstGeom>
          <a:noFill/>
        </p:spPr>
        <p:txBody>
          <a:bodyPr wrap="square">
            <a:spAutoFit/>
          </a:bodyPr>
          <a:lstStyle/>
          <a:p>
            <a:r>
              <a:rPr lang="en-US" altLang="zh-CN" dirty="0">
                <a:latin typeface="Sitka Heading Semibold" pitchFamily="2" charset="0"/>
              </a:rPr>
              <a:t>The circumstance that existing learning-based subgraph counting methods either only support exceedingly small data graphs or cannot fully exploit the data graph information motivated the authors to design a novel model.</a:t>
            </a:r>
            <a:endParaRPr lang="zh-CN" altLang="en-US" dirty="0">
              <a:latin typeface="Sitka Heading Semibold" pitchFamily="2" charset="0"/>
            </a:endParaRPr>
          </a:p>
        </p:txBody>
      </p:sp>
      <p:sp>
        <p:nvSpPr>
          <p:cNvPr id="19" name="文本框 18">
            <a:extLst>
              <a:ext uri="{FF2B5EF4-FFF2-40B4-BE49-F238E27FC236}">
                <a16:creationId xmlns:a16="http://schemas.microsoft.com/office/drawing/2014/main" id="{85855326-7AF9-75D8-4F2F-FD797382C2D8}"/>
              </a:ext>
            </a:extLst>
          </p:cNvPr>
          <p:cNvSpPr txBox="1"/>
          <p:nvPr/>
        </p:nvSpPr>
        <p:spPr>
          <a:xfrm>
            <a:off x="89022" y="1529477"/>
            <a:ext cx="11609492" cy="1200329"/>
          </a:xfrm>
          <a:prstGeom prst="rect">
            <a:avLst/>
          </a:prstGeom>
          <a:noFill/>
        </p:spPr>
        <p:txBody>
          <a:bodyPr wrap="square">
            <a:spAutoFit/>
          </a:bodyPr>
          <a:lstStyle/>
          <a:p>
            <a:r>
              <a:rPr lang="zh-CN" altLang="en-US" dirty="0">
                <a:latin typeface="Sitka Heading Semibold" pitchFamily="2" charset="0"/>
              </a:rPr>
              <a:t>Due to the fact that subgraph counting problem is NP</a:t>
            </a:r>
            <a:r>
              <a:rPr lang="en-US" altLang="zh-CN" dirty="0">
                <a:latin typeface="Sitka Heading Semibold" pitchFamily="2" charset="0"/>
              </a:rPr>
              <a:t>C,</a:t>
            </a:r>
            <a:r>
              <a:rPr lang="zh-CN" altLang="en-US" dirty="0">
                <a:latin typeface="Sitka Heading Semibold" pitchFamily="2" charset="0"/>
              </a:rPr>
              <a:t> approximation methods have been widely studied, but these methods cannot handle large and complex query and data graphs. </a:t>
            </a:r>
            <a:endParaRPr lang="en-US" altLang="zh-CN" dirty="0">
              <a:latin typeface="Sitka Heading Semibold" pitchFamily="2" charset="0"/>
            </a:endParaRPr>
          </a:p>
          <a:p>
            <a:r>
              <a:rPr lang="zh-CN" altLang="en-US" dirty="0">
                <a:latin typeface="Sitka Heading Semibold" pitchFamily="2" charset="0"/>
              </a:rPr>
              <a:t>Previous machine learning-based methods either only support small data graphs or cannot effectively leverage the data graph information, which limits their scalability, prediction accuracy, and robustness.</a:t>
            </a:r>
          </a:p>
        </p:txBody>
      </p:sp>
      <p:sp>
        <p:nvSpPr>
          <p:cNvPr id="3" name="文本框 2">
            <a:extLst>
              <a:ext uri="{FF2B5EF4-FFF2-40B4-BE49-F238E27FC236}">
                <a16:creationId xmlns:a16="http://schemas.microsoft.com/office/drawing/2014/main" id="{CC4F1057-AD1D-9F09-2E1A-E53B05576B6F}"/>
              </a:ext>
            </a:extLst>
          </p:cNvPr>
          <p:cNvSpPr txBox="1"/>
          <p:nvPr/>
        </p:nvSpPr>
        <p:spPr>
          <a:xfrm>
            <a:off x="89022" y="51191"/>
            <a:ext cx="6212114" cy="369332"/>
          </a:xfrm>
          <a:prstGeom prst="rect">
            <a:avLst/>
          </a:prstGeom>
          <a:noFill/>
        </p:spPr>
        <p:txBody>
          <a:bodyPr wrap="square">
            <a:spAutoFit/>
          </a:bodyPr>
          <a:lstStyle/>
          <a:p>
            <a:pPr marL="45720" indent="0">
              <a:buNone/>
            </a:pPr>
            <a:r>
              <a:rPr lang="en-US" altLang="zh-CN" sz="1800" dirty="0">
                <a:solidFill>
                  <a:schemeClr val="tx1">
                    <a:lumMod val="85000"/>
                  </a:schemeClr>
                </a:solidFill>
                <a:latin typeface="Sitka Heading Semibold" pitchFamily="2" charset="0"/>
              </a:rPr>
              <a:t>Overview</a:t>
            </a:r>
            <a:endParaRPr lang="zh-CN" altLang="en-US" sz="1800" dirty="0">
              <a:solidFill>
                <a:schemeClr val="tx1">
                  <a:lumMod val="85000"/>
                </a:schemeClr>
              </a:solidFill>
              <a:latin typeface="Sitka Heading Semibold" pitchFamily="2" charset="0"/>
            </a:endParaRPr>
          </a:p>
        </p:txBody>
      </p:sp>
    </p:spTree>
    <p:extLst>
      <p:ext uri="{BB962C8B-B14F-4D97-AF65-F5344CB8AC3E}">
        <p14:creationId xmlns:p14="http://schemas.microsoft.com/office/powerpoint/2010/main" val="4094146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022" y="690211"/>
            <a:ext cx="10700898" cy="1392589"/>
          </a:xfrm>
        </p:spPr>
        <p:txBody>
          <a:bodyPr>
            <a:normAutofit fontScale="90000"/>
          </a:bodyPr>
          <a:lstStyle/>
          <a:p>
            <a:r>
              <a:rPr lang="en-US" altLang="zh-CN" b="0" i="0" dirty="0">
                <a:effectLst/>
                <a:latin typeface="Sitka Heading Semibold" pitchFamily="2" charset="0"/>
              </a:rPr>
              <a:t>How did the </a:t>
            </a:r>
            <a:r>
              <a:rPr lang="en-US" altLang="zh-CN" sz="4900" b="0" i="1" dirty="0" err="1">
                <a:effectLst/>
                <a:latin typeface="Sitka Heading Semibold" pitchFamily="2" charset="0"/>
              </a:rPr>
              <a:t>NeurSC</a:t>
            </a:r>
            <a:r>
              <a:rPr lang="en-US" altLang="zh-CN" b="0" i="0" dirty="0">
                <a:effectLst/>
                <a:latin typeface="Sitka Heading Semibold" pitchFamily="2" charset="0"/>
              </a:rPr>
              <a:t> address these limitations?</a:t>
            </a:r>
            <a:endParaRPr lang="zh-CN" altLang="en-US" dirty="0">
              <a:latin typeface="Sitka Heading Semibold" pitchFamily="2" charset="0"/>
            </a:endParaRPr>
          </a:p>
        </p:txBody>
      </p:sp>
      <p:graphicFrame>
        <p:nvGraphicFramePr>
          <p:cNvPr id="5" name="表格 4">
            <a:extLst>
              <a:ext uri="{FF2B5EF4-FFF2-40B4-BE49-F238E27FC236}">
                <a16:creationId xmlns:a16="http://schemas.microsoft.com/office/drawing/2014/main" id="{4A8969C8-240A-12AE-B9F4-4CF8C3B37BEC}"/>
              </a:ext>
            </a:extLst>
          </p:cNvPr>
          <p:cNvGraphicFramePr>
            <a:graphicFrameLocks noGrp="1"/>
          </p:cNvGraphicFramePr>
          <p:nvPr>
            <p:extLst>
              <p:ext uri="{D42A27DB-BD31-4B8C-83A1-F6EECF244321}">
                <p14:modId xmlns:p14="http://schemas.microsoft.com/office/powerpoint/2010/main" val="2926914884"/>
              </p:ext>
            </p:extLst>
          </p:nvPr>
        </p:nvGraphicFramePr>
        <p:xfrm>
          <a:off x="4920543" y="2875280"/>
          <a:ext cx="6031937" cy="2936240"/>
        </p:xfrm>
        <a:graphic>
          <a:graphicData uri="http://schemas.openxmlformats.org/drawingml/2006/table">
            <a:tbl>
              <a:tblPr>
                <a:tableStyleId>{B301B821-A1FF-4177-AEE7-76D212191A09}</a:tableStyleId>
              </a:tblPr>
              <a:tblGrid>
                <a:gridCol w="3180237">
                  <a:extLst>
                    <a:ext uri="{9D8B030D-6E8A-4147-A177-3AD203B41FA5}">
                      <a16:colId xmlns:a16="http://schemas.microsoft.com/office/drawing/2014/main" val="52713808"/>
                    </a:ext>
                  </a:extLst>
                </a:gridCol>
                <a:gridCol w="2851700">
                  <a:extLst>
                    <a:ext uri="{9D8B030D-6E8A-4147-A177-3AD203B41FA5}">
                      <a16:colId xmlns:a16="http://schemas.microsoft.com/office/drawing/2014/main" val="1444604292"/>
                    </a:ext>
                  </a:extLst>
                </a:gridCol>
              </a:tblGrid>
              <a:tr h="941404">
                <a:tc>
                  <a:txBody>
                    <a:bodyPr/>
                    <a:lstStyle/>
                    <a:p>
                      <a:pPr algn="ctr" fontAlgn="ctr"/>
                      <a:r>
                        <a:rPr lang="en-US" sz="1400" b="1" u="none" strike="noStrike" dirty="0">
                          <a:effectLst/>
                          <a:latin typeface="Sitka Heading Semibold" pitchFamily="2" charset="0"/>
                        </a:rPr>
                        <a:t>fully utilize the information of data graph</a:t>
                      </a:r>
                      <a:endParaRPr lang="en-US" sz="1400" b="1" i="0" u="none" strike="noStrike" dirty="0">
                        <a:solidFill>
                          <a:srgbClr val="000000"/>
                        </a:solidFill>
                        <a:effectLst/>
                        <a:latin typeface="Sitka Heading Semibold" pitchFamily="2" charset="0"/>
                        <a:ea typeface="等线" panose="02010600030101010101" pitchFamily="2" charset="-122"/>
                      </a:endParaRPr>
                    </a:p>
                  </a:txBody>
                  <a:tcPr marL="6350" marR="6350" marT="6350" marB="0" anchor="ctr"/>
                </a:tc>
                <a:tc>
                  <a:txBody>
                    <a:bodyPr/>
                    <a:lstStyle/>
                    <a:p>
                      <a:pPr algn="ctr" fontAlgn="ctr"/>
                      <a:r>
                        <a:rPr lang="en-US" sz="1400" b="1" u="none" strike="noStrike" dirty="0">
                          <a:effectLst/>
                          <a:latin typeface="Sitka Heading Semibold" pitchFamily="2" charset="0"/>
                        </a:rPr>
                        <a:t>support large-scale data graph</a:t>
                      </a:r>
                      <a:endParaRPr lang="en-US" sz="1400" b="1" i="0" u="none" strike="noStrike" dirty="0">
                        <a:solidFill>
                          <a:srgbClr val="000000"/>
                        </a:solidFill>
                        <a:effectLst/>
                        <a:latin typeface="Sitka Heading Semibold" pitchFamily="2" charset="0"/>
                        <a:ea typeface="等线" panose="02010600030101010101" pitchFamily="2" charset="-122"/>
                      </a:endParaRPr>
                    </a:p>
                  </a:txBody>
                  <a:tcPr marL="6350" marR="6350" marT="6350" marB="0" anchor="ctr"/>
                </a:tc>
                <a:extLst>
                  <a:ext uri="{0D108BD9-81ED-4DB2-BD59-A6C34878D82A}">
                    <a16:rowId xmlns:a16="http://schemas.microsoft.com/office/drawing/2014/main" val="817088843"/>
                  </a:ext>
                </a:extLst>
              </a:tr>
              <a:tr h="1994836">
                <a:tc>
                  <a:txBody>
                    <a:bodyPr/>
                    <a:lstStyle/>
                    <a:p>
                      <a:pPr algn="ctr" fontAlgn="ctr"/>
                      <a:r>
                        <a:rPr lang="en-US" sz="1400" i="1" u="none" strike="noStrike" dirty="0" err="1">
                          <a:effectLst/>
                          <a:latin typeface="Sitka Heading Semibold" pitchFamily="2" charset="0"/>
                        </a:rPr>
                        <a:t>NeurSC</a:t>
                      </a:r>
                      <a:r>
                        <a:rPr lang="en-US" sz="1400" u="none" strike="noStrike" dirty="0">
                          <a:effectLst/>
                          <a:latin typeface="Sitka Heading Semibold" pitchFamily="2" charset="0"/>
                        </a:rPr>
                        <a:t> can adaptively capture the representative information in both query and data graphs and avoid the influence from the unpromising data vertices </a:t>
                      </a:r>
                      <a:endParaRPr lang="en-US" sz="1400" b="0" i="0" u="none" strike="noStrike" dirty="0">
                        <a:solidFill>
                          <a:srgbClr val="000000"/>
                        </a:solidFill>
                        <a:effectLst/>
                        <a:latin typeface="Sitka Heading Semibold" pitchFamily="2" charset="0"/>
                        <a:ea typeface="等线" panose="02010600030101010101" pitchFamily="2" charset="-122"/>
                      </a:endParaRPr>
                    </a:p>
                  </a:txBody>
                  <a:tcPr marL="6350" marR="6350" marT="6350" marB="0" anchor="ctr"/>
                </a:tc>
                <a:tc>
                  <a:txBody>
                    <a:bodyPr/>
                    <a:lstStyle/>
                    <a:p>
                      <a:pPr marL="0" algn="ctr" defTabSz="914400" rtl="0" eaLnBrk="1" fontAlgn="ctr" latinLnBrk="0" hangingPunct="1"/>
                      <a:r>
                        <a:rPr lang="en-US" sz="1400" i="1" u="none" strike="noStrike" kern="1200" dirty="0" err="1">
                          <a:solidFill>
                            <a:schemeClr val="dk1"/>
                          </a:solidFill>
                          <a:effectLst/>
                          <a:latin typeface="Sitka Heading Semibold" pitchFamily="2" charset="0"/>
                          <a:ea typeface="+mn-ea"/>
                          <a:cs typeface="+mn-cs"/>
                        </a:rPr>
                        <a:t>NeurSC</a:t>
                      </a:r>
                      <a:r>
                        <a:rPr lang="en-US" sz="1400" i="1" u="none" strike="noStrike" kern="1200" dirty="0">
                          <a:solidFill>
                            <a:schemeClr val="dk1"/>
                          </a:solidFill>
                          <a:effectLst/>
                          <a:latin typeface="Sitka Heading Semibold" pitchFamily="2" charset="0"/>
                          <a:ea typeface="+mn-ea"/>
                          <a:cs typeface="+mn-cs"/>
                        </a:rPr>
                        <a:t> </a:t>
                      </a:r>
                      <a:r>
                        <a:rPr lang="en-US" sz="1400" u="none" strike="noStrike" kern="1200" dirty="0">
                          <a:solidFill>
                            <a:schemeClr val="dk1"/>
                          </a:solidFill>
                          <a:effectLst/>
                          <a:latin typeface="Sitka Heading Semibold" pitchFamily="2" charset="0"/>
                          <a:ea typeface="+mn-ea"/>
                          <a:cs typeface="+mn-cs"/>
                        </a:rPr>
                        <a:t>could make a trade-off between efficiency and accuracy by adjusting the number of substructures involved in the computation. </a:t>
                      </a:r>
                    </a:p>
                  </a:txBody>
                  <a:tcPr marL="6350" marR="6350" marT="6350" marB="0" anchor="ctr"/>
                </a:tc>
                <a:extLst>
                  <a:ext uri="{0D108BD9-81ED-4DB2-BD59-A6C34878D82A}">
                    <a16:rowId xmlns:a16="http://schemas.microsoft.com/office/drawing/2014/main" val="1640491125"/>
                  </a:ext>
                </a:extLst>
              </a:tr>
            </a:tbl>
          </a:graphicData>
        </a:graphic>
      </p:graphicFrame>
      <p:sp>
        <p:nvSpPr>
          <p:cNvPr id="3" name="文本框 2">
            <a:extLst>
              <a:ext uri="{FF2B5EF4-FFF2-40B4-BE49-F238E27FC236}">
                <a16:creationId xmlns:a16="http://schemas.microsoft.com/office/drawing/2014/main" id="{AEF542F5-4386-467B-5D14-2180FEEDE783}"/>
              </a:ext>
            </a:extLst>
          </p:cNvPr>
          <p:cNvSpPr txBox="1"/>
          <p:nvPr/>
        </p:nvSpPr>
        <p:spPr>
          <a:xfrm>
            <a:off x="89022" y="51191"/>
            <a:ext cx="6212114" cy="369332"/>
          </a:xfrm>
          <a:prstGeom prst="rect">
            <a:avLst/>
          </a:prstGeom>
          <a:noFill/>
        </p:spPr>
        <p:txBody>
          <a:bodyPr wrap="square">
            <a:spAutoFit/>
          </a:bodyPr>
          <a:lstStyle/>
          <a:p>
            <a:pPr marL="45720" indent="0">
              <a:buNone/>
            </a:pPr>
            <a:r>
              <a:rPr lang="en-US" altLang="zh-CN" sz="1800" dirty="0">
                <a:solidFill>
                  <a:schemeClr val="tx1">
                    <a:lumMod val="85000"/>
                  </a:schemeClr>
                </a:solidFill>
                <a:latin typeface="Sitka Heading Semibold" pitchFamily="2" charset="0"/>
              </a:rPr>
              <a:t>Overview</a:t>
            </a:r>
            <a:endParaRPr lang="zh-CN" altLang="en-US" sz="1800" dirty="0">
              <a:solidFill>
                <a:schemeClr val="tx1">
                  <a:lumMod val="85000"/>
                </a:schemeClr>
              </a:solidFill>
              <a:latin typeface="Sitka Heading Semibold" pitchFamily="2" charset="0"/>
            </a:endParaRPr>
          </a:p>
        </p:txBody>
      </p:sp>
    </p:spTree>
    <p:extLst>
      <p:ext uri="{BB962C8B-B14F-4D97-AF65-F5344CB8AC3E}">
        <p14:creationId xmlns:p14="http://schemas.microsoft.com/office/powerpoint/2010/main" val="1472255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B61708D-744E-2523-EB66-603451304477}"/>
              </a:ext>
            </a:extLst>
          </p:cNvPr>
          <p:cNvSpPr>
            <a:spLocks noGrp="1"/>
          </p:cNvSpPr>
          <p:nvPr>
            <p:ph type="title"/>
          </p:nvPr>
        </p:nvSpPr>
        <p:spPr>
          <a:xfrm>
            <a:off x="134017" y="538481"/>
            <a:ext cx="11631263" cy="1446414"/>
          </a:xfrm>
        </p:spPr>
        <p:txBody>
          <a:bodyPr>
            <a:normAutofit fontScale="90000"/>
          </a:bodyPr>
          <a:lstStyle/>
          <a:p>
            <a:r>
              <a:rPr lang="en-US" altLang="zh-CN" b="0" dirty="0">
                <a:latin typeface="Sitka Heading Semibold" pitchFamily="2" charset="0"/>
              </a:rPr>
              <a:t>The differences between </a:t>
            </a:r>
            <a:r>
              <a:rPr lang="en-US" altLang="zh-CN" b="0" i="1" dirty="0" err="1">
                <a:latin typeface="Sitka Heading Semibold" pitchFamily="2" charset="0"/>
              </a:rPr>
              <a:t>NeurSC</a:t>
            </a:r>
            <a:r>
              <a:rPr lang="en-US" altLang="zh-CN" b="0" dirty="0">
                <a:latin typeface="Sitka Heading Semibold" pitchFamily="2" charset="0"/>
              </a:rPr>
              <a:t> and other learning-based models</a:t>
            </a:r>
            <a:endParaRPr lang="zh-CN" altLang="en-US" b="0" dirty="0">
              <a:latin typeface="Sitka Heading Semibold" pitchFamily="2" charset="0"/>
            </a:endParaRPr>
          </a:p>
        </p:txBody>
      </p:sp>
      <p:graphicFrame>
        <p:nvGraphicFramePr>
          <p:cNvPr id="7" name="表格 6">
            <a:extLst>
              <a:ext uri="{FF2B5EF4-FFF2-40B4-BE49-F238E27FC236}">
                <a16:creationId xmlns:a16="http://schemas.microsoft.com/office/drawing/2014/main" id="{DB547A30-B7FD-7C25-DC7E-9920F0BDA5D5}"/>
              </a:ext>
            </a:extLst>
          </p:cNvPr>
          <p:cNvGraphicFramePr>
            <a:graphicFrameLocks noGrp="1"/>
          </p:cNvGraphicFramePr>
          <p:nvPr>
            <p:extLst>
              <p:ext uri="{D42A27DB-BD31-4B8C-83A1-F6EECF244321}">
                <p14:modId xmlns:p14="http://schemas.microsoft.com/office/powerpoint/2010/main" val="3836663652"/>
              </p:ext>
            </p:extLst>
          </p:nvPr>
        </p:nvGraphicFramePr>
        <p:xfrm>
          <a:off x="3112771" y="2585137"/>
          <a:ext cx="6965949" cy="3491105"/>
        </p:xfrm>
        <a:graphic>
          <a:graphicData uri="http://schemas.openxmlformats.org/drawingml/2006/table">
            <a:tbl>
              <a:tblPr>
                <a:tableStyleId>{B301B821-A1FF-4177-AEE7-76D212191A09}</a:tableStyleId>
              </a:tblPr>
              <a:tblGrid>
                <a:gridCol w="1604441">
                  <a:extLst>
                    <a:ext uri="{9D8B030D-6E8A-4147-A177-3AD203B41FA5}">
                      <a16:colId xmlns:a16="http://schemas.microsoft.com/office/drawing/2014/main" val="3989090554"/>
                    </a:ext>
                  </a:extLst>
                </a:gridCol>
                <a:gridCol w="1758845">
                  <a:extLst>
                    <a:ext uri="{9D8B030D-6E8A-4147-A177-3AD203B41FA5}">
                      <a16:colId xmlns:a16="http://schemas.microsoft.com/office/drawing/2014/main" val="4076171328"/>
                    </a:ext>
                  </a:extLst>
                </a:gridCol>
                <a:gridCol w="1591468">
                  <a:extLst>
                    <a:ext uri="{9D8B030D-6E8A-4147-A177-3AD203B41FA5}">
                      <a16:colId xmlns:a16="http://schemas.microsoft.com/office/drawing/2014/main" val="1697575804"/>
                    </a:ext>
                  </a:extLst>
                </a:gridCol>
                <a:gridCol w="2011195">
                  <a:extLst>
                    <a:ext uri="{9D8B030D-6E8A-4147-A177-3AD203B41FA5}">
                      <a16:colId xmlns:a16="http://schemas.microsoft.com/office/drawing/2014/main" val="753660235"/>
                    </a:ext>
                  </a:extLst>
                </a:gridCol>
              </a:tblGrid>
              <a:tr h="682295">
                <a:tc>
                  <a:txBody>
                    <a:bodyPr/>
                    <a:lstStyle/>
                    <a:p>
                      <a:pPr algn="ctr" fontAlgn="ctr"/>
                      <a:r>
                        <a:rPr lang="en-US" sz="1400" b="1" u="none" strike="noStrike" dirty="0">
                          <a:effectLst/>
                          <a:latin typeface="Sitka Heading Semibold" pitchFamily="2" charset="0"/>
                        </a:rPr>
                        <a:t>Model/Components</a:t>
                      </a:r>
                      <a:endParaRPr lang="en-US" sz="1400" b="1" i="0" u="none" strike="noStrike" dirty="0">
                        <a:solidFill>
                          <a:srgbClr val="000000"/>
                        </a:solidFill>
                        <a:effectLst/>
                        <a:latin typeface="Sitka Heading Semibold" pitchFamily="2" charset="0"/>
                        <a:ea typeface="等线" panose="02010600030101010101" pitchFamily="2" charset="-122"/>
                      </a:endParaRPr>
                    </a:p>
                  </a:txBody>
                  <a:tcPr marL="6350" marR="6350" marT="6350" marB="0" anchor="ctr"/>
                </a:tc>
                <a:tc>
                  <a:txBody>
                    <a:bodyPr/>
                    <a:lstStyle/>
                    <a:p>
                      <a:pPr algn="ctr" fontAlgn="ctr"/>
                      <a:r>
                        <a:rPr lang="en-US" sz="1400" b="1" u="none" strike="noStrike" dirty="0" err="1">
                          <a:effectLst/>
                          <a:latin typeface="Sitka Heading Semibold" pitchFamily="2" charset="0"/>
                        </a:rPr>
                        <a:t>NeurSC</a:t>
                      </a:r>
                      <a:endParaRPr lang="en-US" sz="1400" b="1" i="0" u="none" strike="noStrike" dirty="0">
                        <a:solidFill>
                          <a:srgbClr val="000000"/>
                        </a:solidFill>
                        <a:effectLst/>
                        <a:latin typeface="Sitka Heading Semibold" pitchFamily="2" charset="0"/>
                        <a:ea typeface="等线" panose="02010600030101010101" pitchFamily="2" charset="-122"/>
                      </a:endParaRPr>
                    </a:p>
                  </a:txBody>
                  <a:tcPr marL="6350" marR="6350" marT="6350" marB="0" anchor="ctr"/>
                </a:tc>
                <a:tc>
                  <a:txBody>
                    <a:bodyPr/>
                    <a:lstStyle/>
                    <a:p>
                      <a:pPr algn="ctr" fontAlgn="ctr"/>
                      <a:r>
                        <a:rPr lang="en-US" sz="1400" b="1" u="none" strike="noStrike" dirty="0">
                          <a:effectLst/>
                          <a:latin typeface="Sitka Heading Semibold" pitchFamily="2" charset="0"/>
                        </a:rPr>
                        <a:t>NSIC</a:t>
                      </a:r>
                      <a:endParaRPr lang="en-US" sz="1400" b="1" i="0" u="none" strike="noStrike" dirty="0">
                        <a:solidFill>
                          <a:srgbClr val="000000"/>
                        </a:solidFill>
                        <a:effectLst/>
                        <a:latin typeface="Sitka Heading Semibold" pitchFamily="2" charset="0"/>
                        <a:ea typeface="等线" panose="02010600030101010101" pitchFamily="2" charset="-122"/>
                      </a:endParaRPr>
                    </a:p>
                  </a:txBody>
                  <a:tcPr marL="6350" marR="6350" marT="6350" marB="0" anchor="ctr"/>
                </a:tc>
                <a:tc>
                  <a:txBody>
                    <a:bodyPr/>
                    <a:lstStyle/>
                    <a:p>
                      <a:pPr algn="ctr" fontAlgn="ctr"/>
                      <a:r>
                        <a:rPr lang="en-US" sz="1400" b="1" u="none" strike="noStrike" dirty="0">
                          <a:effectLst/>
                          <a:latin typeface="Sitka Heading Semibold" pitchFamily="2" charset="0"/>
                        </a:rPr>
                        <a:t>LSS</a:t>
                      </a:r>
                      <a:endParaRPr lang="en-US" sz="1400" b="1" i="0" u="none" strike="noStrike" dirty="0">
                        <a:solidFill>
                          <a:srgbClr val="000000"/>
                        </a:solidFill>
                        <a:effectLst/>
                        <a:latin typeface="Sitka Heading Semibold" pitchFamily="2" charset="0"/>
                        <a:ea typeface="等线" panose="02010600030101010101" pitchFamily="2" charset="-122"/>
                      </a:endParaRPr>
                    </a:p>
                  </a:txBody>
                  <a:tcPr marL="6350" marR="6350" marT="6350" marB="0" anchor="ctr"/>
                </a:tc>
                <a:extLst>
                  <a:ext uri="{0D108BD9-81ED-4DB2-BD59-A6C34878D82A}">
                    <a16:rowId xmlns:a16="http://schemas.microsoft.com/office/drawing/2014/main" val="1676821253"/>
                  </a:ext>
                </a:extLst>
              </a:tr>
              <a:tr h="756572">
                <a:tc>
                  <a:txBody>
                    <a:bodyPr/>
                    <a:lstStyle/>
                    <a:p>
                      <a:pPr algn="ctr" fontAlgn="ctr"/>
                      <a:r>
                        <a:rPr lang="en-US" sz="1400" b="1" u="none" strike="noStrike" kern="1200" dirty="0">
                          <a:solidFill>
                            <a:schemeClr val="dk1"/>
                          </a:solidFill>
                          <a:effectLst/>
                          <a:latin typeface="Sitka Heading Semibold" pitchFamily="2" charset="0"/>
                          <a:ea typeface="+mn-ea"/>
                          <a:cs typeface="+mn-cs"/>
                        </a:rPr>
                        <a:t>Encoder</a:t>
                      </a:r>
                    </a:p>
                  </a:txBody>
                  <a:tcPr marL="6350" marR="6350" marT="6350" marB="0" anchor="ctr"/>
                </a:tc>
                <a:tc>
                  <a:txBody>
                    <a:bodyPr/>
                    <a:lstStyle/>
                    <a:p>
                      <a:pPr algn="ctr" fontAlgn="ctr"/>
                      <a:r>
                        <a:rPr lang="en-US" sz="1100" u="none" strike="noStrike" dirty="0">
                          <a:effectLst/>
                          <a:latin typeface="Sitka Heading Semibold" pitchFamily="2" charset="0"/>
                        </a:rPr>
                        <a:t>None</a:t>
                      </a:r>
                      <a:br>
                        <a:rPr lang="en-US" sz="1100" u="none" strike="noStrike" dirty="0">
                          <a:effectLst/>
                          <a:latin typeface="Sitka Heading Semibold" pitchFamily="2" charset="0"/>
                        </a:rPr>
                      </a:br>
                      <a:endParaRPr lang="en-US" sz="1100" b="0" i="0" u="none" strike="noStrike" dirty="0">
                        <a:solidFill>
                          <a:srgbClr val="000000"/>
                        </a:solidFill>
                        <a:effectLst/>
                        <a:latin typeface="Sitka Heading Semibold" pitchFamily="2" charset="0"/>
                        <a:ea typeface="等线" panose="02010600030101010101" pitchFamily="2" charset="-122"/>
                      </a:endParaRPr>
                    </a:p>
                  </a:txBody>
                  <a:tcPr marL="6350" marR="6350" marT="6350" marB="0" anchor="ctr"/>
                </a:tc>
                <a:tc>
                  <a:txBody>
                    <a:bodyPr/>
                    <a:lstStyle/>
                    <a:p>
                      <a:pPr algn="ctr" fontAlgn="ctr"/>
                      <a:r>
                        <a:rPr lang="en-US" sz="1100" u="none" strike="noStrike">
                          <a:effectLst/>
                          <a:latin typeface="Sitka Heading Semibold" pitchFamily="2" charset="0"/>
                        </a:rPr>
                        <a:t>Encode the query and data graphs into vectors</a:t>
                      </a:r>
                      <a:endParaRPr lang="en-US" sz="1100" b="0" i="0" u="none" strike="noStrike">
                        <a:solidFill>
                          <a:srgbClr val="000000"/>
                        </a:solidFill>
                        <a:effectLst/>
                        <a:latin typeface="Sitka Heading Semibold" pitchFamily="2" charset="0"/>
                        <a:ea typeface="等线" panose="02010600030101010101" pitchFamily="2" charset="-122"/>
                      </a:endParaRPr>
                    </a:p>
                  </a:txBody>
                  <a:tcPr marL="6350" marR="6350" marT="6350" marB="0" anchor="ctr"/>
                </a:tc>
                <a:tc>
                  <a:txBody>
                    <a:bodyPr/>
                    <a:lstStyle/>
                    <a:p>
                      <a:pPr algn="ctr" fontAlgn="ctr"/>
                      <a:r>
                        <a:rPr lang="en-US" sz="1100" u="none" strike="noStrike" dirty="0">
                          <a:effectLst/>
                          <a:latin typeface="Sitka Heading Semibold" pitchFamily="2" charset="0"/>
                        </a:rPr>
                        <a:t>Encode the substructures of the query graph into vectors</a:t>
                      </a:r>
                      <a:endParaRPr lang="en-US" sz="1100" b="0" i="0" u="none" strike="noStrike" dirty="0">
                        <a:solidFill>
                          <a:srgbClr val="000000"/>
                        </a:solidFill>
                        <a:effectLst/>
                        <a:latin typeface="Sitka Heading Semibold" pitchFamily="2" charset="0"/>
                        <a:ea typeface="等线" panose="02010600030101010101" pitchFamily="2" charset="-122"/>
                      </a:endParaRPr>
                    </a:p>
                  </a:txBody>
                  <a:tcPr marL="6350" marR="6350" marT="6350" marB="0" anchor="ctr"/>
                </a:tc>
                <a:extLst>
                  <a:ext uri="{0D108BD9-81ED-4DB2-BD59-A6C34878D82A}">
                    <a16:rowId xmlns:a16="http://schemas.microsoft.com/office/drawing/2014/main" val="1175183611"/>
                  </a:ext>
                </a:extLst>
              </a:tr>
              <a:tr h="913756">
                <a:tc>
                  <a:txBody>
                    <a:bodyPr/>
                    <a:lstStyle/>
                    <a:p>
                      <a:pPr algn="ctr" fontAlgn="ctr"/>
                      <a:r>
                        <a:rPr lang="en-US" sz="1400" b="1" u="none" strike="noStrike" kern="1200" dirty="0">
                          <a:solidFill>
                            <a:schemeClr val="dk1"/>
                          </a:solidFill>
                          <a:effectLst/>
                          <a:latin typeface="Sitka Heading Semibold" pitchFamily="2" charset="0"/>
                          <a:ea typeface="+mn-ea"/>
                          <a:cs typeface="+mn-cs"/>
                        </a:rPr>
                        <a:t>Decomposer</a:t>
                      </a:r>
                    </a:p>
                  </a:txBody>
                  <a:tcPr marL="6350" marR="6350" marT="6350" marB="0" anchor="ctr"/>
                </a:tc>
                <a:tc>
                  <a:txBody>
                    <a:bodyPr/>
                    <a:lstStyle/>
                    <a:p>
                      <a:pPr algn="ctr" fontAlgn="ctr"/>
                      <a:r>
                        <a:rPr lang="en-US" sz="1100" u="none" strike="noStrike" dirty="0">
                          <a:effectLst/>
                          <a:latin typeface="Sitka Heading Semibold" pitchFamily="2" charset="0"/>
                        </a:rPr>
                        <a:t>Extract simple but representative candidate substructures from the data graph</a:t>
                      </a:r>
                      <a:endParaRPr lang="en-US" sz="1100" b="0" i="0" u="none" strike="noStrike" dirty="0">
                        <a:solidFill>
                          <a:srgbClr val="000000"/>
                        </a:solidFill>
                        <a:effectLst/>
                        <a:latin typeface="Sitka Heading Semibold" pitchFamily="2" charset="0"/>
                        <a:ea typeface="等线" panose="02010600030101010101" pitchFamily="2" charset="-122"/>
                      </a:endParaRPr>
                    </a:p>
                  </a:txBody>
                  <a:tcPr marL="6350" marR="6350" marT="6350" marB="0" anchor="ctr"/>
                </a:tc>
                <a:tc>
                  <a:txBody>
                    <a:bodyPr/>
                    <a:lstStyle/>
                    <a:p>
                      <a:pPr algn="ctr" fontAlgn="ctr"/>
                      <a:r>
                        <a:rPr lang="en-US" sz="1100" u="none" strike="noStrike">
                          <a:effectLst/>
                          <a:latin typeface="Sitka Heading Semibold" pitchFamily="2" charset="0"/>
                        </a:rPr>
                        <a:t>None</a:t>
                      </a:r>
                      <a:br>
                        <a:rPr lang="en-US" sz="1100" u="none" strike="noStrike">
                          <a:effectLst/>
                          <a:latin typeface="Sitka Heading Semibold" pitchFamily="2" charset="0"/>
                        </a:rPr>
                      </a:br>
                      <a:endParaRPr lang="en-US" sz="1100" b="0" i="0" u="none" strike="noStrike">
                        <a:solidFill>
                          <a:srgbClr val="000000"/>
                        </a:solidFill>
                        <a:effectLst/>
                        <a:latin typeface="Sitka Heading Semibold" pitchFamily="2" charset="0"/>
                        <a:ea typeface="等线" panose="02010600030101010101" pitchFamily="2" charset="-122"/>
                      </a:endParaRPr>
                    </a:p>
                  </a:txBody>
                  <a:tcPr marL="6350" marR="6350" marT="6350" marB="0" anchor="ctr"/>
                </a:tc>
                <a:tc>
                  <a:txBody>
                    <a:bodyPr/>
                    <a:lstStyle/>
                    <a:p>
                      <a:pPr algn="ctr" fontAlgn="ctr"/>
                      <a:r>
                        <a:rPr lang="en-US" sz="1100" u="none" strike="noStrike">
                          <a:effectLst/>
                          <a:latin typeface="Sitka Heading Semibold" pitchFamily="2" charset="0"/>
                        </a:rPr>
                        <a:t>Decompose the query graph into smaller substructures</a:t>
                      </a:r>
                      <a:endParaRPr lang="en-US" sz="1100" b="0" i="0" u="none" strike="noStrike">
                        <a:solidFill>
                          <a:srgbClr val="000000"/>
                        </a:solidFill>
                        <a:effectLst/>
                        <a:latin typeface="Sitka Heading Semibold" pitchFamily="2" charset="0"/>
                        <a:ea typeface="等线" panose="02010600030101010101" pitchFamily="2" charset="-122"/>
                      </a:endParaRPr>
                    </a:p>
                  </a:txBody>
                  <a:tcPr marL="6350" marR="6350" marT="6350" marB="0" anchor="ctr"/>
                </a:tc>
                <a:extLst>
                  <a:ext uri="{0D108BD9-81ED-4DB2-BD59-A6C34878D82A}">
                    <a16:rowId xmlns:a16="http://schemas.microsoft.com/office/drawing/2014/main" val="1582560717"/>
                  </a:ext>
                </a:extLst>
              </a:tr>
              <a:tr h="1138482">
                <a:tc>
                  <a:txBody>
                    <a:bodyPr/>
                    <a:lstStyle/>
                    <a:p>
                      <a:pPr algn="ctr" fontAlgn="ctr"/>
                      <a:r>
                        <a:rPr lang="en-US" sz="1400" b="1" u="none" strike="noStrike" kern="1200" dirty="0">
                          <a:solidFill>
                            <a:schemeClr val="dk1"/>
                          </a:solidFill>
                          <a:effectLst/>
                          <a:latin typeface="Sitka Heading Semibold" pitchFamily="2" charset="0"/>
                          <a:ea typeface="+mn-ea"/>
                          <a:cs typeface="+mn-cs"/>
                        </a:rPr>
                        <a:t>Predictor</a:t>
                      </a:r>
                    </a:p>
                  </a:txBody>
                  <a:tcPr marL="6350" marR="6350" marT="6350" marB="0" anchor="ctr"/>
                </a:tc>
                <a:tc>
                  <a:txBody>
                    <a:bodyPr/>
                    <a:lstStyle/>
                    <a:p>
                      <a:pPr algn="ctr" fontAlgn="ctr"/>
                      <a:r>
                        <a:rPr lang="en-US" sz="1100" u="none" strike="noStrike" dirty="0">
                          <a:effectLst/>
                          <a:latin typeface="Sitka Heading Semibold" pitchFamily="2" charset="0"/>
                        </a:rPr>
                        <a:t> Learning-based estimator named </a:t>
                      </a:r>
                      <a:r>
                        <a:rPr lang="en-US" sz="1100" u="none" strike="noStrike" dirty="0" err="1">
                          <a:effectLst/>
                          <a:latin typeface="Sitka Heading Semibold" pitchFamily="2" charset="0"/>
                        </a:rPr>
                        <a:t>WEst</a:t>
                      </a:r>
                      <a:r>
                        <a:rPr lang="en-US" sz="1100" u="none" strike="noStrike" dirty="0">
                          <a:effectLst/>
                          <a:latin typeface="Sitka Heading Semibold" pitchFamily="2" charset="0"/>
                        </a:rPr>
                        <a:t> which produces the subgraph counts prediction with input query graph and candidate substructures.</a:t>
                      </a:r>
                      <a:endParaRPr lang="en-US" sz="1100" b="0" i="0" u="none" strike="noStrike" dirty="0">
                        <a:solidFill>
                          <a:srgbClr val="000000"/>
                        </a:solidFill>
                        <a:effectLst/>
                        <a:latin typeface="Sitka Heading Semibold" pitchFamily="2" charset="0"/>
                        <a:ea typeface="等线" panose="02010600030101010101" pitchFamily="2" charset="-122"/>
                      </a:endParaRPr>
                    </a:p>
                  </a:txBody>
                  <a:tcPr marL="6350" marR="6350" marT="6350" marB="0" anchor="ctr"/>
                </a:tc>
                <a:tc>
                  <a:txBody>
                    <a:bodyPr/>
                    <a:lstStyle/>
                    <a:p>
                      <a:pPr algn="ctr" fontAlgn="ctr"/>
                      <a:r>
                        <a:rPr lang="en-US" sz="1100" u="none" strike="noStrike" dirty="0">
                          <a:effectLst/>
                          <a:latin typeface="Sitka Heading Semibold" pitchFamily="2" charset="0"/>
                        </a:rPr>
                        <a:t>Use </a:t>
                      </a:r>
                      <a:r>
                        <a:rPr lang="en-US" sz="1100" u="none" strike="noStrike" dirty="0" err="1">
                          <a:effectLst/>
                          <a:latin typeface="Sitka Heading Semibold" pitchFamily="2" charset="0"/>
                        </a:rPr>
                        <a:t>DIAMNet</a:t>
                      </a:r>
                      <a:r>
                        <a:rPr lang="en-US" sz="1100" u="none" strike="noStrike" dirty="0">
                          <a:effectLst/>
                          <a:latin typeface="Sitka Heading Semibold" pitchFamily="2" charset="0"/>
                        </a:rPr>
                        <a:t> to predict subgraph counts</a:t>
                      </a:r>
                      <a:endParaRPr lang="en-US" sz="1100" b="0" i="0" u="none" strike="noStrike" dirty="0">
                        <a:solidFill>
                          <a:srgbClr val="000000"/>
                        </a:solidFill>
                        <a:effectLst/>
                        <a:latin typeface="Sitka Heading Semibold" pitchFamily="2" charset="0"/>
                        <a:ea typeface="等线" panose="02010600030101010101" pitchFamily="2" charset="-122"/>
                      </a:endParaRPr>
                    </a:p>
                  </a:txBody>
                  <a:tcPr marL="6350" marR="6350" marT="6350" marB="0" anchor="ctr"/>
                </a:tc>
                <a:tc>
                  <a:txBody>
                    <a:bodyPr/>
                    <a:lstStyle/>
                    <a:p>
                      <a:pPr algn="ctr" fontAlgn="ctr"/>
                      <a:r>
                        <a:rPr lang="en-US" sz="1100" u="none" strike="noStrike" dirty="0">
                          <a:effectLst/>
                          <a:latin typeface="Sitka Heading Semibold" pitchFamily="2" charset="0"/>
                        </a:rPr>
                        <a:t>Use self-attention aggregator to estimate the subgraph count of the query graph</a:t>
                      </a:r>
                      <a:endParaRPr lang="en-US" sz="1100" b="0" i="0" u="none" strike="noStrike" dirty="0">
                        <a:solidFill>
                          <a:srgbClr val="000000"/>
                        </a:solidFill>
                        <a:effectLst/>
                        <a:latin typeface="Sitka Heading Semibold" pitchFamily="2" charset="0"/>
                        <a:ea typeface="等线" panose="02010600030101010101" pitchFamily="2" charset="-122"/>
                      </a:endParaRPr>
                    </a:p>
                  </a:txBody>
                  <a:tcPr marL="6350" marR="6350" marT="6350" marB="0" anchor="ctr"/>
                </a:tc>
                <a:extLst>
                  <a:ext uri="{0D108BD9-81ED-4DB2-BD59-A6C34878D82A}">
                    <a16:rowId xmlns:a16="http://schemas.microsoft.com/office/drawing/2014/main" val="2940308811"/>
                  </a:ext>
                </a:extLst>
              </a:tr>
            </a:tbl>
          </a:graphicData>
        </a:graphic>
      </p:graphicFrame>
      <p:sp>
        <p:nvSpPr>
          <p:cNvPr id="10" name="文本框 9">
            <a:extLst>
              <a:ext uri="{FF2B5EF4-FFF2-40B4-BE49-F238E27FC236}">
                <a16:creationId xmlns:a16="http://schemas.microsoft.com/office/drawing/2014/main" id="{2CA344C0-08AF-822E-BC85-EE302D90EE33}"/>
              </a:ext>
            </a:extLst>
          </p:cNvPr>
          <p:cNvSpPr txBox="1"/>
          <p:nvPr/>
        </p:nvSpPr>
        <p:spPr>
          <a:xfrm>
            <a:off x="89022" y="51191"/>
            <a:ext cx="6212114" cy="369332"/>
          </a:xfrm>
          <a:prstGeom prst="rect">
            <a:avLst/>
          </a:prstGeom>
          <a:noFill/>
        </p:spPr>
        <p:txBody>
          <a:bodyPr wrap="square">
            <a:spAutoFit/>
          </a:bodyPr>
          <a:lstStyle/>
          <a:p>
            <a:pPr marL="45720" indent="0">
              <a:buNone/>
            </a:pPr>
            <a:r>
              <a:rPr lang="en-US" altLang="zh-CN" sz="1800" dirty="0">
                <a:solidFill>
                  <a:schemeClr val="tx1">
                    <a:lumMod val="85000"/>
                  </a:schemeClr>
                </a:solidFill>
                <a:latin typeface="Sitka Heading Semibold" pitchFamily="2" charset="0"/>
              </a:rPr>
              <a:t>Overview</a:t>
            </a:r>
            <a:endParaRPr lang="zh-CN" altLang="en-US" sz="1800" dirty="0">
              <a:solidFill>
                <a:schemeClr val="tx1">
                  <a:lumMod val="85000"/>
                </a:schemeClr>
              </a:solidFill>
              <a:latin typeface="Sitka Heading Semibold" pitchFamily="2" charset="0"/>
            </a:endParaRPr>
          </a:p>
        </p:txBody>
      </p:sp>
    </p:spTree>
    <p:extLst>
      <p:ext uri="{BB962C8B-B14F-4D97-AF65-F5344CB8AC3E}">
        <p14:creationId xmlns:p14="http://schemas.microsoft.com/office/powerpoint/2010/main" val="2672300456"/>
      </p:ext>
    </p:extLst>
  </p:cSld>
  <p:clrMapOvr>
    <a:masterClrMapping/>
  </p:clrMapOvr>
</p:sld>
</file>

<file path=ppt/theme/theme1.xml><?xml version="1.0" encoding="utf-8"?>
<a:theme xmlns:a="http://schemas.openxmlformats.org/drawingml/2006/main" name="teach03 16x9">
  <a:themeElements>
    <a:clrScheme name="自定义 16">
      <a:dk1>
        <a:srgbClr val="363D3D"/>
      </a:dk1>
      <a:lt1>
        <a:sysClr val="window" lastClr="FFFFFF"/>
      </a:lt1>
      <a:dk2>
        <a:srgbClr val="000000"/>
      </a:dk2>
      <a:lt2>
        <a:srgbClr val="E5E8E8"/>
      </a:lt2>
      <a:accent1>
        <a:srgbClr val="2A78A8"/>
      </a:accent1>
      <a:accent2>
        <a:srgbClr val="559937"/>
      </a:accent2>
      <a:accent3>
        <a:srgbClr val="EBCA21"/>
      </a:accent3>
      <a:accent4>
        <a:srgbClr val="EB8D21"/>
      </a:accent4>
      <a:accent5>
        <a:srgbClr val="EB5638"/>
      </a:accent5>
      <a:accent6>
        <a:srgbClr val="3AAFB2"/>
      </a:accent6>
      <a:hlink>
        <a:srgbClr val="3A9CDB"/>
      </a:hlink>
      <a:folHlink>
        <a:srgbClr val="6E54AE"/>
      </a:folHlink>
    </a:clrScheme>
    <a:fontScheme name="自定义 3">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8505542-BCEF-47F2-90D3-D407C4B4B16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1761</TotalTime>
  <Words>1685</Words>
  <Application>Microsoft Office PowerPoint</Application>
  <PresentationFormat>宽屏</PresentationFormat>
  <Paragraphs>176</Paragraphs>
  <Slides>23</Slides>
  <Notes>10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Microsoft YaHei</vt:lpstr>
      <vt:lpstr>Arial</vt:lpstr>
      <vt:lpstr>Calibri</vt:lpstr>
      <vt:lpstr>Sitka Heading Semibold</vt:lpstr>
      <vt:lpstr>Sitka Small Semibold</vt:lpstr>
      <vt:lpstr>Wingdings</vt:lpstr>
      <vt:lpstr>teach03 16x9</vt:lpstr>
      <vt:lpstr>Neural Subgraph Counting with Wasserstein Estimator </vt:lpstr>
      <vt:lpstr>PowerPoint 演示文稿</vt:lpstr>
      <vt:lpstr>Content</vt:lpstr>
      <vt:lpstr>PowerPoint 演示文稿</vt:lpstr>
      <vt:lpstr>What problem does the paper attempt to solve?</vt:lpstr>
      <vt:lpstr>What is the background of this problem?</vt:lpstr>
      <vt:lpstr>What related research exists?</vt:lpstr>
      <vt:lpstr>How did the NeurSC address these limitations?</vt:lpstr>
      <vt:lpstr>The differences between NeurSC and other learning-based models</vt:lpstr>
      <vt:lpstr>PowerPoint 演示文稿</vt:lpstr>
      <vt:lpstr>SUBSTRUCTURE EXTRACTION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cmet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教务处PPT模板003</dc:title>
  <dc:creator>现代教育技术中心</dc:creator>
  <cp:keywords/>
  <cp:lastModifiedBy>oswald penguin</cp:lastModifiedBy>
  <cp:revision>199</cp:revision>
  <dcterms:created xsi:type="dcterms:W3CDTF">2019-09-05T12:12:14Z</dcterms:created>
  <dcterms:modified xsi:type="dcterms:W3CDTF">2023-04-18T17:11:04Z</dcterms:modified>
  <cp:version/>
</cp:coreProperties>
</file>