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3"/>
  </p:notesMasterIdLst>
  <p:handoutMasterIdLst>
    <p:handoutMasterId r:id="rId44"/>
  </p:handoutMasterIdLst>
  <p:sldIdLst>
    <p:sldId id="286" r:id="rId3"/>
    <p:sldId id="289" r:id="rId4"/>
    <p:sldId id="325" r:id="rId5"/>
    <p:sldId id="288" r:id="rId6"/>
    <p:sldId id="265" r:id="rId7"/>
    <p:sldId id="291" r:id="rId8"/>
    <p:sldId id="292" r:id="rId9"/>
    <p:sldId id="294" r:id="rId10"/>
    <p:sldId id="295" r:id="rId11"/>
    <p:sldId id="296" r:id="rId12"/>
    <p:sldId id="298" r:id="rId13"/>
    <p:sldId id="297"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7" r:id="rId41"/>
    <p:sldId id="29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hqi" initials="jhqi" lastIdx="7" clrIdx="0">
    <p:extLst>
      <p:ext uri="{19B8F6BF-5375-455C-9EA6-DF929625EA0E}">
        <p15:presenceInfo xmlns:p15="http://schemas.microsoft.com/office/powerpoint/2012/main" userId="jhq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8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83768" autoAdjust="0"/>
  </p:normalViewPr>
  <p:slideViewPr>
    <p:cSldViewPr snapToGrid="0">
      <p:cViewPr varScale="1">
        <p:scale>
          <a:sx n="89" d="100"/>
          <a:sy n="89" d="100"/>
        </p:scale>
        <p:origin x="64" y="324"/>
      </p:cViewPr>
      <p:guideLst/>
    </p:cSldViewPr>
  </p:slideViewPr>
  <p:outlineViewPr>
    <p:cViewPr>
      <p:scale>
        <a:sx n="33" d="100"/>
        <a:sy n="33" d="100"/>
      </p:scale>
      <p:origin x="0" y="0"/>
    </p:cViewPr>
  </p:outlineViewPr>
  <p:notesTextViewPr>
    <p:cViewPr>
      <p:scale>
        <a:sx n="66" d="100"/>
        <a:sy n="66" d="100"/>
      </p:scale>
      <p:origin x="0" y="0"/>
    </p:cViewPr>
  </p:notesTextViewPr>
  <p:notesViewPr>
    <p:cSldViewPr snapToGrid="0">
      <p:cViewPr varScale="1">
        <p:scale>
          <a:sx n="65" d="100"/>
          <a:sy n="65" d="100"/>
        </p:scale>
        <p:origin x="1818"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20EA5F0D-C1DC-412F-A146-DDB3A74B588F}" type="datetimeFigureOut">
              <a:rPr lang="en-US" altLang="zh-CN"/>
              <a:t>5/5/2023</a:t>
            </a:fld>
            <a:endParaRPr lang="zh-CN"/>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7BAE14B8-3CC9-472D-9BC5-A84D80684DE2}" type="slidenum">
              <a:rPr lang="zh-CN"/>
              <a:t>‹#›</a:t>
            </a:fld>
            <a:endParaRPr lang="zh-CN"/>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A8CDE508-72C8-4AB5-AA9C-1584D31690E0}" type="datetimeFigureOut">
              <a:t>2023/5/5</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7FB667E1-E601-4AAF-B95C-B25720D70A60}" type="slidenum">
              <a:t>‹#›</a:t>
            </a:fld>
            <a:endParaRPr lang="zh-CN"/>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1</a:t>
            </a:fld>
            <a:endParaRPr lang="zh-CN" altLang="en-US"/>
          </a:p>
        </p:txBody>
      </p:sp>
    </p:spTree>
    <p:extLst>
      <p:ext uri="{BB962C8B-B14F-4D97-AF65-F5344CB8AC3E}">
        <p14:creationId xmlns:p14="http://schemas.microsoft.com/office/powerpoint/2010/main" val="2143773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2</a:t>
            </a:fld>
            <a:endParaRPr lang="zh-CN" altLang="en-US"/>
          </a:p>
        </p:txBody>
      </p:sp>
    </p:spTree>
    <p:extLst>
      <p:ext uri="{BB962C8B-B14F-4D97-AF65-F5344CB8AC3E}">
        <p14:creationId xmlns:p14="http://schemas.microsoft.com/office/powerpoint/2010/main" val="3670535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5</a:t>
            </a:fld>
            <a:endParaRPr lang="zh-CN" altLang="en-US"/>
          </a:p>
        </p:txBody>
      </p:sp>
    </p:spTree>
    <p:extLst>
      <p:ext uri="{BB962C8B-B14F-4D97-AF65-F5344CB8AC3E}">
        <p14:creationId xmlns:p14="http://schemas.microsoft.com/office/powerpoint/2010/main" val="880366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B667E1-E601-4AAF-B95C-B25720D70A60}" type="slidenum">
              <a:rPr lang="en-US" altLang="zh-CN" smtClean="0"/>
              <a:t>40</a:t>
            </a:fld>
            <a:endParaRPr lang="zh-CN" altLang="en-US"/>
          </a:p>
        </p:txBody>
      </p:sp>
    </p:spTree>
    <p:extLst>
      <p:ext uri="{BB962C8B-B14F-4D97-AF65-F5344CB8AC3E}">
        <p14:creationId xmlns:p14="http://schemas.microsoft.com/office/powerpoint/2010/main" val="2878953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0473" y="1728000"/>
            <a:ext cx="13068237" cy="3794943"/>
          </a:xfrm>
          <a:prstGeom prst="rect">
            <a:avLst/>
          </a:prstGeom>
        </p:spPr>
      </p:pic>
      <p:sp>
        <p:nvSpPr>
          <p:cNvPr id="8" name="矩形 7"/>
          <p:cNvSpPr/>
          <p:nvPr/>
        </p:nvSpPr>
        <p:spPr>
          <a:xfrm>
            <a:off x="-2" y="0"/>
            <a:ext cx="12188827" cy="172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9" name="矩形 8"/>
          <p:cNvSpPr/>
          <p:nvPr/>
        </p:nvSpPr>
        <p:spPr>
          <a:xfrm>
            <a:off x="3173" y="5130000"/>
            <a:ext cx="12188827" cy="172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2" name="标题 1"/>
          <p:cNvSpPr>
            <a:spLocks noGrp="1"/>
          </p:cNvSpPr>
          <p:nvPr>
            <p:ph type="ctrTitle" hasCustomPrompt="1"/>
          </p:nvPr>
        </p:nvSpPr>
        <p:spPr>
          <a:xfrm>
            <a:off x="596900" y="2941018"/>
            <a:ext cx="10998200" cy="907181"/>
          </a:xfrm>
          <a:prstGeom prst="rect">
            <a:avLst/>
          </a:prstGeom>
        </p:spPr>
        <p:txBody>
          <a:bodyPr anchor="t"/>
          <a:lstStyle>
            <a:lvl1pPr algn="ctr" latinLnBrk="0">
              <a:defRPr lang="zh-CN" sz="6000" b="1"/>
            </a:lvl1pPr>
          </a:lstStyle>
          <a:p>
            <a:r>
              <a:rPr lang="zh-CN" altLang="en-US" dirty="0"/>
              <a:t>标测试题</a:t>
            </a:r>
            <a:endParaRPr lang="zh-CN" dirty="0"/>
          </a:p>
        </p:txBody>
      </p:sp>
      <p:sp>
        <p:nvSpPr>
          <p:cNvPr id="3" name="副标题 2"/>
          <p:cNvSpPr>
            <a:spLocks noGrp="1"/>
          </p:cNvSpPr>
          <p:nvPr>
            <p:ph type="subTitle" idx="1" hasCustomPrompt="1"/>
          </p:nvPr>
        </p:nvSpPr>
        <p:spPr>
          <a:xfrm>
            <a:off x="596900" y="2105063"/>
            <a:ext cx="10998200" cy="748871"/>
          </a:xfrm>
          <a:prstGeom prst="rect">
            <a:avLst/>
          </a:prstGeom>
        </p:spPr>
        <p:txBody>
          <a:bodyPr anchor="b">
            <a:noAutofit/>
          </a:bodyPr>
          <a:lstStyle>
            <a:lvl1pPr marL="0" indent="0" algn="ctr" latinLnBrk="0">
              <a:spcBef>
                <a:spcPts val="0"/>
              </a:spcBef>
              <a:buNone/>
              <a:defRPr lang="zh-CN" sz="2800" cap="all" baseline="0"/>
            </a:lvl1pPr>
            <a:lvl2pPr marL="457200" indent="0" algn="ctr" latinLnBrk="0">
              <a:buNone/>
              <a:defRPr lang="zh-CN" sz="2800"/>
            </a:lvl2pPr>
            <a:lvl3pPr marL="914400" indent="0" algn="ctr" latinLnBrk="0">
              <a:buNone/>
              <a:defRPr lang="zh-CN" sz="2400"/>
            </a:lvl3pPr>
            <a:lvl4pPr marL="1371600" indent="0" algn="ctr" latinLnBrk="0">
              <a:buNone/>
              <a:defRPr lang="zh-CN" sz="2000"/>
            </a:lvl4pPr>
            <a:lvl5pPr marL="1828800" indent="0" algn="ctr" latinLnBrk="0">
              <a:buNone/>
              <a:defRPr lang="zh-CN" sz="2000"/>
            </a:lvl5pPr>
            <a:lvl6pPr marL="2286000" indent="0" algn="ctr" latinLnBrk="0">
              <a:buNone/>
              <a:defRPr lang="zh-CN" sz="2000"/>
            </a:lvl6pPr>
            <a:lvl7pPr marL="2743200" indent="0" algn="ctr" latinLnBrk="0">
              <a:buNone/>
              <a:defRPr lang="zh-CN" sz="2000"/>
            </a:lvl7pPr>
            <a:lvl8pPr marL="3200400" indent="0" algn="ctr" latinLnBrk="0">
              <a:buNone/>
              <a:defRPr lang="zh-CN" sz="2000"/>
            </a:lvl8pPr>
            <a:lvl9pPr marL="3657600" indent="0" algn="ctr" latinLnBrk="0">
              <a:buNone/>
              <a:defRPr lang="zh-CN" sz="2000"/>
            </a:lvl9pPr>
          </a:lstStyle>
          <a:p>
            <a:r>
              <a:rPr lang="zh-CN" altLang="en-US" dirty="0"/>
              <a:t>副标题</a:t>
            </a:r>
            <a:endParaRPr lang="zh-CN" dirty="0"/>
          </a:p>
        </p:txBody>
      </p:sp>
      <p:sp>
        <p:nvSpPr>
          <p:cNvPr id="12" name="文本占位符 11"/>
          <p:cNvSpPr>
            <a:spLocks noGrp="1"/>
          </p:cNvSpPr>
          <p:nvPr>
            <p:ph type="body" sz="quarter" idx="10" hasCustomPrompt="1"/>
          </p:nvPr>
        </p:nvSpPr>
        <p:spPr>
          <a:xfrm>
            <a:off x="4239684" y="4509069"/>
            <a:ext cx="3712633" cy="269875"/>
          </a:xfrm>
          <a:prstGeom prst="rect">
            <a:avLst/>
          </a:prstGeom>
        </p:spPr>
        <p:txBody>
          <a:bodyPr>
            <a:noAutofit/>
          </a:bodyPr>
          <a:lstStyle>
            <a:lvl1pPr marL="45720" indent="0" algn="ctr">
              <a:buFontTx/>
              <a:buNone/>
              <a:defRPr sz="1600">
                <a:solidFill>
                  <a:schemeClr val="tx1">
                    <a:lumMod val="75000"/>
                  </a:schemeClr>
                </a:solidFill>
              </a:defRPr>
            </a:lvl1pPr>
          </a:lstStyle>
          <a:p>
            <a:pPr lvl="0"/>
            <a:r>
              <a:rPr lang="zh-CN" altLang="en-US" dirty="0"/>
              <a:t>报告人  职务</a:t>
            </a:r>
          </a:p>
        </p:txBody>
      </p:sp>
      <p:grpSp>
        <p:nvGrpSpPr>
          <p:cNvPr id="10" name="组合 9"/>
          <p:cNvGrpSpPr>
            <a:grpSpLocks noChangeAspect="1"/>
          </p:cNvGrpSpPr>
          <p:nvPr userDrawn="1"/>
        </p:nvGrpSpPr>
        <p:grpSpPr>
          <a:xfrm>
            <a:off x="4910879" y="3971919"/>
            <a:ext cx="2370243" cy="400136"/>
            <a:chOff x="8729725" y="4570716"/>
            <a:chExt cx="2830513" cy="477838"/>
          </a:xfrm>
          <a:solidFill>
            <a:schemeClr val="tx1">
              <a:alpha val="50000"/>
            </a:schemeClr>
          </a:solidFill>
        </p:grpSpPr>
        <p:sp>
          <p:nvSpPr>
            <p:cNvPr id="13"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382882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录页">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6912" y="133959"/>
            <a:ext cx="13068237" cy="3794943"/>
          </a:xfrm>
          <a:prstGeom prst="rect">
            <a:avLst/>
          </a:prstGeom>
        </p:spPr>
      </p:pic>
      <p:pic>
        <p:nvPicPr>
          <p:cNvPr id="35" name="图片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178" y="3481299"/>
            <a:ext cx="13068237" cy="3794943"/>
          </a:xfrm>
          <a:prstGeom prst="rect">
            <a:avLst/>
          </a:prstGeom>
        </p:spPr>
      </p:pic>
      <p:sp>
        <p:nvSpPr>
          <p:cNvPr id="8" name="矩形 7"/>
          <p:cNvSpPr/>
          <p:nvPr/>
        </p:nvSpPr>
        <p:spPr>
          <a:xfrm>
            <a:off x="-2" y="0"/>
            <a:ext cx="12188827" cy="62653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9" name="矩形 8"/>
          <p:cNvSpPr/>
          <p:nvPr/>
        </p:nvSpPr>
        <p:spPr>
          <a:xfrm>
            <a:off x="3173" y="6468532"/>
            <a:ext cx="12188827" cy="389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p>
        </p:txBody>
      </p:sp>
      <p:sp>
        <p:nvSpPr>
          <p:cNvPr id="2" name="标题 1"/>
          <p:cNvSpPr>
            <a:spLocks noGrp="1"/>
          </p:cNvSpPr>
          <p:nvPr>
            <p:ph type="ctrTitle" hasCustomPrompt="1"/>
          </p:nvPr>
        </p:nvSpPr>
        <p:spPr>
          <a:xfrm>
            <a:off x="596899" y="1249635"/>
            <a:ext cx="2445379" cy="4702272"/>
          </a:xfrm>
          <a:prstGeom prst="rect">
            <a:avLst/>
          </a:prstGeom>
        </p:spPr>
        <p:txBody>
          <a:bodyPr anchor="t"/>
          <a:lstStyle>
            <a:lvl1pPr algn="r" latinLnBrk="0">
              <a:defRPr lang="zh-CN" sz="5400" b="1">
                <a:solidFill>
                  <a:schemeClr val="accent2">
                    <a:lumMod val="40000"/>
                    <a:lumOff val="60000"/>
                  </a:schemeClr>
                </a:solidFill>
              </a:defRPr>
            </a:lvl1pPr>
          </a:lstStyle>
          <a:p>
            <a:r>
              <a:rPr lang="zh-CN" altLang="en-US" dirty="0"/>
              <a:t>目录</a:t>
            </a:r>
            <a:endParaRPr lang="zh-CN" dirty="0"/>
          </a:p>
        </p:txBody>
      </p:sp>
      <p:sp>
        <p:nvSpPr>
          <p:cNvPr id="5" name="文本占位符 4"/>
          <p:cNvSpPr>
            <a:spLocks noGrp="1"/>
          </p:cNvSpPr>
          <p:nvPr>
            <p:ph type="body" sz="quarter" idx="10"/>
          </p:nvPr>
        </p:nvSpPr>
        <p:spPr>
          <a:xfrm>
            <a:off x="3736544" y="1249636"/>
            <a:ext cx="7828393" cy="4702271"/>
          </a:xfrm>
          <a:prstGeom prst="rect">
            <a:avLst/>
          </a:prstGeom>
        </p:spPr>
        <p:txBody>
          <a:bodyPr/>
          <a:lstStyle>
            <a:lvl1pPr>
              <a:lnSpc>
                <a:spcPct val="120000"/>
              </a:lnSpc>
              <a:defRPr sz="3600"/>
            </a:lvl1pPr>
          </a:lstStyle>
          <a:p>
            <a:pPr lvl="0"/>
            <a:r>
              <a:rPr lang="zh-CN" altLang="en-US" dirty="0"/>
              <a:t>编辑母版文本样式</a:t>
            </a:r>
          </a:p>
        </p:txBody>
      </p:sp>
    </p:spTree>
    <p:extLst>
      <p:ext uri="{BB962C8B-B14F-4D97-AF65-F5344CB8AC3E}">
        <p14:creationId xmlns:p14="http://schemas.microsoft.com/office/powerpoint/2010/main" val="1339830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0" y="375336"/>
            <a:ext cx="12192000" cy="6107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a:spLocks noGrp="1"/>
          </p:cNvSpPr>
          <p:nvPr>
            <p:ph type="title" hasCustomPrompt="1"/>
          </p:nvPr>
        </p:nvSpPr>
        <p:spPr>
          <a:xfrm>
            <a:off x="1598507" y="797052"/>
            <a:ext cx="8994987" cy="2359152"/>
          </a:xfrm>
          <a:prstGeom prst="rect">
            <a:avLst/>
          </a:prstGeom>
        </p:spPr>
        <p:txBody>
          <a:bodyPr anchor="b">
            <a:normAutofit/>
          </a:bodyPr>
          <a:lstStyle>
            <a:lvl1pPr algn="l" latinLnBrk="0">
              <a:defRPr lang="zh-CN" sz="5400" b="1"/>
            </a:lvl1pPr>
          </a:lstStyle>
          <a:p>
            <a:r>
              <a:rPr lang="zh-CN" altLang="en-US" dirty="0"/>
              <a:t>小节标题</a:t>
            </a:r>
            <a:endParaRPr lang="zh-CN" dirty="0"/>
          </a:p>
        </p:txBody>
      </p:sp>
      <p:sp>
        <p:nvSpPr>
          <p:cNvPr id="3" name="文本占位符 2"/>
          <p:cNvSpPr>
            <a:spLocks noGrp="1"/>
          </p:cNvSpPr>
          <p:nvPr>
            <p:ph type="body" idx="1" hasCustomPrompt="1"/>
          </p:nvPr>
        </p:nvSpPr>
        <p:spPr>
          <a:xfrm>
            <a:off x="1598507" y="3238500"/>
            <a:ext cx="8994987" cy="841248"/>
          </a:xfrm>
          <a:prstGeom prst="rect">
            <a:avLst/>
          </a:prstGeom>
        </p:spPr>
        <p:txBody>
          <a:bodyPr anchor="t"/>
          <a:lstStyle>
            <a:lvl1pPr marL="0" indent="0" algn="l" latinLnBrk="0">
              <a:spcBef>
                <a:spcPts val="0"/>
              </a:spcBef>
              <a:buNone/>
              <a:defRPr lang="zh-CN" sz="2800" cap="all" baseline="0">
                <a:solidFill>
                  <a:schemeClr val="tx1">
                    <a:tint val="75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dirty="0"/>
              <a:t>副标题</a:t>
            </a:r>
          </a:p>
        </p:txBody>
      </p:sp>
      <p:grpSp>
        <p:nvGrpSpPr>
          <p:cNvPr id="31" name="组合 30"/>
          <p:cNvGrpSpPr>
            <a:grpSpLocks noChangeAspect="1"/>
          </p:cNvGrpSpPr>
          <p:nvPr userDrawn="1"/>
        </p:nvGrpSpPr>
        <p:grpSpPr>
          <a:xfrm>
            <a:off x="10654765" y="6553202"/>
            <a:ext cx="1395151" cy="235523"/>
            <a:chOff x="8729725" y="4570716"/>
            <a:chExt cx="2830513" cy="477838"/>
          </a:xfrm>
          <a:solidFill>
            <a:schemeClr val="tx1">
              <a:alpha val="70000"/>
            </a:schemeClr>
          </a:solidFill>
        </p:grpSpPr>
        <p:sp>
          <p:nvSpPr>
            <p:cNvPr id="32"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715843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98500" y="467360"/>
            <a:ext cx="10795000" cy="898144"/>
          </a:xfrm>
          <a:prstGeom prst="rect">
            <a:avLst/>
          </a:prstGeom>
        </p:spPr>
        <p:txBody>
          <a:bodyPr anchor="b"/>
          <a:lstStyle>
            <a:lvl1pPr>
              <a:defRPr>
                <a:solidFill>
                  <a:schemeClr val="accent2">
                    <a:lumMod val="40000"/>
                    <a:lumOff val="60000"/>
                  </a:schemeClr>
                </a:solidFill>
              </a:defRPr>
            </a:lvl1pPr>
          </a:lstStyle>
          <a:p>
            <a:r>
              <a:rPr lang="zh-CN" altLang="en-US" dirty="0"/>
              <a:t>单击此处编辑母版标题样式</a:t>
            </a:r>
            <a:endParaRPr lang="zh-CN" dirty="0"/>
          </a:p>
        </p:txBody>
      </p:sp>
      <p:sp>
        <p:nvSpPr>
          <p:cNvPr id="3" name="内容占位符 2"/>
          <p:cNvSpPr>
            <a:spLocks noGrp="1"/>
          </p:cNvSpPr>
          <p:nvPr>
            <p:ph idx="1"/>
          </p:nvPr>
        </p:nvSpPr>
        <p:spPr>
          <a:xfrm>
            <a:off x="698500" y="1626669"/>
            <a:ext cx="10795000" cy="4402912"/>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Tree>
    <p:extLst>
      <p:ext uri="{BB962C8B-B14F-4D97-AF65-F5344CB8AC3E}">
        <p14:creationId xmlns:p14="http://schemas.microsoft.com/office/powerpoint/2010/main" val="4159342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98501" y="1626669"/>
            <a:ext cx="5087619" cy="4399227"/>
          </a:xfrm>
          <a:prstGeom prst="rect">
            <a:avLst/>
          </a:prstGeo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4" name="内容占位符 3"/>
          <p:cNvSpPr>
            <a:spLocks noGrp="1"/>
          </p:cNvSpPr>
          <p:nvPr>
            <p:ph sz="half" idx="2"/>
          </p:nvPr>
        </p:nvSpPr>
        <p:spPr>
          <a:xfrm>
            <a:off x="6405880" y="1626669"/>
            <a:ext cx="5087619" cy="4399227"/>
          </a:xfrm>
          <a:prstGeom prst="rect">
            <a:avLst/>
          </a:prstGeo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9" name="标题 1"/>
          <p:cNvSpPr>
            <a:spLocks noGrp="1"/>
          </p:cNvSpPr>
          <p:nvPr>
            <p:ph type="title"/>
          </p:nvPr>
        </p:nvSpPr>
        <p:spPr>
          <a:xfrm>
            <a:off x="698500" y="467360"/>
            <a:ext cx="10795000" cy="898144"/>
          </a:xfrm>
          <a:prstGeom prst="rect">
            <a:avLst/>
          </a:prstGeom>
        </p:spPr>
        <p:txBody>
          <a:bodyPr anchor="b"/>
          <a:lstStyle>
            <a:lvl1pPr>
              <a:defRPr>
                <a:solidFill>
                  <a:schemeClr val="accent2">
                    <a:lumMod val="40000"/>
                    <a:lumOff val="60000"/>
                  </a:schemeClr>
                </a:solidFill>
              </a:defRPr>
            </a:lvl1pPr>
          </a:lstStyle>
          <a:p>
            <a:r>
              <a:rPr lang="zh-CN" altLang="en-US" dirty="0"/>
              <a:t>单击此处编辑母版标题样式</a:t>
            </a:r>
            <a:endParaRPr lang="zh-CN" dirty="0"/>
          </a:p>
        </p:txBody>
      </p:sp>
    </p:spTree>
    <p:extLst>
      <p:ext uri="{BB962C8B-B14F-4D97-AF65-F5344CB8AC3E}">
        <p14:creationId xmlns:p14="http://schemas.microsoft.com/office/powerpoint/2010/main" val="2923056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98501" y="1608864"/>
            <a:ext cx="5087619" cy="473936"/>
          </a:xfrm>
          <a:prstGeom prst="rect">
            <a:avLst/>
          </a:prstGeom>
        </p:spPr>
        <p:txBody>
          <a:bodyPr anchor="ctr">
            <a:normAutofit/>
          </a:bodyPr>
          <a:lstStyle>
            <a:lvl1pPr marL="0" indent="0" latinLnBrk="0">
              <a:spcBef>
                <a:spcPts val="0"/>
              </a:spcBef>
              <a:buNone/>
              <a:defRPr lang="zh-CN" sz="2000" b="0" cap="all" baseline="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dirty="0"/>
              <a:t>单击此处编辑母版文本样式</a:t>
            </a:r>
          </a:p>
        </p:txBody>
      </p:sp>
      <p:sp>
        <p:nvSpPr>
          <p:cNvPr id="5" name="文本占位符 4"/>
          <p:cNvSpPr>
            <a:spLocks noGrp="1"/>
          </p:cNvSpPr>
          <p:nvPr>
            <p:ph type="body" sz="quarter" idx="3"/>
          </p:nvPr>
        </p:nvSpPr>
        <p:spPr>
          <a:xfrm>
            <a:off x="6405880" y="1608864"/>
            <a:ext cx="5087619" cy="473936"/>
          </a:xfrm>
          <a:prstGeom prst="rect">
            <a:avLst/>
          </a:prstGeom>
        </p:spPr>
        <p:txBody>
          <a:bodyPr anchor="ctr">
            <a:normAutofit/>
          </a:bodyPr>
          <a:lstStyle>
            <a:lvl1pPr marL="0" indent="0" latinLnBrk="0">
              <a:spcBef>
                <a:spcPts val="0"/>
              </a:spcBef>
              <a:buNone/>
              <a:defRPr lang="zh-CN" sz="2000" b="0" cap="all" baseline="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dirty="0"/>
              <a:t>单击此处编辑母版文本样式</a:t>
            </a:r>
          </a:p>
        </p:txBody>
      </p:sp>
      <p:sp>
        <p:nvSpPr>
          <p:cNvPr id="11" name="内容占位符 2"/>
          <p:cNvSpPr>
            <a:spLocks noGrp="1"/>
          </p:cNvSpPr>
          <p:nvPr>
            <p:ph sz="half" idx="10"/>
          </p:nvPr>
        </p:nvSpPr>
        <p:spPr>
          <a:xfrm>
            <a:off x="698501" y="2232732"/>
            <a:ext cx="5087619" cy="2097968"/>
          </a:xfrm>
          <a:prstGeom prst="rect">
            <a:avLst/>
          </a:prstGeom>
        </p:spPr>
        <p:txBody>
          <a:bodyPr>
            <a:normAutofit/>
          </a:bodyPr>
          <a:lstStyle>
            <a:lvl1pPr latinLnBrk="0">
              <a:defRPr lang="zh-CN" altLang="en-US" dirty="0" smtClean="0"/>
            </a:lvl1pPr>
            <a:lvl2pPr latinLnBrk="0">
              <a:defRPr lang="zh-CN" altLang="en-US" dirty="0" smtClean="0"/>
            </a:lvl2pPr>
            <a:lvl3pPr latinLnBrk="0">
              <a:defRPr lang="zh-CN" altLang="en-US" dirty="0" smtClean="0"/>
            </a:lvl3pPr>
            <a:lvl4pPr latinLnBrk="0">
              <a:defRPr lang="zh-CN" altLang="en-US" dirty="0" smtClean="0"/>
            </a:lvl4pPr>
            <a:lvl5pPr latinLnBrk="0">
              <a:defRPr lang="zh-CN" dirty="0"/>
            </a:lvl5pPr>
            <a:lvl6pPr latinLnBrk="0">
              <a:defRPr lang="zh-CN" sz="1400"/>
            </a:lvl6pPr>
            <a:lvl7pPr latinLnBrk="0">
              <a:defRPr lang="zh-CN" sz="1400"/>
            </a:lvl7pPr>
            <a:lvl8pPr latinLnBrk="0">
              <a:defRPr lang="zh-CN" sz="1400"/>
            </a:lvl8pPr>
            <a:lvl9pPr latinLnBrk="0">
              <a:defRPr lang="zh-CN" sz="14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12" name="内容占位符 3"/>
          <p:cNvSpPr>
            <a:spLocks noGrp="1"/>
          </p:cNvSpPr>
          <p:nvPr>
            <p:ph sz="half" idx="2"/>
          </p:nvPr>
        </p:nvSpPr>
        <p:spPr>
          <a:xfrm>
            <a:off x="6405880" y="2232732"/>
            <a:ext cx="5087619" cy="2097968"/>
          </a:xfrm>
          <a:prstGeom prst="rect">
            <a:avLst/>
          </a:prstGeom>
        </p:spPr>
        <p:txBody>
          <a:bodyPr>
            <a:normAutofit/>
          </a:bodyPr>
          <a:lstStyle>
            <a:lvl1pPr latinLnBrk="0">
              <a:defRPr lang="zh-CN" altLang="en-US" dirty="0" smtClean="0"/>
            </a:lvl1pPr>
            <a:lvl2pPr latinLnBrk="0">
              <a:defRPr lang="zh-CN" altLang="en-US" dirty="0" smtClean="0"/>
            </a:lvl2pPr>
            <a:lvl3pPr latinLnBrk="0">
              <a:defRPr lang="zh-CN" altLang="en-US" dirty="0" smtClean="0"/>
            </a:lvl3pPr>
            <a:lvl4pPr latinLnBrk="0">
              <a:defRPr lang="zh-CN" altLang="en-US" dirty="0" smtClean="0"/>
            </a:lvl4pPr>
            <a:lvl5pPr latinLnBrk="0">
              <a:defRPr lang="zh-CN" dirty="0"/>
            </a:lvl5pPr>
            <a:lvl6pPr latinLnBrk="0">
              <a:defRPr lang="zh-CN" sz="1400"/>
            </a:lvl6pPr>
            <a:lvl7pPr latinLnBrk="0">
              <a:defRPr lang="zh-CN" sz="1400"/>
            </a:lvl7pPr>
            <a:lvl8pPr latinLnBrk="0">
              <a:defRPr lang="zh-CN" sz="1400"/>
            </a:lvl8pPr>
            <a:lvl9pPr latinLnBrk="0">
              <a:defRPr lang="zh-CN" sz="14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14" name="标题 1"/>
          <p:cNvSpPr>
            <a:spLocks noGrp="1"/>
          </p:cNvSpPr>
          <p:nvPr>
            <p:ph type="title"/>
          </p:nvPr>
        </p:nvSpPr>
        <p:spPr>
          <a:xfrm>
            <a:off x="698500" y="467360"/>
            <a:ext cx="10795000" cy="898144"/>
          </a:xfrm>
          <a:prstGeom prst="rect">
            <a:avLst/>
          </a:prstGeom>
        </p:spPr>
        <p:txBody>
          <a:bodyPr anchor="b"/>
          <a:lstStyle>
            <a:lvl1pPr>
              <a:defRPr>
                <a:solidFill>
                  <a:schemeClr val="accent2">
                    <a:lumMod val="40000"/>
                    <a:lumOff val="60000"/>
                  </a:schemeClr>
                </a:solidFill>
              </a:defRPr>
            </a:lvl1pPr>
          </a:lstStyle>
          <a:p>
            <a:r>
              <a:rPr lang="zh-CN" altLang="en-US" dirty="0"/>
              <a:t>单击此处编辑母版标题样式</a:t>
            </a:r>
            <a:endParaRPr lang="zh-CN" dirty="0"/>
          </a:p>
        </p:txBody>
      </p:sp>
      <p:sp>
        <p:nvSpPr>
          <p:cNvPr id="18" name="文本占位符 17"/>
          <p:cNvSpPr>
            <a:spLocks noGrp="1"/>
          </p:cNvSpPr>
          <p:nvPr>
            <p:ph type="body" sz="quarter" idx="11"/>
          </p:nvPr>
        </p:nvSpPr>
        <p:spPr>
          <a:xfrm>
            <a:off x="698500" y="4483100"/>
            <a:ext cx="5088467" cy="16510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 name="文本占位符 17"/>
          <p:cNvSpPr>
            <a:spLocks noGrp="1"/>
          </p:cNvSpPr>
          <p:nvPr>
            <p:ph type="body" sz="quarter" idx="12"/>
          </p:nvPr>
        </p:nvSpPr>
        <p:spPr>
          <a:xfrm>
            <a:off x="6405880" y="4483100"/>
            <a:ext cx="5088467" cy="16510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57080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5570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7470648" y="2350008"/>
            <a:ext cx="4206240" cy="1993392"/>
          </a:xfrm>
          <a:prstGeom prst="rect">
            <a:avLst/>
          </a:prstGeom>
        </p:spPr>
        <p:txBody>
          <a:bodyPr anchor="b">
            <a:normAutofit/>
          </a:bodyPr>
          <a:lstStyle>
            <a:lvl1pPr latinLnBrk="0">
              <a:defRPr lang="zh-CN" sz="3400" b="0"/>
            </a:lvl1pPr>
          </a:lstStyle>
          <a:p>
            <a:r>
              <a:rPr lang="zh-CN" altLang="en-US"/>
              <a:t>单击此处编辑母版标题样式</a:t>
            </a:r>
            <a:endParaRPr lang="zh-CN"/>
          </a:p>
        </p:txBody>
      </p:sp>
      <p:sp>
        <p:nvSpPr>
          <p:cNvPr id="3" name="内容占位符 2"/>
          <p:cNvSpPr>
            <a:spLocks noGrp="1"/>
          </p:cNvSpPr>
          <p:nvPr>
            <p:ph idx="1"/>
          </p:nvPr>
        </p:nvSpPr>
        <p:spPr>
          <a:xfrm>
            <a:off x="457200" y="758952"/>
            <a:ext cx="6629400" cy="5330952"/>
          </a:xfrm>
          <a:prstGeom prst="rect">
            <a:avLst/>
          </a:prstGeo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文本占位符 3"/>
          <p:cNvSpPr>
            <a:spLocks noGrp="1"/>
          </p:cNvSpPr>
          <p:nvPr>
            <p:ph type="body" sz="half" idx="2"/>
          </p:nvPr>
        </p:nvSpPr>
        <p:spPr>
          <a:xfrm>
            <a:off x="7470648" y="4361688"/>
            <a:ext cx="4206240" cy="1728216"/>
          </a:xfrm>
          <a:prstGeom prst="rect">
            <a:avLst/>
          </a:prstGeom>
        </p:spPr>
        <p:txBody>
          <a:bodyPr>
            <a:normAutofit/>
          </a:bodyPr>
          <a:lstStyle>
            <a:lvl1pPr marL="0" indent="0" latinLnBrk="0">
              <a:spcBef>
                <a:spcPts val="1200"/>
              </a:spcBef>
              <a:buNone/>
              <a:defRPr lang="zh-CN" sz="16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Tree>
    <p:extLst>
      <p:ext uri="{BB962C8B-B14F-4D97-AF65-F5344CB8AC3E}">
        <p14:creationId xmlns:p14="http://schemas.microsoft.com/office/powerpoint/2010/main" val="1435946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7470648" y="2350008"/>
            <a:ext cx="4206240" cy="1993392"/>
          </a:xfrm>
          <a:prstGeom prst="rect">
            <a:avLst/>
          </a:prstGeom>
        </p:spPr>
        <p:txBody>
          <a:bodyPr anchor="b">
            <a:normAutofit/>
          </a:bodyPr>
          <a:lstStyle>
            <a:lvl1pPr latinLnBrk="0">
              <a:defRPr lang="zh-CN" sz="3400" b="0"/>
            </a:lvl1pPr>
          </a:lstStyle>
          <a:p>
            <a:r>
              <a:rPr lang="zh-CN" altLang="en-US"/>
              <a:t>单击此处编辑母版标题样式</a:t>
            </a:r>
            <a:endParaRPr lang="zh-CN"/>
          </a:p>
        </p:txBody>
      </p:sp>
      <p:sp>
        <p:nvSpPr>
          <p:cNvPr id="3" name="图片占位符 2"/>
          <p:cNvSpPr>
            <a:spLocks noGrp="1"/>
          </p:cNvSpPr>
          <p:nvPr>
            <p:ph type="pic" idx="1"/>
          </p:nvPr>
        </p:nvSpPr>
        <p:spPr>
          <a:xfrm>
            <a:off x="301752" y="502920"/>
            <a:ext cx="6702552" cy="5843016"/>
          </a:xfrm>
          <a:prstGeom prst="rect">
            <a:avLst/>
          </a:prstGeom>
          <a:solidFill>
            <a:schemeClr val="accent1">
              <a:lumMod val="40000"/>
              <a:lumOff val="60000"/>
            </a:schemeClr>
          </a:solidFill>
        </p:spPr>
        <p:txBody>
          <a:bodyPr/>
          <a:lstStyle>
            <a:lvl1pPr marL="0" indent="0" algn="ctr" latinLnBrk="0">
              <a:buNone/>
              <a:defRPr lang="zh-CN" sz="3200">
                <a:solidFill>
                  <a:schemeClr val="bg1"/>
                </a:solidFill>
              </a:defRPr>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7470648" y="4361688"/>
            <a:ext cx="4206240" cy="1728216"/>
          </a:xfrm>
          <a:prstGeom prst="rect">
            <a:avLst/>
          </a:prstGeom>
        </p:spPr>
        <p:txBody>
          <a:bodyPr>
            <a:normAutofit/>
          </a:bodyPr>
          <a:lstStyle>
            <a:lvl1pPr marL="0" indent="0" latinLnBrk="0">
              <a:spcBef>
                <a:spcPts val="1200"/>
              </a:spcBef>
              <a:buNone/>
              <a:defRPr lang="zh-CN" sz="16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Tree>
    <p:extLst>
      <p:ext uri="{BB962C8B-B14F-4D97-AF65-F5344CB8AC3E}">
        <p14:creationId xmlns:p14="http://schemas.microsoft.com/office/powerpoint/2010/main" val="1371734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6467476"/>
            <a:ext cx="12188827" cy="390525"/>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tLang="en-US" sz="1800">
              <a:latin typeface="Microsoft YaHei" panose="020B0503020204020204" pitchFamily="34" charset="-122"/>
              <a:ea typeface="Microsoft YaHei" panose="020B0503020204020204" pitchFamily="34" charset="-122"/>
            </a:endParaRPr>
          </a:p>
        </p:txBody>
      </p:sp>
      <p:sp>
        <p:nvSpPr>
          <p:cNvPr id="12" name="矩形 11"/>
          <p:cNvSpPr/>
          <p:nvPr userDrawn="1"/>
        </p:nvSpPr>
        <p:spPr>
          <a:xfrm>
            <a:off x="0" y="833120"/>
            <a:ext cx="222251" cy="49174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grpSp>
        <p:nvGrpSpPr>
          <p:cNvPr id="5" name="组合 4"/>
          <p:cNvGrpSpPr>
            <a:grpSpLocks noChangeAspect="1"/>
          </p:cNvGrpSpPr>
          <p:nvPr userDrawn="1"/>
        </p:nvGrpSpPr>
        <p:grpSpPr>
          <a:xfrm>
            <a:off x="10654765" y="6553202"/>
            <a:ext cx="1395151" cy="235523"/>
            <a:chOff x="8729725" y="4570716"/>
            <a:chExt cx="2830513" cy="477838"/>
          </a:xfrm>
          <a:solidFill>
            <a:schemeClr val="tx1">
              <a:alpha val="70000"/>
            </a:schemeClr>
          </a:solidFill>
        </p:grpSpPr>
        <p:sp>
          <p:nvSpPr>
            <p:cNvPr id="6"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563760958"/>
      </p:ext>
    </p:extLst>
  </p:cSld>
  <p:clrMap bg1="dk1" tx1="lt1" bg2="dk2" tx2="lt2" accent1="accent1" accent2="accent2" accent3="accent3" accent4="accent4" accent5="accent5" accent6="accent6" hlink="hlink" folHlink="folHlink"/>
  <p:sldLayoutIdLst>
    <p:sldLayoutId id="2147483649" r:id="rId1"/>
    <p:sldLayoutId id="2147483662" r:id="rId2"/>
    <p:sldLayoutId id="2147483651" r:id="rId3"/>
    <p:sldLayoutId id="2147483650" r:id="rId4"/>
    <p:sldLayoutId id="2147483660" r:id="rId5"/>
    <p:sldLayoutId id="2147483653" r:id="rId6"/>
    <p:sldLayoutId id="2147483663" r:id="rId7"/>
    <p:sldLayoutId id="2147483656" r:id="rId8"/>
    <p:sldLayoutId id="2147483657" r:id="rId9"/>
  </p:sldLayoutIdLst>
  <p:txStyles>
    <p:titleStyle>
      <a:lvl1pPr marL="0" indent="0" algn="l" defTabSz="914400" rtl="0" eaLnBrk="1" latinLnBrk="0" hangingPunct="1">
        <a:lnSpc>
          <a:spcPct val="90000"/>
        </a:lnSpc>
        <a:spcBef>
          <a:spcPct val="0"/>
        </a:spcBef>
        <a:buFont typeface="Arial" pitchFamily="34" charset="0"/>
        <a:buNone/>
        <a:defRPr lang="zh-CN" sz="34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lang="zh-CN" sz="2000" kern="1200">
          <a:solidFill>
            <a:schemeClr val="tx1"/>
          </a:solidFill>
          <a:latin typeface="Microsoft YaHei" panose="020B0503020204020204" pitchFamily="34" charset="-122"/>
          <a:ea typeface="Microsoft YaHei" panose="020B0503020204020204" pitchFamily="34" charset="-122"/>
          <a:cs typeface="+mn-cs"/>
        </a:defRPr>
      </a:lvl1pPr>
      <a:lvl2pPr marL="594360" indent="-228600" algn="l" defTabSz="914400" rtl="0" eaLnBrk="1" latinLnBrk="0" hangingPunct="1">
        <a:lnSpc>
          <a:spcPct val="90000"/>
        </a:lnSpc>
        <a:spcBef>
          <a:spcPts val="1000"/>
        </a:spcBef>
        <a:buSzPct val="80000"/>
        <a:buFont typeface="Arial" pitchFamily="34" charset="0"/>
        <a:buChar char="•"/>
        <a:defRPr lang="zh-CN" sz="1800" kern="1200">
          <a:solidFill>
            <a:schemeClr val="tx1"/>
          </a:solidFill>
          <a:latin typeface="Microsoft YaHei" panose="020B0503020204020204" pitchFamily="34" charset="-122"/>
          <a:ea typeface="Microsoft YaHei" panose="020B0503020204020204" pitchFamily="34" charset="-122"/>
          <a:cs typeface="+mn-cs"/>
        </a:defRPr>
      </a:lvl2pPr>
      <a:lvl3pPr marL="914400" indent="-228600" algn="l" defTabSz="914400" rtl="0" eaLnBrk="1" latinLnBrk="0" hangingPunct="1">
        <a:lnSpc>
          <a:spcPct val="90000"/>
        </a:lnSpc>
        <a:spcBef>
          <a:spcPts val="800"/>
        </a:spcBef>
        <a:buSzPct val="80000"/>
        <a:buFont typeface="Arial" pitchFamily="34" charset="0"/>
        <a:buChar char="•"/>
        <a:defRPr lang="zh-CN" sz="1600" kern="1200">
          <a:solidFill>
            <a:schemeClr val="tx1"/>
          </a:solidFill>
          <a:latin typeface="Microsoft YaHei" panose="020B0503020204020204" pitchFamily="34" charset="-122"/>
          <a:ea typeface="Microsoft YaHei" panose="020B0503020204020204" pitchFamily="34" charset="-122"/>
          <a:cs typeface="+mn-cs"/>
        </a:defRPr>
      </a:lvl3pPr>
      <a:lvl4pPr marL="123444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4pPr>
      <a:lvl5pPr marL="155448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5pPr>
      <a:lvl6pPr marL="1874520" indent="-228600" algn="l" defTabSz="914400" rtl="0" eaLnBrk="1" latinLnBrk="0" hangingPunct="1">
        <a:lnSpc>
          <a:spcPct val="90000"/>
        </a:lnSpc>
        <a:spcBef>
          <a:spcPts val="800"/>
        </a:spcBef>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0" userDrawn="1">
          <p15:clr>
            <a:srgbClr val="F26B43"/>
          </p15:clr>
        </p15:guide>
        <p15:guide id="2" pos="40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1009541" y="3245284"/>
            <a:ext cx="10673378" cy="453591"/>
          </a:xfrm>
        </p:spPr>
        <p:txBody>
          <a:bodyPr/>
          <a:lstStyle/>
          <a:p>
            <a:r>
              <a:rPr lang="en-US" altLang="zh-CN" sz="3200" dirty="0">
                <a:latin typeface="Times New Roman" panose="02020603050405020304" pitchFamily="18" charset="0"/>
                <a:cs typeface="Times New Roman" panose="02020603050405020304" pitchFamily="18" charset="0"/>
              </a:rPr>
              <a:t>Managing and Mining Graph Data</a:t>
            </a:r>
            <a:endParaRPr lang="zh-CN" altLang="en-US" sz="2400"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sz="quarter" idx="10"/>
          </p:nvPr>
        </p:nvSpPr>
        <p:spPr/>
        <p:txBody>
          <a:bodyPr/>
          <a:lstStyle/>
          <a:p>
            <a:r>
              <a:rPr lang="en-US" altLang="zh-CN" dirty="0" err="1">
                <a:latin typeface="Sitka Heading Semibold" pitchFamily="2" charset="0"/>
              </a:rPr>
              <a:t>QiuWentao</a:t>
            </a:r>
            <a:endParaRPr lang="zh-CN" altLang="en-US" dirty="0">
              <a:latin typeface="Sitka Heading Semibold" pitchFamily="2" charset="0"/>
            </a:endParaRPr>
          </a:p>
        </p:txBody>
      </p:sp>
    </p:spTree>
    <p:extLst>
      <p:ext uri="{BB962C8B-B14F-4D97-AF65-F5344CB8AC3E}">
        <p14:creationId xmlns:p14="http://schemas.microsoft.com/office/powerpoint/2010/main" val="1000581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35FF6D-7430-7E50-CB9F-0F2D8BAB353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Graph Matching for Data Mining and Information Retrieval</a:t>
            </a:r>
            <a:endParaRPr lang="zh-CN" altLang="en-US" dirty="0"/>
          </a:p>
        </p:txBody>
      </p:sp>
      <p:sp>
        <p:nvSpPr>
          <p:cNvPr id="5" name="文本框 4">
            <a:extLst>
              <a:ext uri="{FF2B5EF4-FFF2-40B4-BE49-F238E27FC236}">
                <a16:creationId xmlns:a16="http://schemas.microsoft.com/office/drawing/2014/main" id="{2CD3914D-21AB-4BF1-D74E-CB09932F602D}"/>
              </a:ext>
            </a:extLst>
          </p:cNvPr>
          <p:cNvSpPr txBox="1"/>
          <p:nvPr/>
        </p:nvSpPr>
        <p:spPr>
          <a:xfrm>
            <a:off x="389781" y="1365504"/>
            <a:ext cx="11412437" cy="5051639"/>
          </a:xfrm>
          <a:prstGeom prst="rect">
            <a:avLst/>
          </a:prstGeom>
          <a:noFill/>
        </p:spPr>
        <p:txBody>
          <a:bodyPr wrap="square">
            <a:spAutoFit/>
          </a:bodyPr>
          <a:lstStyle/>
          <a:p>
            <a:pPr marL="342900" indent="-342900">
              <a:lnSpc>
                <a:spcPts val="3000"/>
              </a:lnSpc>
              <a:buFont typeface="+mj-lt"/>
              <a:buAutoNum type="arabicPeriod" startAt="11"/>
            </a:pPr>
            <a:r>
              <a:rPr lang="zh-CN" altLang="en-US" dirty="0">
                <a:latin typeface="Times New Roman" panose="02020603050405020304" pitchFamily="18" charset="0"/>
                <a:cs typeface="Times New Roman" panose="02020603050405020304" pitchFamily="18" charset="0"/>
              </a:rPr>
              <a:t>The answer to a query can be yes or no, depending on whether the query graph exists as a substructure in the database graph and whether it contains any answer variables.</a:t>
            </a:r>
          </a:p>
          <a:p>
            <a:pPr marL="342900" indent="-342900">
              <a:lnSpc>
                <a:spcPts val="3000"/>
              </a:lnSpc>
              <a:buFont typeface="+mj-lt"/>
              <a:buAutoNum type="arabicPeriod" startAt="11"/>
            </a:pPr>
            <a:r>
              <a:rPr lang="zh-CN" altLang="en-US" dirty="0">
                <a:latin typeface="Times New Roman" panose="02020603050405020304" pitchFamily="18" charset="0"/>
                <a:cs typeface="Times New Roman" panose="02020603050405020304" pitchFamily="18" charset="0"/>
              </a:rPr>
              <a:t>An individual answer is generated for each match when answer variables are defined in the query graph.</a:t>
            </a:r>
            <a:endParaRPr lang="en-US" altLang="zh-CN" dirty="0">
              <a:latin typeface="Times New Roman" panose="02020603050405020304" pitchFamily="18" charset="0"/>
              <a:cs typeface="Times New Roman" panose="02020603050405020304" pitchFamily="18" charset="0"/>
            </a:endParaRPr>
          </a:p>
          <a:p>
            <a:pPr marL="342900" indent="-342900" algn="l">
              <a:lnSpc>
                <a:spcPts val="3000"/>
              </a:lnSpc>
              <a:buFont typeface="+mj-lt"/>
              <a:buAutoNum type="arabicPeriod" startAt="11"/>
            </a:pPr>
            <a:r>
              <a:rPr lang="en-US" altLang="zh-CN" b="0" i="0" dirty="0">
                <a:effectLst/>
                <a:latin typeface="Times New Roman" panose="02020603050405020304" pitchFamily="18" charset="0"/>
                <a:cs typeface="Times New Roman" panose="02020603050405020304" pitchFamily="18" charset="0"/>
              </a:rPr>
              <a:t>The proposed system currently returns no information when no match is found, which may be undesirable.</a:t>
            </a:r>
          </a:p>
          <a:p>
            <a:pPr marL="342900" indent="-342900" algn="l">
              <a:lnSpc>
                <a:spcPts val="3000"/>
              </a:lnSpc>
              <a:buFont typeface="+mj-lt"/>
              <a:buAutoNum type="arabicPeriod" startAt="11"/>
            </a:pPr>
            <a:r>
              <a:rPr lang="en-US" altLang="zh-CN" b="0" i="0" u="none" strike="noStrike" dirty="0">
                <a:effectLst/>
                <a:latin typeface="Times New Roman" panose="02020603050405020304" pitchFamily="18" charset="0"/>
                <a:cs typeface="Times New Roman" panose="02020603050405020304" pitchFamily="18" charset="0"/>
              </a:rPr>
              <a:t>Graph edit distance</a:t>
            </a:r>
            <a:r>
              <a:rPr lang="en-US" altLang="zh-CN" b="0" i="0" dirty="0">
                <a:effectLst/>
                <a:latin typeface="Times New Roman" panose="02020603050405020304" pitchFamily="18" charset="0"/>
                <a:cs typeface="Times New Roman" panose="02020603050405020304" pitchFamily="18" charset="0"/>
              </a:rPr>
              <a:t> can be used to allow for some tolerance to errors and find a minimally modified query that can be matched to the database graph.</a:t>
            </a:r>
          </a:p>
          <a:p>
            <a:pPr marL="342900" indent="-342900" algn="l">
              <a:lnSpc>
                <a:spcPts val="3000"/>
              </a:lnSpc>
              <a:buFont typeface="+mj-lt"/>
              <a:buAutoNum type="arabicPeriod" startAt="11"/>
            </a:pPr>
            <a:r>
              <a:rPr lang="en-US" altLang="zh-CN" b="0" i="0" dirty="0">
                <a:effectLst/>
                <a:latin typeface="Times New Roman" panose="02020603050405020304" pitchFamily="18" charset="0"/>
                <a:cs typeface="Times New Roman" panose="02020603050405020304" pitchFamily="18" charset="0"/>
              </a:rPr>
              <a:t>An </a:t>
            </a:r>
            <a:r>
              <a:rPr lang="en-US" altLang="zh-CN" b="0" i="0" u="none" strike="noStrike" dirty="0">
                <a:effectLst/>
                <a:latin typeface="Times New Roman" panose="02020603050405020304" pitchFamily="18" charset="0"/>
                <a:cs typeface="Times New Roman" panose="02020603050405020304" pitchFamily="18" charset="0"/>
              </a:rPr>
              <a:t>algorithmic procedure</a:t>
            </a:r>
            <a:r>
              <a:rPr lang="en-US" altLang="zh-CN" b="0" i="0" dirty="0">
                <a:effectLst/>
                <a:latin typeface="Times New Roman" panose="02020603050405020304" pitchFamily="18" charset="0"/>
                <a:cs typeface="Times New Roman" panose="02020603050405020304" pitchFamily="18" charset="0"/>
              </a:rPr>
              <a:t> is described for finding matches between a query and a </a:t>
            </a:r>
            <a:r>
              <a:rPr lang="en-US" altLang="zh-CN" b="0" i="0" u="none" strike="noStrike" dirty="0">
                <a:effectLst/>
                <a:latin typeface="Times New Roman" panose="02020603050405020304" pitchFamily="18" charset="0"/>
                <a:cs typeface="Times New Roman" panose="02020603050405020304" pitchFamily="18" charset="0"/>
              </a:rPr>
              <a:t>database graph</a:t>
            </a:r>
            <a:r>
              <a:rPr lang="en-US" altLang="zh-CN" b="0" i="0" dirty="0">
                <a:effectLst/>
                <a:latin typeface="Times New Roman" panose="02020603050405020304" pitchFamily="18" charset="0"/>
                <a:cs typeface="Times New Roman" panose="02020603050405020304" pitchFamily="18" charset="0"/>
              </a:rPr>
              <a:t> by constructing all possible mappings, but it has exponential complexity.</a:t>
            </a:r>
          </a:p>
          <a:p>
            <a:pPr marL="342900" indent="-342900" algn="l">
              <a:lnSpc>
                <a:spcPts val="3000"/>
              </a:lnSpc>
              <a:buFont typeface="+mj-lt"/>
              <a:buAutoNum type="arabicPeriod" startAt="11"/>
            </a:pPr>
            <a:r>
              <a:rPr lang="en-US" altLang="zh-CN" b="0" i="0" dirty="0">
                <a:effectLst/>
                <a:latin typeface="Times New Roman" panose="02020603050405020304" pitchFamily="18" charset="0"/>
                <a:cs typeface="Times New Roman" panose="02020603050405020304" pitchFamily="18" charset="0"/>
              </a:rPr>
              <a:t>For large query graphs, a novel </a:t>
            </a:r>
            <a:r>
              <a:rPr lang="en-US" altLang="zh-CN" b="0" i="0" u="none" strike="noStrike" dirty="0">
                <a:effectLst/>
                <a:latin typeface="Times New Roman" panose="02020603050405020304" pitchFamily="18" charset="0"/>
                <a:cs typeface="Times New Roman" panose="02020603050405020304" pitchFamily="18" charset="0"/>
              </a:rPr>
              <a:t>approximate approach</a:t>
            </a:r>
            <a:r>
              <a:rPr lang="en-US" altLang="zh-CN" b="0" i="0" dirty="0">
                <a:effectLst/>
                <a:latin typeface="Times New Roman" panose="02020603050405020304" pitchFamily="18" charset="0"/>
                <a:cs typeface="Times New Roman" panose="02020603050405020304" pitchFamily="18" charset="0"/>
              </a:rPr>
              <a:t> for querying graph databases is introduced.</a:t>
            </a:r>
          </a:p>
          <a:p>
            <a:pPr marL="342900" indent="-342900" algn="l">
              <a:lnSpc>
                <a:spcPts val="3000"/>
              </a:lnSpc>
              <a:buFont typeface="+mj-lt"/>
              <a:buAutoNum type="arabicPeriod" startAt="11"/>
            </a:pPr>
            <a:r>
              <a:rPr lang="en-US" altLang="zh-CN" b="0" i="0" dirty="0">
                <a:effectLst/>
                <a:latin typeface="Times New Roman" panose="02020603050405020304" pitchFamily="18" charset="0"/>
                <a:cs typeface="Times New Roman" panose="02020603050405020304" pitchFamily="18" charset="0"/>
              </a:rPr>
              <a:t>The approach selects important nodes from the </a:t>
            </a:r>
            <a:r>
              <a:rPr lang="en-US" altLang="zh-CN" b="0" i="0" u="none" strike="noStrike" dirty="0">
                <a:effectLst/>
                <a:latin typeface="Times New Roman" panose="02020603050405020304" pitchFamily="18" charset="0"/>
                <a:cs typeface="Times New Roman" panose="02020603050405020304" pitchFamily="18" charset="0"/>
              </a:rPr>
              <a:t>query graph</a:t>
            </a:r>
            <a:r>
              <a:rPr lang="en-US" altLang="zh-CN" b="0" i="0" dirty="0">
                <a:effectLst/>
                <a:latin typeface="Times New Roman" panose="02020603050405020304" pitchFamily="18" charset="0"/>
                <a:cs typeface="Times New Roman" panose="02020603050405020304" pitchFamily="18" charset="0"/>
              </a:rPr>
              <a:t>, matches them against the database graph nodes, and applies a bipartite optimization procedure to establish a one-to-one correspondence between query and database nodes.</a:t>
            </a:r>
          </a:p>
          <a:p>
            <a:pPr marL="342900" indent="-342900" algn="l">
              <a:lnSpc>
                <a:spcPts val="3000"/>
              </a:lnSpc>
              <a:buFont typeface="+mj-lt"/>
              <a:buAutoNum type="arabicPeriod" startAt="11"/>
            </a:pPr>
            <a:r>
              <a:rPr lang="en-US" altLang="zh-CN" b="0" i="0" dirty="0">
                <a:effectLst/>
                <a:latin typeface="Times New Roman" panose="02020603050405020304" pitchFamily="18" charset="0"/>
                <a:cs typeface="Times New Roman" panose="02020603050405020304" pitchFamily="18" charset="0"/>
              </a:rPr>
              <a:t>The </a:t>
            </a:r>
            <a:r>
              <a:rPr lang="en-US" altLang="zh-CN" b="0" i="0" u="none" strike="noStrike" dirty="0">
                <a:effectLst/>
                <a:latin typeface="Times New Roman" panose="02020603050405020304" pitchFamily="18" charset="0"/>
                <a:cs typeface="Times New Roman" panose="02020603050405020304" pitchFamily="18" charset="0"/>
              </a:rPr>
              <a:t>initial graph</a:t>
            </a:r>
            <a:r>
              <a:rPr lang="en-US" altLang="zh-CN" b="0" i="0" dirty="0">
                <a:effectLst/>
                <a:latin typeface="Times New Roman" panose="02020603050405020304" pitchFamily="18" charset="0"/>
                <a:cs typeface="Times New Roman" panose="02020603050405020304" pitchFamily="18" charset="0"/>
              </a:rPr>
              <a:t> match is iteratively extended by trying to map nearby nodes to database nodes.</a:t>
            </a:r>
          </a:p>
          <a:p>
            <a:pPr marL="342900" indent="-342900" algn="l">
              <a:lnSpc>
                <a:spcPts val="3000"/>
              </a:lnSpc>
              <a:buFont typeface="+mj-lt"/>
              <a:buAutoNum type="arabicPeriod" startAt="11"/>
            </a:pPr>
            <a:r>
              <a:rPr lang="en-US" altLang="zh-CN" b="0" i="0" dirty="0">
                <a:effectLst/>
                <a:latin typeface="Times New Roman" panose="02020603050405020304" pitchFamily="18" charset="0"/>
                <a:cs typeface="Times New Roman" panose="02020603050405020304" pitchFamily="18" charset="0"/>
              </a:rPr>
              <a:t>This procedure is suboptimal but applicable to very large </a:t>
            </a:r>
            <a:r>
              <a:rPr lang="en-US" altLang="zh-CN" b="0" i="0" u="none" strike="noStrike" dirty="0">
                <a:effectLst/>
                <a:latin typeface="Times New Roman" panose="02020603050405020304" pitchFamily="18" charset="0"/>
                <a:cs typeface="Times New Roman" panose="02020603050405020304" pitchFamily="18" charset="0"/>
              </a:rPr>
              <a:t>query graphs</a:t>
            </a:r>
            <a:r>
              <a:rPr lang="en-US" altLang="zh-CN" b="0" i="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19213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19EC3D-429A-2C50-F735-86F984BB4F8E}"/>
              </a:ext>
            </a:extLst>
          </p:cNvPr>
          <p:cNvSpPr>
            <a:spLocks noGrp="1"/>
          </p:cNvSpPr>
          <p:nvPr>
            <p:ph type="title"/>
          </p:nvPr>
        </p:nvSpPr>
        <p:spPr>
          <a:xfrm>
            <a:off x="698500" y="477087"/>
            <a:ext cx="10906598" cy="923696"/>
          </a:xfrm>
        </p:spPr>
        <p:txBody>
          <a:bodyPr/>
          <a:lstStyle/>
          <a:p>
            <a:r>
              <a:rPr lang="en-US" altLang="zh-CN" dirty="0">
                <a:latin typeface="Times New Roman" panose="02020603050405020304" pitchFamily="18" charset="0"/>
                <a:cs typeface="Times New Roman" panose="02020603050405020304" pitchFamily="18" charset="0"/>
              </a:rPr>
              <a:t>Vector Space Embeddings of Graphs via Graph Matching</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24A52713-6B54-D15A-5338-1CC49AC12425}"/>
              </a:ext>
            </a:extLst>
          </p:cNvPr>
          <p:cNvSpPr txBox="1"/>
          <p:nvPr/>
        </p:nvSpPr>
        <p:spPr>
          <a:xfrm>
            <a:off x="45396" y="1546698"/>
            <a:ext cx="12146604" cy="4524315"/>
          </a:xfrm>
          <a:prstGeom prst="rect">
            <a:avLst/>
          </a:prstGeom>
          <a:noFill/>
        </p:spPr>
        <p:txBody>
          <a:bodyPr wrap="square">
            <a:spAutoFit/>
          </a:bodyPr>
          <a:lstStyle/>
          <a:p>
            <a:r>
              <a:rPr lang="zh-CN" altLang="en-US" b="1" dirty="0">
                <a:latin typeface="Times New Roman" panose="02020603050405020304" pitchFamily="18" charset="0"/>
                <a:cs typeface="Times New Roman" panose="02020603050405020304" pitchFamily="18" charset="0"/>
              </a:rPr>
              <a:t>1. Classification and Clustering in Intelligent Information Processing</a:t>
            </a: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Classification assigns unknown input objects to classes, while clustering divides given objects into homogeneous groups.</a:t>
            </a: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Most algorithms for classification and clustering are designed for object representations given in terms of feature vectors, resulting in a lack of algorithmic tools for graph classification and clustering.</a:t>
            </a:r>
          </a:p>
          <a:p>
            <a:endParaRPr lang="zh-CN" altLang="en-US" dirty="0">
              <a:latin typeface="Times New Roman" panose="02020603050405020304" pitchFamily="18" charset="0"/>
              <a:cs typeface="Times New Roman" panose="02020603050405020304" pitchFamily="18" charset="0"/>
            </a:endParaRPr>
          </a:p>
          <a:p>
            <a:r>
              <a:rPr lang="zh-CN" altLang="en-US" b="1" dirty="0">
                <a:latin typeface="Times New Roman" panose="02020603050405020304" pitchFamily="18" charset="0"/>
                <a:cs typeface="Times New Roman" panose="02020603050405020304" pitchFamily="18" charset="0"/>
              </a:rPr>
              <a:t>2. Limitations of Graph Dissimilarity Measures</a:t>
            </a: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Graph dissimilarity measures can be defined via specific graph matching procedures, but this is often not sufficient for standard algorithms in intelligent information processing.</a:t>
            </a: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Graph distance based pattern recognition is basically limited to nearest-neighbor classification and k-medians clustering.</a:t>
            </a:r>
          </a:p>
          <a:p>
            <a:endParaRPr lang="zh-CN" altLang="en-US" dirty="0">
              <a:latin typeface="Times New Roman" panose="02020603050405020304" pitchFamily="18" charset="0"/>
              <a:cs typeface="Times New Roman" panose="02020603050405020304" pitchFamily="18" charset="0"/>
            </a:endParaRPr>
          </a:p>
          <a:p>
            <a:r>
              <a:rPr lang="zh-CN" altLang="en-US" b="1" dirty="0">
                <a:latin typeface="Times New Roman" panose="02020603050405020304" pitchFamily="18" charset="0"/>
                <a:cs typeface="Times New Roman" panose="02020603050405020304" pitchFamily="18" charset="0"/>
              </a:rPr>
              <a:t>3. Graph Embedding into Vector Spaces</a:t>
            </a: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Graph embedding into vector spaces is a promising direction to overcome the limitation of graph dissimilarity measures and establish access to the rich repository of algorithmic tools developed for vectorial representations.</a:t>
            </a: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Graph embedding techniques include features derived from the eigendecomposition of graphs, string edit distance applied to the eigensystem of graphs, spectral decomposition of the Laplacian matrix of a graph, and using the relationship between the Laplace-Beltrami operator and the graph Laplacian to embed a graph in a Riemannian manifold.</a:t>
            </a:r>
          </a:p>
        </p:txBody>
      </p:sp>
    </p:spTree>
    <p:extLst>
      <p:ext uri="{BB962C8B-B14F-4D97-AF65-F5344CB8AC3E}">
        <p14:creationId xmlns:p14="http://schemas.microsoft.com/office/powerpoint/2010/main" val="340821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A60B3C-E865-9B29-8861-2900D7CB3264}"/>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Vector Space Embeddings of Graphs via Graph Matching</a:t>
            </a:r>
            <a:endParaRPr lang="zh-CN" altLang="en-US" dirty="0"/>
          </a:p>
        </p:txBody>
      </p:sp>
      <p:sp>
        <p:nvSpPr>
          <p:cNvPr id="5" name="文本框 4">
            <a:extLst>
              <a:ext uri="{FF2B5EF4-FFF2-40B4-BE49-F238E27FC236}">
                <a16:creationId xmlns:a16="http://schemas.microsoft.com/office/drawing/2014/main" id="{2D7236D7-4D5D-9FB7-814C-67504B7455FA}"/>
              </a:ext>
            </a:extLst>
          </p:cNvPr>
          <p:cNvSpPr txBox="1"/>
          <p:nvPr/>
        </p:nvSpPr>
        <p:spPr>
          <a:xfrm>
            <a:off x="291829" y="1647606"/>
            <a:ext cx="5214027" cy="4646190"/>
          </a:xfrm>
          <a:prstGeom prst="rect">
            <a:avLst/>
          </a:prstGeom>
          <a:noFill/>
        </p:spPr>
        <p:txBody>
          <a:bodyPr wrap="square">
            <a:spAutoFit/>
          </a:bodyPr>
          <a:lstStyle/>
          <a:p>
            <a:pPr marL="342900" indent="-342900">
              <a:buFont typeface="+mj-lt"/>
              <a:buAutoNum type="arabicPeriod" startAt="4"/>
            </a:pPr>
            <a:r>
              <a:rPr lang="en-US" altLang="zh-CN" b="1" dirty="0">
                <a:latin typeface="Times New Roman" panose="02020603050405020304" pitchFamily="18" charset="0"/>
                <a:cs typeface="Times New Roman" panose="02020603050405020304" pitchFamily="18" charset="0"/>
              </a:rPr>
              <a:t> Introduction to Dissimilarity-based Graph Embedding</a:t>
            </a:r>
          </a:p>
          <a:p>
            <a:pPr marL="800100" lvl="1" indent="-342900">
              <a:buFont typeface="+mj-lt"/>
              <a:buAutoNum type="arabicPeriod"/>
            </a:pPr>
            <a:r>
              <a:rPr lang="en-US" altLang="zh-CN" dirty="0">
                <a:latin typeface="Times New Roman" panose="02020603050405020304" pitchFamily="18" charset="0"/>
                <a:cs typeface="Times New Roman" panose="02020603050405020304" pitchFamily="18" charset="0"/>
              </a:rPr>
              <a:t>Graph embedding procedures based on dissimilarity representation and graph matching were originally proposed to map feature vectors into dissimilarity spaces.</a:t>
            </a:r>
          </a:p>
          <a:p>
            <a:pPr marL="800100" lvl="1" indent="-342900">
              <a:buFont typeface="+mj-lt"/>
              <a:buAutoNum type="arabicPeriod"/>
            </a:pPr>
            <a:r>
              <a:rPr lang="en-US" altLang="zh-CN" dirty="0">
                <a:latin typeface="Times New Roman" panose="02020603050405020304" pitchFamily="18" charset="0"/>
                <a:cs typeface="Times New Roman" panose="02020603050405020304" pitchFamily="18" charset="0"/>
              </a:rPr>
              <a:t>Later, the idea was generalized to string-based object representation and to the domain of graphs.</a:t>
            </a:r>
          </a:p>
          <a:p>
            <a:pPr marL="800100" lvl="1" indent="-342900">
              <a:buFont typeface="+mj-lt"/>
              <a:buAutoNum type="arabicPeriod"/>
            </a:pPr>
            <a:r>
              <a:rPr lang="en-US" altLang="zh-CN" dirty="0">
                <a:latin typeface="Times New Roman" panose="02020603050405020304" pitchFamily="18" charset="0"/>
                <a:cs typeface="Times New Roman" panose="02020603050405020304" pitchFamily="18" charset="0"/>
              </a:rPr>
              <a:t>Graphs from a given problem domain are mapped to vector spaces by computing the distance to some predefined prototype graphs.</a:t>
            </a:r>
            <a:endParaRPr lang="zh-CN" altLang="zh-CN"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zh-CN"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C974E72-E29F-9268-04E8-6D0CF25F2760}"/>
                  </a:ext>
                </a:extLst>
              </p:cNvPr>
              <p:cNvSpPr txBox="1"/>
              <p:nvPr/>
            </p:nvSpPr>
            <p:spPr>
              <a:xfrm>
                <a:off x="5615291" y="1647607"/>
                <a:ext cx="5678522" cy="3693319"/>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5"/>
                  <a:tabLst/>
                </a:pPr>
                <a:r>
                  <a:rPr lang="zh-CN" altLang="zh-CN" b="1" dirty="0">
                    <a:latin typeface="Times New Roman" panose="02020603050405020304" pitchFamily="18" charset="0"/>
                    <a:cs typeface="Times New Roman" panose="02020603050405020304" pitchFamily="18" charset="0"/>
                  </a:rPr>
                  <a:t>Formal Definition of Graph Embedding</a:t>
                </a:r>
              </a:p>
              <a:p>
                <a:pPr marL="800100" lvl="1" indent="-342900" eaLnBrk="0" fontAlgn="base" hangingPunct="0">
                  <a:spcBef>
                    <a:spcPct val="0"/>
                  </a:spcBef>
                  <a:spcAft>
                    <a:spcPct val="0"/>
                  </a:spcAft>
                  <a:buFont typeface="+mj-lt"/>
                  <a:buAutoNum type="arabicPeriod"/>
                </a:pPr>
                <a:r>
                  <a:rPr lang="zh-CN" altLang="zh-CN" dirty="0">
                    <a:latin typeface="Times New Roman" panose="02020603050405020304" pitchFamily="18" charset="0"/>
                    <a:cs typeface="Times New Roman" panose="02020603050405020304" pitchFamily="18" charset="0"/>
                  </a:rPr>
                  <a:t>Let G be a graph domain, T = {g1, . . . , gn} be a training set of given graphs, and P = {p1, . . . , pn} be a set of prototype graphs.</a:t>
                </a:r>
              </a:p>
              <a:p>
                <a:pPr marL="800100" lvl="1" indent="-342900" eaLnBrk="0" fontAlgn="base" hangingPunct="0">
                  <a:spcBef>
                    <a:spcPct val="0"/>
                  </a:spcBef>
                  <a:spcAft>
                    <a:spcPct val="0"/>
                  </a:spcAft>
                  <a:buFont typeface="+mj-lt"/>
                  <a:buAutoNum type="arabicPeriod"/>
                </a:pPr>
                <a:r>
                  <a:rPr lang="zh-CN" altLang="zh-CN" dirty="0">
                    <a:latin typeface="Times New Roman" panose="02020603050405020304" pitchFamily="18" charset="0"/>
                    <a:cs typeface="Times New Roman" panose="02020603050405020304" pitchFamily="18" charset="0"/>
                  </a:rPr>
                  <a:t>The mapping function </a:t>
                </a:r>
                <a14:m>
                  <m:oMath xmlns:m="http://schemas.openxmlformats.org/officeDocument/2006/math">
                    <m:sSubSup>
                      <m:sSubSupPr>
                        <m:ctrlPr>
                          <a:rPr lang="en-US" altLang="zh-CN" i="1" dirty="0" smtClean="0">
                            <a:latin typeface="Cambria Math" panose="02040503050406030204" pitchFamily="18" charset="0"/>
                            <a:cs typeface="Times New Roman" panose="02020603050405020304" pitchFamily="18" charset="0"/>
                          </a:rPr>
                        </m:ctrlPr>
                      </m:sSubSupPr>
                      <m:e>
                        <m:r>
                          <a:rPr lang="zh-CN" altLang="zh-CN" i="1" dirty="0">
                            <a:latin typeface="Cambria Math" panose="02040503050406030204" pitchFamily="18" charset="0"/>
                            <a:cs typeface="Times New Roman" panose="02020603050405020304" pitchFamily="18" charset="0"/>
                          </a:rPr>
                          <m:t>𝜑</m:t>
                        </m:r>
                      </m:e>
                      <m:sub>
                        <m:r>
                          <a:rPr lang="en-US" altLang="zh-CN" b="0" i="1" dirty="0" smtClean="0">
                            <a:latin typeface="Cambria Math" panose="02040503050406030204" pitchFamily="18" charset="0"/>
                            <a:cs typeface="Times New Roman" panose="02020603050405020304" pitchFamily="18" charset="0"/>
                          </a:rPr>
                          <m:t>𝑛</m:t>
                        </m:r>
                      </m:sub>
                      <m:sup>
                        <m:r>
                          <a:rPr lang="en-US" altLang="zh-CN" b="0" i="1" dirty="0" smtClean="0">
                            <a:latin typeface="Cambria Math" panose="02040503050406030204" pitchFamily="18" charset="0"/>
                            <a:cs typeface="Times New Roman" panose="02020603050405020304" pitchFamily="18" charset="0"/>
                          </a:rPr>
                          <m:t>𝑃</m:t>
                        </m:r>
                      </m:sup>
                    </m:sSubSup>
                    <m:r>
                      <a:rPr lang="zh-CN" altLang="zh-CN" i="1" dirty="0" smtClean="0">
                        <a:latin typeface="Cambria Math" panose="02040503050406030204" pitchFamily="18" charset="0"/>
                        <a:cs typeface="Times New Roman" panose="02020603050405020304" pitchFamily="18" charset="0"/>
                      </a:rPr>
                      <m:t> </m:t>
                    </m:r>
                  </m:oMath>
                </a14:m>
                <a:r>
                  <a:rPr lang="zh-CN" altLang="zh-CN" dirty="0">
                    <a:latin typeface="Times New Roman" panose="02020603050405020304" pitchFamily="18" charset="0"/>
                    <a:cs typeface="Times New Roman" panose="02020603050405020304" pitchFamily="18" charset="0"/>
                  </a:rPr>
                  <a:t>: G → ℝn is defined as </a:t>
                </a:r>
                <a14:m>
                  <m:oMath xmlns:m="http://schemas.openxmlformats.org/officeDocument/2006/math">
                    <m:sSubSup>
                      <m:sSubSupPr>
                        <m:ctrlPr>
                          <a:rPr lang="en-US" altLang="zh-CN" i="1" dirty="0">
                            <a:latin typeface="Cambria Math" panose="02040503050406030204" pitchFamily="18" charset="0"/>
                            <a:cs typeface="Times New Roman" panose="02020603050405020304" pitchFamily="18" charset="0"/>
                          </a:rPr>
                        </m:ctrlPr>
                      </m:sSubSupPr>
                      <m:e>
                        <m:r>
                          <a:rPr lang="zh-CN" altLang="zh-CN" i="1" dirty="0">
                            <a:latin typeface="Cambria Math" panose="02040503050406030204" pitchFamily="18" charset="0"/>
                            <a:cs typeface="Times New Roman" panose="02020603050405020304" pitchFamily="18" charset="0"/>
                          </a:rPr>
                          <m:t>𝜑</m:t>
                        </m:r>
                      </m:e>
                      <m:sub>
                        <m:r>
                          <a:rPr lang="en-US" altLang="zh-CN" i="1" dirty="0">
                            <a:latin typeface="Cambria Math" panose="02040503050406030204" pitchFamily="18" charset="0"/>
                            <a:cs typeface="Times New Roman" panose="02020603050405020304" pitchFamily="18" charset="0"/>
                          </a:rPr>
                          <m:t>𝑛</m:t>
                        </m:r>
                      </m:sub>
                      <m:sup>
                        <m:r>
                          <a:rPr lang="en-US" altLang="zh-CN" i="1" dirty="0">
                            <a:latin typeface="Cambria Math" panose="02040503050406030204" pitchFamily="18" charset="0"/>
                            <a:cs typeface="Times New Roman" panose="02020603050405020304" pitchFamily="18" charset="0"/>
                          </a:rPr>
                          <m:t>𝑃</m:t>
                        </m:r>
                      </m:sup>
                    </m:sSubSup>
                    <m:r>
                      <a:rPr lang="zh-CN" altLang="zh-CN" i="1" dirty="0">
                        <a:latin typeface="Cambria Math" panose="02040503050406030204" pitchFamily="18" charset="0"/>
                        <a:cs typeface="Times New Roman" panose="02020603050405020304" pitchFamily="18" charset="0"/>
                      </a:rPr>
                      <m:t> </m:t>
                    </m:r>
                  </m:oMath>
                </a14:m>
                <a:r>
                  <a:rPr lang="zh-CN" altLang="zh-CN" dirty="0">
                    <a:latin typeface="Times New Roman" panose="02020603050405020304" pitchFamily="18" charset="0"/>
                    <a:cs typeface="Times New Roman" panose="02020603050405020304" pitchFamily="18" charset="0"/>
                  </a:rPr>
                  <a:t>(g) = (d(g, p1), . . . , d(g, pn)), where d(g, pi) is any graph dissimilarity measure between graph g and the i-th prototype graph.</a:t>
                </a:r>
              </a:p>
              <a:p>
                <a:pPr marL="800100" lvl="1" indent="-342900" eaLnBrk="0" fontAlgn="base" hangingPunct="0">
                  <a:spcBef>
                    <a:spcPct val="0"/>
                  </a:spcBef>
                  <a:spcAft>
                    <a:spcPct val="0"/>
                  </a:spcAft>
                  <a:buFont typeface="+mj-lt"/>
                  <a:buAutoNum type="arabicPeriod"/>
                </a:pPr>
                <a:r>
                  <a:rPr lang="zh-CN" altLang="zh-CN" dirty="0">
                    <a:latin typeface="Times New Roman" panose="02020603050405020304" pitchFamily="18" charset="0"/>
                    <a:cs typeface="Times New Roman" panose="02020603050405020304" pitchFamily="18" charset="0"/>
                  </a:rPr>
                  <a:t>This procedure leads to an n-dimensional vector (d1, . . . , dn) for each embedded graph g, where each axis corresponds to a prototype graph pi and the coordinate values are the distances of g to the elements in P.</a:t>
                </a:r>
              </a:p>
            </p:txBody>
          </p:sp>
        </mc:Choice>
        <mc:Fallback xmlns="">
          <p:sp>
            <p:nvSpPr>
              <p:cNvPr id="10" name="文本框 9">
                <a:extLst>
                  <a:ext uri="{FF2B5EF4-FFF2-40B4-BE49-F238E27FC236}">
                    <a16:creationId xmlns:a16="http://schemas.microsoft.com/office/drawing/2014/main" id="{7C974E72-E29F-9268-04E8-6D0CF25F2760}"/>
                  </a:ext>
                </a:extLst>
              </p:cNvPr>
              <p:cNvSpPr txBox="1">
                <a:spLocks noRot="1" noChangeAspect="1" noMove="1" noResize="1" noEditPoints="1" noAdjustHandles="1" noChangeArrowheads="1" noChangeShapeType="1" noTextEdit="1"/>
              </p:cNvSpPr>
              <p:nvPr/>
            </p:nvSpPr>
            <p:spPr>
              <a:xfrm>
                <a:off x="5615291" y="1647607"/>
                <a:ext cx="5678522" cy="3693319"/>
              </a:xfrm>
              <a:prstGeom prst="rect">
                <a:avLst/>
              </a:prstGeom>
              <a:blipFill>
                <a:blip r:embed="rId2"/>
                <a:stretch>
                  <a:fillRect l="-644" t="-825" r="-751" b="-16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49865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2360CD-BC57-C3F3-2022-0E93C899AFBD}"/>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Vector Space Embeddings of Graphs via Graph Matching</a:t>
            </a:r>
            <a:endParaRPr lang="zh-CN" altLang="en-US" dirty="0"/>
          </a:p>
        </p:txBody>
      </p:sp>
      <p:sp>
        <p:nvSpPr>
          <p:cNvPr id="5" name="文本框 4">
            <a:extLst>
              <a:ext uri="{FF2B5EF4-FFF2-40B4-BE49-F238E27FC236}">
                <a16:creationId xmlns:a16="http://schemas.microsoft.com/office/drawing/2014/main" id="{EF177F32-EBB3-57E0-AD66-2B1E1751960D}"/>
              </a:ext>
            </a:extLst>
          </p:cNvPr>
          <p:cNvSpPr txBox="1"/>
          <p:nvPr/>
        </p:nvSpPr>
        <p:spPr>
          <a:xfrm>
            <a:off x="6096000" y="2031325"/>
            <a:ext cx="5596647" cy="3693319"/>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7. Vector Space Representation of Graph Embedding</a:t>
            </a:r>
          </a:p>
          <a:p>
            <a:pPr marL="800100" lvl="1" indent="-342900">
              <a:buFont typeface="+mj-lt"/>
              <a:buAutoNum type="arabicPeriod"/>
            </a:pPr>
            <a:r>
              <a:rPr lang="en-US" altLang="zh-CN" dirty="0">
                <a:latin typeface="Times New Roman" panose="02020603050405020304" pitchFamily="18" charset="0"/>
                <a:cs typeface="Times New Roman" panose="02020603050405020304" pitchFamily="18" charset="0"/>
              </a:rPr>
              <a:t>The definition of graph embedding leads to a vector space representation where each axis corresponds to a prototype graph pi ∈ P and the coordinate values of an embedded graph g are the distances of g to the elements in P.</a:t>
            </a:r>
          </a:p>
          <a:p>
            <a:pPr marL="800100" lvl="1" indent="-342900">
              <a:buFont typeface="+mj-lt"/>
              <a:buAutoNum type="arabicPeriod"/>
            </a:pPr>
            <a:r>
              <a:rPr lang="en-US" altLang="zh-CN" dirty="0">
                <a:latin typeface="Times New Roman" panose="02020603050405020304" pitchFamily="18" charset="0"/>
                <a:cs typeface="Times New Roman" panose="02020603050405020304" pitchFamily="18" charset="0"/>
              </a:rPr>
              <a:t>This allows any graph g from the training set T as well as any other graph set S to be transformed into a vector of real numbers.</a:t>
            </a:r>
          </a:p>
          <a:p>
            <a:pPr marL="800100" lvl="1" indent="-342900">
              <a:buFont typeface="+mj-lt"/>
              <a:buAutoNum type="arabicPeriod"/>
            </a:pPr>
            <a:r>
              <a:rPr lang="en-US" altLang="zh-CN" dirty="0">
                <a:latin typeface="Times New Roman" panose="02020603050405020304" pitchFamily="18" charset="0"/>
                <a:cs typeface="Times New Roman" panose="02020603050405020304" pitchFamily="18" charset="0"/>
              </a:rPr>
              <a:t>In [65], the procedure is further generalized towards Lipschitz embeddings by using sets of prototypes P₁, . . . , </a:t>
            </a:r>
            <a:r>
              <a:rPr lang="en-US" altLang="zh-CN" dirty="0" err="1">
                <a:latin typeface="Times New Roman" panose="02020603050405020304" pitchFamily="18" charset="0"/>
                <a:cs typeface="Times New Roman" panose="02020603050405020304" pitchFamily="18" charset="0"/>
              </a:rPr>
              <a:t>Pn</a:t>
            </a:r>
            <a:r>
              <a:rPr lang="en-US" altLang="zh-CN" dirty="0">
                <a:latin typeface="Times New Roman" panose="02020603050405020304" pitchFamily="18" charset="0"/>
                <a:cs typeface="Times New Roman" panose="02020603050405020304" pitchFamily="18" charset="0"/>
              </a:rPr>
              <a:t> for embedding the graphs via dissimilarities.</a:t>
            </a:r>
            <a:endParaRPr lang="zh-CN" altLang="en-US"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7FFB849-32B1-A4E3-BB6D-D584EAB0EFAE}"/>
              </a:ext>
            </a:extLst>
          </p:cNvPr>
          <p:cNvSpPr txBox="1"/>
          <p:nvPr/>
        </p:nvSpPr>
        <p:spPr>
          <a:xfrm>
            <a:off x="601224" y="2031325"/>
            <a:ext cx="4797628" cy="2585323"/>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lang="en-US" altLang="zh-CN" b="1" dirty="0">
                <a:latin typeface="Times New Roman" panose="02020603050405020304" pitchFamily="18" charset="0"/>
                <a:cs typeface="Times New Roman" panose="02020603050405020304" pitchFamily="18" charset="0"/>
              </a:rPr>
              <a:t>6.</a:t>
            </a:r>
            <a:r>
              <a:rPr lang="zh-CN" altLang="zh-CN" b="1" dirty="0">
                <a:latin typeface="Times New Roman" panose="02020603050405020304" pitchFamily="18" charset="0"/>
                <a:cs typeface="Times New Roman" panose="02020603050405020304" pitchFamily="18" charset="0"/>
              </a:rPr>
              <a:t>Generalization of Graph Embedding</a:t>
            </a:r>
          </a:p>
          <a:p>
            <a:pPr marL="800100" lvl="1" indent="-342900" eaLnBrk="0" fontAlgn="base" hangingPunct="0">
              <a:spcBef>
                <a:spcPct val="0"/>
              </a:spcBef>
              <a:spcAft>
                <a:spcPct val="0"/>
              </a:spcAft>
              <a:buFont typeface="+mj-lt"/>
              <a:buAutoNum type="arabicPeriod"/>
            </a:pPr>
            <a:r>
              <a:rPr lang="en-US" altLang="zh-CN" dirty="0">
                <a:latin typeface="Times New Roman" panose="02020603050405020304" pitchFamily="18" charset="0"/>
                <a:cs typeface="Times New Roman" panose="02020603050405020304" pitchFamily="18" charset="0"/>
              </a:rPr>
              <a:t>T</a:t>
            </a:r>
            <a:r>
              <a:rPr lang="zh-CN" altLang="zh-CN" dirty="0">
                <a:latin typeface="Times New Roman" panose="02020603050405020304" pitchFamily="18" charset="0"/>
                <a:cs typeface="Times New Roman" panose="02020603050405020304" pitchFamily="18" charset="0"/>
              </a:rPr>
              <a:t>he procedure is further generalized towards Lipschitz embeddings by using sets of prototypes for embedding the graphs via dissimilarities.</a:t>
            </a:r>
          </a:p>
          <a:p>
            <a:pPr marL="800100" lvl="1" indent="-342900" eaLnBrk="0" fontAlgn="base" hangingPunct="0">
              <a:spcBef>
                <a:spcPct val="0"/>
              </a:spcBef>
              <a:spcAft>
                <a:spcPct val="0"/>
              </a:spcAft>
              <a:buFont typeface="+mj-lt"/>
              <a:buAutoNum type="arabicPeriod"/>
            </a:pPr>
            <a:r>
              <a:rPr lang="zh-CN" altLang="zh-CN" dirty="0">
                <a:latin typeface="Times New Roman" panose="02020603050405020304" pitchFamily="18" charset="0"/>
                <a:cs typeface="Times New Roman" panose="02020603050405020304" pitchFamily="18" charset="0"/>
              </a:rPr>
              <a:t>Sets of prototypes P1, . . . , Pn are used instead of singleton reference sets (i.e. prototypes p1, . . . , pn) for embedding the graphs via dissimilarities.</a:t>
            </a:r>
          </a:p>
        </p:txBody>
      </p:sp>
    </p:spTree>
    <p:extLst>
      <p:ext uri="{BB962C8B-B14F-4D97-AF65-F5344CB8AC3E}">
        <p14:creationId xmlns:p14="http://schemas.microsoft.com/office/powerpoint/2010/main" val="2335997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265A74-D287-3FA0-8B77-D7372E680B3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Vector Space Embeddings of Graphs via Graph Matching</a:t>
            </a:r>
            <a:endParaRPr lang="zh-CN" altLang="en-US" dirty="0"/>
          </a:p>
        </p:txBody>
      </p:sp>
      <p:sp>
        <p:nvSpPr>
          <p:cNvPr id="5" name="文本框 4">
            <a:extLst>
              <a:ext uri="{FF2B5EF4-FFF2-40B4-BE49-F238E27FC236}">
                <a16:creationId xmlns:a16="http://schemas.microsoft.com/office/drawing/2014/main" id="{845B61E5-9325-56CC-A2CB-80D6A8C61BF1}"/>
              </a:ext>
            </a:extLst>
          </p:cNvPr>
          <p:cNvSpPr txBox="1"/>
          <p:nvPr/>
        </p:nvSpPr>
        <p:spPr>
          <a:xfrm>
            <a:off x="5973593" y="1550330"/>
            <a:ext cx="5970352" cy="4665645"/>
          </a:xfrm>
          <a:prstGeom prst="rect">
            <a:avLst/>
          </a:prstGeom>
          <a:noFill/>
        </p:spPr>
        <p:txBody>
          <a:bodyPr wrap="square">
            <a:spAutoFit/>
          </a:bodyPr>
          <a:lstStyle/>
          <a:p>
            <a:endParaRPr lang="zh-CN" alt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9</a:t>
            </a:r>
            <a:r>
              <a:rPr lang="zh-CN" altLang="en-US"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Relationship to Kernel Methods</a:t>
            </a: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Dissimilarity embeddings are closely related to kernel methods.</a:t>
            </a: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The difference is that in the kernel approach, objects are described by pairwise kernel functions, while in the dissimilarity approach, they are described by pairwise dissimilarities.</a:t>
            </a: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The kernel values are interpreted as dot products in some implicitly existing feature space, while in the dissimilarity approach, the set of dissimilarities is interpreted as a novel vectorial description of the object under consideration.</a:t>
            </a: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The dissimilarity approach obtains an explicit dissimilarity space, rather than an implicit feature space as in the kernel approach.</a:t>
            </a:r>
          </a:p>
        </p:txBody>
      </p:sp>
      <p:sp>
        <p:nvSpPr>
          <p:cNvPr id="6" name="文本框 5">
            <a:extLst>
              <a:ext uri="{FF2B5EF4-FFF2-40B4-BE49-F238E27FC236}">
                <a16:creationId xmlns:a16="http://schemas.microsoft.com/office/drawing/2014/main" id="{9EC717CF-19BE-9AA2-72CC-E2AF0B93AD76}"/>
              </a:ext>
            </a:extLst>
          </p:cNvPr>
          <p:cNvSpPr txBox="1"/>
          <p:nvPr/>
        </p:nvSpPr>
        <p:spPr>
          <a:xfrm>
            <a:off x="265889" y="1832211"/>
            <a:ext cx="5707704" cy="3693319"/>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8</a:t>
            </a:r>
            <a:r>
              <a:rPr lang="zh-CN" altLang="en-US"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Use of Graph Edit Distance for Dissimilarity Measure</a:t>
            </a: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The embedding procedure proposed in [62] uses graph edit distance as the graph dissimilarity measure.</a:t>
            </a: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However, any other graph dissimilarity measure can be used as well.</a:t>
            </a: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Using graph edit distance allows the method to deal with a large class of graphs and to be highly robust against various graph distortions.</a:t>
            </a: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The approach is highly flexible in the graph definition, without imposing restrictions on the type of underlying graph, unlike other graph embedding techniques.</a:t>
            </a:r>
          </a:p>
        </p:txBody>
      </p:sp>
    </p:spTree>
    <p:extLst>
      <p:ext uri="{BB962C8B-B14F-4D97-AF65-F5344CB8AC3E}">
        <p14:creationId xmlns:p14="http://schemas.microsoft.com/office/powerpoint/2010/main" val="1870285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5">
            <a:extLst>
              <a:ext uri="{FF2B5EF4-FFF2-40B4-BE49-F238E27FC236}">
                <a16:creationId xmlns:a16="http://schemas.microsoft.com/office/drawing/2014/main" id="{DD922318-86F5-9C84-8D8C-9B772540F7B7}"/>
              </a:ext>
            </a:extLst>
          </p:cNvPr>
          <p:cNvSpPr txBox="1">
            <a:spLocks/>
          </p:cNvSpPr>
          <p:nvPr/>
        </p:nvSpPr>
        <p:spPr>
          <a:xfrm>
            <a:off x="688527" y="2473181"/>
            <a:ext cx="11227856" cy="1349789"/>
          </a:xfrm>
          <a:prstGeom prst="rect">
            <a:avLst/>
          </a:prstGeom>
        </p:spPr>
        <p:txBody>
          <a:bodyPr anchor="b">
            <a:normAutofit fontScale="32500" lnSpcReduction="20000"/>
          </a:bodyPr>
          <a:lstStyle>
            <a:lvl1pPr marL="0" indent="0" algn="l" defTabSz="914400" rtl="0" eaLnBrk="1" latinLnBrk="0" hangingPunct="1">
              <a:lnSpc>
                <a:spcPct val="90000"/>
              </a:lnSpc>
              <a:spcBef>
                <a:spcPct val="0"/>
              </a:spcBef>
              <a:buFont typeface="Arial" pitchFamily="34" charset="0"/>
              <a:buNone/>
              <a:defRPr lang="zh-CN" sz="5400" b="1" kern="1200">
                <a:solidFill>
                  <a:schemeClr val="tx1"/>
                </a:solidFill>
                <a:latin typeface="Microsoft YaHei" panose="020B0503020204020204" pitchFamily="34" charset="-122"/>
                <a:ea typeface="Microsoft YaHei" panose="020B0503020204020204" pitchFamily="34" charset="-122"/>
                <a:cs typeface="+mj-cs"/>
              </a:defRPr>
            </a:lvl1pPr>
          </a:lstStyle>
          <a:p>
            <a:pPr algn="ctr"/>
            <a:r>
              <a:rPr lang="en-US" altLang="zh-CN" sz="12300" dirty="0">
                <a:latin typeface="Times New Roman" panose="02020603050405020304" pitchFamily="18" charset="0"/>
                <a:cs typeface="Times New Roman" panose="02020603050405020304" pitchFamily="18" charset="0"/>
              </a:rPr>
              <a:t>S</a:t>
            </a:r>
            <a:r>
              <a:rPr lang="en-US" altLang="zh-CN" sz="8600" dirty="0">
                <a:latin typeface="Times New Roman" panose="02020603050405020304" pitchFamily="18" charset="0"/>
                <a:cs typeface="Times New Roman" panose="02020603050405020304" pitchFamily="18" charset="0"/>
              </a:rPr>
              <a:t>ECTION</a:t>
            </a:r>
            <a:r>
              <a:rPr lang="en-US" altLang="zh-CN" sz="12300" dirty="0">
                <a:latin typeface="Times New Roman" panose="02020603050405020304" pitchFamily="18" charset="0"/>
                <a:cs typeface="Times New Roman" panose="02020603050405020304" pitchFamily="18" charset="0"/>
              </a:rPr>
              <a:t>10</a:t>
            </a:r>
          </a:p>
          <a:p>
            <a:pPr algn="ctr"/>
            <a:r>
              <a:rPr lang="en-US" altLang="zh-CN" sz="9600" dirty="0">
                <a:latin typeface="Times New Roman" panose="02020603050405020304" pitchFamily="18" charset="0"/>
                <a:cs typeface="Times New Roman" panose="02020603050405020304" pitchFamily="18" charset="0"/>
              </a:rPr>
              <a:t>A S</a:t>
            </a:r>
            <a:r>
              <a:rPr lang="en-US" altLang="zh-CN" sz="7200" dirty="0">
                <a:latin typeface="Times New Roman" panose="02020603050405020304" pitchFamily="18" charset="0"/>
                <a:cs typeface="Times New Roman" panose="02020603050405020304" pitchFamily="18" charset="0"/>
              </a:rPr>
              <a:t>URVEY</a:t>
            </a:r>
            <a:r>
              <a:rPr lang="en-US" altLang="zh-CN" sz="9600" dirty="0">
                <a:latin typeface="Times New Roman" panose="02020603050405020304" pitchFamily="18" charset="0"/>
                <a:cs typeface="Times New Roman" panose="02020603050405020304" pitchFamily="18" charset="0"/>
              </a:rPr>
              <a:t> O</a:t>
            </a:r>
            <a:r>
              <a:rPr lang="en-US" altLang="zh-CN" sz="7200" dirty="0">
                <a:latin typeface="Times New Roman" panose="02020603050405020304" pitchFamily="18" charset="0"/>
                <a:cs typeface="Times New Roman" panose="02020603050405020304" pitchFamily="18" charset="0"/>
              </a:rPr>
              <a:t>F</a:t>
            </a:r>
            <a:r>
              <a:rPr lang="en-US" altLang="zh-CN" sz="8000" dirty="0">
                <a:latin typeface="Times New Roman" panose="02020603050405020304" pitchFamily="18" charset="0"/>
                <a:cs typeface="Times New Roman" panose="02020603050405020304" pitchFamily="18" charset="0"/>
              </a:rPr>
              <a:t> </a:t>
            </a:r>
            <a:r>
              <a:rPr lang="en-US" altLang="zh-CN" sz="9600" dirty="0">
                <a:latin typeface="Times New Roman" panose="02020603050405020304" pitchFamily="18" charset="0"/>
                <a:cs typeface="Times New Roman" panose="02020603050405020304" pitchFamily="18" charset="0"/>
              </a:rPr>
              <a:t>A</a:t>
            </a:r>
            <a:r>
              <a:rPr lang="en-US" altLang="zh-CN" sz="7200" dirty="0">
                <a:latin typeface="Times New Roman" panose="02020603050405020304" pitchFamily="18" charset="0"/>
                <a:cs typeface="Times New Roman" panose="02020603050405020304" pitchFamily="18" charset="0"/>
              </a:rPr>
              <a:t>LGORITHMS</a:t>
            </a:r>
            <a:r>
              <a:rPr lang="en-US" altLang="zh-CN" sz="9600" dirty="0">
                <a:latin typeface="Times New Roman" panose="02020603050405020304" pitchFamily="18" charset="0"/>
                <a:cs typeface="Times New Roman" panose="02020603050405020304" pitchFamily="18" charset="0"/>
              </a:rPr>
              <a:t> F</a:t>
            </a:r>
            <a:r>
              <a:rPr lang="en-US" altLang="zh-CN" sz="7200" dirty="0">
                <a:latin typeface="Times New Roman" panose="02020603050405020304" pitchFamily="18" charset="0"/>
                <a:cs typeface="Times New Roman" panose="02020603050405020304" pitchFamily="18" charset="0"/>
              </a:rPr>
              <a:t>OR</a:t>
            </a:r>
          </a:p>
          <a:p>
            <a:pPr algn="ctr"/>
            <a:r>
              <a:rPr lang="en-US" altLang="zh-CN" sz="9600" dirty="0">
                <a:latin typeface="Times New Roman" panose="02020603050405020304" pitchFamily="18" charset="0"/>
                <a:cs typeface="Times New Roman" panose="02020603050405020304" pitchFamily="18" charset="0"/>
              </a:rPr>
              <a:t>D</a:t>
            </a:r>
            <a:r>
              <a:rPr lang="en-US" altLang="zh-CN" sz="7200" dirty="0">
                <a:latin typeface="Times New Roman" panose="02020603050405020304" pitchFamily="18" charset="0"/>
                <a:cs typeface="Times New Roman" panose="02020603050405020304" pitchFamily="18" charset="0"/>
              </a:rPr>
              <a:t>ENSE</a:t>
            </a:r>
            <a:r>
              <a:rPr lang="en-US" altLang="zh-CN" sz="9600" dirty="0">
                <a:latin typeface="Times New Roman" panose="02020603050405020304" pitchFamily="18" charset="0"/>
                <a:cs typeface="Times New Roman" panose="02020603050405020304" pitchFamily="18" charset="0"/>
              </a:rPr>
              <a:t> S</a:t>
            </a:r>
            <a:r>
              <a:rPr lang="en-US" altLang="zh-CN" sz="7200" dirty="0">
                <a:latin typeface="Times New Roman" panose="02020603050405020304" pitchFamily="18" charset="0"/>
                <a:cs typeface="Times New Roman" panose="02020603050405020304" pitchFamily="18" charset="0"/>
              </a:rPr>
              <a:t>UBGRAPH</a:t>
            </a:r>
            <a:r>
              <a:rPr lang="en-US" altLang="zh-CN" sz="9600" dirty="0">
                <a:latin typeface="Times New Roman" panose="02020603050405020304" pitchFamily="18" charset="0"/>
                <a:cs typeface="Times New Roman" panose="02020603050405020304" pitchFamily="18" charset="0"/>
              </a:rPr>
              <a:t> D</a:t>
            </a:r>
            <a:r>
              <a:rPr lang="en-US" altLang="zh-CN" sz="7200" dirty="0">
                <a:latin typeface="Times New Roman" panose="02020603050405020304" pitchFamily="18" charset="0"/>
                <a:cs typeface="Times New Roman" panose="02020603050405020304" pitchFamily="18" charset="0"/>
              </a:rPr>
              <a:t>ISCOVERY</a:t>
            </a:r>
            <a:endParaRPr lang="en-US" altLang="en-US"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851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265A74-D287-3FA0-8B77-D7372E680B3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Types of Dense Components </a:t>
            </a:r>
            <a:r>
              <a:rPr lang="en-US" altLang="zh-CN" sz="3200" dirty="0">
                <a:latin typeface="Times New Roman" panose="02020603050405020304" pitchFamily="18" charset="0"/>
                <a:cs typeface="Times New Roman" panose="02020603050405020304" pitchFamily="18" charset="0"/>
              </a:rPr>
              <a:t>D</a:t>
            </a:r>
            <a:r>
              <a:rPr lang="en-US" altLang="zh-CN" sz="3200" u="none" strike="noStrike" dirty="0">
                <a:effectLst/>
                <a:latin typeface="Times New Roman" panose="02020603050405020304" pitchFamily="18" charset="0"/>
                <a:cs typeface="Times New Roman" panose="02020603050405020304" pitchFamily="18" charset="0"/>
              </a:rPr>
              <a:t>ensity definitions</a:t>
            </a:r>
            <a:endParaRPr lang="zh-CN" altLang="en-US" dirty="0"/>
          </a:p>
        </p:txBody>
      </p:sp>
      <p:graphicFrame>
        <p:nvGraphicFramePr>
          <p:cNvPr id="3" name="表格 2">
            <a:extLst>
              <a:ext uri="{FF2B5EF4-FFF2-40B4-BE49-F238E27FC236}">
                <a16:creationId xmlns:a16="http://schemas.microsoft.com/office/drawing/2014/main" id="{8A2DCE97-3732-B0AE-A434-4292785B0E46}"/>
              </a:ext>
            </a:extLst>
          </p:cNvPr>
          <p:cNvGraphicFramePr>
            <a:graphicFrameLocks noGrp="1"/>
          </p:cNvGraphicFramePr>
          <p:nvPr>
            <p:extLst>
              <p:ext uri="{D42A27DB-BD31-4B8C-83A1-F6EECF244321}">
                <p14:modId xmlns:p14="http://schemas.microsoft.com/office/powerpoint/2010/main" val="3362616917"/>
              </p:ext>
            </p:extLst>
          </p:nvPr>
        </p:nvGraphicFramePr>
        <p:xfrm>
          <a:off x="1614570" y="2019467"/>
          <a:ext cx="8155073" cy="3671470"/>
        </p:xfrm>
        <a:graphic>
          <a:graphicData uri="http://schemas.openxmlformats.org/drawingml/2006/table">
            <a:tbl>
              <a:tblPr>
                <a:tableStyleId>{B301B821-A1FF-4177-AEE7-76D212191A09}</a:tableStyleId>
              </a:tblPr>
              <a:tblGrid>
                <a:gridCol w="3116781">
                  <a:extLst>
                    <a:ext uri="{9D8B030D-6E8A-4147-A177-3AD203B41FA5}">
                      <a16:colId xmlns:a16="http://schemas.microsoft.com/office/drawing/2014/main" val="1680520457"/>
                    </a:ext>
                  </a:extLst>
                </a:gridCol>
                <a:gridCol w="2583849">
                  <a:extLst>
                    <a:ext uri="{9D8B030D-6E8A-4147-A177-3AD203B41FA5}">
                      <a16:colId xmlns:a16="http://schemas.microsoft.com/office/drawing/2014/main" val="304137184"/>
                    </a:ext>
                  </a:extLst>
                </a:gridCol>
                <a:gridCol w="2454443">
                  <a:extLst>
                    <a:ext uri="{9D8B030D-6E8A-4147-A177-3AD203B41FA5}">
                      <a16:colId xmlns:a16="http://schemas.microsoft.com/office/drawing/2014/main" val="2722871343"/>
                    </a:ext>
                  </a:extLst>
                </a:gridCol>
              </a:tblGrid>
              <a:tr h="621844">
                <a:tc>
                  <a:txBody>
                    <a:bodyPr/>
                    <a:lstStyle/>
                    <a:p>
                      <a:pPr algn="ctr" fontAlgn="ctr"/>
                      <a:r>
                        <a:rPr lang="en-US" sz="1600" b="1" u="none" strike="noStrike" dirty="0">
                          <a:effectLst/>
                          <a:latin typeface="Times New Roman" panose="02020603050405020304" pitchFamily="18" charset="0"/>
                          <a:cs typeface="Times New Roman" panose="02020603050405020304" pitchFamily="18" charset="0"/>
                        </a:rPr>
                        <a:t>Two classes  of density definitions</a:t>
                      </a:r>
                      <a:endParaRPr 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sz="1600" b="1" u="none" strike="noStrike" dirty="0">
                          <a:effectLst/>
                          <a:latin typeface="Times New Roman" panose="02020603050405020304" pitchFamily="18" charset="0"/>
                          <a:cs typeface="Times New Roman" panose="02020603050405020304" pitchFamily="18" charset="0"/>
                        </a:rPr>
                        <a:t>Measures</a:t>
                      </a:r>
                      <a:endParaRPr 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sz="1600" b="1" u="none" strike="noStrike" dirty="0">
                          <a:effectLst/>
                          <a:latin typeface="Times New Roman" panose="02020603050405020304" pitchFamily="18" charset="0"/>
                          <a:cs typeface="Times New Roman" panose="02020603050405020304" pitchFamily="18" charset="0"/>
                        </a:rPr>
                        <a:t>Relationship</a:t>
                      </a:r>
                      <a:endParaRPr 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1711114073"/>
                  </a:ext>
                </a:extLst>
              </a:tr>
              <a:tr h="1295508">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Absolute density </a:t>
                      </a:r>
                      <a:endParaRPr lang="en-US"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 Relaxations of the pure clique measure</a:t>
                      </a:r>
                      <a:endParaRPr lang="en-US"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Only interested</a:t>
                      </a:r>
                      <a:br>
                        <a:rPr lang="en-US" sz="1600" u="none" strike="noStrike" dirty="0">
                          <a:effectLst/>
                          <a:latin typeface="Times New Roman" panose="02020603050405020304" pitchFamily="18" charset="0"/>
                          <a:cs typeface="Times New Roman" panose="02020603050405020304" pitchFamily="18" charset="0"/>
                        </a:rPr>
                      </a:br>
                      <a:r>
                        <a:rPr lang="en-US" sz="1600" u="none" strike="noStrike" dirty="0">
                          <a:effectLst/>
                          <a:latin typeface="Times New Roman" panose="02020603050405020304" pitchFamily="18" charset="0"/>
                          <a:cs typeface="Times New Roman" panose="02020603050405020304" pitchFamily="18" charset="0"/>
                        </a:rPr>
                        <a:t>in cliques, fully-connected subgraphs of maximum density</a:t>
                      </a:r>
                      <a:endParaRPr lang="en-US"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2467646798"/>
                  </a:ext>
                </a:extLst>
              </a:tr>
              <a:tr h="1754118">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Relative density </a:t>
                      </a:r>
                      <a:endParaRPr lang="en-US"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No preset level for what is sufficiently dense.</a:t>
                      </a:r>
                      <a:br>
                        <a:rPr lang="en-US" sz="1600" u="none" strike="noStrike" dirty="0">
                          <a:effectLst/>
                          <a:latin typeface="Times New Roman" panose="02020603050405020304" pitchFamily="18" charset="0"/>
                          <a:cs typeface="Times New Roman" panose="02020603050405020304" pitchFamily="18" charset="0"/>
                        </a:rPr>
                      </a:br>
                      <a:r>
                        <a:rPr lang="en-US" sz="1600" u="none" strike="noStrike" dirty="0">
                          <a:effectLst/>
                          <a:latin typeface="Times New Roman" panose="02020603050405020304" pitchFamily="18" charset="0"/>
                          <a:cs typeface="Times New Roman" panose="02020603050405020304" pitchFamily="18" charset="0"/>
                        </a:rPr>
                        <a:t>Compares the density of one region to another, with the</a:t>
                      </a:r>
                      <a:br>
                        <a:rPr lang="en-US" sz="1600" u="none" strike="noStrike" dirty="0">
                          <a:effectLst/>
                          <a:latin typeface="Times New Roman" panose="02020603050405020304" pitchFamily="18" charset="0"/>
                          <a:cs typeface="Times New Roman" panose="02020603050405020304" pitchFamily="18" charset="0"/>
                        </a:rPr>
                      </a:br>
                      <a:r>
                        <a:rPr lang="en-US" sz="1600" u="none" strike="noStrike" dirty="0">
                          <a:effectLst/>
                          <a:latin typeface="Times New Roman" panose="02020603050405020304" pitchFamily="18" charset="0"/>
                          <a:cs typeface="Times New Roman" panose="02020603050405020304" pitchFamily="18" charset="0"/>
                        </a:rPr>
                        <a:t>goal of finding the densest regions</a:t>
                      </a:r>
                      <a:endParaRPr lang="en-US"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Closely</a:t>
                      </a:r>
                      <a:br>
                        <a:rPr lang="en-US" sz="1600" u="none" strike="noStrike" dirty="0">
                          <a:effectLst/>
                          <a:latin typeface="Times New Roman" panose="02020603050405020304" pitchFamily="18" charset="0"/>
                          <a:cs typeface="Times New Roman" panose="02020603050405020304" pitchFamily="18" charset="0"/>
                        </a:rPr>
                      </a:br>
                      <a:r>
                        <a:rPr lang="en-US" sz="1600" u="none" strike="noStrike" dirty="0">
                          <a:effectLst/>
                          <a:latin typeface="Times New Roman" panose="02020603050405020304" pitchFamily="18" charset="0"/>
                          <a:cs typeface="Times New Roman" panose="02020603050405020304" pitchFamily="18" charset="0"/>
                        </a:rPr>
                        <a:t>related to clustering and in fact shares many features with it</a:t>
                      </a:r>
                      <a:endParaRPr lang="en-US"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9525" marR="9525" marT="9525" marB="0" anchor="ctr"/>
                </a:tc>
                <a:extLst>
                  <a:ext uri="{0D108BD9-81ED-4DB2-BD59-A6C34878D82A}">
                    <a16:rowId xmlns:a16="http://schemas.microsoft.com/office/drawing/2014/main" val="94210286"/>
                  </a:ext>
                </a:extLst>
              </a:tr>
            </a:tbl>
          </a:graphicData>
        </a:graphic>
      </p:graphicFrame>
    </p:spTree>
    <p:extLst>
      <p:ext uri="{BB962C8B-B14F-4D97-AF65-F5344CB8AC3E}">
        <p14:creationId xmlns:p14="http://schemas.microsoft.com/office/powerpoint/2010/main" val="3367816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9A91E7-23EF-44EC-69CD-86BFE051890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Types of Dense Components </a:t>
            </a:r>
            <a:r>
              <a:rPr lang="en-US" altLang="zh-CN" sz="3200" dirty="0">
                <a:latin typeface="Times New Roman" panose="02020603050405020304" pitchFamily="18" charset="0"/>
                <a:cs typeface="Times New Roman" panose="02020603050405020304" pitchFamily="18" charset="0"/>
              </a:rPr>
              <a:t>D</a:t>
            </a:r>
            <a:r>
              <a:rPr lang="en-US" altLang="zh-CN" sz="3200" u="none" strike="noStrike" dirty="0">
                <a:effectLst/>
                <a:latin typeface="Times New Roman" panose="02020603050405020304" pitchFamily="18" charset="0"/>
                <a:cs typeface="Times New Roman" panose="02020603050405020304" pitchFamily="18" charset="0"/>
              </a:rPr>
              <a:t>ensity definitions</a:t>
            </a:r>
            <a:endParaRPr lang="zh-CN" altLang="en-US" dirty="0"/>
          </a:p>
        </p:txBody>
      </p:sp>
      <p:sp>
        <p:nvSpPr>
          <p:cNvPr id="6" name="文本框 5">
            <a:extLst>
              <a:ext uri="{FF2B5EF4-FFF2-40B4-BE49-F238E27FC236}">
                <a16:creationId xmlns:a16="http://schemas.microsoft.com/office/drawing/2014/main" id="{EF21EE12-569F-1625-EA8E-AFF9613CB056}"/>
              </a:ext>
            </a:extLst>
          </p:cNvPr>
          <p:cNvSpPr txBox="1"/>
          <p:nvPr/>
        </p:nvSpPr>
        <p:spPr>
          <a:xfrm>
            <a:off x="436146" y="1536174"/>
            <a:ext cx="6457950" cy="3785652"/>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1. Definition of </a:t>
            </a:r>
            <a:r>
              <a:rPr lang="zh-CN" altLang="en-US" sz="2000" b="1" dirty="0">
                <a:latin typeface="Times New Roman" panose="02020603050405020304" pitchFamily="18" charset="0"/>
                <a:cs typeface="Times New Roman" panose="02020603050405020304" pitchFamily="18" charset="0"/>
              </a:rPr>
              <a:t>the density of S</a:t>
            </a:r>
            <a:r>
              <a:rPr lang="en-US" altLang="zh-CN" sz="2000" b="1"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ratio of the total weight of edges in E</a:t>
            </a:r>
            <a:r>
              <a:rPr lang="en-US" altLang="ko-KR" sz="2000" dirty="0">
                <a:latin typeface="Times New Roman" panose="02020603050405020304" pitchFamily="18" charset="0"/>
                <a:cs typeface="Times New Roman" panose="02020603050405020304" pitchFamily="18" charset="0"/>
              </a:rPr>
              <a:t>(S) </a:t>
            </a:r>
            <a:r>
              <a:rPr lang="en-US" altLang="zh-CN" sz="2000" dirty="0">
                <a:latin typeface="Times New Roman" panose="02020603050405020304" pitchFamily="18" charset="0"/>
                <a:cs typeface="Times New Roman" panose="02020603050405020304" pitchFamily="18" charset="0"/>
              </a:rPr>
              <a:t>to the number of possible edges among ∣S</a:t>
            </a:r>
            <a:r>
              <a:rPr lang="ko-KR"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vertices.</a:t>
            </a:r>
          </a:p>
          <a:p>
            <a:pPr marL="342900" indent="-34290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For an undirected graph, </a:t>
            </a:r>
            <a:r>
              <a:rPr lang="en-US" altLang="ko-KR" sz="2000" dirty="0">
                <a:latin typeface="Times New Roman" panose="02020603050405020304" pitchFamily="18" charset="0"/>
                <a:cs typeface="Times New Roman" panose="02020603050405020304" pitchFamily="18" charset="0"/>
              </a:rPr>
              <a:t>E(S) </a:t>
            </a:r>
            <a:r>
              <a:rPr lang="en-US" altLang="zh-CN" sz="2000" dirty="0">
                <a:latin typeface="Times New Roman" panose="02020603050405020304" pitchFamily="18" charset="0"/>
                <a:cs typeface="Times New Roman" panose="02020603050405020304" pitchFamily="18" charset="0"/>
              </a:rPr>
              <a:t>is the set of induced edges on </a:t>
            </a:r>
            <a:r>
              <a:rPr lang="en-US" altLang="ko-KR" sz="2000" dirty="0">
                <a:latin typeface="Times New Roman" panose="02020603050405020304" pitchFamily="18" charset="0"/>
                <a:cs typeface="Times New Roman" panose="02020603050405020304" pitchFamily="18" charset="0"/>
              </a:rPr>
              <a:t>S: E(S) = {(</a:t>
            </a:r>
            <a:r>
              <a:rPr lang="en-US" altLang="ko-KR" sz="2000" dirty="0" err="1">
                <a:latin typeface="Times New Roman" panose="02020603050405020304" pitchFamily="18" charset="0"/>
                <a:cs typeface="Times New Roman" panose="02020603050405020304" pitchFamily="18" charset="0"/>
              </a:rPr>
              <a:t>u,v</a:t>
            </a:r>
            <a:r>
              <a:rPr lang="en-US" altLang="ko-KR" sz="2000" dirty="0">
                <a:latin typeface="Times New Roman" panose="02020603050405020304" pitchFamily="18" charset="0"/>
                <a:cs typeface="Times New Roman" panose="02020603050405020304" pitchFamily="18" charset="0"/>
              </a:rPr>
              <a:t>)∈</a:t>
            </a:r>
            <a:r>
              <a:rPr lang="en-US" altLang="ko-KR" sz="2000" dirty="0" err="1">
                <a:latin typeface="Times New Roman" panose="02020603050405020304" pitchFamily="18" charset="0"/>
                <a:cs typeface="Times New Roman" panose="02020603050405020304" pitchFamily="18" charset="0"/>
              </a:rPr>
              <a:t>E|u,v∈S</a:t>
            </a:r>
            <a:r>
              <a:rPr lang="en-US" altLang="ko-KR"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If the graph is unweighted, then the numerator is simply the number of actual edges, and the maximum possible density is 1. </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If the graph is weighted, the maximum density is unbounded.</a:t>
            </a:r>
            <a:endParaRPr lang="zh-CN" altLang="en-US" sz="20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312E59F6-D518-29C7-2D1A-09627072B93D}"/>
              </a:ext>
            </a:extLst>
          </p:cNvPr>
          <p:cNvSpPr txBox="1"/>
          <p:nvPr/>
        </p:nvSpPr>
        <p:spPr>
          <a:xfrm>
            <a:off x="6826251" y="1365504"/>
            <a:ext cx="4832349" cy="3970318"/>
          </a:xfrm>
          <a:prstGeom prst="rect">
            <a:avLst/>
          </a:prstGeom>
          <a:noFill/>
        </p:spPr>
        <p:txBody>
          <a:bodyPr wrap="square">
            <a:spAutoFit/>
          </a:bodyPr>
          <a:lstStyle/>
          <a:p>
            <a:r>
              <a:rPr lang="en-US" altLang="zh-CN" sz="1800" b="1" dirty="0">
                <a:latin typeface="Times New Roman" panose="02020603050405020304" pitchFamily="18" charset="0"/>
                <a:cs typeface="Times New Roman" panose="02020603050405020304" pitchFamily="18" charset="0"/>
              </a:rPr>
              <a:t>1. Formulas for </a:t>
            </a:r>
            <a:r>
              <a:rPr lang="zh-CN" altLang="en-US" sz="1800" b="1" dirty="0">
                <a:latin typeface="Times New Roman" panose="02020603050405020304" pitchFamily="18" charset="0"/>
                <a:cs typeface="Times New Roman" panose="02020603050405020304" pitchFamily="18" charset="0"/>
              </a:rPr>
              <a:t>the density of </a:t>
            </a:r>
            <a:r>
              <a:rPr lang="en-US" altLang="zh-CN" sz="1800" b="1" dirty="0">
                <a:latin typeface="Times New Roman" panose="02020603050405020304" pitchFamily="18" charset="0"/>
                <a:cs typeface="Times New Roman" panose="02020603050405020304" pitchFamily="18" charset="0"/>
              </a:rPr>
              <a:t>a graph:</a:t>
            </a:r>
          </a:p>
          <a:p>
            <a:endParaRPr lang="en-US" altLang="zh-CN" dirty="0"/>
          </a:p>
          <a:p>
            <a:r>
              <a:rPr lang="zh-CN" altLang="en-US" sz="2000" dirty="0">
                <a:latin typeface="Times New Roman" panose="02020603050405020304" pitchFamily="18" charset="0"/>
                <a:cs typeface="Times New Roman" panose="02020603050405020304" pitchFamily="18" charset="0"/>
              </a:rPr>
              <a:t>We give the formulas for an </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undirected graph</a:t>
            </a:r>
            <a:r>
              <a:rPr lang="en-US" altLang="zh-CN" sz="2000" dirty="0">
                <a:latin typeface="Times New Roman" panose="02020603050405020304" pitchFamily="18" charset="0"/>
                <a:cs typeface="Times New Roman" panose="02020603050405020304" pitchFamily="18" charset="0"/>
              </a:rPr>
              <a:t>:</a:t>
            </a:r>
          </a:p>
          <a:p>
            <a:endParaRPr lang="en-US" altLang="zh-CN" sz="2000" dirty="0">
              <a:latin typeface="Times New Roman" panose="02020603050405020304" pitchFamily="18" charset="0"/>
              <a:cs typeface="Times New Roman" panose="02020603050405020304" pitchFamily="18" charset="0"/>
            </a:endParaRPr>
          </a:p>
          <a:p>
            <a:endParaRPr lang="en-US" altLang="zh-CN" dirty="0"/>
          </a:p>
          <a:p>
            <a:endParaRPr lang="en-US" altLang="zh-CN" dirty="0"/>
          </a:p>
          <a:p>
            <a:r>
              <a:rPr lang="en-US" altLang="zh-CN" sz="2000"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he formulas for a directed graph lack the factor of 2</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For the weigh</a:t>
            </a:r>
            <a:r>
              <a:rPr lang="zh-CN" altLang="en-US" sz="2000" dirty="0">
                <a:latin typeface="Times New Roman" panose="02020603050405020304" pitchFamily="18" charset="0"/>
                <a:cs typeface="Times New Roman" panose="02020603050405020304" pitchFamily="18" charset="0"/>
              </a:rPr>
              <a:t>ted graph</a:t>
            </a:r>
            <a:r>
              <a:rPr lang="en-US" altLang="zh-CN" sz="2000" dirty="0">
                <a:latin typeface="Times New Roman" panose="02020603050405020304" pitchFamily="18" charset="0"/>
                <a:cs typeface="Times New Roman" panose="02020603050405020304" pitchFamily="18" charset="0"/>
              </a:rPr>
              <a:t>:</a:t>
            </a:r>
          </a:p>
          <a:p>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endParaRPr lang="zh-CN" altLang="en-US" sz="20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FE01CAFE-19F4-0644-866D-AF22D07EED31}"/>
              </a:ext>
            </a:extLst>
          </p:cNvPr>
          <p:cNvPicPr>
            <a:picLocks noChangeAspect="1"/>
          </p:cNvPicPr>
          <p:nvPr/>
        </p:nvPicPr>
        <p:blipFill>
          <a:blip r:embed="rId2"/>
          <a:stretch>
            <a:fillRect/>
          </a:stretch>
        </p:blipFill>
        <p:spPr>
          <a:xfrm>
            <a:off x="8067546" y="2690484"/>
            <a:ext cx="1952381" cy="571429"/>
          </a:xfrm>
          <a:prstGeom prst="rect">
            <a:avLst/>
          </a:prstGeom>
          <a:effectLst>
            <a:outerShdw blurRad="50800" dist="38100" dir="16200000" sx="1000" sy="1000" rotWithShape="0">
              <a:prstClr val="black">
                <a:alpha val="60000"/>
              </a:prstClr>
            </a:outerShdw>
            <a:reflection blurRad="6350" stA="52000" endA="300" endPos="35000" dir="5400000" sy="-100000" algn="bl" rotWithShape="0"/>
          </a:effectLst>
        </p:spPr>
      </p:pic>
      <p:pic>
        <p:nvPicPr>
          <p:cNvPr id="12" name="图片 11">
            <a:extLst>
              <a:ext uri="{FF2B5EF4-FFF2-40B4-BE49-F238E27FC236}">
                <a16:creationId xmlns:a16="http://schemas.microsoft.com/office/drawing/2014/main" id="{6D200B3E-8B6D-7E07-1310-1BA24C59240A}"/>
              </a:ext>
            </a:extLst>
          </p:cNvPr>
          <p:cNvPicPr>
            <a:picLocks noChangeAspect="1"/>
          </p:cNvPicPr>
          <p:nvPr/>
        </p:nvPicPr>
        <p:blipFill>
          <a:blip r:embed="rId3"/>
          <a:stretch>
            <a:fillRect/>
          </a:stretch>
        </p:blipFill>
        <p:spPr>
          <a:xfrm>
            <a:off x="7767545" y="4481194"/>
            <a:ext cx="2552381" cy="600000"/>
          </a:xfrm>
          <a:prstGeom prst="rect">
            <a:avLst/>
          </a:prstGeom>
          <a:effectLst>
            <a:outerShdw blurRad="50800" dist="38100" dir="16200000" sx="1000" sy="1000" rotWithShape="0">
              <a:prstClr val="black">
                <a:alpha val="60000"/>
              </a:prstClr>
            </a:outerShdw>
            <a:reflection blurRad="6350" stA="52000" endA="300" endPos="35000" dir="5400000" sy="-100000" algn="bl" rotWithShape="0"/>
          </a:effectLst>
        </p:spPr>
      </p:pic>
    </p:spTree>
    <p:extLst>
      <p:ext uri="{BB962C8B-B14F-4D97-AF65-F5344CB8AC3E}">
        <p14:creationId xmlns:p14="http://schemas.microsoft.com/office/powerpoint/2010/main" val="4191714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EB4224-0E1B-A5E5-0867-CB04691F4815}"/>
              </a:ext>
            </a:extLst>
          </p:cNvPr>
          <p:cNvSpPr>
            <a:spLocks noGrp="1"/>
          </p:cNvSpPr>
          <p:nvPr>
            <p:ph type="title"/>
          </p:nvPr>
        </p:nvSpPr>
        <p:spPr>
          <a:xfrm>
            <a:off x="557797" y="479392"/>
            <a:ext cx="11076405" cy="898144"/>
          </a:xfrm>
        </p:spPr>
        <p:txBody>
          <a:bodyPr/>
          <a:lstStyle/>
          <a:p>
            <a:r>
              <a:rPr lang="en-US" altLang="zh-CN" dirty="0">
                <a:latin typeface="Times New Roman" panose="02020603050405020304" pitchFamily="18" charset="0"/>
                <a:cs typeface="Times New Roman" panose="02020603050405020304" pitchFamily="18" charset="0"/>
              </a:rPr>
              <a:t>Types of Dense Components </a:t>
            </a:r>
            <a:r>
              <a:rPr lang="en-US" altLang="zh-CN" sz="3200" dirty="0">
                <a:latin typeface="Times New Roman" panose="02020603050405020304" pitchFamily="18" charset="0"/>
                <a:cs typeface="Times New Roman" panose="02020603050405020304" pitchFamily="18" charset="0"/>
              </a:rPr>
              <a:t>Definitions of Dense Components</a:t>
            </a:r>
            <a:endParaRPr lang="zh-CN" altLang="en-US" dirty="0"/>
          </a:p>
        </p:txBody>
      </p:sp>
      <p:sp>
        <p:nvSpPr>
          <p:cNvPr id="5" name="文本框 4">
            <a:extLst>
              <a:ext uri="{FF2B5EF4-FFF2-40B4-BE49-F238E27FC236}">
                <a16:creationId xmlns:a16="http://schemas.microsoft.com/office/drawing/2014/main" id="{2F50CD8D-5F68-00C7-8461-6526A7EF0581}"/>
              </a:ext>
            </a:extLst>
          </p:cNvPr>
          <p:cNvSpPr txBox="1"/>
          <p:nvPr/>
        </p:nvSpPr>
        <p:spPr>
          <a:xfrm>
            <a:off x="219575" y="1545532"/>
            <a:ext cx="4845719" cy="2923877"/>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1. What is </a:t>
            </a:r>
            <a:r>
              <a:rPr lang="zh-CN" altLang="en-US" sz="2400" b="1" dirty="0">
                <a:latin typeface="Times New Roman" panose="02020603050405020304" pitchFamily="18" charset="0"/>
                <a:cs typeface="Times New Roman" panose="02020603050405020304" pitchFamily="18" charset="0"/>
              </a:rPr>
              <a:t>dense components </a:t>
            </a:r>
            <a:r>
              <a:rPr lang="en-US" altLang="zh-CN" sz="2400" b="1"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ll dense components are either cliques, which represent the ideal, or some relaxation of the ideal. </a:t>
            </a:r>
            <a:endParaRPr lang="en-US" altLang="zh-CN"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hree relaxations  categories: density, degree, and distance. </a:t>
            </a:r>
            <a:endParaRPr lang="en-US" altLang="zh-CN"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Each relaxation can be quantified as either a percentage factor or a subtractive amount.</a:t>
            </a:r>
          </a:p>
        </p:txBody>
      </p:sp>
      <p:pic>
        <p:nvPicPr>
          <p:cNvPr id="9" name="图片 8">
            <a:extLst>
              <a:ext uri="{FF2B5EF4-FFF2-40B4-BE49-F238E27FC236}">
                <a16:creationId xmlns:a16="http://schemas.microsoft.com/office/drawing/2014/main" id="{2218B76F-08C9-20A8-BF30-1070F51E0CBB}"/>
              </a:ext>
            </a:extLst>
          </p:cNvPr>
          <p:cNvPicPr>
            <a:picLocks noChangeAspect="1"/>
          </p:cNvPicPr>
          <p:nvPr/>
        </p:nvPicPr>
        <p:blipFill>
          <a:blip r:embed="rId2"/>
          <a:stretch>
            <a:fillRect/>
          </a:stretch>
        </p:blipFill>
        <p:spPr>
          <a:xfrm>
            <a:off x="5907253" y="2108148"/>
            <a:ext cx="5319213" cy="4270460"/>
          </a:xfrm>
          <a:prstGeom prst="rect">
            <a:avLst/>
          </a:prstGeom>
          <a:ln>
            <a:noFill/>
          </a:ln>
          <a:effectLst>
            <a:outerShdw blurRad="76200" dir="13500000" sy="23000" kx="1200000" algn="br" rotWithShape="0">
              <a:prstClr val="black">
                <a:alpha val="20000"/>
              </a:prstClr>
            </a:outerShdw>
          </a:effectLst>
        </p:spPr>
      </p:pic>
      <p:sp>
        <p:nvSpPr>
          <p:cNvPr id="11" name="文本框 10">
            <a:extLst>
              <a:ext uri="{FF2B5EF4-FFF2-40B4-BE49-F238E27FC236}">
                <a16:creationId xmlns:a16="http://schemas.microsoft.com/office/drawing/2014/main" id="{BB04C37C-7214-261D-F256-56E004476C56}"/>
              </a:ext>
            </a:extLst>
          </p:cNvPr>
          <p:cNvSpPr txBox="1"/>
          <p:nvPr/>
        </p:nvSpPr>
        <p:spPr>
          <a:xfrm>
            <a:off x="5332998" y="1542787"/>
            <a:ext cx="6093994"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Types of Dense Components</a:t>
            </a:r>
            <a:r>
              <a:rPr lang="en-US" altLang="zh-CN" sz="2400" b="1" dirty="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8217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2D537-FDBD-7EF7-F60E-15322E562292}"/>
              </a:ext>
            </a:extLst>
          </p:cNvPr>
          <p:cNvSpPr>
            <a:spLocks noGrp="1"/>
          </p:cNvSpPr>
          <p:nvPr>
            <p:ph type="title"/>
          </p:nvPr>
        </p:nvSpPr>
        <p:spPr>
          <a:xfrm>
            <a:off x="698499" y="467360"/>
            <a:ext cx="11333079" cy="880177"/>
          </a:xfrm>
        </p:spPr>
        <p:txBody>
          <a:bodyPr/>
          <a:lstStyle/>
          <a:p>
            <a:r>
              <a:rPr lang="en-US" altLang="zh-CN" dirty="0">
                <a:latin typeface="Times New Roman" panose="02020603050405020304" pitchFamily="18" charset="0"/>
                <a:cs typeface="Times New Roman" panose="02020603050405020304" pitchFamily="18" charset="0"/>
              </a:rPr>
              <a:t>Algorithms for Detecting Dense Components in a Single Graph</a:t>
            </a:r>
            <a:endParaRPr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51FDA57A-851E-5876-2FA3-013AD0523F8B}"/>
              </a:ext>
            </a:extLst>
          </p:cNvPr>
          <p:cNvPicPr>
            <a:picLocks noChangeAspect="1"/>
          </p:cNvPicPr>
          <p:nvPr/>
        </p:nvPicPr>
        <p:blipFill>
          <a:blip r:embed="rId2"/>
          <a:stretch>
            <a:fillRect/>
          </a:stretch>
        </p:blipFill>
        <p:spPr>
          <a:xfrm>
            <a:off x="5275263" y="1682366"/>
            <a:ext cx="6494733" cy="4612626"/>
          </a:xfrm>
          <a:prstGeom prst="rect">
            <a:avLst/>
          </a:prstGeom>
          <a:effectLst>
            <a:outerShdw blurRad="76200" dir="13500000" sy="23000" kx="1200000" algn="br" rotWithShape="0">
              <a:prstClr val="black">
                <a:alpha val="20000"/>
              </a:prstClr>
            </a:outerShdw>
          </a:effectLst>
        </p:spPr>
      </p:pic>
      <p:sp>
        <p:nvSpPr>
          <p:cNvPr id="7" name="文本框 6">
            <a:extLst>
              <a:ext uri="{FF2B5EF4-FFF2-40B4-BE49-F238E27FC236}">
                <a16:creationId xmlns:a16="http://schemas.microsoft.com/office/drawing/2014/main" id="{21C28E05-F1DD-CA5E-2BCA-080D219C171A}"/>
              </a:ext>
            </a:extLst>
          </p:cNvPr>
          <p:cNvSpPr txBox="1"/>
          <p:nvPr/>
        </p:nvSpPr>
        <p:spPr>
          <a:xfrm>
            <a:off x="422004" y="1682365"/>
            <a:ext cx="4763607" cy="646331"/>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ome more time efficient solutions </a:t>
            </a:r>
            <a:r>
              <a:rPr lang="en-US" altLang="zh-CN" dirty="0">
                <a:latin typeface="Times New Roman" panose="02020603050405020304" pitchFamily="18" charset="0"/>
                <a:cs typeface="Times New Roman" panose="02020603050405020304" pitchFamily="18" charset="0"/>
              </a:rPr>
              <a:t>were </a:t>
            </a:r>
            <a:r>
              <a:rPr lang="zh-CN" altLang="en-US" dirty="0">
                <a:latin typeface="Times New Roman" panose="02020603050405020304" pitchFamily="18" charset="0"/>
                <a:cs typeface="Times New Roman" panose="02020603050405020304" pitchFamily="18" charset="0"/>
              </a:rPr>
              <a:t>consider</a:t>
            </a:r>
            <a:r>
              <a:rPr lang="en-US" altLang="zh-CN" dirty="0">
                <a:latin typeface="Times New Roman" panose="02020603050405020304" pitchFamily="18" charset="0"/>
                <a:cs typeface="Times New Roman" panose="02020603050405020304" pitchFamily="18" charset="0"/>
              </a:rPr>
              <a:t>ed as for </a:t>
            </a:r>
            <a:r>
              <a:rPr lang="zh-CN" altLang="en-US" dirty="0">
                <a:latin typeface="Times New Roman" panose="02020603050405020304" pitchFamily="18" charset="0"/>
                <a:cs typeface="Times New Roman" panose="02020603050405020304" pitchFamily="18" charset="0"/>
              </a:rPr>
              <a:t>the clique problem is NP-hard</a:t>
            </a:r>
          </a:p>
        </p:txBody>
      </p:sp>
      <p:sp>
        <p:nvSpPr>
          <p:cNvPr id="9" name="文本框 8">
            <a:extLst>
              <a:ext uri="{FF2B5EF4-FFF2-40B4-BE49-F238E27FC236}">
                <a16:creationId xmlns:a16="http://schemas.microsoft.com/office/drawing/2014/main" id="{E7D159A7-3C99-1928-ACF9-CAF8765E16D1}"/>
              </a:ext>
            </a:extLst>
          </p:cNvPr>
          <p:cNvSpPr txBox="1"/>
          <p:nvPr/>
        </p:nvSpPr>
        <p:spPr>
          <a:xfrm>
            <a:off x="422004" y="3429000"/>
            <a:ext cx="4270543" cy="646331"/>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The table gives an overview of the major algorithmic approaches</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4647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49416" y="1249636"/>
            <a:ext cx="3139644" cy="822513"/>
          </a:xfrm>
        </p:spPr>
        <p:txBody>
          <a:bodyPr/>
          <a:lstStyle/>
          <a:p>
            <a:r>
              <a:rPr lang="en-US" altLang="zh-CN" dirty="0">
                <a:latin typeface="Times New Roman" panose="02020603050405020304" pitchFamily="18" charset="0"/>
                <a:cs typeface="Times New Roman" panose="02020603050405020304" pitchFamily="18" charset="0"/>
              </a:rPr>
              <a:t>Content</a:t>
            </a:r>
            <a:endParaRPr lang="zh-CN" altLang="en-US"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sz="quarter" idx="10"/>
          </p:nvPr>
        </p:nvSpPr>
        <p:spPr>
          <a:xfrm>
            <a:off x="3736545" y="1249636"/>
            <a:ext cx="5407456" cy="3692015"/>
          </a:xfrm>
        </p:spPr>
        <p:txBody>
          <a:bodyPr/>
          <a:lstStyle/>
          <a:p>
            <a:r>
              <a:rPr lang="en-US" altLang="zh-CN" dirty="0">
                <a:latin typeface="Times New Roman" panose="02020603050405020304" pitchFamily="18" charset="0"/>
                <a:cs typeface="Times New Roman" panose="02020603050405020304" pitchFamily="18" charset="0"/>
              </a:rPr>
              <a:t>Section 7</a:t>
            </a:r>
          </a:p>
          <a:p>
            <a:r>
              <a:rPr lang="en-US" altLang="zh-CN" dirty="0">
                <a:latin typeface="Times New Roman" panose="02020603050405020304" pitchFamily="18" charset="0"/>
                <a:cs typeface="Times New Roman" panose="02020603050405020304" pitchFamily="18" charset="0"/>
              </a:rPr>
              <a:t>Section 10</a:t>
            </a:r>
          </a:p>
          <a:p>
            <a:r>
              <a:rPr lang="en-US" altLang="zh-CN" dirty="0">
                <a:latin typeface="Times New Roman" panose="02020603050405020304" pitchFamily="18" charset="0"/>
                <a:cs typeface="Times New Roman" panose="02020603050405020304" pitchFamily="18" charset="0"/>
              </a:rPr>
              <a:t>Section 12</a:t>
            </a:r>
          </a:p>
        </p:txBody>
      </p:sp>
    </p:spTree>
    <p:extLst>
      <p:ext uri="{BB962C8B-B14F-4D97-AF65-F5344CB8AC3E}">
        <p14:creationId xmlns:p14="http://schemas.microsoft.com/office/powerpoint/2010/main" val="1990429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30470C-509A-BB49-F561-D3F704B8826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Exact Enumeration Approach</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327A99A-706C-6DC1-D0A0-6A8B1933141D}"/>
                  </a:ext>
                </a:extLst>
              </p:cNvPr>
              <p:cNvSpPr txBox="1"/>
              <p:nvPr/>
            </p:nvSpPr>
            <p:spPr>
              <a:xfrm>
                <a:off x="424113" y="1365504"/>
                <a:ext cx="6253413" cy="933654"/>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o enumerate all cliques, as even for modest-sized graphs, a graph may contain up to </a:t>
                </a:r>
                <a14:m>
                  <m:oMath xmlns:m="http://schemas.openxmlformats.org/officeDocument/2006/math">
                    <m:sSup>
                      <m:sSupPr>
                        <m:ctrlPr>
                          <a:rPr lang="en-US" altLang="zh-CN" i="1" dirty="0" smtClean="0">
                            <a:latin typeface="Cambria Math" panose="02040503050406030204" pitchFamily="18" charset="0"/>
                          </a:rPr>
                        </m:ctrlPr>
                      </m:sSupPr>
                      <m:e>
                        <m:r>
                          <a:rPr lang="zh-CN" altLang="en-US" i="1" dirty="0">
                            <a:latin typeface="Cambria Math" panose="02040503050406030204" pitchFamily="18" charset="0"/>
                          </a:rPr>
                          <m:t>3</m:t>
                        </m:r>
                      </m:e>
                      <m:sup>
                        <m:r>
                          <a:rPr lang="zh-CN" altLang="en-US" i="1" dirty="0">
                            <a:latin typeface="Cambria Math" panose="02040503050406030204" pitchFamily="18" charset="0"/>
                          </a:rPr>
                          <m:t>𝑛</m:t>
                        </m:r>
                        <m:r>
                          <a:rPr lang="zh-CN" altLang="en-US" i="1" dirty="0">
                            <a:latin typeface="Cambria Math" panose="02040503050406030204" pitchFamily="18" charset="0"/>
                          </a:rPr>
                          <m:t>/3</m:t>
                        </m:r>
                      </m:sup>
                    </m:sSup>
                  </m:oMath>
                </a14:m>
                <a:r>
                  <a:rPr lang="zh-CN" altLang="en-US" dirty="0">
                    <a:latin typeface="Times New Roman" panose="02020603050405020304" pitchFamily="18" charset="0"/>
                    <a:cs typeface="Times New Roman" panose="02020603050405020304" pitchFamily="18" charset="0"/>
                  </a:rPr>
                  <a:t>maximal cliques</a:t>
                </a:r>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So</a:t>
                </a:r>
                <a:r>
                  <a:rPr lang="zh-CN" altLang="en-US" dirty="0">
                    <a:latin typeface="Times New Roman" panose="02020603050405020304" pitchFamily="18" charset="0"/>
                    <a:cs typeface="Times New Roman" panose="02020603050405020304" pitchFamily="18" charset="0"/>
                  </a:rPr>
                  <a:t> it </a:t>
                </a:r>
                <a:r>
                  <a:rPr lang="en-US" altLang="zh-CN" dirty="0">
                    <a:latin typeface="Times New Roman" panose="02020603050405020304" pitchFamily="18" charset="0"/>
                    <a:cs typeface="Times New Roman" panose="02020603050405020304" pitchFamily="18" charset="0"/>
                  </a:rPr>
                  <a:t>is</a:t>
                </a:r>
                <a:r>
                  <a:rPr lang="zh-CN" altLang="en-US" dirty="0">
                    <a:latin typeface="Times New Roman" panose="02020603050405020304" pitchFamily="18" charset="0"/>
                    <a:cs typeface="Times New Roman" panose="02020603050405020304" pitchFamily="18" charset="0"/>
                  </a:rPr>
                  <a:t> crucial to find the most effective algorithm.</a:t>
                </a:r>
              </a:p>
            </p:txBody>
          </p:sp>
        </mc:Choice>
        <mc:Fallback xmlns="">
          <p:sp>
            <p:nvSpPr>
              <p:cNvPr id="5" name="文本框 4">
                <a:extLst>
                  <a:ext uri="{FF2B5EF4-FFF2-40B4-BE49-F238E27FC236}">
                    <a16:creationId xmlns:a16="http://schemas.microsoft.com/office/drawing/2014/main" id="{5327A99A-706C-6DC1-D0A0-6A8B1933141D}"/>
                  </a:ext>
                </a:extLst>
              </p:cNvPr>
              <p:cNvSpPr txBox="1">
                <a:spLocks noRot="1" noChangeAspect="1" noMove="1" noResize="1" noEditPoints="1" noAdjustHandles="1" noChangeArrowheads="1" noChangeShapeType="1" noTextEdit="1"/>
              </p:cNvSpPr>
              <p:nvPr/>
            </p:nvSpPr>
            <p:spPr>
              <a:xfrm>
                <a:off x="424113" y="1365504"/>
                <a:ext cx="6253413" cy="933654"/>
              </a:xfrm>
              <a:prstGeom prst="rect">
                <a:avLst/>
              </a:prstGeom>
              <a:blipFill>
                <a:blip r:embed="rId2"/>
                <a:stretch>
                  <a:fillRect l="-878" t="-3268" b="-9804"/>
                </a:stretch>
              </a:blipFill>
            </p:spPr>
            <p:txBody>
              <a:bodyPr/>
              <a:lstStyle/>
              <a:p>
                <a:r>
                  <a:rPr lang="zh-CN" altLang="en-US">
                    <a:noFill/>
                  </a:rPr>
                  <a:t> </a:t>
                </a:r>
              </a:p>
            </p:txBody>
          </p:sp>
        </mc:Fallback>
      </mc:AlternateContent>
      <p:graphicFrame>
        <p:nvGraphicFramePr>
          <p:cNvPr id="8" name="表格 7">
            <a:extLst>
              <a:ext uri="{FF2B5EF4-FFF2-40B4-BE49-F238E27FC236}">
                <a16:creationId xmlns:a16="http://schemas.microsoft.com/office/drawing/2014/main" id="{80F22C3B-A1C3-9642-9FB2-E1C130C51C71}"/>
              </a:ext>
            </a:extLst>
          </p:cNvPr>
          <p:cNvGraphicFramePr>
            <a:graphicFrameLocks noGrp="1"/>
          </p:cNvGraphicFramePr>
          <p:nvPr>
            <p:extLst>
              <p:ext uri="{D42A27DB-BD31-4B8C-83A1-F6EECF244321}">
                <p14:modId xmlns:p14="http://schemas.microsoft.com/office/powerpoint/2010/main" val="1964283464"/>
              </p:ext>
            </p:extLst>
          </p:nvPr>
        </p:nvGraphicFramePr>
        <p:xfrm>
          <a:off x="1169904" y="2299158"/>
          <a:ext cx="10079620" cy="4091482"/>
        </p:xfrm>
        <a:graphic>
          <a:graphicData uri="http://schemas.openxmlformats.org/drawingml/2006/table">
            <a:tbl>
              <a:tblPr>
                <a:tableStyleId>{B301B821-A1FF-4177-AEE7-76D212191A09}</a:tableStyleId>
              </a:tblPr>
              <a:tblGrid>
                <a:gridCol w="1980171">
                  <a:extLst>
                    <a:ext uri="{9D8B030D-6E8A-4147-A177-3AD203B41FA5}">
                      <a16:colId xmlns:a16="http://schemas.microsoft.com/office/drawing/2014/main" val="87106351"/>
                    </a:ext>
                  </a:extLst>
                </a:gridCol>
                <a:gridCol w="1936167">
                  <a:extLst>
                    <a:ext uri="{9D8B030D-6E8A-4147-A177-3AD203B41FA5}">
                      <a16:colId xmlns:a16="http://schemas.microsoft.com/office/drawing/2014/main" val="1442958382"/>
                    </a:ext>
                  </a:extLst>
                </a:gridCol>
                <a:gridCol w="2255195">
                  <a:extLst>
                    <a:ext uri="{9D8B030D-6E8A-4147-A177-3AD203B41FA5}">
                      <a16:colId xmlns:a16="http://schemas.microsoft.com/office/drawing/2014/main" val="3046867814"/>
                    </a:ext>
                  </a:extLst>
                </a:gridCol>
                <a:gridCol w="1773903">
                  <a:extLst>
                    <a:ext uri="{9D8B030D-6E8A-4147-A177-3AD203B41FA5}">
                      <a16:colId xmlns:a16="http://schemas.microsoft.com/office/drawing/2014/main" val="3955098745"/>
                    </a:ext>
                  </a:extLst>
                </a:gridCol>
                <a:gridCol w="2134184">
                  <a:extLst>
                    <a:ext uri="{9D8B030D-6E8A-4147-A177-3AD203B41FA5}">
                      <a16:colId xmlns:a16="http://schemas.microsoft.com/office/drawing/2014/main" val="3150668138"/>
                    </a:ext>
                  </a:extLst>
                </a:gridCol>
              </a:tblGrid>
              <a:tr h="302652">
                <a:tc>
                  <a:txBody>
                    <a:bodyPr/>
                    <a:lstStyle/>
                    <a:p>
                      <a:pPr algn="ctr" fontAlgn="ctr"/>
                      <a:r>
                        <a:rPr lang="en-US" sz="1400" b="1" i="0" u="none" strike="noStrike" dirty="0">
                          <a:effectLst/>
                          <a:latin typeface="Times New Roman" panose="02020603050405020304" pitchFamily="18" charset="0"/>
                          <a:cs typeface="Times New Roman" panose="02020603050405020304" pitchFamily="18" charset="0"/>
                        </a:rPr>
                        <a:t>Name</a:t>
                      </a:r>
                      <a:endPar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554" marR="7554" marT="7554" marB="0" anchor="ctr"/>
                </a:tc>
                <a:tc>
                  <a:txBody>
                    <a:bodyPr/>
                    <a:lstStyle/>
                    <a:p>
                      <a:pPr algn="ctr" fontAlgn="ctr"/>
                      <a:r>
                        <a:rPr lang="en-US" sz="1400" b="1" i="0" u="none" strike="noStrike" dirty="0">
                          <a:effectLst/>
                          <a:latin typeface="Times New Roman" panose="02020603050405020304" pitchFamily="18" charset="0"/>
                          <a:cs typeface="Times New Roman" panose="02020603050405020304" pitchFamily="18" charset="0"/>
                        </a:rPr>
                        <a:t>Idea</a:t>
                      </a:r>
                      <a:endPar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554" marR="7554" marT="7554" marB="0" anchor="ctr"/>
                </a:tc>
                <a:tc>
                  <a:txBody>
                    <a:bodyPr/>
                    <a:lstStyle/>
                    <a:p>
                      <a:pPr algn="ctr" fontAlgn="ctr"/>
                      <a:r>
                        <a:rPr lang="en-US" sz="1400" b="1" i="0" u="none" strike="noStrike" dirty="0">
                          <a:effectLst/>
                          <a:latin typeface="Times New Roman" panose="02020603050405020304" pitchFamily="18" charset="0"/>
                          <a:cs typeface="Times New Roman" panose="02020603050405020304" pitchFamily="18" charset="0"/>
                        </a:rPr>
                        <a:t>Algorithm</a:t>
                      </a:r>
                      <a:endPar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554" marR="7554" marT="7554" marB="0" anchor="ctr"/>
                </a:tc>
                <a:tc>
                  <a:txBody>
                    <a:bodyPr/>
                    <a:lstStyle/>
                    <a:p>
                      <a:pPr algn="ctr" fontAlgn="ctr"/>
                      <a:r>
                        <a:rPr lang="en-US" sz="1400" b="1" i="0" u="none" strike="noStrike" dirty="0">
                          <a:effectLst/>
                          <a:latin typeface="Times New Roman" panose="02020603050405020304" pitchFamily="18" charset="0"/>
                          <a:cs typeface="Times New Roman" panose="02020603050405020304" pitchFamily="18" charset="0"/>
                        </a:rPr>
                        <a:t>Advantage</a:t>
                      </a:r>
                      <a:endPar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554" marR="7554" marT="7554" marB="0" anchor="ctr"/>
                </a:tc>
                <a:tc>
                  <a:txBody>
                    <a:bodyPr/>
                    <a:lstStyle/>
                    <a:p>
                      <a:pPr algn="ctr" fontAlgn="ctr"/>
                      <a:r>
                        <a:rPr lang="en-US" sz="1400" b="1" i="0" u="none" strike="noStrike" dirty="0">
                          <a:effectLst/>
                          <a:latin typeface="Times New Roman" panose="02020603050405020304" pitchFamily="18" charset="0"/>
                          <a:cs typeface="Times New Roman" panose="02020603050405020304" pitchFamily="18" charset="0"/>
                        </a:rPr>
                        <a:t>Limitation</a:t>
                      </a:r>
                      <a:endParaRPr lang="en-US" sz="14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554" marR="7554" marT="7554" marB="0" anchor="ctr"/>
                </a:tc>
                <a:extLst>
                  <a:ext uri="{0D108BD9-81ED-4DB2-BD59-A6C34878D82A}">
                    <a16:rowId xmlns:a16="http://schemas.microsoft.com/office/drawing/2014/main" val="93355118"/>
                  </a:ext>
                </a:extLst>
              </a:tr>
              <a:tr h="1858143">
                <a:tc>
                  <a:txBody>
                    <a:bodyPr/>
                    <a:lstStyle/>
                    <a:p>
                      <a:pPr algn="ctr" fontAlgn="ctr"/>
                      <a:r>
                        <a:rPr lang="en-US" sz="14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Quasi-clique Enumeration.</a:t>
                      </a:r>
                    </a:p>
                  </a:txBody>
                  <a:tcPr marL="7554" marR="7554" marT="7554"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A graph mining technique used to find subgraphs that are not necessarily fully connected but have a high density of edges.</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554" marR="7554" marT="7554"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Quick algorithm: A quasi-clique enumeration algorithm that integrates novel pruning techniques based on the degree of vertices with a traditional depth-first search framework.</a:t>
                      </a:r>
                      <a:br>
                        <a:rPr lang="en-US" sz="1200" u="none" strike="noStrike" dirty="0">
                          <a:effectLst/>
                          <a:latin typeface="Times New Roman" panose="02020603050405020304" pitchFamily="18" charset="0"/>
                          <a:cs typeface="Times New Roman" panose="02020603050405020304" pitchFamily="18" charset="0"/>
                        </a:rPr>
                      </a:br>
                      <a:r>
                        <a:rPr lang="en-US" sz="1200" u="none" strike="noStrike" dirty="0">
                          <a:effectLst/>
                          <a:latin typeface="Times New Roman" panose="02020603050405020304" pitchFamily="18" charset="0"/>
                          <a:cs typeface="Times New Roman" panose="02020603050405020304" pitchFamily="18" charset="0"/>
                        </a:rPr>
                        <a:t>The purpose of the Quick algorithm is to prune unqualified vertices as soon as possible.</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554" marR="7554" marT="7554" marB="0" anchor="ctr"/>
                </a:tc>
                <a:tc>
                  <a:txBody>
                    <a:bodyPr/>
                    <a:lstStyle/>
                    <a:p>
                      <a:pPr algn="ctr" fontAlgn="ctr"/>
                      <a:r>
                        <a:rPr lang="en-US" sz="1200" u="none" strike="noStrike">
                          <a:effectLst/>
                          <a:latin typeface="Times New Roman" panose="02020603050405020304" pitchFamily="18" charset="0"/>
                          <a:cs typeface="Times New Roman" panose="02020603050405020304" pitchFamily="18" charset="0"/>
                        </a:rPr>
                        <a:t>Provide more flexibility in the components being sought and more opportunities for pruning the search space compared to exact cliques.</a:t>
                      </a:r>
                      <a:endParaRPr lang="en-US"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554" marR="7554" marT="7554" marB="0" anchor="ctr"/>
                </a:tc>
                <a:tc>
                  <a:txBody>
                    <a:bodyPr/>
                    <a:lstStyle/>
                    <a:p>
                      <a:pPr algn="ctr" fontAlgn="ctr"/>
                      <a:r>
                        <a:rPr lang="en-US" sz="1200" u="none" strike="noStrike">
                          <a:effectLst/>
                          <a:latin typeface="Times New Roman" panose="02020603050405020304" pitchFamily="18" charset="0"/>
                          <a:cs typeface="Times New Roman" panose="02020603050405020304" pitchFamily="18" charset="0"/>
                        </a:rPr>
                        <a:t>May not be sufficient for more complex graph structures and not be applicable to all types of graphs.</a:t>
                      </a:r>
                      <a:endParaRPr lang="en-US"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554" marR="7554" marT="7554" marB="0" anchor="ctr"/>
                </a:tc>
                <a:extLst>
                  <a:ext uri="{0D108BD9-81ED-4DB2-BD59-A6C34878D82A}">
                    <a16:rowId xmlns:a16="http://schemas.microsoft.com/office/drawing/2014/main" val="1595499029"/>
                  </a:ext>
                </a:extLst>
              </a:tr>
              <a:tr h="1930687">
                <a:tc>
                  <a:txBody>
                    <a:bodyPr/>
                    <a:lstStyle/>
                    <a:p>
                      <a:pPr algn="ctr" fontAlgn="ctr"/>
                      <a:r>
                        <a:rPr lang="en-US" sz="14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K-Core Enumeration</a:t>
                      </a:r>
                    </a:p>
                  </a:txBody>
                  <a:tcPr marL="7554" marR="7554" marT="7554" marB="0" anchor="ctr"/>
                </a:tc>
                <a:tc>
                  <a:txBody>
                    <a:bodyPr/>
                    <a:lstStyle/>
                    <a:p>
                      <a:pPr algn="ctr" fontAlgn="ctr"/>
                      <a:r>
                        <a:rPr lang="en-US" sz="1200" u="none" strike="noStrike">
                          <a:effectLst/>
                          <a:latin typeface="Times New Roman" panose="02020603050405020304" pitchFamily="18" charset="0"/>
                          <a:cs typeface="Times New Roman" panose="02020603050405020304" pitchFamily="18" charset="0"/>
                        </a:rPr>
                        <a:t>Greedy algorithms</a:t>
                      </a:r>
                      <a:br>
                        <a:rPr lang="en-US" sz="1200" u="none" strike="noStrike">
                          <a:effectLst/>
                          <a:latin typeface="Times New Roman" panose="02020603050405020304" pitchFamily="18" charset="0"/>
                          <a:cs typeface="Times New Roman" panose="02020603050405020304" pitchFamily="18" charset="0"/>
                        </a:rPr>
                      </a:br>
                      <a:r>
                        <a:rPr lang="en-US" sz="1200" u="none" strike="noStrike">
                          <a:effectLst/>
                          <a:latin typeface="Times New Roman" panose="02020603050405020304" pitchFamily="18" charset="0"/>
                          <a:cs typeface="Times New Roman" panose="02020603050405020304" pitchFamily="18" charset="0"/>
                        </a:rPr>
                        <a:t>Assign each vertex with a core</a:t>
                      </a:r>
                      <a:br>
                        <a:rPr lang="en-US" sz="1200" u="none" strike="noStrike">
                          <a:effectLst/>
                          <a:latin typeface="Times New Roman" panose="02020603050405020304" pitchFamily="18" charset="0"/>
                          <a:cs typeface="Times New Roman" panose="02020603050405020304" pitchFamily="18" charset="0"/>
                        </a:rPr>
                      </a:br>
                      <a:r>
                        <a:rPr lang="en-US" sz="1200" u="none" strike="noStrike">
                          <a:effectLst/>
                          <a:latin typeface="Times New Roman" panose="02020603050405020304" pitchFamily="18" charset="0"/>
                          <a:cs typeface="Times New Roman" panose="02020603050405020304" pitchFamily="18" charset="0"/>
                        </a:rPr>
                        <a:t>number to which it belongs</a:t>
                      </a:r>
                      <a:endParaRPr lang="en-US"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554" marR="7554" marT="7554"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Repeatedly eliminates vertices with the lowest degree, decreases the degrees of their higher-degree neighbors, and reorders the remaining vertices in the queue.</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554" marR="7554" marT="7554"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The algorithm is efficient, easy to understand and implement, and can calculate the k-core of a graph quickly</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554" marR="7554" marT="7554" marB="0" anchor="ctr"/>
                </a:tc>
                <a:tc>
                  <a:txBody>
                    <a:bodyPr/>
                    <a:lstStyle/>
                    <a:p>
                      <a:pPr algn="ctr" fontAlgn="ctr"/>
                      <a:r>
                        <a:rPr lang="en-US" sz="1200" u="none" strike="noStrike" dirty="0">
                          <a:effectLst/>
                          <a:latin typeface="Times New Roman" panose="02020603050405020304" pitchFamily="18" charset="0"/>
                          <a:cs typeface="Times New Roman" panose="02020603050405020304" pitchFamily="18" charset="0"/>
                        </a:rPr>
                        <a:t>May not be able to handle certain types of graph data, especially those with complex structures. and not find all k-cores if the graph is not connected. </a:t>
                      </a:r>
                      <a:br>
                        <a:rPr lang="en-US" sz="1200" u="none" strike="noStrike" dirty="0">
                          <a:effectLst/>
                          <a:latin typeface="Times New Roman" panose="02020603050405020304" pitchFamily="18" charset="0"/>
                          <a:cs typeface="Times New Roman" panose="02020603050405020304" pitchFamily="18" charset="0"/>
                        </a:rPr>
                      </a:br>
                      <a:r>
                        <a:rPr lang="en-US" sz="1200" u="none" strike="noStrike" dirty="0">
                          <a:effectLst/>
                          <a:latin typeface="Times New Roman" panose="02020603050405020304" pitchFamily="18" charset="0"/>
                          <a:cs typeface="Times New Roman" panose="02020603050405020304" pitchFamily="18" charset="0"/>
                        </a:rPr>
                        <a:t>The results may not be unique due to multiple ways of eliminating vertices with degrees less than k.</a:t>
                      </a:r>
                      <a:endParaRPr 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554" marR="7554" marT="7554" marB="0" anchor="ctr"/>
                </a:tc>
                <a:extLst>
                  <a:ext uri="{0D108BD9-81ED-4DB2-BD59-A6C34878D82A}">
                    <a16:rowId xmlns:a16="http://schemas.microsoft.com/office/drawing/2014/main" val="593802238"/>
                  </a:ext>
                </a:extLst>
              </a:tr>
            </a:tbl>
          </a:graphicData>
        </a:graphic>
      </p:graphicFrame>
    </p:spTree>
    <p:extLst>
      <p:ext uri="{BB962C8B-B14F-4D97-AF65-F5344CB8AC3E}">
        <p14:creationId xmlns:p14="http://schemas.microsoft.com/office/powerpoint/2010/main" val="4060558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BC278-D498-17BA-2CF6-F0BBD4C6D3C1}"/>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Heuristic Approach</a:t>
            </a:r>
            <a:endParaRPr lang="zh-CN" altLang="en-US" dirty="0">
              <a:latin typeface="Times New Roman" panose="02020603050405020304" pitchFamily="18" charset="0"/>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AF4674D6-EECD-52A0-53BD-091257BE331C}"/>
              </a:ext>
            </a:extLst>
          </p:cNvPr>
          <p:cNvGraphicFramePr>
            <a:graphicFrameLocks noGrp="1"/>
          </p:cNvGraphicFramePr>
          <p:nvPr>
            <p:extLst>
              <p:ext uri="{D42A27DB-BD31-4B8C-83A1-F6EECF244321}">
                <p14:modId xmlns:p14="http://schemas.microsoft.com/office/powerpoint/2010/main" val="4125972213"/>
              </p:ext>
            </p:extLst>
          </p:nvPr>
        </p:nvGraphicFramePr>
        <p:xfrm>
          <a:off x="877553" y="1365504"/>
          <a:ext cx="10973552" cy="5077222"/>
        </p:xfrm>
        <a:graphic>
          <a:graphicData uri="http://schemas.openxmlformats.org/drawingml/2006/table">
            <a:tbl>
              <a:tblPr>
                <a:tableStyleId>{B301B821-A1FF-4177-AEE7-76D212191A09}</a:tableStyleId>
              </a:tblPr>
              <a:tblGrid>
                <a:gridCol w="1223823">
                  <a:extLst>
                    <a:ext uri="{9D8B030D-6E8A-4147-A177-3AD203B41FA5}">
                      <a16:colId xmlns:a16="http://schemas.microsoft.com/office/drawing/2014/main" val="367337690"/>
                    </a:ext>
                  </a:extLst>
                </a:gridCol>
                <a:gridCol w="2779344">
                  <a:extLst>
                    <a:ext uri="{9D8B030D-6E8A-4147-A177-3AD203B41FA5}">
                      <a16:colId xmlns:a16="http://schemas.microsoft.com/office/drawing/2014/main" val="732526689"/>
                    </a:ext>
                  </a:extLst>
                </a:gridCol>
                <a:gridCol w="2795427">
                  <a:extLst>
                    <a:ext uri="{9D8B030D-6E8A-4147-A177-3AD203B41FA5}">
                      <a16:colId xmlns:a16="http://schemas.microsoft.com/office/drawing/2014/main" val="75283092"/>
                    </a:ext>
                  </a:extLst>
                </a:gridCol>
                <a:gridCol w="2118266">
                  <a:extLst>
                    <a:ext uri="{9D8B030D-6E8A-4147-A177-3AD203B41FA5}">
                      <a16:colId xmlns:a16="http://schemas.microsoft.com/office/drawing/2014/main" val="1368856094"/>
                    </a:ext>
                  </a:extLst>
                </a:gridCol>
                <a:gridCol w="2056692">
                  <a:extLst>
                    <a:ext uri="{9D8B030D-6E8A-4147-A177-3AD203B41FA5}">
                      <a16:colId xmlns:a16="http://schemas.microsoft.com/office/drawing/2014/main" val="2112671392"/>
                    </a:ext>
                  </a:extLst>
                </a:gridCol>
              </a:tblGrid>
              <a:tr h="487359">
                <a:tc>
                  <a:txBody>
                    <a:bodyPr/>
                    <a:lstStyle/>
                    <a:p>
                      <a:pPr algn="ctr" fontAlgn="ctr"/>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Name</a:t>
                      </a:r>
                    </a:p>
                  </a:txBody>
                  <a:tcPr marL="5673" marR="5673" marT="5673" marB="0" anchor="ctr"/>
                </a:tc>
                <a:tc>
                  <a:txBody>
                    <a:bodyPr/>
                    <a:lstStyle/>
                    <a:p>
                      <a:pPr algn="ctr" fontAlgn="ctr"/>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Idea</a:t>
                      </a:r>
                    </a:p>
                  </a:txBody>
                  <a:tcPr marL="5673" marR="5673" marT="5673" marB="0" anchor="ctr"/>
                </a:tc>
                <a:tc>
                  <a:txBody>
                    <a:bodyPr/>
                    <a:lstStyle/>
                    <a:p>
                      <a:pPr algn="ctr" fontAlgn="ctr"/>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Algorithm</a:t>
                      </a:r>
                    </a:p>
                  </a:txBody>
                  <a:tcPr marL="5673" marR="5673" marT="5673" marB="0" anchor="ctr"/>
                </a:tc>
                <a:tc>
                  <a:txBody>
                    <a:bodyPr/>
                    <a:lstStyle/>
                    <a:p>
                      <a:pPr algn="ctr" fontAlgn="ctr"/>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Advantage</a:t>
                      </a:r>
                    </a:p>
                  </a:txBody>
                  <a:tcPr marL="5673" marR="5673" marT="5673" marB="0" anchor="ctr"/>
                </a:tc>
                <a:tc>
                  <a:txBody>
                    <a:bodyPr/>
                    <a:lstStyle/>
                    <a:p>
                      <a:pPr algn="ctr" fontAlgn="ctr"/>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Limitation</a:t>
                      </a:r>
                    </a:p>
                  </a:txBody>
                  <a:tcPr marL="5673" marR="5673" marT="5673" marB="0" anchor="ctr"/>
                </a:tc>
                <a:extLst>
                  <a:ext uri="{0D108BD9-81ED-4DB2-BD59-A6C34878D82A}">
                    <a16:rowId xmlns:a16="http://schemas.microsoft.com/office/drawing/2014/main" val="3682153416"/>
                  </a:ext>
                </a:extLst>
              </a:tr>
              <a:tr h="2206750">
                <a:tc>
                  <a:txBody>
                    <a:bodyPr/>
                    <a:lstStyle/>
                    <a:p>
                      <a:pPr marL="0" algn="ctr" defTabSz="914400" rtl="0" eaLnBrk="1" fontAlgn="ctr" latinLnBrk="0" hangingPunct="1"/>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Shingling Technique</a:t>
                      </a:r>
                    </a:p>
                  </a:txBody>
                  <a:tcPr marL="5673" marR="5673" marT="5673" marB="0" anchor="ctr"/>
                </a:tc>
                <a:tc>
                  <a:txBody>
                    <a:bodyPr/>
                    <a:lstStyle/>
                    <a:p>
                      <a:pPr algn="ctr" fontAlgn="ctr"/>
                      <a:r>
                        <a:rPr lang="en-US" sz="1200" b="0" u="none" strike="noStrike" kern="1200" dirty="0">
                          <a:solidFill>
                            <a:schemeClr val="dk1"/>
                          </a:solidFill>
                          <a:effectLst/>
                          <a:latin typeface="Times New Roman" panose="02020603050405020304" pitchFamily="18" charset="0"/>
                          <a:ea typeface="+mn-ea"/>
                          <a:cs typeface="Times New Roman" panose="02020603050405020304" pitchFamily="18" charset="0"/>
                        </a:rPr>
                        <a:t>Based on shingling for discovering large dense bipartite subgraphs in massive graphs. The algorithm converts each dense component with arbitrary size into shingles with constant size, making it efficient for single large graphs and easily extendable for streaming graph data.</a:t>
                      </a:r>
                    </a:p>
                  </a:txBody>
                  <a:tcPr marL="5673" marR="5673" marT="5673" marB="0" anchor="ctr"/>
                </a:tc>
                <a:tc>
                  <a:txBody>
                    <a:bodyPr/>
                    <a:lstStyle/>
                    <a:p>
                      <a:pPr algn="ctr" fontAlgn="ctr"/>
                      <a:r>
                        <a:rPr lang="en-US" sz="1200" b="0" u="none" strike="noStrike" kern="1200" dirty="0">
                          <a:solidFill>
                            <a:schemeClr val="dk1"/>
                          </a:solidFill>
                          <a:effectLst/>
                          <a:latin typeface="Times New Roman" panose="02020603050405020304" pitchFamily="18" charset="0"/>
                          <a:ea typeface="+mn-ea"/>
                          <a:cs typeface="Times New Roman" panose="02020603050405020304" pitchFamily="18" charset="0"/>
                        </a:rPr>
                        <a:t>The algorithm extracts shingles using the (s, c) shingling algorithm, which converts each string into an integer and generates a temporary set of integers, from which the s smallest elements are selected and concatenated together to form a new string that is hashed to get one shingle. The algorithm also uses a fingerprinting vector and similarity measure to estimate the similarity of two sets.</a:t>
                      </a:r>
                    </a:p>
                  </a:txBody>
                  <a:tcPr marL="5673" marR="5673" marT="5673" marB="0" anchor="ctr"/>
                </a:tc>
                <a:tc>
                  <a:txBody>
                    <a:bodyPr/>
                    <a:lstStyle/>
                    <a:p>
                      <a:pPr algn="ctr" fontAlgn="ctr"/>
                      <a:r>
                        <a:rPr lang="en-US" sz="1200" b="0" u="none" strike="noStrike" kern="1200" dirty="0">
                          <a:solidFill>
                            <a:schemeClr val="dk1"/>
                          </a:solidFill>
                          <a:effectLst/>
                          <a:latin typeface="Times New Roman" panose="02020603050405020304" pitchFamily="18" charset="0"/>
                          <a:ea typeface="+mn-ea"/>
                          <a:cs typeface="Times New Roman" panose="02020603050405020304" pitchFamily="18" charset="0"/>
                        </a:rPr>
                        <a:t>Efficient and practical for single large graphs and can be easily extended for streaming graph data. It can discover large dense bipartite subgraphs in massive graphs and estimate the similarity of sets using shingles and fingerprinting.</a:t>
                      </a:r>
                    </a:p>
                  </a:txBody>
                  <a:tcPr marL="5673" marR="5673" marT="5673" marB="0" anchor="ctr"/>
                </a:tc>
                <a:tc>
                  <a:txBody>
                    <a:bodyPr/>
                    <a:lstStyle/>
                    <a:p>
                      <a:pPr algn="ctr" fontAlgn="ctr"/>
                      <a:r>
                        <a:rPr lang="en-US" sz="1200" b="0" u="none" strike="noStrike" kern="1200">
                          <a:solidFill>
                            <a:schemeClr val="dk1"/>
                          </a:solidFill>
                          <a:effectLst/>
                          <a:latin typeface="Times New Roman" panose="02020603050405020304" pitchFamily="18" charset="0"/>
                          <a:ea typeface="+mn-ea"/>
                          <a:cs typeface="Times New Roman" panose="02020603050405020304" pitchFamily="18" charset="0"/>
                        </a:rPr>
                        <a:t>May not perform well on graphs with low density or small dense subgraphs. </a:t>
                      </a:r>
                      <a:br>
                        <a:rPr lang="en-US" sz="1200" b="0" u="none" strike="noStrike" kern="1200">
                          <a:solidFill>
                            <a:schemeClr val="dk1"/>
                          </a:solidFill>
                          <a:effectLst/>
                          <a:latin typeface="Times New Roman" panose="02020603050405020304" pitchFamily="18" charset="0"/>
                          <a:ea typeface="+mn-ea"/>
                          <a:cs typeface="Times New Roman" panose="02020603050405020304" pitchFamily="18" charset="0"/>
                        </a:rPr>
                      </a:br>
                      <a:r>
                        <a:rPr lang="en-US" sz="1200" b="0" u="none" strike="noStrike" kern="1200">
                          <a:solidFill>
                            <a:schemeClr val="dk1"/>
                          </a:solidFill>
                          <a:effectLst/>
                          <a:latin typeface="Times New Roman" panose="02020603050405020304" pitchFamily="18" charset="0"/>
                          <a:ea typeface="+mn-ea"/>
                          <a:cs typeface="Times New Roman" panose="02020603050405020304" pitchFamily="18" charset="0"/>
                        </a:rPr>
                        <a:t>May also require significant computational resources when dealing with very large graphs. </a:t>
                      </a:r>
                      <a:br>
                        <a:rPr lang="en-US" sz="1200" b="0" u="none" strike="noStrike" kern="1200">
                          <a:solidFill>
                            <a:schemeClr val="dk1"/>
                          </a:solidFill>
                          <a:effectLst/>
                          <a:latin typeface="Times New Roman" panose="02020603050405020304" pitchFamily="18" charset="0"/>
                          <a:ea typeface="+mn-ea"/>
                          <a:cs typeface="Times New Roman" panose="02020603050405020304" pitchFamily="18" charset="0"/>
                        </a:rPr>
                      </a:br>
                      <a:r>
                        <a:rPr lang="en-US" sz="1200" b="0" u="none" strike="noStrike" kern="1200">
                          <a:solidFill>
                            <a:schemeClr val="dk1"/>
                          </a:solidFill>
                          <a:effectLst/>
                          <a:latin typeface="Times New Roman" panose="02020603050405020304" pitchFamily="18" charset="0"/>
                          <a:ea typeface="+mn-ea"/>
                          <a:cs typeface="Times New Roman" panose="02020603050405020304" pitchFamily="18" charset="0"/>
                        </a:rPr>
                        <a:t>Additionally, the effectiveness of the algorithm may depend on the choice of parameters such as the size of the shingles and number of permutations used.</a:t>
                      </a:r>
                    </a:p>
                  </a:txBody>
                  <a:tcPr marL="5673" marR="5673" marT="5673" marB="0" anchor="ctr"/>
                </a:tc>
                <a:extLst>
                  <a:ext uri="{0D108BD9-81ED-4DB2-BD59-A6C34878D82A}">
                    <a16:rowId xmlns:a16="http://schemas.microsoft.com/office/drawing/2014/main" val="153189464"/>
                  </a:ext>
                </a:extLst>
              </a:tr>
              <a:tr h="2207916">
                <a:tc>
                  <a:txBody>
                    <a:bodyPr/>
                    <a:lstStyle/>
                    <a:p>
                      <a:pPr marL="0" algn="ctr" defTabSz="914400" rtl="0" eaLnBrk="1" fontAlgn="ctr" latinLnBrk="0" hangingPunct="1"/>
                      <a:r>
                        <a:rPr lang="en-US" sz="1800" b="1" i="0" u="none" strike="noStrike" kern="1200" dirty="0">
                          <a:solidFill>
                            <a:schemeClr val="dk1"/>
                          </a:solidFill>
                          <a:effectLst/>
                          <a:latin typeface="Times New Roman" panose="02020603050405020304" pitchFamily="18" charset="0"/>
                          <a:ea typeface="+mn-ea"/>
                          <a:cs typeface="Times New Roman" panose="02020603050405020304" pitchFamily="18" charset="0"/>
                        </a:rPr>
                        <a:t>GRASP Algorithm</a:t>
                      </a:r>
                    </a:p>
                  </a:txBody>
                  <a:tcPr marL="5673" marR="5673" marT="5673" marB="0" anchor="ctr"/>
                </a:tc>
                <a:tc>
                  <a:txBody>
                    <a:bodyPr/>
                    <a:lstStyle/>
                    <a:p>
                      <a:pPr algn="ctr" fontAlgn="ctr"/>
                      <a:r>
                        <a:rPr lang="en-US" sz="1200" b="0" u="none" strike="noStrike" kern="1200">
                          <a:solidFill>
                            <a:schemeClr val="dk1"/>
                          </a:solidFill>
                          <a:effectLst/>
                          <a:latin typeface="Times New Roman" panose="02020603050405020304" pitchFamily="18" charset="0"/>
                          <a:ea typeface="+mn-ea"/>
                          <a:cs typeface="Times New Roman" panose="02020603050405020304" pitchFamily="18" charset="0"/>
                        </a:rPr>
                        <a:t>Utilize the Greedy Randomized Adaptive Search Procedure (GRASP) to produce feasible solutions and perform local optimization in a multi-start iterative process. Their algorithm aims to build a maximal γ-clique by selecting vertices with a large number of γ-neighbors and high degree with respect to the current solution.</a:t>
                      </a:r>
                    </a:p>
                  </a:txBody>
                  <a:tcPr marL="5673" marR="5673" marT="5673" marB="0" anchor="ctr"/>
                </a:tc>
                <a:tc>
                  <a:txBody>
                    <a:bodyPr/>
                    <a:lstStyle/>
                    <a:p>
                      <a:pPr algn="ctr" fontAlgn="ctr"/>
                      <a:r>
                        <a:rPr lang="en-US" sz="1200" b="0" u="none" strike="noStrike" kern="1200" dirty="0">
                          <a:solidFill>
                            <a:schemeClr val="dk1"/>
                          </a:solidFill>
                          <a:effectLst/>
                          <a:latin typeface="Times New Roman" panose="02020603050405020304" pitchFamily="18" charset="0"/>
                          <a:ea typeface="+mn-ea"/>
                          <a:cs typeface="Times New Roman" panose="02020603050405020304" pitchFamily="18" charset="0"/>
                        </a:rPr>
                        <a:t> Add vertices from the set of γ-vertices with respect to the current solution that have the potential to increase the solution's potential. The potential of a vertex set is defined as the number of edges minus a penalty term based on the size of the set and the desired clique size. The potential difference of a vertex is defined as the difference in potential when the vertex is added to the current solution. The algorithm selects vertices with a large potential difference and adds them to the current solution until no more vertices can be added.</a:t>
                      </a:r>
                    </a:p>
                  </a:txBody>
                  <a:tcPr marL="5673" marR="5673" marT="5673" marB="0" anchor="ctr"/>
                </a:tc>
                <a:tc>
                  <a:txBody>
                    <a:bodyPr/>
                    <a:lstStyle/>
                    <a:p>
                      <a:pPr algn="ctr" fontAlgn="ctr"/>
                      <a:r>
                        <a:rPr lang="en-US" sz="1200" b="0" u="none" strike="noStrike" kern="1200" dirty="0">
                          <a:solidFill>
                            <a:schemeClr val="dk1"/>
                          </a:solidFill>
                          <a:effectLst/>
                          <a:latin typeface="Times New Roman" panose="02020603050405020304" pitchFamily="18" charset="0"/>
                          <a:ea typeface="+mn-ea"/>
                          <a:cs typeface="Times New Roman" panose="02020603050405020304" pitchFamily="18" charset="0"/>
                        </a:rPr>
                        <a:t>Provides a way to incrementally construct quasi-dense components and build maximal </a:t>
                      </a:r>
                      <a:r>
                        <a:rPr lang="en-US" altLang="zh-CN" sz="1200" b="0" u="none" strike="noStrike" kern="1200" dirty="0">
                          <a:solidFill>
                            <a:schemeClr val="dk1"/>
                          </a:solidFill>
                          <a:effectLst/>
                          <a:latin typeface="Times New Roman" panose="02020603050405020304" pitchFamily="18" charset="0"/>
                          <a:ea typeface="+mn-ea"/>
                          <a:cs typeface="Times New Roman" panose="02020603050405020304" pitchFamily="18" charset="0"/>
                        </a:rPr>
                        <a:t>γ</a:t>
                      </a:r>
                      <a:r>
                        <a:rPr lang="en-US" altLang="ko-KR" sz="1200" b="0" u="none" strike="noStrike" kern="1200" dirty="0">
                          <a:solidFill>
                            <a:schemeClr val="dk1"/>
                          </a:solidFill>
                          <a:effectLst/>
                          <a:latin typeface="Times New Roman" panose="02020603050405020304" pitchFamily="18" charset="0"/>
                          <a:ea typeface="+mn-ea"/>
                          <a:cs typeface="Times New Roman" panose="02020603050405020304" pitchFamily="18" charset="0"/>
                        </a:rPr>
                        <a:t>-</a:t>
                      </a:r>
                      <a:r>
                        <a:rPr lang="en-US" sz="1200" b="0" u="none" strike="noStrike" kern="1200" dirty="0">
                          <a:solidFill>
                            <a:schemeClr val="dk1"/>
                          </a:solidFill>
                          <a:effectLst/>
                          <a:latin typeface="Times New Roman" panose="02020603050405020304" pitchFamily="18" charset="0"/>
                          <a:ea typeface="+mn-ea"/>
                          <a:cs typeface="Times New Roman" panose="02020603050405020304" pitchFamily="18" charset="0"/>
                        </a:rPr>
                        <a:t>cliques efficiently using a multi-start iterative process. The algorithm also incorporates a novel evaluation measure that enables the selection of good vertices to add to the current solution.</a:t>
                      </a:r>
                    </a:p>
                  </a:txBody>
                  <a:tcPr marL="5673" marR="5673" marT="5673" marB="0" anchor="ctr"/>
                </a:tc>
                <a:tc>
                  <a:txBody>
                    <a:bodyPr/>
                    <a:lstStyle/>
                    <a:p>
                      <a:pPr algn="ctr" fontAlgn="ctr"/>
                      <a:r>
                        <a:rPr lang="en-US" sz="1200" b="0" u="none" strike="noStrike" kern="1200" dirty="0">
                          <a:solidFill>
                            <a:schemeClr val="dk1"/>
                          </a:solidFill>
                          <a:effectLst/>
                          <a:latin typeface="Times New Roman" panose="02020603050405020304" pitchFamily="18" charset="0"/>
                          <a:ea typeface="+mn-ea"/>
                          <a:cs typeface="Times New Roman" panose="02020603050405020304" pitchFamily="18" charset="0"/>
                        </a:rPr>
                        <a:t>Prohibitively expensive for very large graphs. The effectiveness of the algorithm may also depend on the choice of parameters such as the desired clique size and the penalty term used in the potential calculation.</a:t>
                      </a:r>
                    </a:p>
                  </a:txBody>
                  <a:tcPr marL="5673" marR="5673" marT="5673" marB="0" anchor="ctr"/>
                </a:tc>
                <a:extLst>
                  <a:ext uri="{0D108BD9-81ED-4DB2-BD59-A6C34878D82A}">
                    <a16:rowId xmlns:a16="http://schemas.microsoft.com/office/drawing/2014/main" val="1181117342"/>
                  </a:ext>
                </a:extLst>
              </a:tr>
            </a:tbl>
          </a:graphicData>
        </a:graphic>
      </p:graphicFrame>
    </p:spTree>
    <p:extLst>
      <p:ext uri="{BB962C8B-B14F-4D97-AF65-F5344CB8AC3E}">
        <p14:creationId xmlns:p14="http://schemas.microsoft.com/office/powerpoint/2010/main" val="3246903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32EF43-D034-81C2-02F3-767ACD92B63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Frequent Dense Components</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3E9C7A32-238A-D250-7ED7-B4C6F73751DE}"/>
              </a:ext>
            </a:extLst>
          </p:cNvPr>
          <p:cNvSpPr txBox="1"/>
          <p:nvPr/>
        </p:nvSpPr>
        <p:spPr>
          <a:xfrm>
            <a:off x="1217195" y="2172160"/>
            <a:ext cx="9779668" cy="2585323"/>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The dense component discovery problem can be extended to consider a dataset consisting of a set of graphs </a:t>
            </a:r>
            <a:r>
              <a:rPr lang="en-US" altLang="zh-CN" dirty="0">
                <a:latin typeface="Times New Roman" panose="02020603050405020304" pitchFamily="18" charset="0"/>
                <a:cs typeface="Times New Roman" panose="02020603050405020304" pitchFamily="18" charset="0"/>
              </a:rPr>
              <a:t>D</a:t>
            </a:r>
            <a:r>
              <a:rPr lang="zh-CN" altLang="en-US" dirty="0">
                <a:latin typeface="Times New Roman" panose="02020603050405020304" pitchFamily="18" charset="0"/>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1, ⋅ ⋅ ⋅ , </a:t>
            </a:r>
            <a:r>
              <a:rPr lang="en-US" altLang="zh-CN" dirty="0" err="1">
                <a:latin typeface="Times New Roman" panose="02020603050405020304" pitchFamily="18" charset="0"/>
                <a:cs typeface="Times New Roman" panose="02020603050405020304" pitchFamily="18" charset="0"/>
              </a:rPr>
              <a:t>Gn</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r>
              <a:rPr lang="zh-CN" altLang="en-US" b="1" dirty="0">
                <a:latin typeface="Times New Roman" panose="02020603050405020304" pitchFamily="18" charset="0"/>
                <a:cs typeface="Times New Roman" panose="02020603050405020304" pitchFamily="18" charset="0"/>
              </a:rPr>
              <a:t>In this case, we have two criteria for components: </a:t>
            </a:r>
            <a:endParaRPr lang="en-US" altLang="zh-CN" b="1"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1.M</a:t>
            </a:r>
            <a:r>
              <a:rPr lang="zh-CN" altLang="en-US" dirty="0">
                <a:latin typeface="Times New Roman" panose="02020603050405020304" pitchFamily="18" charset="0"/>
                <a:cs typeface="Times New Roman" panose="02020603050405020304" pitchFamily="18" charset="0"/>
              </a:rPr>
              <a:t>ust be dense and they must occur frequently. </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2.</a:t>
            </a:r>
            <a:r>
              <a:rPr lang="zh-CN" altLang="en-US" dirty="0">
                <a:latin typeface="Times New Roman" panose="02020603050405020304" pitchFamily="18" charset="0"/>
                <a:cs typeface="Times New Roman" panose="02020603050405020304" pitchFamily="18" charset="0"/>
              </a:rPr>
              <a:t>The density requirement can be any of our earlier criteria. </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3.</a:t>
            </a:r>
            <a:r>
              <a:rPr lang="zh-CN" altLang="en-US" dirty="0">
                <a:latin typeface="Times New Roman" panose="02020603050405020304" pitchFamily="18" charset="0"/>
                <a:cs typeface="Times New Roman" panose="02020603050405020304" pitchFamily="18" charset="0"/>
              </a:rPr>
              <a:t>The frequency requirement says that a component satisfies a minumum </a:t>
            </a:r>
            <a:r>
              <a:rPr lang="zh-CN" altLang="en-US" b="1" i="1" dirty="0">
                <a:latin typeface="Times New Roman" panose="02020603050405020304" pitchFamily="18" charset="0"/>
                <a:cs typeface="Times New Roman" panose="02020603050405020304" pitchFamily="18" charset="0"/>
              </a:rPr>
              <a:t>support</a:t>
            </a:r>
            <a:r>
              <a:rPr lang="zh-CN" altLang="en-US" dirty="0">
                <a:latin typeface="Times New Roman" panose="02020603050405020304" pitchFamily="18" charset="0"/>
                <a:cs typeface="Times New Roman" panose="02020603050405020304" pitchFamily="18" charset="0"/>
              </a:rPr>
              <a:t> threshold;</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b="1" dirty="0">
                <a:latin typeface="Times New Roman" panose="02020603050405020304" pitchFamily="18" charset="0"/>
                <a:cs typeface="Times New Roman" panose="02020603050405020304" pitchFamily="18" charset="0"/>
              </a:rPr>
              <a:t>minumum </a:t>
            </a:r>
            <a:r>
              <a:rPr lang="zh-CN" altLang="en-US" b="1" i="1" dirty="0">
                <a:latin typeface="Times New Roman" panose="02020603050405020304" pitchFamily="18" charset="0"/>
                <a:cs typeface="Times New Roman" panose="02020603050405020304" pitchFamily="18" charset="0"/>
              </a:rPr>
              <a:t>support</a:t>
            </a:r>
            <a:r>
              <a:rPr lang="zh-CN" altLang="en-US" b="1" dirty="0">
                <a:latin typeface="Times New Roman" panose="02020603050405020304" pitchFamily="18" charset="0"/>
                <a:cs typeface="Times New Roman" panose="02020603050405020304" pitchFamily="18" charset="0"/>
              </a:rPr>
              <a:t> threshold </a:t>
            </a:r>
            <a:r>
              <a:rPr lang="en-US" altLang="zh-CN" dirty="0">
                <a:latin typeface="Times New Roman" panose="02020603050405020304" pitchFamily="18" charset="0"/>
                <a:cs typeface="Times New Roman" panose="02020603050405020304" pitchFamily="18" charset="0"/>
              </a:rPr>
              <a:t>: it appears in at least a certain number of graphs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429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AAFFE-828B-3727-9C6D-C5EB1533096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Frequent Patterns with Density Constraints</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01F3FDD3-3277-73D2-086C-E1BBDFB9FA11}"/>
              </a:ext>
            </a:extLst>
          </p:cNvPr>
          <p:cNvSpPr txBox="1"/>
          <p:nvPr/>
        </p:nvSpPr>
        <p:spPr>
          <a:xfrm>
            <a:off x="207543" y="1365504"/>
            <a:ext cx="5775493" cy="5119517"/>
          </a:xfrm>
          <a:prstGeom prst="rect">
            <a:avLst/>
          </a:prstGeom>
          <a:noFill/>
        </p:spPr>
        <p:txBody>
          <a:bodyPr wrap="square">
            <a:spAutoFit/>
          </a:bodyPr>
          <a:lstStyle/>
          <a:p>
            <a:pPr marL="342900" indent="-342900" algn="l">
              <a:buFont typeface="+mj-lt"/>
              <a:buAutoNum type="arabicPeriod"/>
            </a:pPr>
            <a:r>
              <a:rPr lang="en-US" altLang="zh-CN" b="1" dirty="0">
                <a:latin typeface="Times New Roman" panose="02020603050405020304" pitchFamily="18" charset="0"/>
                <a:cs typeface="Times New Roman" panose="02020603050405020304" pitchFamily="18" charset="0"/>
              </a:rPr>
              <a:t>Approach: </a:t>
            </a:r>
            <a:r>
              <a:rPr lang="en-US" altLang="zh-CN" dirty="0">
                <a:latin typeface="Times New Roman" panose="02020603050405020304" pitchFamily="18" charset="0"/>
                <a:cs typeface="Times New Roman" panose="02020603050405020304" pitchFamily="18" charset="0"/>
              </a:rPr>
              <a:t>Impose a density constraint on the patterns discovered by frequent pattern mining</a:t>
            </a:r>
          </a:p>
          <a:p>
            <a:pPr marL="342900" indent="-342900" algn="l">
              <a:buFont typeface="+mj-lt"/>
              <a:buAutoNum type="arabicPeriod"/>
            </a:pPr>
            <a:r>
              <a:rPr lang="en-US" altLang="zh-CN" b="1" dirty="0">
                <a:latin typeface="Times New Roman" panose="02020603050405020304" pitchFamily="18" charset="0"/>
                <a:cs typeface="Times New Roman" panose="02020603050405020304" pitchFamily="18" charset="0"/>
              </a:rPr>
              <a:t>Criterion: </a:t>
            </a:r>
            <a:r>
              <a:rPr lang="en-US" altLang="zh-CN" dirty="0">
                <a:latin typeface="Times New Roman" panose="02020603050405020304" pitchFamily="18" charset="0"/>
                <a:cs typeface="Times New Roman" panose="02020603050405020304" pitchFamily="18" charset="0"/>
              </a:rPr>
              <a:t>Use the minimum cut clustering criterion, where a component must have an edge cut less than or equal to </a:t>
            </a:r>
            <a:r>
              <a:rPr lang="en-US" altLang="ko-KR" dirty="0">
                <a:latin typeface="Times New Roman" panose="02020603050405020304" pitchFamily="18" charset="0"/>
                <a:cs typeface="Times New Roman" panose="02020603050405020304" pitchFamily="18" charset="0"/>
              </a:rPr>
              <a:t>k, </a:t>
            </a:r>
            <a:r>
              <a:rPr lang="en-US" altLang="zh-CN" dirty="0">
                <a:latin typeface="Times New Roman" panose="02020603050405020304" pitchFamily="18" charset="0"/>
                <a:cs typeface="Times New Roman" panose="02020603050405020304" pitchFamily="18" charset="0"/>
              </a:rPr>
              <a:t>which is equivalent to a </a:t>
            </a:r>
            <a:r>
              <a:rPr lang="en-US" altLang="ko-KR" dirty="0">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core criterion</a:t>
            </a:r>
          </a:p>
          <a:p>
            <a:pPr marL="342900" indent="-342900" algn="l">
              <a:buFont typeface="+mj-lt"/>
              <a:buAutoNum type="arabicPeriod"/>
            </a:pPr>
            <a:r>
              <a:rPr lang="en-US" altLang="zh-CN" b="1" dirty="0">
                <a:latin typeface="Times New Roman" panose="02020603050405020304" pitchFamily="18" charset="0"/>
                <a:cs typeface="Times New Roman" panose="02020603050405020304" pitchFamily="18" charset="0"/>
              </a:rPr>
              <a:t>Requirement:</a:t>
            </a:r>
            <a:r>
              <a:rPr lang="en-US" altLang="zh-CN" dirty="0">
                <a:latin typeface="Times New Roman" panose="02020603050405020304" pitchFamily="18" charset="0"/>
                <a:cs typeface="Times New Roman" panose="02020603050405020304" pitchFamily="18" charset="0"/>
              </a:rPr>
              <a:t> Each frequent pattern must be closed, meaning it does not have any super-graph with the same support level</a:t>
            </a:r>
          </a:p>
          <a:p>
            <a:pPr marL="342900" indent="-342900" algn="l">
              <a:buFont typeface="+mj-lt"/>
              <a:buAutoNum type="arabicPeriod"/>
            </a:pPr>
            <a:r>
              <a:rPr lang="en-US" altLang="zh-CN" b="1" dirty="0">
                <a:latin typeface="Times New Roman" panose="02020603050405020304" pitchFamily="18" charset="0"/>
                <a:cs typeface="Times New Roman" panose="02020603050405020304" pitchFamily="18" charset="0"/>
              </a:rPr>
              <a:t>Two approaches: </a:t>
            </a:r>
            <a:r>
              <a:rPr lang="en-US" altLang="zh-CN" dirty="0">
                <a:latin typeface="Times New Roman" panose="02020603050405020304" pitchFamily="18" charset="0"/>
                <a:cs typeface="Times New Roman" panose="02020603050405020304" pitchFamily="18" charset="0"/>
              </a:rPr>
              <a:t>Pattern growth and pattern reduction</a:t>
            </a:r>
          </a:p>
          <a:p>
            <a:pPr marL="342900" indent="-342900" algn="l">
              <a:buFont typeface="+mj-lt"/>
              <a:buAutoNum type="arabicPeriod"/>
            </a:pPr>
            <a:r>
              <a:rPr lang="en-US" altLang="zh-CN" b="1" dirty="0">
                <a:latin typeface="Times New Roman" panose="02020603050405020304" pitchFamily="18" charset="0"/>
                <a:cs typeface="Times New Roman" panose="02020603050405020304" pitchFamily="18" charset="0"/>
              </a:rPr>
              <a:t>Pattern growth: </a:t>
            </a:r>
            <a:r>
              <a:rPr lang="en-US" altLang="zh-CN" dirty="0">
                <a:latin typeface="Times New Roman" panose="02020603050405020304" pitchFamily="18" charset="0"/>
                <a:cs typeface="Times New Roman" panose="02020603050405020304" pitchFamily="18" charset="0"/>
              </a:rPr>
              <a:t>Incrementally add adjacent edges to a small subgraph until it satisfies both the frequency and density requirements and becomes closed</a:t>
            </a:r>
          </a:p>
          <a:p>
            <a:pPr marL="342900" indent="-342900" algn="l">
              <a:buFont typeface="+mj-lt"/>
              <a:buAutoNum type="arabicPeriod"/>
            </a:pPr>
            <a:r>
              <a:rPr lang="en-US" altLang="zh-CN" b="1" dirty="0">
                <a:latin typeface="Times New Roman" panose="02020603050405020304" pitchFamily="18" charset="0"/>
                <a:cs typeface="Times New Roman" panose="02020603050405020304" pitchFamily="18" charset="0"/>
              </a:rPr>
              <a:t>Pattern reduction: </a:t>
            </a:r>
            <a:r>
              <a:rPr lang="en-US" altLang="zh-CN" dirty="0">
                <a:latin typeface="Times New Roman" panose="02020603050405020304" pitchFamily="18" charset="0"/>
                <a:cs typeface="Times New Roman" panose="02020603050405020304" pitchFamily="18" charset="0"/>
              </a:rPr>
              <a:t>Intersect the edge set of the working set with the edges of the next graph, decompose it into </a:t>
            </a:r>
            <a:r>
              <a:rPr lang="en-US" altLang="ko-KR" dirty="0">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core subgraphs, and recursively call pattern reduction for each dense subgraph. The algorithm records the dense subgraphs that survive enough intersections to be considered frequent.</a:t>
            </a:r>
          </a:p>
        </p:txBody>
      </p:sp>
      <p:sp>
        <p:nvSpPr>
          <p:cNvPr id="8" name="文本框 7">
            <a:extLst>
              <a:ext uri="{FF2B5EF4-FFF2-40B4-BE49-F238E27FC236}">
                <a16:creationId xmlns:a16="http://schemas.microsoft.com/office/drawing/2014/main" id="{4E6FB51B-BA6B-C042-5AC8-881046F28B45}"/>
              </a:ext>
            </a:extLst>
          </p:cNvPr>
          <p:cNvSpPr txBox="1"/>
          <p:nvPr/>
        </p:nvSpPr>
        <p:spPr>
          <a:xfrm>
            <a:off x="6307554" y="1365504"/>
            <a:ext cx="5775493" cy="3139321"/>
          </a:xfrm>
          <a:prstGeom prst="rect">
            <a:avLst/>
          </a:prstGeom>
          <a:noFill/>
        </p:spPr>
        <p:txBody>
          <a:bodyPr wrap="square">
            <a:spAutoFit/>
          </a:bodyPr>
          <a:lstStyle/>
          <a:p>
            <a:pPr marL="342900" indent="-342900" algn="l">
              <a:buFont typeface="+mj-lt"/>
              <a:buAutoNum type="arabicPeriod" startAt="7"/>
            </a:pPr>
            <a:r>
              <a:rPr lang="en-US" altLang="zh-CN" b="1" dirty="0">
                <a:latin typeface="Times New Roman" panose="02020603050405020304" pitchFamily="18" charset="0"/>
                <a:cs typeface="Times New Roman" panose="02020603050405020304" pitchFamily="18" charset="0"/>
              </a:rPr>
              <a:t>Trade-off: </a:t>
            </a:r>
            <a:r>
              <a:rPr lang="en-US" altLang="zh-CN" dirty="0">
                <a:latin typeface="Times New Roman" panose="02020603050405020304" pitchFamily="18" charset="0"/>
                <a:cs typeface="Times New Roman" panose="02020603050405020304" pitchFamily="18" charset="0"/>
              </a:rPr>
              <a:t>The greedy removal of edges at each iteration quickly reduces the working set size, leading to fast execution time. The trade-off is that we prune away edges that might have contributed to a frequent dense component.</a:t>
            </a:r>
          </a:p>
          <a:p>
            <a:pPr marL="342900" indent="-342900" algn="l">
              <a:buFont typeface="+mj-lt"/>
              <a:buAutoNum type="arabicPeriod" startAt="7"/>
            </a:pPr>
            <a:r>
              <a:rPr lang="en-US" altLang="zh-CN" b="1" dirty="0">
                <a:latin typeface="Times New Roman" panose="02020603050405020304" pitchFamily="18" charset="0"/>
                <a:cs typeface="Times New Roman" panose="02020603050405020304" pitchFamily="18" charset="0"/>
              </a:rPr>
              <a:t>Heuristic: </a:t>
            </a:r>
            <a:r>
              <a:rPr lang="en-US" altLang="zh-CN" dirty="0">
                <a:latin typeface="Times New Roman" panose="02020603050405020304" pitchFamily="18" charset="0"/>
                <a:cs typeface="Times New Roman" panose="02020603050405020304" pitchFamily="18" charset="0"/>
              </a:rPr>
              <a:t>Order the graphs by decreasing overall density as a useful heuristic.</a:t>
            </a:r>
          </a:p>
          <a:p>
            <a:pPr marL="342900" indent="-342900" algn="l">
              <a:buFont typeface="+mj-lt"/>
              <a:buAutoNum type="arabicPeriod" startAt="7"/>
            </a:pPr>
            <a:r>
              <a:rPr lang="en-US" altLang="zh-CN" b="1" dirty="0">
                <a:latin typeface="Times New Roman" panose="02020603050405020304" pitchFamily="18" charset="0"/>
                <a:cs typeface="Times New Roman" panose="02020603050405020304" pitchFamily="18" charset="0"/>
              </a:rPr>
              <a:t>Performance: </a:t>
            </a:r>
            <a:r>
              <a:rPr lang="en-US" altLang="zh-CN" dirty="0">
                <a:latin typeface="Times New Roman" panose="02020603050405020304" pitchFamily="18" charset="0"/>
                <a:cs typeface="Times New Roman" panose="02020603050405020304" pitchFamily="18" charset="0"/>
              </a:rPr>
              <a:t>Pattern reduction works better for high connectivity but low support threshold, while pattern growth works better for high support but only modest connectivity.</a:t>
            </a:r>
          </a:p>
        </p:txBody>
      </p:sp>
    </p:spTree>
    <p:extLst>
      <p:ext uri="{BB962C8B-B14F-4D97-AF65-F5344CB8AC3E}">
        <p14:creationId xmlns:p14="http://schemas.microsoft.com/office/powerpoint/2010/main" val="51743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1733B3-71F8-DA84-7E27-1AE3C270DEDB}"/>
              </a:ext>
            </a:extLst>
          </p:cNvPr>
          <p:cNvSpPr>
            <a:spLocks noGrp="1"/>
          </p:cNvSpPr>
          <p:nvPr>
            <p:ph type="title"/>
          </p:nvPr>
        </p:nvSpPr>
        <p:spPr/>
        <p:txBody>
          <a:bodyPr/>
          <a:lstStyle/>
          <a:p>
            <a:r>
              <a:rPr lang="en-US" altLang="zh-CN" b="0" i="0" dirty="0">
                <a:effectLst/>
                <a:latin typeface="Times New Roman" panose="02020603050405020304" pitchFamily="18" charset="0"/>
                <a:cs typeface="Times New Roman" panose="02020603050405020304" pitchFamily="18" charset="0"/>
              </a:rPr>
              <a:t>Dense Components with Frequency Constraint</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0107D4B3-1373-4FA3-5296-6706A4B1AA61}"/>
              </a:ext>
            </a:extLst>
          </p:cNvPr>
          <p:cNvSpPr txBox="1"/>
          <p:nvPr/>
        </p:nvSpPr>
        <p:spPr>
          <a:xfrm>
            <a:off x="565484" y="1425662"/>
            <a:ext cx="5077327" cy="4886353"/>
          </a:xfrm>
          <a:prstGeom prst="rect">
            <a:avLst/>
          </a:prstGeom>
          <a:noFill/>
        </p:spPr>
        <p:txBody>
          <a:bodyPr wrap="square">
            <a:spAutoFit/>
          </a:bodyPr>
          <a:lstStyle/>
          <a:p>
            <a:pPr marL="342900" indent="-342900">
              <a:buFont typeface="+mj-lt"/>
              <a:buAutoNum type="arabicPeriod"/>
            </a:pPr>
            <a:endParaRPr lang="zh-CN" alt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zh-CN" altLang="en-US" b="1" dirty="0">
                <a:latin typeface="Times New Roman" panose="02020603050405020304" pitchFamily="18" charset="0"/>
                <a:cs typeface="Times New Roman" panose="02020603050405020304" pitchFamily="18" charset="0"/>
              </a:rPr>
              <a:t>Perspective: </a:t>
            </a:r>
            <a:r>
              <a:rPr lang="zh-CN" altLang="en-US" dirty="0">
                <a:latin typeface="Times New Roman" panose="02020603050405020304" pitchFamily="18" charset="0"/>
                <a:cs typeface="Times New Roman" panose="02020603050405020304" pitchFamily="18" charset="0"/>
              </a:rPr>
              <a:t>Provide a simple meta-algorithm on top of an existing dense component algorithm</a:t>
            </a:r>
          </a:p>
          <a:p>
            <a:pPr marL="342900" indent="-342900">
              <a:buFont typeface="+mj-lt"/>
              <a:buAutoNum type="arabicPeriod"/>
            </a:pPr>
            <a:r>
              <a:rPr lang="zh-CN" altLang="en-US" b="1" dirty="0">
                <a:latin typeface="Times New Roman" panose="02020603050405020304" pitchFamily="18" charset="0"/>
                <a:cs typeface="Times New Roman" panose="02020603050405020304" pitchFamily="18" charset="0"/>
              </a:rPr>
              <a:t>Input requirement: </a:t>
            </a:r>
            <a:r>
              <a:rPr lang="zh-CN" altLang="en-US" dirty="0">
                <a:latin typeface="Times New Roman" panose="02020603050405020304" pitchFamily="18" charset="0"/>
                <a:cs typeface="Times New Roman" panose="02020603050405020304" pitchFamily="18" charset="0"/>
              </a:rPr>
              <a:t>A relation graph set</a:t>
            </a:r>
          </a:p>
          <a:p>
            <a:pPr marL="342900" indent="-342900">
              <a:buFont typeface="+mj-lt"/>
              <a:buAutoNum type="arabicPeriod"/>
            </a:pPr>
            <a:r>
              <a:rPr lang="zh-CN" altLang="en-US" b="1" dirty="0">
                <a:latin typeface="Times New Roman" panose="02020603050405020304" pitchFamily="18" charset="0"/>
                <a:cs typeface="Times New Roman" panose="02020603050405020304" pitchFamily="18" charset="0"/>
              </a:rPr>
              <a:t>Process: </a:t>
            </a:r>
            <a:r>
              <a:rPr lang="zh-CN" altLang="en-US" dirty="0">
                <a:latin typeface="Times New Roman" panose="02020603050405020304" pitchFamily="18" charset="0"/>
                <a:cs typeface="Times New Roman" panose="02020603050405020304" pitchFamily="18" charset="0"/>
              </a:rPr>
              <a:t>Derive two new graphs from the input graphs: the Summary Graph and the Second-Order Graph</a:t>
            </a:r>
          </a:p>
          <a:p>
            <a:pPr marL="342900" indent="-342900">
              <a:buFont typeface="+mj-lt"/>
              <a:buAutoNum type="arabicPeriod"/>
            </a:pPr>
            <a:r>
              <a:rPr lang="zh-CN" altLang="en-US" b="1" dirty="0">
                <a:latin typeface="Times New Roman" panose="02020603050405020304" pitchFamily="18" charset="0"/>
                <a:cs typeface="Times New Roman" panose="02020603050405020304" pitchFamily="18" charset="0"/>
              </a:rPr>
              <a:t>Summary Graph: </a:t>
            </a:r>
            <a:r>
              <a:rPr lang="en-US" altLang="zh-CN"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ˆ = (</a:t>
            </a:r>
            <a:r>
              <a:rPr lang="en-US" altLang="zh-CN" dirty="0">
                <a:latin typeface="Times New Roman" panose="02020603050405020304" pitchFamily="18" charset="0"/>
                <a:cs typeface="Times New Roman" panose="02020603050405020304" pitchFamily="18" charset="0"/>
              </a:rPr>
              <a:t>V</a:t>
            </a:r>
            <a:r>
              <a:rPr lang="zh-CN" altLang="en-US" dirty="0">
                <a:latin typeface="Times New Roman" panose="02020603050405020304" pitchFamily="18" charset="0"/>
                <a:cs typeface="Times New Roman" panose="02020603050405020304" pitchFamily="18" charset="0"/>
              </a:rPr>
              <a:t>, ˆ</a:t>
            </a:r>
            <a:r>
              <a:rPr lang="en-US" altLang="zh-CN"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 where an edge exists if it appears in at least </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 graphs in </a:t>
            </a:r>
            <a:r>
              <a:rPr lang="en-US" altLang="zh-CN" dirty="0">
                <a:latin typeface="Times New Roman" panose="02020603050405020304" pitchFamily="18" charset="0"/>
                <a:cs typeface="Times New Roman" panose="02020603050405020304" pitchFamily="18" charset="0"/>
              </a:rPr>
              <a:t>D</a:t>
            </a:r>
            <a:endParaRPr lang="zh-CN" alt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zh-CN" altLang="en-US" b="1" dirty="0">
                <a:latin typeface="Times New Roman" panose="02020603050405020304" pitchFamily="18" charset="0"/>
                <a:cs typeface="Times New Roman" panose="02020603050405020304" pitchFamily="18" charset="0"/>
              </a:rPr>
              <a:t>Second-Order Graph: </a:t>
            </a:r>
            <a:r>
              <a:rPr lang="en-US" altLang="zh-CN" dirty="0">
                <a:latin typeface="Times New Roman" panose="02020603050405020304" pitchFamily="18" charset="0"/>
                <a:cs typeface="Times New Roman" panose="02020603050405020304" pitchFamily="18" charset="0"/>
              </a:rPr>
              <a:t>F</a:t>
            </a:r>
            <a:r>
              <a:rPr lang="zh-CN" altLang="en-US" dirty="0">
                <a:latin typeface="Times New Roman" panose="02020603050405020304" pitchFamily="18" charset="0"/>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rPr>
              <a:t>V</a:t>
            </a:r>
            <a:r>
              <a:rPr lang="zh-CN" altLang="en-US" dirty="0">
                <a:latin typeface="Times New Roman" panose="02020603050405020304" pitchFamily="18" charset="0"/>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rPr>
              <a:t>V</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EF</a:t>
            </a:r>
            <a:r>
              <a:rPr lang="zh-CN" altLang="en-US" dirty="0">
                <a:latin typeface="Times New Roman" panose="02020603050405020304" pitchFamily="18" charset="0"/>
                <a:cs typeface="Times New Roman" panose="02020603050405020304" pitchFamily="18" charset="0"/>
              </a:rPr>
              <a:t>), where each edge in </a:t>
            </a:r>
            <a:r>
              <a:rPr lang="en-US" altLang="zh-CN" dirty="0">
                <a:latin typeface="Times New Roman" panose="02020603050405020304" pitchFamily="18" charset="0"/>
                <a:cs typeface="Times New Roman" panose="02020603050405020304" pitchFamily="18" charset="0"/>
              </a:rPr>
              <a:t>D</a:t>
            </a:r>
            <a:r>
              <a:rPr lang="zh-CN" altLang="en-US" dirty="0">
                <a:latin typeface="Times New Roman" panose="02020603050405020304" pitchFamily="18" charset="0"/>
                <a:cs typeface="Times New Roman" panose="02020603050405020304" pitchFamily="18" charset="0"/>
              </a:rPr>
              <a:t> is transformed into a vertex in </a:t>
            </a:r>
            <a:r>
              <a:rPr lang="en-US" altLang="zh-CN" dirty="0">
                <a:latin typeface="Times New Roman" panose="02020603050405020304" pitchFamily="18" charset="0"/>
                <a:cs typeface="Times New Roman" panose="02020603050405020304" pitchFamily="18" charset="0"/>
              </a:rPr>
              <a:t>F</a:t>
            </a:r>
            <a:r>
              <a:rPr lang="zh-CN" altLang="en-US" dirty="0">
                <a:latin typeface="Times New Roman" panose="02020603050405020304" pitchFamily="18" charset="0"/>
                <a:cs typeface="Times New Roman" panose="02020603050405020304" pitchFamily="18" charset="0"/>
              </a:rPr>
              <a:t>, and two vertices in </a:t>
            </a:r>
            <a:r>
              <a:rPr lang="en-US" altLang="zh-CN" dirty="0">
                <a:latin typeface="Times New Roman" panose="02020603050405020304" pitchFamily="18" charset="0"/>
                <a:cs typeface="Times New Roman" panose="02020603050405020304" pitchFamily="18" charset="0"/>
              </a:rPr>
              <a:t>F</a:t>
            </a:r>
            <a:r>
              <a:rPr lang="zh-CN" altLang="en-US" dirty="0">
                <a:latin typeface="Times New Roman" panose="02020603050405020304" pitchFamily="18" charset="0"/>
                <a:cs typeface="Times New Roman" panose="02020603050405020304" pitchFamily="18" charset="0"/>
              </a:rPr>
              <a:t> are connected if they have similar support patterns in </a:t>
            </a:r>
            <a:r>
              <a:rPr lang="en-US" altLang="zh-CN" dirty="0">
                <a:latin typeface="Times New Roman" panose="02020603050405020304" pitchFamily="18" charset="0"/>
                <a:cs typeface="Times New Roman" panose="02020603050405020304" pitchFamily="18" charset="0"/>
              </a:rPr>
              <a:t>D</a:t>
            </a:r>
            <a:endParaRPr lang="zh-CN" alt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zh-CN" altLang="en-US" b="1" dirty="0">
                <a:latin typeface="Times New Roman" panose="02020603050405020304" pitchFamily="18" charset="0"/>
                <a:cs typeface="Times New Roman" panose="02020603050405020304" pitchFamily="18" charset="0"/>
              </a:rPr>
              <a:t>Coherent dense subgraphs: </a:t>
            </a:r>
            <a:r>
              <a:rPr lang="zh-CN" altLang="en-US" dirty="0">
                <a:latin typeface="Times New Roman" panose="02020603050405020304" pitchFamily="18" charset="0"/>
                <a:cs typeface="Times New Roman" panose="02020603050405020304" pitchFamily="18" charset="0"/>
              </a:rPr>
              <a:t>Find coherent dense subgraphs, where a subgraph </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 qualifies if its vertices form a dense component in ˆ</a:t>
            </a:r>
            <a:r>
              <a:rPr lang="en-US" altLang="zh-CN"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 and if its edges form a dense component in </a:t>
            </a:r>
            <a:r>
              <a:rPr lang="en-US" altLang="zh-CN" dirty="0">
                <a:latin typeface="Times New Roman" panose="02020603050405020304" pitchFamily="18" charset="0"/>
                <a:cs typeface="Times New Roman" panose="02020603050405020304" pitchFamily="18" charset="0"/>
              </a:rPr>
              <a:t>F</a:t>
            </a:r>
            <a:endParaRPr lang="zh-CN" altLang="en-US"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C8C56991-87AC-605A-5DFA-53E286356242}"/>
              </a:ext>
            </a:extLst>
          </p:cNvPr>
          <p:cNvSpPr txBox="1"/>
          <p:nvPr/>
        </p:nvSpPr>
        <p:spPr>
          <a:xfrm>
            <a:off x="5642811" y="1739019"/>
            <a:ext cx="5983705" cy="3693319"/>
          </a:xfrm>
          <a:prstGeom prst="rect">
            <a:avLst/>
          </a:prstGeom>
          <a:noFill/>
        </p:spPr>
        <p:txBody>
          <a:bodyPr wrap="square">
            <a:spAutoFit/>
          </a:bodyPr>
          <a:lstStyle/>
          <a:p>
            <a:pPr marL="342900" indent="-342900">
              <a:buFont typeface="+mj-lt"/>
              <a:buAutoNum type="arabicPeriod" startAt="7"/>
            </a:pPr>
            <a:r>
              <a:rPr lang="zh-CN" altLang="en-US" b="1" dirty="0">
                <a:latin typeface="Times New Roman" panose="02020603050405020304" pitchFamily="18" charset="0"/>
                <a:cs typeface="Times New Roman" panose="02020603050405020304" pitchFamily="18" charset="0"/>
              </a:rPr>
              <a:t>Density in ˆ</a:t>
            </a:r>
            <a:r>
              <a:rPr lang="en-US" altLang="zh-CN" b="1" dirty="0">
                <a:latin typeface="Times New Roman" panose="02020603050405020304" pitchFamily="18" charset="0"/>
                <a:cs typeface="Times New Roman" panose="02020603050405020304" pitchFamily="18" charset="0"/>
              </a:rPr>
              <a:t>G</a:t>
            </a:r>
            <a:r>
              <a:rPr lang="zh-CN" altLang="en-US" b="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The component’s edges occur frequently when considering the whole relation graph set </a:t>
            </a:r>
            <a:r>
              <a:rPr lang="en-US" altLang="zh-CN" dirty="0">
                <a:latin typeface="Times New Roman" panose="02020603050405020304" pitchFamily="18" charset="0"/>
                <a:cs typeface="Times New Roman" panose="02020603050405020304" pitchFamily="18" charset="0"/>
              </a:rPr>
              <a:t>D</a:t>
            </a:r>
            <a:endParaRPr lang="zh-CN" altLang="en-US" dirty="0">
              <a:latin typeface="Times New Roman" panose="02020603050405020304" pitchFamily="18" charset="0"/>
              <a:cs typeface="Times New Roman" panose="02020603050405020304" pitchFamily="18" charset="0"/>
            </a:endParaRPr>
          </a:p>
          <a:p>
            <a:pPr marL="342900" indent="-342900">
              <a:buFont typeface="+mj-lt"/>
              <a:buAutoNum type="arabicPeriod" startAt="7"/>
            </a:pPr>
            <a:r>
              <a:rPr lang="zh-CN" altLang="en-US" b="1" dirty="0">
                <a:latin typeface="Times New Roman" panose="02020603050405020304" pitchFamily="18" charset="0"/>
                <a:cs typeface="Times New Roman" panose="02020603050405020304" pitchFamily="18" charset="0"/>
              </a:rPr>
              <a:t>Density in </a:t>
            </a:r>
            <a:r>
              <a:rPr lang="en-US" altLang="zh-CN" b="1" dirty="0">
                <a:latin typeface="Times New Roman" panose="02020603050405020304" pitchFamily="18" charset="0"/>
                <a:cs typeface="Times New Roman" panose="02020603050405020304" pitchFamily="18" charset="0"/>
              </a:rPr>
              <a:t>F</a:t>
            </a:r>
            <a:r>
              <a:rPr lang="zh-CN" altLang="en-US" b="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Ensures that these frequent edges are coherent, that is, they tend to appear in the same graphs</a:t>
            </a:r>
          </a:p>
          <a:p>
            <a:pPr marL="342900" indent="-342900">
              <a:buFont typeface="+mj-lt"/>
              <a:buAutoNum type="arabicPeriod" startAt="7"/>
            </a:pPr>
            <a:r>
              <a:rPr lang="zh-CN" altLang="en-US" b="1" dirty="0">
                <a:latin typeface="Times New Roman" panose="02020603050405020304" pitchFamily="18" charset="0"/>
                <a:cs typeface="Times New Roman" panose="02020603050405020304" pitchFamily="18" charset="0"/>
              </a:rPr>
              <a:t>Algorithm: </a:t>
            </a:r>
            <a:r>
              <a:rPr lang="zh-CN" altLang="en-US" dirty="0">
                <a:latin typeface="Times New Roman" panose="02020603050405020304" pitchFamily="18" charset="0"/>
                <a:cs typeface="Times New Roman" panose="02020603050405020304" pitchFamily="18" charset="0"/>
              </a:rPr>
              <a:t>Hu uses a modified version of Hartuv and Shamir’s HCS mincut algorithm to efficiently find dense subgraphs</a:t>
            </a:r>
          </a:p>
          <a:p>
            <a:pPr marL="342900" indent="-342900">
              <a:buFont typeface="+mj-lt"/>
              <a:buAutoNum type="arabicPeriod" startAt="7"/>
            </a:pPr>
            <a:r>
              <a:rPr lang="zh-CN" altLang="en-US" b="1" dirty="0">
                <a:latin typeface="Times New Roman" panose="02020603050405020304" pitchFamily="18" charset="0"/>
                <a:cs typeface="Times New Roman" panose="02020603050405020304" pitchFamily="18" charset="0"/>
              </a:rPr>
              <a:t>Scalability: </a:t>
            </a:r>
            <a:r>
              <a:rPr lang="zh-CN" altLang="en-US" dirty="0">
                <a:latin typeface="Times New Roman" panose="02020603050405020304" pitchFamily="18" charset="0"/>
                <a:cs typeface="Times New Roman" panose="02020603050405020304" pitchFamily="18" charset="0"/>
              </a:rPr>
              <a:t>Hu's approach scales well with the number of graphs since it converts any </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 graphs into only 2 graphs</a:t>
            </a:r>
          </a:p>
          <a:p>
            <a:pPr marL="342900" indent="-342900">
              <a:buFont typeface="+mj-lt"/>
              <a:buAutoNum type="arabicPeriod" startAt="7"/>
            </a:pPr>
            <a:r>
              <a:rPr lang="zh-CN" altLang="en-US" b="1" dirty="0">
                <a:latin typeface="Times New Roman" panose="02020603050405020304" pitchFamily="18" charset="0"/>
                <a:cs typeface="Times New Roman" panose="02020603050405020304" pitchFamily="18" charset="0"/>
              </a:rPr>
              <a:t>Drawback: </a:t>
            </a:r>
            <a:r>
              <a:rPr lang="zh-CN" altLang="en-US" dirty="0">
                <a:latin typeface="Times New Roman" panose="02020603050405020304" pitchFamily="18" charset="0"/>
                <a:cs typeface="Times New Roman" panose="02020603050405020304" pitchFamily="18" charset="0"/>
              </a:rPr>
              <a:t>The potentially large size of the second-order graph, which could become a clique of size ∣</a:t>
            </a:r>
            <a:r>
              <a:rPr lang="en-US" altLang="zh-CN"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 with </a:t>
            </a:r>
            <a:r>
              <a:rPr lang="en-US" altLang="zh-CN" dirty="0">
                <a:latin typeface="Times New Roman" panose="02020603050405020304" pitchFamily="18" charset="0"/>
                <a:cs typeface="Times New Roman" panose="02020603050405020304" pitchFamily="18" charset="0"/>
              </a:rPr>
              <a:t>O</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∣2) edges in the worst case where all </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 graphs are identical.</a:t>
            </a:r>
          </a:p>
        </p:txBody>
      </p:sp>
    </p:spTree>
    <p:extLst>
      <p:ext uri="{BB962C8B-B14F-4D97-AF65-F5344CB8AC3E}">
        <p14:creationId xmlns:p14="http://schemas.microsoft.com/office/powerpoint/2010/main" val="3163557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62ACF5-8830-72A7-E8C0-519FC2C94A1D}"/>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Enumerating Cross-Graph Quasi-Cliques</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54EB04E3-1FBF-EAB7-1B6C-C91455E62357}"/>
              </a:ext>
            </a:extLst>
          </p:cNvPr>
          <p:cNvSpPr txBox="1"/>
          <p:nvPr/>
        </p:nvSpPr>
        <p:spPr>
          <a:xfrm>
            <a:off x="279732" y="1624262"/>
            <a:ext cx="5491415" cy="4247317"/>
          </a:xfrm>
          <a:prstGeom prst="rect">
            <a:avLst/>
          </a:prstGeom>
          <a:noFill/>
        </p:spPr>
        <p:txBody>
          <a:bodyPr wrap="square">
            <a:spAutoFit/>
          </a:bodyPr>
          <a:lstStyle/>
          <a:p>
            <a:pPr marL="342900" indent="-342900">
              <a:buFont typeface="+mj-lt"/>
              <a:buAutoNum type="arabicPeriod"/>
            </a:pPr>
            <a:endParaRPr lang="zh-CN" alt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zh-CN" altLang="en-US" b="1" dirty="0">
                <a:latin typeface="Times New Roman" panose="02020603050405020304" pitchFamily="18" charset="0"/>
                <a:cs typeface="Times New Roman" panose="02020603050405020304" pitchFamily="18" charset="0"/>
              </a:rPr>
              <a:t>Problem: </a:t>
            </a:r>
            <a:r>
              <a:rPr lang="zh-CN" altLang="en-US" dirty="0">
                <a:latin typeface="Times New Roman" panose="02020603050405020304" pitchFamily="18" charset="0"/>
                <a:cs typeface="Times New Roman" panose="02020603050405020304" pitchFamily="18" charset="0"/>
              </a:rPr>
              <a:t>Finding cross-graph quasi-cliques (CGQC) using the balanced quasi-clique definition on a set of graphs D = {G1, ..., Gn} on the same set of vertices U, corresponding completeness parameters γ1, ..., γn, and a minimum component size minS</a:t>
            </a:r>
          </a:p>
          <a:p>
            <a:pPr marL="342900" indent="-342900">
              <a:buFont typeface="+mj-lt"/>
              <a:buAutoNum type="arabicPeriod"/>
            </a:pPr>
            <a:r>
              <a:rPr lang="zh-CN" altLang="en-US" b="1" dirty="0">
                <a:latin typeface="Times New Roman" panose="02020603050405020304" pitchFamily="18" charset="0"/>
                <a:cs typeface="Times New Roman" panose="02020603050405020304" pitchFamily="18" charset="0"/>
              </a:rPr>
              <a:t>Definition of CGQC: </a:t>
            </a:r>
            <a:r>
              <a:rPr lang="zh-CN" altLang="en-US" dirty="0">
                <a:latin typeface="Times New Roman" panose="02020603050405020304" pitchFamily="18" charset="0"/>
                <a:cs typeface="Times New Roman" panose="02020603050405020304" pitchFamily="18" charset="0"/>
              </a:rPr>
              <a:t>All subsets of vertices of cardinality ≥ minS such that when each subset is induced upon graph Gi, it will form a maximal γi-quasi-clique</a:t>
            </a:r>
          </a:p>
          <a:p>
            <a:pPr marL="342900" indent="-342900">
              <a:buFont typeface="+mj-lt"/>
              <a:buAutoNum type="arabicPeriod"/>
            </a:pPr>
            <a:r>
              <a:rPr lang="zh-CN" altLang="en-US" b="1" dirty="0">
                <a:latin typeface="Times New Roman" panose="02020603050405020304" pitchFamily="18" charset="0"/>
                <a:cs typeface="Times New Roman" panose="02020603050405020304" pitchFamily="18" charset="0"/>
              </a:rPr>
              <a:t>Enumeration: </a:t>
            </a:r>
            <a:r>
              <a:rPr lang="zh-CN" altLang="en-US" dirty="0">
                <a:latin typeface="Times New Roman" panose="02020603050405020304" pitchFamily="18" charset="0"/>
                <a:cs typeface="Times New Roman" panose="02020603050405020304" pitchFamily="18" charset="0"/>
              </a:rPr>
              <a:t>Complete enumeration is #P-Complete. They employ a set enumeration tree to list all possible subsets of vertices, while taking advantage of some tree-based concepts, such as depth-first search and sub-tree pruning</a:t>
            </a:r>
          </a:p>
        </p:txBody>
      </p:sp>
      <p:sp>
        <p:nvSpPr>
          <p:cNvPr id="7" name="文本框 6">
            <a:extLst>
              <a:ext uri="{FF2B5EF4-FFF2-40B4-BE49-F238E27FC236}">
                <a16:creationId xmlns:a16="http://schemas.microsoft.com/office/drawing/2014/main" id="{BD3F172C-0BDB-CC0A-A9A4-181D610AD64A}"/>
              </a:ext>
            </a:extLst>
          </p:cNvPr>
          <p:cNvSpPr txBox="1"/>
          <p:nvPr/>
        </p:nvSpPr>
        <p:spPr>
          <a:xfrm>
            <a:off x="5771146" y="1901261"/>
            <a:ext cx="6420853" cy="3970318"/>
          </a:xfrm>
          <a:prstGeom prst="rect">
            <a:avLst/>
          </a:prstGeom>
          <a:noFill/>
        </p:spPr>
        <p:txBody>
          <a:bodyPr wrap="square">
            <a:spAutoFit/>
          </a:bodyPr>
          <a:lstStyle/>
          <a:p>
            <a:pPr marL="342900" indent="-342900">
              <a:buFont typeface="+mj-lt"/>
              <a:buAutoNum type="arabicPeriod" startAt="4"/>
            </a:pPr>
            <a:r>
              <a:rPr lang="zh-CN" altLang="en-US" b="1" dirty="0">
                <a:latin typeface="Times New Roman" panose="02020603050405020304" pitchFamily="18" charset="0"/>
                <a:cs typeface="Times New Roman" panose="02020603050405020304" pitchFamily="18" charset="0"/>
              </a:rPr>
              <a:t>Pruning methods: </a:t>
            </a:r>
            <a:r>
              <a:rPr lang="zh-CN" altLang="en-US" dirty="0">
                <a:latin typeface="Times New Roman" panose="02020603050405020304" pitchFamily="18" charset="0"/>
                <a:cs typeface="Times New Roman" panose="02020603050405020304" pitchFamily="18" charset="0"/>
              </a:rPr>
              <a:t>Several graph-theoretical pruning methods are derived to typically reduce the execution time</a:t>
            </a:r>
          </a:p>
          <a:p>
            <a:pPr marL="342900" indent="-342900">
              <a:buFont typeface="+mj-lt"/>
              <a:buAutoNum type="arabicPeriod" startAt="4"/>
            </a:pPr>
            <a:r>
              <a:rPr lang="zh-CN" altLang="en-US" b="1" dirty="0">
                <a:latin typeface="Times New Roman" panose="02020603050405020304" pitchFamily="18" charset="0"/>
                <a:cs typeface="Times New Roman" panose="02020603050405020304" pitchFamily="18" charset="0"/>
              </a:rPr>
              <a:t>Graph and tree properties utilized for pruning:</a:t>
            </a:r>
          </a:p>
          <a:p>
            <a:pPr marL="800100" lvl="1" indent="-342900">
              <a:buFont typeface="+mj-lt"/>
              <a:buAutoNum type="arabicPeriod"/>
            </a:pPr>
            <a:r>
              <a:rPr lang="zh-CN" altLang="en-US" dirty="0"/>
              <a:t>  </a:t>
            </a:r>
            <a:r>
              <a:rPr lang="zh-CN" altLang="en-US" dirty="0">
                <a:latin typeface="Times New Roman" panose="02020603050405020304" pitchFamily="18" charset="0"/>
                <a:cs typeface="Times New Roman" panose="02020603050405020304" pitchFamily="18" charset="0"/>
              </a:rPr>
              <a:t>Upper bounds on the graph diameter diam(G) given γ and graph size n: for example, diam(G) ≤ n 1 if γ &gt; 1/(n-1)</a:t>
            </a: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  Nk(u) = vertices within a distance k of u</a:t>
            </a: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  Reducing vertices: If δ(u) &lt; γi(minS 1) or |Nk(u)| &lt; (minS 1), then u cannot be in a CGQC</a:t>
            </a: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  Candidate projection: when traversing the tree, a child cannot be in a CGQC if it does not satisfy its parent’s neighbor distance bounds Nki(Gi)</a:t>
            </a:r>
          </a:p>
          <a:p>
            <a:pPr marL="342900" indent="-342900">
              <a:buFont typeface="+mj-lt"/>
              <a:buAutoNum type="arabicPeriod" startAt="4"/>
            </a:pPr>
            <a:r>
              <a:rPr lang="zh-CN" altLang="en-US" b="1" dirty="0">
                <a:latin typeface="Times New Roman" panose="02020603050405020304" pitchFamily="18" charset="0"/>
                <a:cs typeface="Times New Roman" panose="02020603050405020304" pitchFamily="18" charset="0"/>
              </a:rPr>
              <a:t>Subtree pruning: </a:t>
            </a:r>
            <a:r>
              <a:rPr lang="zh-CN" altLang="en-US" dirty="0">
                <a:latin typeface="Times New Roman" panose="02020603050405020304" pitchFamily="18" charset="0"/>
                <a:cs typeface="Times New Roman" panose="02020603050405020304" pitchFamily="18" charset="0"/>
              </a:rPr>
              <a:t>apply various rules on minS, redundancy,   monotonicity</a:t>
            </a:r>
          </a:p>
          <a:p>
            <a:pPr marL="342900" indent="-342900">
              <a:buFont typeface="+mj-lt"/>
              <a:buAutoNum type="arabicPeriod" startAt="4"/>
            </a:pPr>
            <a:r>
              <a:rPr lang="zh-CN" altLang="en-US" b="1" dirty="0">
                <a:latin typeface="Times New Roman" panose="02020603050405020304" pitchFamily="18" charset="0"/>
                <a:cs typeface="Times New Roman" panose="02020603050405020304" pitchFamily="18" charset="0"/>
              </a:rPr>
              <a:t>Main algorithm</a:t>
            </a:r>
            <a:r>
              <a:rPr lang="zh-CN" altLang="en-US" b="1" dirty="0"/>
              <a:t>: </a:t>
            </a:r>
            <a:r>
              <a:rPr lang="zh-CN" altLang="en-US" dirty="0">
                <a:latin typeface="Times New Roman" panose="02020603050405020304" pitchFamily="18" charset="0"/>
                <a:cs typeface="Times New Roman" panose="02020603050405020304" pitchFamily="18" charset="0"/>
              </a:rPr>
              <a:t>Crochet</a:t>
            </a:r>
          </a:p>
        </p:txBody>
      </p:sp>
    </p:spTree>
    <p:extLst>
      <p:ext uri="{BB962C8B-B14F-4D97-AF65-F5344CB8AC3E}">
        <p14:creationId xmlns:p14="http://schemas.microsoft.com/office/powerpoint/2010/main" val="878215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5">
            <a:extLst>
              <a:ext uri="{FF2B5EF4-FFF2-40B4-BE49-F238E27FC236}">
                <a16:creationId xmlns:a16="http://schemas.microsoft.com/office/drawing/2014/main" id="{DD922318-86F5-9C84-8D8C-9B772540F7B7}"/>
              </a:ext>
            </a:extLst>
          </p:cNvPr>
          <p:cNvSpPr txBox="1">
            <a:spLocks/>
          </p:cNvSpPr>
          <p:nvPr/>
        </p:nvSpPr>
        <p:spPr>
          <a:xfrm>
            <a:off x="1602927" y="2951090"/>
            <a:ext cx="9466126" cy="1091521"/>
          </a:xfrm>
          <a:prstGeom prst="rect">
            <a:avLst/>
          </a:prstGeom>
        </p:spPr>
        <p:txBody>
          <a:bodyPr anchor="b">
            <a:normAutofit fontScale="47500" lnSpcReduction="20000"/>
          </a:bodyPr>
          <a:lstStyle>
            <a:lvl1pPr marL="0" indent="0" algn="l" defTabSz="914400" rtl="0" eaLnBrk="1" latinLnBrk="0" hangingPunct="1">
              <a:lnSpc>
                <a:spcPct val="90000"/>
              </a:lnSpc>
              <a:spcBef>
                <a:spcPct val="0"/>
              </a:spcBef>
              <a:buFont typeface="Arial" pitchFamily="34" charset="0"/>
              <a:buNone/>
              <a:defRPr lang="zh-CN" sz="5400" b="1" kern="1200">
                <a:solidFill>
                  <a:schemeClr val="tx1"/>
                </a:solidFill>
                <a:latin typeface="Microsoft YaHei" panose="020B0503020204020204" pitchFamily="34" charset="-122"/>
                <a:ea typeface="Microsoft YaHei" panose="020B0503020204020204" pitchFamily="34" charset="-122"/>
                <a:cs typeface="+mj-cs"/>
              </a:defRPr>
            </a:lvl1pPr>
          </a:lstStyle>
          <a:p>
            <a:pPr algn="ctr"/>
            <a:r>
              <a:rPr lang="en-US" altLang="zh-CN" sz="8700" dirty="0">
                <a:latin typeface="Times New Roman" panose="02020603050405020304" pitchFamily="18" charset="0"/>
                <a:cs typeface="Times New Roman" panose="02020603050405020304" pitchFamily="18" charset="0"/>
              </a:rPr>
              <a:t>S</a:t>
            </a:r>
            <a:r>
              <a:rPr lang="en-US" altLang="zh-CN" sz="6500" dirty="0">
                <a:latin typeface="Times New Roman" panose="02020603050405020304" pitchFamily="18" charset="0"/>
                <a:cs typeface="Times New Roman" panose="02020603050405020304" pitchFamily="18" charset="0"/>
              </a:rPr>
              <a:t>ECTION</a:t>
            </a:r>
            <a:r>
              <a:rPr lang="en-US" altLang="zh-CN" sz="8700" dirty="0">
                <a:latin typeface="Times New Roman" panose="02020603050405020304" pitchFamily="18" charset="0"/>
                <a:cs typeface="Times New Roman" panose="02020603050405020304" pitchFamily="18" charset="0"/>
              </a:rPr>
              <a:t>12</a:t>
            </a:r>
          </a:p>
          <a:p>
            <a:pPr algn="ctr"/>
            <a:r>
              <a:rPr lang="en-US" altLang="zh-CN" sz="9600" dirty="0">
                <a:latin typeface="Times New Roman" panose="02020603050405020304" pitchFamily="18" charset="0"/>
                <a:cs typeface="Times New Roman" panose="02020603050405020304" pitchFamily="18" charset="0"/>
              </a:rPr>
              <a:t>M</a:t>
            </a:r>
            <a:r>
              <a:rPr lang="en-US" altLang="zh-CN" sz="5900" dirty="0">
                <a:latin typeface="Times New Roman" panose="02020603050405020304" pitchFamily="18" charset="0"/>
                <a:cs typeface="Times New Roman" panose="02020603050405020304" pitchFamily="18" charset="0"/>
              </a:rPr>
              <a:t>INING</a:t>
            </a:r>
            <a:r>
              <a:rPr lang="en-US" altLang="zh-CN" sz="9600" dirty="0">
                <a:latin typeface="Times New Roman" panose="02020603050405020304" pitchFamily="18" charset="0"/>
                <a:cs typeface="Times New Roman" panose="02020603050405020304" pitchFamily="18" charset="0"/>
              </a:rPr>
              <a:t> G</a:t>
            </a:r>
            <a:r>
              <a:rPr lang="en-US" altLang="zh-CN" sz="5900" dirty="0">
                <a:latin typeface="Times New Roman" panose="02020603050405020304" pitchFamily="18" charset="0"/>
                <a:cs typeface="Times New Roman" panose="02020603050405020304" pitchFamily="18" charset="0"/>
              </a:rPr>
              <a:t>RAPH</a:t>
            </a:r>
            <a:r>
              <a:rPr lang="en-US" altLang="zh-CN" sz="9600" dirty="0">
                <a:latin typeface="Times New Roman" panose="02020603050405020304" pitchFamily="18" charset="0"/>
                <a:cs typeface="Times New Roman" panose="02020603050405020304" pitchFamily="18" charset="0"/>
              </a:rPr>
              <a:t> P</a:t>
            </a:r>
            <a:r>
              <a:rPr lang="en-US" altLang="zh-CN" sz="5900" dirty="0">
                <a:latin typeface="Times New Roman" panose="02020603050405020304" pitchFamily="18" charset="0"/>
                <a:cs typeface="Times New Roman" panose="02020603050405020304" pitchFamily="18" charset="0"/>
              </a:rPr>
              <a:t>ATTERNS</a:t>
            </a:r>
            <a:endParaRPr lang="en-US" altLang="en-US" sz="5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253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70524E-EC75-A5C5-7F66-09B8D484776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Frequent Subgraph Mining</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8D89394-EDD2-5495-97DC-2B5D026CB966}"/>
                  </a:ext>
                </a:extLst>
              </p:cNvPr>
              <p:cNvSpPr txBox="1"/>
              <p:nvPr/>
            </p:nvSpPr>
            <p:spPr>
              <a:xfrm>
                <a:off x="301458" y="1956479"/>
                <a:ext cx="9744910" cy="1638590"/>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Definition Of </a:t>
                </a:r>
                <a:r>
                  <a:rPr lang="zh-CN" altLang="en-US" b="1" dirty="0">
                    <a:latin typeface="Times New Roman" panose="02020603050405020304" pitchFamily="18" charset="0"/>
                    <a:cs typeface="Times New Roman" panose="02020603050405020304" pitchFamily="18" charset="0"/>
                  </a:rPr>
                  <a:t>Frequent Graph</a:t>
                </a:r>
                <a:r>
                  <a:rPr lang="en-US" altLang="zh-CN" b="1" dirty="0">
                    <a:latin typeface="Times New Roman" panose="02020603050405020304" pitchFamily="18" charset="0"/>
                    <a:cs typeface="Times New Roman" panose="02020603050405020304" pitchFamily="18" charset="0"/>
                  </a:rPr>
                  <a:t>:</a:t>
                </a:r>
              </a:p>
              <a:p>
                <a:endParaRPr lang="en-US" altLang="zh-CN" b="1"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Given a labeled graph dataset </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 = </m:t>
                    </m:r>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𝐺</m:t>
                        </m:r>
                        <m:r>
                          <a:rPr lang="en-US" altLang="zh-CN" i="1" dirty="0" smtClean="0">
                            <a:latin typeface="Cambria Math" panose="02040503050406030204" pitchFamily="18" charset="0"/>
                          </a:rPr>
                          <m:t>1, </m:t>
                        </m:r>
                        <m:r>
                          <a:rPr lang="en-US" altLang="zh-CN" i="1" dirty="0" smtClean="0">
                            <a:latin typeface="Cambria Math" panose="02040503050406030204" pitchFamily="18" charset="0"/>
                          </a:rPr>
                          <m:t>𝐺</m:t>
                        </m:r>
                        <m:r>
                          <a:rPr lang="en-US" altLang="zh-CN" i="1" dirty="0" smtClean="0">
                            <a:latin typeface="Cambria Math" panose="02040503050406030204" pitchFamily="18" charset="0"/>
                          </a:rPr>
                          <m:t>2, …, </m:t>
                        </m:r>
                        <m:r>
                          <a:rPr lang="en-US" altLang="zh-CN" i="1" dirty="0" err="1" smtClean="0">
                            <a:latin typeface="Cambria Math" panose="02040503050406030204" pitchFamily="18" charset="0"/>
                          </a:rPr>
                          <m:t>𝐺𝑛</m:t>
                        </m:r>
                      </m:e>
                    </m:d>
                  </m:oMath>
                </a14:m>
                <a:r>
                  <a:rPr lang="en-US" altLang="zh-CN" dirty="0">
                    <a:latin typeface="Times New Roman" panose="02020603050405020304" pitchFamily="18" charset="0"/>
                    <a:cs typeface="Times New Roman" panose="02020603050405020304" pitchFamily="18" charset="0"/>
                  </a:rPr>
                  <a:t>and a subgraph </a:t>
                </a:r>
                <a14:m>
                  <m:oMath xmlns:m="http://schemas.openxmlformats.org/officeDocument/2006/math">
                    <m:r>
                      <a:rPr lang="en-US" altLang="zh-CN" i="1" dirty="0" smtClean="0">
                        <a:latin typeface="Cambria Math" panose="02040503050406030204" pitchFamily="18" charset="0"/>
                      </a:rPr>
                      <m:t>𝑔</m:t>
                    </m:r>
                  </m:oMath>
                </a14:m>
                <a:r>
                  <a:rPr lang="en-US" altLang="zh-CN" dirty="0">
                    <a:latin typeface="Times New Roman" panose="02020603050405020304" pitchFamily="18" charset="0"/>
                    <a:cs typeface="Times New Roman" panose="02020603050405020304" pitchFamily="18" charset="0"/>
                  </a:rPr>
                  <a:t>, the supporting graph set of </a:t>
                </a:r>
                <a14:m>
                  <m:oMath xmlns:m="http://schemas.openxmlformats.org/officeDocument/2006/math">
                    <m:r>
                      <a:rPr lang="en-US" altLang="zh-CN" i="1" dirty="0" smtClean="0">
                        <a:latin typeface="Cambria Math" panose="02040503050406030204" pitchFamily="18" charset="0"/>
                      </a:rPr>
                      <m:t>𝑔</m:t>
                    </m:r>
                  </m:oMath>
                </a14:m>
                <a:r>
                  <a:rPr lang="en-US" altLang="zh-CN" dirty="0">
                    <a:latin typeface="Times New Roman" panose="02020603050405020304" pitchFamily="18" charset="0"/>
                    <a:cs typeface="Times New Roman" panose="02020603050405020304" pitchFamily="18" charset="0"/>
                  </a:rPr>
                  <a:t> is </a:t>
                </a:r>
                <a14:m>
                  <m:oMath xmlns:m="http://schemas.openxmlformats.org/officeDocument/2006/math">
                    <m:r>
                      <a:rPr lang="en-US" altLang="zh-CN" i="1" dirty="0" smtClean="0">
                        <a:latin typeface="Cambria Math" panose="02040503050406030204" pitchFamily="18" charset="0"/>
                      </a:rPr>
                      <m:t>𝐷𝑔</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𝐺𝑖</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𝑔</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𝐺𝑖</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𝐺𝑖</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𝐷</m:t>
                    </m:r>
                    <m:r>
                      <a:rPr lang="en-US" altLang="zh-CN" i="1" dirty="0" smtClean="0">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 The support of g is </a:t>
                </a:r>
                <a14:m>
                  <m:oMath xmlns:m="http://schemas.openxmlformats.org/officeDocument/2006/math">
                    <m:r>
                      <a:rPr lang="en-US" altLang="zh-CN" i="1" dirty="0" smtClean="0">
                        <a:latin typeface="Cambria Math" panose="02040503050406030204" pitchFamily="18" charset="0"/>
                      </a:rPr>
                      <m:t>𝑠𝑢𝑝𝑝𝑜𝑟𝑡</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𝑔</m:t>
                        </m:r>
                      </m:e>
                    </m:d>
                    <m:r>
                      <a:rPr lang="en-US" altLang="zh-CN" i="1" dirty="0" smtClean="0">
                        <a:latin typeface="Cambria Math" panose="02040503050406030204" pitchFamily="18" charset="0"/>
                      </a:rPr>
                      <m:t>=</m:t>
                    </m:r>
                    <m:f>
                      <m:fPr>
                        <m:ctrlPr>
                          <a:rPr lang="en-US" altLang="zh-CN" i="1" dirty="0" smtClean="0">
                            <a:latin typeface="Cambria Math" panose="02040503050406030204" pitchFamily="18" charset="0"/>
                          </a:rPr>
                        </m:ctrlPr>
                      </m:fPr>
                      <m:num>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𝐷𝑔</m:t>
                            </m:r>
                          </m:e>
                        </m:d>
                      </m:num>
                      <m:den>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𝐷</m:t>
                            </m:r>
                          </m:e>
                        </m:d>
                      </m:den>
                    </m:f>
                  </m:oMath>
                </a14:m>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A frequent graph is a graph whose support is no less than a minimum support threshold.</a:t>
                </a:r>
                <a:endParaRPr lang="zh-CN" altLang="en-US" dirty="0">
                  <a:latin typeface="Times New Roman" panose="02020603050405020304" pitchFamily="18" charset="0"/>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8D89394-EDD2-5495-97DC-2B5D026CB966}"/>
                  </a:ext>
                </a:extLst>
              </p:cNvPr>
              <p:cNvSpPr txBox="1">
                <a:spLocks noRot="1" noChangeAspect="1" noMove="1" noResize="1" noEditPoints="1" noAdjustHandles="1" noChangeArrowheads="1" noChangeShapeType="1" noTextEdit="1"/>
              </p:cNvSpPr>
              <p:nvPr/>
            </p:nvSpPr>
            <p:spPr>
              <a:xfrm>
                <a:off x="301458" y="1956479"/>
                <a:ext cx="9744910" cy="1638590"/>
              </a:xfrm>
              <a:prstGeom prst="rect">
                <a:avLst/>
              </a:prstGeom>
              <a:blipFill>
                <a:blip r:embed="rId2"/>
                <a:stretch>
                  <a:fillRect l="-500" t="-2230" b="-4833"/>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6D967AD4-806D-983E-F86D-04D0ED3865AA}"/>
              </a:ext>
            </a:extLst>
          </p:cNvPr>
          <p:cNvSpPr txBox="1"/>
          <p:nvPr/>
        </p:nvSpPr>
        <p:spPr>
          <a:xfrm>
            <a:off x="301458" y="4569385"/>
            <a:ext cx="11080416" cy="923330"/>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Definition Of  </a:t>
            </a:r>
            <a:r>
              <a:rPr lang="zh-CN" altLang="en-US" b="1" dirty="0">
                <a:latin typeface="Times New Roman" panose="02020603050405020304" pitchFamily="18" charset="0"/>
                <a:cs typeface="Times New Roman" panose="02020603050405020304" pitchFamily="18" charset="0"/>
              </a:rPr>
              <a:t>Anti-Monotonicity</a:t>
            </a:r>
            <a:r>
              <a:rPr lang="en-US" altLang="zh-CN" b="1" dirty="0">
                <a:latin typeface="Times New Roman" panose="02020603050405020304" pitchFamily="18" charset="0"/>
                <a:cs typeface="Times New Roman" panose="02020603050405020304" pitchFamily="18" charset="0"/>
              </a:rPr>
              <a:t>:</a:t>
            </a:r>
          </a:p>
          <a:p>
            <a:endParaRPr lang="en-US" altLang="zh-CN" b="1"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Anti-monotonicity means that a size-</a:t>
            </a:r>
            <a:r>
              <a:rPr lang="en-US" altLang="ko-KR" dirty="0">
                <a:latin typeface="Times New Roman" panose="02020603050405020304" pitchFamily="18" charset="0"/>
                <a:cs typeface="Times New Roman" panose="02020603050405020304" pitchFamily="18" charset="0"/>
              </a:rPr>
              <a:t>k</a:t>
            </a:r>
            <a:r>
              <a:rPr lang="ko-KR"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subgraph is frequent only if all of its subgraphs are frequent.</a:t>
            </a:r>
            <a:endParaRPr lang="zh-CN" altLang="en-US"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C4D53BBA-A228-567D-C774-C1B686FAE8AF}"/>
              </a:ext>
            </a:extLst>
          </p:cNvPr>
          <p:cNvSpPr txBox="1"/>
          <p:nvPr/>
        </p:nvSpPr>
        <p:spPr>
          <a:xfrm>
            <a:off x="301458" y="4001378"/>
            <a:ext cx="11284953"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An important property, called </a:t>
            </a:r>
            <a:r>
              <a:rPr lang="zh-CN" altLang="en-US" i="1" dirty="0">
                <a:latin typeface="Times New Roman" panose="02020603050405020304" pitchFamily="18" charset="0"/>
                <a:cs typeface="Times New Roman" panose="02020603050405020304" pitchFamily="18" charset="0"/>
              </a:rPr>
              <a:t>anti-monotonicity</a:t>
            </a:r>
            <a:r>
              <a:rPr lang="zh-CN" altLang="en-US" dirty="0">
                <a:latin typeface="Times New Roman" panose="02020603050405020304" pitchFamily="18" charset="0"/>
                <a:cs typeface="Times New Roman" panose="02020603050405020304" pitchFamily="18" charset="0"/>
              </a:rPr>
              <a:t>, is crucial to confine the search space of frequent subgraph mining.</a:t>
            </a:r>
          </a:p>
        </p:txBody>
      </p:sp>
    </p:spTree>
    <p:extLst>
      <p:ext uri="{BB962C8B-B14F-4D97-AF65-F5344CB8AC3E}">
        <p14:creationId xmlns:p14="http://schemas.microsoft.com/office/powerpoint/2010/main" val="2566812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11F98-3067-1F33-879E-153C69B66D8E}"/>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Apriori</a:t>
            </a:r>
            <a:r>
              <a:rPr lang="en-US" altLang="zh-CN" dirty="0">
                <a:latin typeface="Times New Roman" panose="02020603050405020304" pitchFamily="18" charset="0"/>
                <a:cs typeface="Times New Roman" panose="02020603050405020304" pitchFamily="18" charset="0"/>
              </a:rPr>
              <a:t>-based Approach</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7A582B2E-63F6-87D6-B60D-EDC0B65A6116}"/>
              </a:ext>
            </a:extLst>
          </p:cNvPr>
          <p:cNvSpPr txBox="1"/>
          <p:nvPr/>
        </p:nvSpPr>
        <p:spPr>
          <a:xfrm>
            <a:off x="284747" y="1626004"/>
            <a:ext cx="5811253" cy="2031325"/>
          </a:xfrm>
          <a:prstGeom prst="rect">
            <a:avLst/>
          </a:prstGeom>
          <a:noFill/>
        </p:spPr>
        <p:txBody>
          <a:bodyPr wrap="square">
            <a:spAutoFit/>
          </a:bodyPr>
          <a:lstStyle/>
          <a:p>
            <a:pPr marL="342900" indent="-342900">
              <a:buFont typeface="+mj-lt"/>
              <a:buAutoNum type="arabicPeriod"/>
            </a:pPr>
            <a:endParaRPr lang="zh-CN" alt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zh-CN" altLang="en-US" b="1" dirty="0">
                <a:latin typeface="Times New Roman" panose="02020603050405020304" pitchFamily="18" charset="0"/>
                <a:cs typeface="Times New Roman" panose="02020603050405020304" pitchFamily="18" charset="0"/>
              </a:rPr>
              <a:t>Apriori-based algorithms: </a:t>
            </a:r>
            <a:endParaRPr lang="en-US" altLang="zh-CN" b="1"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Share similar characteristics with Apriori-based frequent itemset mining algorithms, start with small-size subgraphs and proceed in a bottom-up manner by joining similar but slightly different frequent subgraphs to generate new subgraphs of increased size. </a:t>
            </a:r>
            <a:endParaRPr lang="en-US" altLang="zh-CN"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8DEE7C0F-6447-82ED-7E99-628AE9FECE28}"/>
              </a:ext>
            </a:extLst>
          </p:cNvPr>
          <p:cNvSpPr txBox="1"/>
          <p:nvPr/>
        </p:nvSpPr>
        <p:spPr>
          <a:xfrm>
            <a:off x="143376" y="4224445"/>
            <a:ext cx="6093994" cy="923330"/>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2.   </a:t>
            </a:r>
            <a:r>
              <a:rPr lang="zh-CN" altLang="en-US" b="1" dirty="0">
                <a:latin typeface="Times New Roman" panose="02020603050405020304" pitchFamily="18" charset="0"/>
                <a:cs typeface="Times New Roman" panose="02020603050405020304" pitchFamily="18" charset="0"/>
              </a:rPr>
              <a:t>Overhead of Apriori-based algorithms: </a:t>
            </a:r>
            <a:endParaRPr lang="en-US" altLang="zh-CN" b="1"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Considerable overhead when two size-k frequent subgraphs are joined to generate size-(k+1) candidate patterns</a:t>
            </a:r>
          </a:p>
        </p:txBody>
      </p:sp>
      <p:sp>
        <p:nvSpPr>
          <p:cNvPr id="11" name="文本框 10">
            <a:extLst>
              <a:ext uri="{FF2B5EF4-FFF2-40B4-BE49-F238E27FC236}">
                <a16:creationId xmlns:a16="http://schemas.microsoft.com/office/drawing/2014/main" id="{A85AE8D5-648C-FC5C-0EA7-924082349948}"/>
              </a:ext>
            </a:extLst>
          </p:cNvPr>
          <p:cNvSpPr txBox="1"/>
          <p:nvPr/>
        </p:nvSpPr>
        <p:spPr>
          <a:xfrm>
            <a:off x="5789197" y="1626004"/>
            <a:ext cx="6118056" cy="3693319"/>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3.   </a:t>
            </a:r>
            <a:r>
              <a:rPr lang="zh-CN" altLang="en-US" b="1" dirty="0">
                <a:latin typeface="Times New Roman" panose="02020603050405020304" pitchFamily="18" charset="0"/>
                <a:cs typeface="Times New Roman" panose="02020603050405020304" pitchFamily="18" charset="0"/>
              </a:rPr>
              <a:t>Typical examples:</a:t>
            </a: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  AGM by Inokuchi: Uses vertex-based candidate generation, increases subgraph size by one vertex in each iteration, joins two size-(k+1) frequent subgraphs only if they have the same size-k subgraph</a:t>
            </a: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  FSG by Kuramochi and Karypis : Adopts edge-based candidate generation, increases subgraph size by one edge in each iteration, merges two size-(k+1) patterns only if they share the same subgraph having k edges</a:t>
            </a: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  An edge-disjoint path-join algorithm by Vanetik: Classifies graphs by the number of disjoint paths they have, generates subgraph pattern with k+1 disjoint paths by joining subgraphs with k disjoint paths</a:t>
            </a:r>
          </a:p>
        </p:txBody>
      </p:sp>
    </p:spTree>
    <p:extLst>
      <p:ext uri="{BB962C8B-B14F-4D97-AF65-F5344CB8AC3E}">
        <p14:creationId xmlns:p14="http://schemas.microsoft.com/office/powerpoint/2010/main" val="24404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D699F5-B386-59EA-FE83-6C4F45C0C58C}"/>
              </a:ext>
            </a:extLst>
          </p:cNvPr>
          <p:cNvSpPr>
            <a:spLocks noGrp="1"/>
          </p:cNvSpPr>
          <p:nvPr>
            <p:ph type="title"/>
          </p:nvPr>
        </p:nvSpPr>
        <p:spPr/>
        <p:txBody>
          <a:bodyPr/>
          <a:lstStyle/>
          <a:p>
            <a:r>
              <a:rPr lang="zh-CN" altLang="en-US" b="1" dirty="0">
                <a:latin typeface="Times New Roman" panose="02020603050405020304" pitchFamily="18" charset="0"/>
                <a:cs typeface="Times New Roman" panose="02020603050405020304" pitchFamily="18" charset="0"/>
              </a:rPr>
              <a:t>Non-Apriori-based</a:t>
            </a:r>
            <a:endParaRPr lang="zh-CN" altLang="en-US"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D9A19430-959E-F468-F8E2-E489E487CA3F}"/>
              </a:ext>
            </a:extLst>
          </p:cNvPr>
          <p:cNvSpPr txBox="1"/>
          <p:nvPr/>
        </p:nvSpPr>
        <p:spPr>
          <a:xfrm>
            <a:off x="309815" y="1912875"/>
            <a:ext cx="5272838" cy="1200329"/>
          </a:xfrm>
          <a:prstGeom prst="rect">
            <a:avLst/>
          </a:prstGeom>
          <a:noFill/>
        </p:spPr>
        <p:txBody>
          <a:bodyPr wrap="square">
            <a:spAutoFit/>
          </a:bodyPr>
          <a:lstStyle/>
          <a:p>
            <a:pPr marL="342900" indent="-342900">
              <a:buFont typeface="+mj-lt"/>
              <a:buAutoNum type="arabicPeriod"/>
            </a:pPr>
            <a:r>
              <a:rPr lang="zh-CN" altLang="en-US" b="1" dirty="0">
                <a:latin typeface="Times New Roman" panose="02020603050405020304" pitchFamily="18" charset="0"/>
                <a:cs typeface="Times New Roman" panose="02020603050405020304" pitchFamily="18" charset="0"/>
              </a:rPr>
              <a:t>Non-Apriori-based algorithms:</a:t>
            </a:r>
            <a:endParaRPr lang="en-US" altLang="zh-CN" b="1" dirty="0">
              <a:latin typeface="Times New Roman" panose="02020603050405020304" pitchFamily="18" charset="0"/>
              <a:cs typeface="Times New Roman" panose="02020603050405020304" pitchFamily="18" charset="0"/>
            </a:endParaRPr>
          </a:p>
          <a:p>
            <a:r>
              <a:rPr lang="zh-CN" altLang="en-US" b="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Developed to avoid the overhead of Apriori-based algorithms, most of which adopt the pattern-growth methodology. </a:t>
            </a:r>
            <a:endParaRPr lang="en-US" altLang="zh-CN"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04214B7E-1683-3D6E-3980-37055FD55D3A}"/>
              </a:ext>
            </a:extLst>
          </p:cNvPr>
          <p:cNvSpPr txBox="1"/>
          <p:nvPr/>
        </p:nvSpPr>
        <p:spPr>
          <a:xfrm>
            <a:off x="309815" y="3376490"/>
            <a:ext cx="5573627" cy="923330"/>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2.  </a:t>
            </a:r>
            <a:r>
              <a:rPr lang="zh-CN" altLang="en-US" b="1" dirty="0">
                <a:latin typeface="Times New Roman" panose="02020603050405020304" pitchFamily="18" charset="0"/>
                <a:cs typeface="Times New Roman" panose="02020603050405020304" pitchFamily="18" charset="0"/>
              </a:rPr>
              <a:t>Advantages of non-Apriori-based algorithms: </a:t>
            </a:r>
            <a:endParaRPr lang="en-US" altLang="zh-CN" b="1"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Can handle larger datasets and more complex subgraph patterns compared to Apriori-based algorithms.</a:t>
            </a:r>
          </a:p>
        </p:txBody>
      </p:sp>
      <p:sp>
        <p:nvSpPr>
          <p:cNvPr id="8" name="文本框 7">
            <a:extLst>
              <a:ext uri="{FF2B5EF4-FFF2-40B4-BE49-F238E27FC236}">
                <a16:creationId xmlns:a16="http://schemas.microsoft.com/office/drawing/2014/main" id="{B5ED388D-1175-3C79-699C-A5A4B5D350B1}"/>
              </a:ext>
            </a:extLst>
          </p:cNvPr>
          <p:cNvSpPr txBox="1"/>
          <p:nvPr/>
        </p:nvSpPr>
        <p:spPr>
          <a:xfrm>
            <a:off x="5764129" y="1912875"/>
            <a:ext cx="6118056" cy="3693319"/>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3.  </a:t>
            </a:r>
            <a:r>
              <a:rPr lang="zh-CN" altLang="en-US" b="1" dirty="0">
                <a:latin typeface="Times New Roman" panose="02020603050405020304" pitchFamily="18" charset="0"/>
                <a:cs typeface="Times New Roman" panose="02020603050405020304" pitchFamily="18" charset="0"/>
              </a:rPr>
              <a:t>Examples include:</a:t>
            </a: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  GSPAN by Yan and Han [30]: Uses a depth-first search strategy to grow a subgraph pattern by adding one edge at a time, and employs minimum DFS codes to prune duplicate and non-frequent patterns</a:t>
            </a: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  Gaston by Nijssen and Kok [24]: Uses an incremental depth-first search strategy to grow a subgraph pattern, and employs a frequent substructure caching mechanism to speed up the mining process</a:t>
            </a: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  FFSM by Inokuchi et al. [15]: Uses a tree structure to represent frequent subgraphs, and employs a pattern-growth approach to construct the tree in a top-down manner</a:t>
            </a:r>
          </a:p>
        </p:txBody>
      </p:sp>
    </p:spTree>
    <p:extLst>
      <p:ext uri="{BB962C8B-B14F-4D97-AF65-F5344CB8AC3E}">
        <p14:creationId xmlns:p14="http://schemas.microsoft.com/office/powerpoint/2010/main" val="1316920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D25E8ED-9BF6-293A-E89D-6A0812E59C4F}"/>
              </a:ext>
            </a:extLst>
          </p:cNvPr>
          <p:cNvSpPr>
            <a:spLocks noGrp="1"/>
          </p:cNvSpPr>
          <p:nvPr>
            <p:ph idx="1"/>
          </p:nvPr>
        </p:nvSpPr>
        <p:spPr>
          <a:xfrm>
            <a:off x="245811" y="714925"/>
            <a:ext cx="3211929" cy="4196000"/>
          </a:xfrm>
          <a:noFill/>
        </p:spPr>
        <p:txBody>
          <a:bodyPr/>
          <a:lstStyle/>
          <a:p>
            <a:r>
              <a:rPr lang="en-US" altLang="zh-CN" sz="1600" dirty="0">
                <a:latin typeface="Times New Roman" panose="02020603050405020304" pitchFamily="18" charset="0"/>
                <a:cs typeface="Times New Roman" panose="02020603050405020304" pitchFamily="18" charset="0"/>
              </a:rPr>
              <a:t>Exact Graph Matching. </a:t>
            </a:r>
          </a:p>
          <a:p>
            <a:r>
              <a:rPr lang="en-US" altLang="zh-CN" sz="1600" dirty="0">
                <a:latin typeface="Times New Roman" panose="02020603050405020304" pitchFamily="18" charset="0"/>
                <a:cs typeface="Times New Roman" panose="02020603050405020304" pitchFamily="18" charset="0"/>
              </a:rPr>
              <a:t>Inexact Graph Matching</a:t>
            </a:r>
          </a:p>
          <a:p>
            <a:r>
              <a:rPr lang="en-US" altLang="zh-CN" sz="1600" dirty="0">
                <a:latin typeface="Times New Roman" panose="02020603050405020304" pitchFamily="18" charset="0"/>
                <a:cs typeface="Times New Roman" panose="02020603050405020304" pitchFamily="18" charset="0"/>
              </a:rPr>
              <a:t>Graph Matching for Data Mining and Information Retrieval</a:t>
            </a:r>
          </a:p>
          <a:p>
            <a:pPr lvl="1"/>
            <a:r>
              <a:rPr lang="en-US" altLang="zh-CN" sz="1400" dirty="0">
                <a:latin typeface="Times New Roman" panose="02020603050405020304" pitchFamily="18" charset="0"/>
                <a:cs typeface="Times New Roman" panose="02020603050405020304" pitchFamily="18" charset="0"/>
              </a:rPr>
              <a:t>Graph Edit Distance </a:t>
            </a:r>
          </a:p>
          <a:p>
            <a:pPr lvl="1"/>
            <a:r>
              <a:rPr lang="en-US" altLang="zh-CN" sz="1400" dirty="0">
                <a:latin typeface="Times New Roman" panose="02020603050405020304" pitchFamily="18" charset="0"/>
                <a:cs typeface="Times New Roman" panose="02020603050405020304" pitchFamily="18" charset="0"/>
              </a:rPr>
              <a:t>Other Inexact Graph Matching Techniques</a:t>
            </a:r>
          </a:p>
          <a:p>
            <a:r>
              <a:rPr lang="en-US" altLang="zh-CN" sz="1600" dirty="0">
                <a:latin typeface="Times New Roman" panose="02020603050405020304" pitchFamily="18" charset="0"/>
                <a:cs typeface="Times New Roman" panose="02020603050405020304" pitchFamily="18" charset="0"/>
              </a:rPr>
              <a:t>Vector Space Embeddings of Graphs via Graph Matching</a:t>
            </a:r>
          </a:p>
        </p:txBody>
      </p:sp>
      <p:sp>
        <p:nvSpPr>
          <p:cNvPr id="5" name="文本框 4">
            <a:extLst>
              <a:ext uri="{FF2B5EF4-FFF2-40B4-BE49-F238E27FC236}">
                <a16:creationId xmlns:a16="http://schemas.microsoft.com/office/drawing/2014/main" id="{6C3945B3-71B8-76B2-986D-3AFB2939B8E5}"/>
              </a:ext>
            </a:extLst>
          </p:cNvPr>
          <p:cNvSpPr txBox="1"/>
          <p:nvPr/>
        </p:nvSpPr>
        <p:spPr>
          <a:xfrm>
            <a:off x="3582318" y="714924"/>
            <a:ext cx="4206876" cy="5755422"/>
          </a:xfrm>
          <a:prstGeom prst="rect">
            <a:avLst/>
          </a:prstGeom>
          <a:noFill/>
        </p:spPr>
        <p:txBody>
          <a:bodyPr wrap="square">
            <a:spAutoFit/>
          </a:bodyPr>
          <a:lstStyle/>
          <a:p>
            <a:pPr marL="285750" indent="-285750">
              <a:buFont typeface="Arial" panose="020B0604020202020204" pitchFamily="34" charset="0"/>
              <a:buChar char="•"/>
            </a:pPr>
            <a:r>
              <a:rPr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Types of Dense Components</a:t>
            </a:r>
          </a:p>
          <a:p>
            <a:pPr marL="742950" lvl="1" indent="-285750">
              <a:buFont typeface="Arial" panose="020B0604020202020204" pitchFamily="34" charset="0"/>
              <a:buChar char="•"/>
            </a:pPr>
            <a:r>
              <a:rPr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Absolute Vs. Relative Density</a:t>
            </a:r>
          </a:p>
          <a:p>
            <a:pPr marL="742950" lvl="1" indent="-285750">
              <a:buFont typeface="Arial" panose="020B0604020202020204" pitchFamily="34" charset="0"/>
              <a:buChar char="•"/>
            </a:pPr>
            <a:r>
              <a:rPr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Graph Terminology</a:t>
            </a:r>
          </a:p>
          <a:p>
            <a:pPr marL="742950" lvl="1" indent="-285750">
              <a:buFont typeface="Arial" panose="020B0604020202020204" pitchFamily="34" charset="0"/>
              <a:buChar char="•"/>
            </a:pPr>
            <a:r>
              <a:rPr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Definitions of Dense Components</a:t>
            </a:r>
          </a:p>
          <a:p>
            <a:pPr marL="742950" lvl="1" indent="-285750">
              <a:buFont typeface="Arial" panose="020B0604020202020204" pitchFamily="34" charset="0"/>
              <a:buChar char="•"/>
            </a:pPr>
            <a:r>
              <a:rPr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Dense Component Selection</a:t>
            </a:r>
          </a:p>
          <a:p>
            <a:pPr marL="742950" lvl="1" indent="-285750">
              <a:buFont typeface="Arial" panose="020B0604020202020204" pitchFamily="34" charset="0"/>
              <a:buChar char="•"/>
            </a:pPr>
            <a:r>
              <a:rPr lang="en-US" altLang="zh-CN" sz="1600" dirty="0">
                <a:solidFill>
                  <a:schemeClr val="accent5">
                    <a:lumMod val="60000"/>
                    <a:lumOff val="40000"/>
                  </a:schemeClr>
                </a:solidFill>
                <a:latin typeface="Times New Roman" panose="02020603050405020304" pitchFamily="18" charset="0"/>
                <a:ea typeface="Microsoft YaHei" panose="020B0503020204020204" pitchFamily="34" charset="-122"/>
                <a:cs typeface="Times New Roman" panose="02020603050405020304" pitchFamily="18" charset="0"/>
              </a:rPr>
              <a:t>Relationship between Clusters and Dense Components</a:t>
            </a:r>
          </a:p>
          <a:p>
            <a:pPr marL="285750" indent="-285750">
              <a:buFont typeface="Arial" panose="020B0604020202020204" pitchFamily="34" charset="0"/>
              <a:buChar char="•"/>
            </a:pPr>
            <a:endParaRPr lang="en-US" altLang="zh-CN" sz="1600" dirty="0">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en-US" altLang="zh-CN" sz="1600" dirty="0">
                <a:solidFill>
                  <a:schemeClr val="accent3">
                    <a:lumMod val="60000"/>
                    <a:lumOff val="40000"/>
                  </a:schemeClr>
                </a:solidFill>
                <a:latin typeface="Times New Roman" panose="02020603050405020304" pitchFamily="18" charset="0"/>
                <a:ea typeface="Microsoft YaHei" panose="020B0503020204020204" pitchFamily="34" charset="-122"/>
                <a:cs typeface="Times New Roman" panose="02020603050405020304" pitchFamily="18" charset="0"/>
              </a:rPr>
              <a:t>Algorithms for Detecting Dense Components in a Single Graph</a:t>
            </a:r>
          </a:p>
          <a:p>
            <a:pPr marL="742950" lvl="1" indent="-285750">
              <a:buFont typeface="Arial" panose="020B0604020202020204" pitchFamily="34" charset="0"/>
              <a:buChar char="•"/>
            </a:pPr>
            <a:r>
              <a:rPr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Exact Enumeration Approach</a:t>
            </a:r>
          </a:p>
          <a:p>
            <a:pPr marL="742950" lvl="1" indent="-285750">
              <a:buFont typeface="Arial" panose="020B0604020202020204" pitchFamily="34" charset="0"/>
              <a:buChar char="•"/>
            </a:pPr>
            <a:r>
              <a:rPr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Heuristic Approach</a:t>
            </a:r>
          </a:p>
          <a:p>
            <a:pPr marL="742950" lvl="1" indent="-285750">
              <a:buFont typeface="Arial" panose="020B0604020202020204" pitchFamily="34" charset="0"/>
              <a:buChar char="•"/>
            </a:pPr>
            <a:r>
              <a:rPr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Exact and Approximation Algorithms for Discovering Densest Components</a:t>
            </a:r>
          </a:p>
          <a:p>
            <a:endParaRPr lang="en-US" altLang="zh-CN" sz="1600" dirty="0">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en-US" altLang="zh-CN" sz="1600" dirty="0">
                <a:solidFill>
                  <a:schemeClr val="accent3">
                    <a:lumMod val="60000"/>
                    <a:lumOff val="40000"/>
                  </a:schemeClr>
                </a:solidFill>
                <a:latin typeface="Times New Roman" panose="02020603050405020304" pitchFamily="18" charset="0"/>
                <a:ea typeface="Microsoft YaHei" panose="020B0503020204020204" pitchFamily="34" charset="-122"/>
                <a:cs typeface="Times New Roman" panose="02020603050405020304" pitchFamily="18" charset="0"/>
              </a:rPr>
              <a:t>Frequent Dense Components</a:t>
            </a:r>
          </a:p>
          <a:p>
            <a:pPr marL="742950" lvl="1" indent="-285750">
              <a:buFont typeface="Arial" panose="020B0604020202020204" pitchFamily="34" charset="0"/>
              <a:buChar char="•"/>
            </a:pPr>
            <a:r>
              <a:rPr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Frequent Patterns with Density Constraints</a:t>
            </a:r>
          </a:p>
          <a:p>
            <a:pPr marL="742950" lvl="1" indent="-285750">
              <a:buFont typeface="Arial" panose="020B0604020202020204" pitchFamily="34" charset="0"/>
              <a:buChar char="•"/>
            </a:pPr>
            <a:r>
              <a:rPr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Dense Components with Frequency Constraint</a:t>
            </a:r>
          </a:p>
          <a:p>
            <a:pPr marL="742950" lvl="1" indent="-285750">
              <a:buFont typeface="Arial" panose="020B0604020202020204" pitchFamily="34" charset="0"/>
              <a:buChar char="•"/>
            </a:pPr>
            <a:r>
              <a:rPr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Enumerating Cross-Graph Quasi-Cliques Applications of Dense Component Analysis</a:t>
            </a:r>
          </a:p>
        </p:txBody>
      </p:sp>
      <p:sp>
        <p:nvSpPr>
          <p:cNvPr id="8" name="文本框 7">
            <a:extLst>
              <a:ext uri="{FF2B5EF4-FFF2-40B4-BE49-F238E27FC236}">
                <a16:creationId xmlns:a16="http://schemas.microsoft.com/office/drawing/2014/main" id="{095BF125-D9AF-A1DD-EE14-9F1D01D3CB6B}"/>
              </a:ext>
            </a:extLst>
          </p:cNvPr>
          <p:cNvSpPr txBox="1"/>
          <p:nvPr/>
        </p:nvSpPr>
        <p:spPr>
          <a:xfrm>
            <a:off x="7913772" y="714924"/>
            <a:ext cx="4115469" cy="5262979"/>
          </a:xfrm>
          <a:prstGeom prst="rect">
            <a:avLst/>
          </a:prstGeom>
          <a:noFill/>
        </p:spPr>
        <p:txBody>
          <a:bodyPr wrap="square">
            <a:spAutoFit/>
          </a:bodyPr>
          <a:lstStyle/>
          <a:p>
            <a:pPr marL="285750" indent="-285750">
              <a:buFont typeface="Arial" panose="020B0604020202020204" pitchFamily="34" charset="0"/>
              <a:buChar char="•"/>
            </a:pPr>
            <a:r>
              <a:rPr lang="zh-CN" altLang="en-US" sz="1600" dirty="0">
                <a:solidFill>
                  <a:schemeClr val="accent3">
                    <a:lumMod val="60000"/>
                    <a:lumOff val="40000"/>
                  </a:schemeClr>
                </a:solidFill>
                <a:latin typeface="Times New Roman" panose="02020603050405020304" pitchFamily="18" charset="0"/>
                <a:ea typeface="Microsoft YaHei" panose="020B0503020204020204" pitchFamily="34" charset="-122"/>
                <a:cs typeface="Times New Roman" panose="02020603050405020304" pitchFamily="18" charset="0"/>
              </a:rPr>
              <a:t>Frequent Subgraph Mining</a:t>
            </a:r>
            <a:endParaRPr lang="en-US" altLang="zh-CN" sz="1600" dirty="0">
              <a:solidFill>
                <a:schemeClr val="accent3">
                  <a:lumMod val="60000"/>
                  <a:lumOff val="4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a:p>
            <a:pPr marL="742950" lvl="1" indent="-285750">
              <a:buFont typeface="Arial" panose="020B0604020202020204" pitchFamily="34" charset="0"/>
              <a:buChar char="•"/>
            </a:pPr>
            <a:r>
              <a:rPr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Problem Definition</a:t>
            </a:r>
            <a:endParaRPr lang="en-US" altLang="zh-CN" sz="1600" dirty="0">
              <a:latin typeface="Times New Roman" panose="02020603050405020304" pitchFamily="18" charset="0"/>
              <a:ea typeface="Microsoft YaHei" panose="020B0503020204020204" pitchFamily="34" charset="-122"/>
              <a:cs typeface="Times New Roman" panose="02020603050405020304" pitchFamily="18" charset="0"/>
            </a:endParaRPr>
          </a:p>
          <a:p>
            <a:pPr marL="742950" lvl="1" indent="-285750">
              <a:buFont typeface="Arial" panose="020B0604020202020204" pitchFamily="34" charset="0"/>
              <a:buChar char="•"/>
            </a:pPr>
            <a:r>
              <a:rPr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Apriori-based Approach</a:t>
            </a:r>
            <a:endParaRPr lang="en-US" altLang="zh-CN" sz="1600" dirty="0">
              <a:latin typeface="Times New Roman" panose="02020603050405020304" pitchFamily="18" charset="0"/>
              <a:ea typeface="Microsoft YaHei" panose="020B0503020204020204" pitchFamily="34" charset="-122"/>
              <a:cs typeface="Times New Roman" panose="02020603050405020304" pitchFamily="18" charset="0"/>
            </a:endParaRPr>
          </a:p>
          <a:p>
            <a:pPr marL="742950" lvl="1" indent="-285750">
              <a:buFont typeface="Arial" panose="020B0604020202020204" pitchFamily="34" charset="0"/>
              <a:buChar char="•"/>
            </a:pPr>
            <a:r>
              <a:rPr lang="zh-CN" altLang="en-US" sz="1600" dirty="0">
                <a:solidFill>
                  <a:schemeClr val="accent5">
                    <a:lumMod val="60000"/>
                    <a:lumOff val="40000"/>
                  </a:schemeClr>
                </a:solidFill>
                <a:latin typeface="Times New Roman" panose="02020603050405020304" pitchFamily="18" charset="0"/>
                <a:ea typeface="Microsoft YaHei" panose="020B0503020204020204" pitchFamily="34" charset="-122"/>
                <a:cs typeface="Times New Roman" panose="02020603050405020304" pitchFamily="18" charset="0"/>
              </a:rPr>
              <a:t>Pattern-Growth Approach</a:t>
            </a:r>
            <a:endParaRPr lang="en-US" altLang="zh-CN" sz="1600" dirty="0">
              <a:solidFill>
                <a:schemeClr val="accent5">
                  <a:lumMod val="60000"/>
                  <a:lumOff val="4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a:p>
            <a:pPr marL="742950" lvl="1" indent="-285750">
              <a:buFont typeface="Arial" panose="020B0604020202020204" pitchFamily="34" charset="0"/>
              <a:buChar char="•"/>
            </a:pPr>
            <a:r>
              <a:rPr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Closed and Maximal Subgraphs</a:t>
            </a:r>
            <a:endParaRPr lang="en-US" altLang="zh-CN" sz="1600" dirty="0">
              <a:latin typeface="Times New Roman" panose="02020603050405020304" pitchFamily="18" charset="0"/>
              <a:ea typeface="Microsoft YaHei" panose="020B0503020204020204" pitchFamily="34" charset="-122"/>
              <a:cs typeface="Times New Roman" panose="02020603050405020304" pitchFamily="18" charset="0"/>
            </a:endParaRPr>
          </a:p>
          <a:p>
            <a:pPr marL="742950" lvl="1" indent="-285750">
              <a:buFont typeface="Arial" panose="020B0604020202020204" pitchFamily="34" charset="0"/>
              <a:buChar char="•"/>
            </a:pPr>
            <a:r>
              <a:rPr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Mining Subgraphs in a SingleGraph</a:t>
            </a:r>
            <a:endParaRPr lang="en-US" altLang="zh-CN" sz="1600" dirty="0">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sz="1600" dirty="0">
                <a:solidFill>
                  <a:schemeClr val="accent5">
                    <a:lumMod val="60000"/>
                    <a:lumOff val="40000"/>
                  </a:schemeClr>
                </a:solidFill>
                <a:latin typeface="Times New Roman" panose="02020603050405020304" pitchFamily="18" charset="0"/>
                <a:ea typeface="Microsoft YaHei" panose="020B0503020204020204" pitchFamily="34" charset="-122"/>
                <a:cs typeface="Times New Roman" panose="02020603050405020304" pitchFamily="18" charset="0"/>
              </a:rPr>
              <a:t>Mining Sigifcant Graph Ptterns</a:t>
            </a:r>
            <a:endParaRPr lang="en-US" altLang="zh-CN" sz="1600" dirty="0">
              <a:solidFill>
                <a:schemeClr val="accent5">
                  <a:lumMod val="60000"/>
                  <a:lumOff val="4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a:p>
            <a:pPr marL="742950" lvl="1" indent="-285750">
              <a:buFont typeface="Arial" panose="020B0604020202020204" pitchFamily="34" charset="0"/>
              <a:buChar char="•"/>
            </a:pPr>
            <a:r>
              <a:rPr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Problem Definition</a:t>
            </a:r>
            <a:endParaRPr lang="en-US" altLang="zh-CN" sz="1600" dirty="0">
              <a:latin typeface="Times New Roman" panose="02020603050405020304" pitchFamily="18" charset="0"/>
              <a:ea typeface="Microsoft YaHei" panose="020B0503020204020204" pitchFamily="34" charset="-122"/>
              <a:cs typeface="Times New Roman" panose="02020603050405020304" pitchFamily="18" charset="0"/>
            </a:endParaRPr>
          </a:p>
          <a:p>
            <a:pPr marL="742950" lvl="1" indent="-285750">
              <a:buFont typeface="Arial" panose="020B0604020202020204" pitchFamily="34" charset="0"/>
              <a:buChar char="•"/>
            </a:pPr>
            <a:r>
              <a:rPr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g</a:t>
            </a:r>
            <a:r>
              <a:rPr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boost</a:t>
            </a:r>
            <a:r>
              <a:rPr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ABranch-and-Bound Approach</a:t>
            </a:r>
            <a:endParaRPr lang="en-US" altLang="zh-CN" sz="1600" dirty="0">
              <a:latin typeface="Times New Roman" panose="02020603050405020304" pitchFamily="18" charset="0"/>
              <a:ea typeface="Microsoft YaHei" panose="020B0503020204020204" pitchFamily="34" charset="-122"/>
              <a:cs typeface="Times New Roman" panose="02020603050405020304" pitchFamily="18" charset="0"/>
            </a:endParaRPr>
          </a:p>
          <a:p>
            <a:pPr marL="742950" lvl="1" indent="-285750">
              <a:buFont typeface="Arial" panose="020B0604020202020204" pitchFamily="34" charset="0"/>
              <a:buChar char="•"/>
            </a:pPr>
            <a:r>
              <a:rPr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gPLS: APartial Least Squares Regression Approach</a:t>
            </a:r>
            <a:endParaRPr lang="en-US" altLang="zh-CN" sz="1600" dirty="0">
              <a:latin typeface="Times New Roman" panose="02020603050405020304" pitchFamily="18" charset="0"/>
              <a:ea typeface="Microsoft YaHei" panose="020B0503020204020204" pitchFamily="34" charset="-122"/>
              <a:cs typeface="Times New Roman" panose="02020603050405020304" pitchFamily="18" charset="0"/>
            </a:endParaRPr>
          </a:p>
          <a:p>
            <a:pPr marL="742950" lvl="1" indent="-285750">
              <a:buFont typeface="Arial" panose="020B0604020202020204" pitchFamily="34" charset="0"/>
              <a:buChar char="•"/>
            </a:pPr>
            <a:r>
              <a:rPr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LEAP:AStructural Leap Serch Ap</a:t>
            </a:r>
            <a:r>
              <a:rPr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p</a:t>
            </a:r>
            <a:r>
              <a:rPr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roach</a:t>
            </a:r>
            <a:endParaRPr lang="en-US" altLang="zh-CN" sz="1600" dirty="0">
              <a:latin typeface="Times New Roman" panose="02020603050405020304" pitchFamily="18" charset="0"/>
              <a:ea typeface="Microsoft YaHei" panose="020B0503020204020204" pitchFamily="34" charset="-122"/>
              <a:cs typeface="Times New Roman" panose="02020603050405020304" pitchFamily="18" charset="0"/>
            </a:endParaRPr>
          </a:p>
          <a:p>
            <a:pPr marL="742950" lvl="1" indent="-285750">
              <a:buFont typeface="Arial" panose="020B0604020202020204" pitchFamily="34" charset="0"/>
              <a:buChar char="•"/>
            </a:pPr>
            <a:r>
              <a:rPr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GraphSig: AFeature Representation Approach</a:t>
            </a:r>
            <a:endParaRPr lang="en-US" altLang="zh-CN" sz="1600" dirty="0">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Mining Rpresentative Orthogonal Graphs</a:t>
            </a:r>
            <a:endParaRPr lang="en-US" altLang="zh-CN" sz="1600" dirty="0">
              <a:latin typeface="Times New Roman" panose="02020603050405020304" pitchFamily="18" charset="0"/>
              <a:ea typeface="Microsoft YaHei" panose="020B0503020204020204" pitchFamily="34" charset="-122"/>
              <a:cs typeface="Times New Roman" panose="02020603050405020304" pitchFamily="18" charset="0"/>
            </a:endParaRPr>
          </a:p>
          <a:p>
            <a:pPr marL="742950" lvl="1" indent="-285750">
              <a:buFont typeface="Arial" panose="020B0604020202020204" pitchFamily="34" charset="0"/>
              <a:buChar char="•"/>
            </a:pPr>
            <a:r>
              <a:rPr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Problem Definition</a:t>
            </a:r>
            <a:endParaRPr lang="en-US" altLang="zh-CN" sz="1600" dirty="0">
              <a:latin typeface="Times New Roman" panose="02020603050405020304" pitchFamily="18" charset="0"/>
              <a:ea typeface="Microsoft YaHei" panose="020B0503020204020204" pitchFamily="34" charset="-122"/>
              <a:cs typeface="Times New Roman" panose="02020603050405020304" pitchFamily="18" charset="0"/>
            </a:endParaRPr>
          </a:p>
          <a:p>
            <a:pPr marL="742950" lvl="1" indent="-285750">
              <a:buFont typeface="Arial" panose="020B0604020202020204" pitchFamily="34" charset="0"/>
              <a:buChar char="•"/>
            </a:pPr>
            <a:r>
              <a:rPr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Randomized Maximal Subgraph Mining</a:t>
            </a:r>
            <a:endParaRPr lang="en-US" altLang="zh-CN" sz="1600" dirty="0">
              <a:latin typeface="Times New Roman" panose="02020603050405020304" pitchFamily="18" charset="0"/>
              <a:ea typeface="Microsoft YaHei" panose="020B0503020204020204" pitchFamily="34" charset="-122"/>
              <a:cs typeface="Times New Roman" panose="02020603050405020304" pitchFamily="18" charset="0"/>
            </a:endParaRPr>
          </a:p>
          <a:p>
            <a:pPr marL="742950" lvl="1" indent="-285750">
              <a:buFont typeface="Arial" panose="020B0604020202020204" pitchFamily="34" charset="0"/>
              <a:buChar char="•"/>
            </a:pPr>
            <a:r>
              <a:rPr lang="zh-CN" altLang="en-US" sz="1600" dirty="0">
                <a:solidFill>
                  <a:schemeClr val="accent5">
                    <a:lumMod val="60000"/>
                    <a:lumOff val="40000"/>
                  </a:schemeClr>
                </a:solidFill>
                <a:latin typeface="Times New Roman" panose="02020603050405020304" pitchFamily="18" charset="0"/>
                <a:ea typeface="Microsoft YaHei" panose="020B0503020204020204" pitchFamily="34" charset="-122"/>
                <a:cs typeface="Times New Roman" panose="02020603050405020304" pitchFamily="18" charset="0"/>
              </a:rPr>
              <a:t>Orthogonal Representative Set Generation</a:t>
            </a:r>
          </a:p>
        </p:txBody>
      </p:sp>
      <p:sp>
        <p:nvSpPr>
          <p:cNvPr id="9" name="文本框 8">
            <a:extLst>
              <a:ext uri="{FF2B5EF4-FFF2-40B4-BE49-F238E27FC236}">
                <a16:creationId xmlns:a16="http://schemas.microsoft.com/office/drawing/2014/main" id="{273C35DE-46FC-40A2-2D68-49FA9D5EEAF9}"/>
              </a:ext>
            </a:extLst>
          </p:cNvPr>
          <p:cNvSpPr txBox="1"/>
          <p:nvPr/>
        </p:nvSpPr>
        <p:spPr>
          <a:xfrm>
            <a:off x="245810" y="4968261"/>
            <a:ext cx="3211929" cy="1477328"/>
          </a:xfrm>
          <a:prstGeom prst="rect">
            <a:avLst/>
          </a:prstGeom>
          <a:noFill/>
        </p:spPr>
        <p:txBody>
          <a:bodyPr wrap="square">
            <a:spAutoFit/>
          </a:bodyPr>
          <a:lstStyle/>
          <a:p>
            <a:r>
              <a:rPr lang="zh-CN" altLang="en-US" i="1" dirty="0">
                <a:solidFill>
                  <a:schemeClr val="tx1">
                    <a:lumMod val="8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Yellow Highlights Are What I Consider To Be Relatively Important Content, While Red Highlights Are What I Still Need To Further Understand.</a:t>
            </a:r>
          </a:p>
        </p:txBody>
      </p:sp>
      <p:sp>
        <p:nvSpPr>
          <p:cNvPr id="2" name="标题 5">
            <a:extLst>
              <a:ext uri="{FF2B5EF4-FFF2-40B4-BE49-F238E27FC236}">
                <a16:creationId xmlns:a16="http://schemas.microsoft.com/office/drawing/2014/main" id="{29F3ED9A-1A66-FD2F-C2C6-EBFECB71580A}"/>
              </a:ext>
            </a:extLst>
          </p:cNvPr>
          <p:cNvSpPr txBox="1">
            <a:spLocks/>
          </p:cNvSpPr>
          <p:nvPr/>
        </p:nvSpPr>
        <p:spPr>
          <a:xfrm>
            <a:off x="457199" y="332991"/>
            <a:ext cx="2171701" cy="384464"/>
          </a:xfrm>
          <a:prstGeom prst="rect">
            <a:avLst/>
          </a:prstGeom>
          <a:noFill/>
        </p:spPr>
        <p:txBody>
          <a:bodyPr anchor="b">
            <a:normAutofit fontScale="32500" lnSpcReduction="20000"/>
          </a:bodyPr>
          <a:lstStyle>
            <a:lvl1pPr marL="0" indent="0" algn="l" defTabSz="914400" rtl="0" eaLnBrk="1" latinLnBrk="0" hangingPunct="1">
              <a:lnSpc>
                <a:spcPct val="90000"/>
              </a:lnSpc>
              <a:spcBef>
                <a:spcPct val="0"/>
              </a:spcBef>
              <a:buFont typeface="Arial" pitchFamily="34" charset="0"/>
              <a:buNone/>
              <a:defRPr lang="zh-CN" sz="5400" b="1" kern="1200">
                <a:solidFill>
                  <a:schemeClr val="tx1"/>
                </a:solidFill>
                <a:latin typeface="Microsoft YaHei" panose="020B0503020204020204" pitchFamily="34" charset="-122"/>
                <a:ea typeface="Microsoft YaHei" panose="020B0503020204020204" pitchFamily="34" charset="-122"/>
                <a:cs typeface="+mj-cs"/>
              </a:defRPr>
            </a:lvl1pPr>
          </a:lstStyle>
          <a:p>
            <a:pPr algn="ctr"/>
            <a:r>
              <a:rPr lang="en-US" altLang="zh-CN" sz="6700" dirty="0">
                <a:latin typeface="Times New Roman" panose="02020603050405020304" pitchFamily="18" charset="0"/>
                <a:cs typeface="Times New Roman" panose="02020603050405020304" pitchFamily="18" charset="0"/>
              </a:rPr>
              <a:t>S</a:t>
            </a:r>
            <a:r>
              <a:rPr lang="en-US" altLang="zh-CN" sz="4900" dirty="0">
                <a:latin typeface="Times New Roman" panose="02020603050405020304" pitchFamily="18" charset="0"/>
                <a:cs typeface="Times New Roman" panose="02020603050405020304" pitchFamily="18" charset="0"/>
              </a:rPr>
              <a:t>ECTION </a:t>
            </a:r>
            <a:r>
              <a:rPr lang="en-US" altLang="zh-CN" sz="7400" dirty="0">
                <a:latin typeface="Times New Roman" panose="02020603050405020304" pitchFamily="18" charset="0"/>
                <a:cs typeface="Times New Roman" panose="02020603050405020304" pitchFamily="18" charset="0"/>
              </a:rPr>
              <a:t>7</a:t>
            </a:r>
            <a:endParaRPr lang="en-US" altLang="en-US" sz="4300" dirty="0">
              <a:latin typeface="Times New Roman" panose="02020603050405020304" pitchFamily="18" charset="0"/>
              <a:cs typeface="Times New Roman" panose="02020603050405020304" pitchFamily="18" charset="0"/>
            </a:endParaRPr>
          </a:p>
        </p:txBody>
      </p:sp>
      <p:sp>
        <p:nvSpPr>
          <p:cNvPr id="6" name="标题 5">
            <a:extLst>
              <a:ext uri="{FF2B5EF4-FFF2-40B4-BE49-F238E27FC236}">
                <a16:creationId xmlns:a16="http://schemas.microsoft.com/office/drawing/2014/main" id="{5C381294-6DA2-C227-3264-D08673D06AF5}"/>
              </a:ext>
            </a:extLst>
          </p:cNvPr>
          <p:cNvSpPr txBox="1">
            <a:spLocks/>
          </p:cNvSpPr>
          <p:nvPr/>
        </p:nvSpPr>
        <p:spPr>
          <a:xfrm>
            <a:off x="4177857" y="330460"/>
            <a:ext cx="2171701" cy="384464"/>
          </a:xfrm>
          <a:prstGeom prst="rect">
            <a:avLst/>
          </a:prstGeom>
          <a:noFill/>
        </p:spPr>
        <p:txBody>
          <a:bodyPr anchor="b">
            <a:normAutofit fontScale="32500" lnSpcReduction="20000"/>
          </a:bodyPr>
          <a:lstStyle>
            <a:lvl1pPr marL="0" indent="0" algn="l" defTabSz="914400" rtl="0" eaLnBrk="1" latinLnBrk="0" hangingPunct="1">
              <a:lnSpc>
                <a:spcPct val="90000"/>
              </a:lnSpc>
              <a:spcBef>
                <a:spcPct val="0"/>
              </a:spcBef>
              <a:buFont typeface="Arial" pitchFamily="34" charset="0"/>
              <a:buNone/>
              <a:defRPr lang="zh-CN" sz="5400" b="1" kern="1200">
                <a:solidFill>
                  <a:schemeClr val="tx1"/>
                </a:solidFill>
                <a:latin typeface="Microsoft YaHei" panose="020B0503020204020204" pitchFamily="34" charset="-122"/>
                <a:ea typeface="Microsoft YaHei" panose="020B0503020204020204" pitchFamily="34" charset="-122"/>
                <a:cs typeface="+mj-cs"/>
              </a:defRPr>
            </a:lvl1pPr>
          </a:lstStyle>
          <a:p>
            <a:pPr algn="ctr"/>
            <a:r>
              <a:rPr lang="en-US" altLang="zh-CN" sz="6700" dirty="0">
                <a:latin typeface="Times New Roman" panose="02020603050405020304" pitchFamily="18" charset="0"/>
                <a:cs typeface="Times New Roman" panose="02020603050405020304" pitchFamily="18" charset="0"/>
              </a:rPr>
              <a:t>S</a:t>
            </a:r>
            <a:r>
              <a:rPr lang="en-US" altLang="zh-CN" sz="4900" dirty="0">
                <a:latin typeface="Times New Roman" panose="02020603050405020304" pitchFamily="18" charset="0"/>
                <a:cs typeface="Times New Roman" panose="02020603050405020304" pitchFamily="18" charset="0"/>
              </a:rPr>
              <a:t>ECTION </a:t>
            </a:r>
            <a:r>
              <a:rPr lang="en-US" altLang="zh-CN" sz="7400" dirty="0">
                <a:latin typeface="Times New Roman" panose="02020603050405020304" pitchFamily="18" charset="0"/>
                <a:cs typeface="Times New Roman" panose="02020603050405020304" pitchFamily="18" charset="0"/>
              </a:rPr>
              <a:t>10</a:t>
            </a:r>
            <a:endParaRPr lang="en-US" altLang="en-US" sz="4300" dirty="0">
              <a:latin typeface="Times New Roman" panose="02020603050405020304" pitchFamily="18" charset="0"/>
              <a:cs typeface="Times New Roman" panose="02020603050405020304" pitchFamily="18" charset="0"/>
            </a:endParaRPr>
          </a:p>
        </p:txBody>
      </p:sp>
      <p:sp>
        <p:nvSpPr>
          <p:cNvPr id="7" name="标题 5">
            <a:extLst>
              <a:ext uri="{FF2B5EF4-FFF2-40B4-BE49-F238E27FC236}">
                <a16:creationId xmlns:a16="http://schemas.microsoft.com/office/drawing/2014/main" id="{D484CE7B-0BE5-AAD6-E433-F8B21E5D1D4A}"/>
              </a:ext>
            </a:extLst>
          </p:cNvPr>
          <p:cNvSpPr txBox="1">
            <a:spLocks/>
          </p:cNvSpPr>
          <p:nvPr/>
        </p:nvSpPr>
        <p:spPr>
          <a:xfrm>
            <a:off x="8384733" y="330460"/>
            <a:ext cx="2171701" cy="384464"/>
          </a:xfrm>
          <a:prstGeom prst="rect">
            <a:avLst/>
          </a:prstGeom>
          <a:noFill/>
        </p:spPr>
        <p:txBody>
          <a:bodyPr anchor="b">
            <a:normAutofit fontScale="32500" lnSpcReduction="20000"/>
          </a:bodyPr>
          <a:lstStyle>
            <a:lvl1pPr marL="0" indent="0" algn="l" defTabSz="914400" rtl="0" eaLnBrk="1" latinLnBrk="0" hangingPunct="1">
              <a:lnSpc>
                <a:spcPct val="90000"/>
              </a:lnSpc>
              <a:spcBef>
                <a:spcPct val="0"/>
              </a:spcBef>
              <a:buFont typeface="Arial" pitchFamily="34" charset="0"/>
              <a:buNone/>
              <a:defRPr lang="zh-CN" sz="5400" b="1" kern="1200">
                <a:solidFill>
                  <a:schemeClr val="tx1"/>
                </a:solidFill>
                <a:latin typeface="Microsoft YaHei" panose="020B0503020204020204" pitchFamily="34" charset="-122"/>
                <a:ea typeface="Microsoft YaHei" panose="020B0503020204020204" pitchFamily="34" charset="-122"/>
                <a:cs typeface="+mj-cs"/>
              </a:defRPr>
            </a:lvl1pPr>
          </a:lstStyle>
          <a:p>
            <a:pPr algn="ctr"/>
            <a:r>
              <a:rPr lang="en-US" altLang="zh-CN" sz="6700" dirty="0">
                <a:latin typeface="Times New Roman" panose="02020603050405020304" pitchFamily="18" charset="0"/>
                <a:cs typeface="Times New Roman" panose="02020603050405020304" pitchFamily="18" charset="0"/>
              </a:rPr>
              <a:t>S</a:t>
            </a:r>
            <a:r>
              <a:rPr lang="en-US" altLang="zh-CN" sz="4900" dirty="0">
                <a:latin typeface="Times New Roman" panose="02020603050405020304" pitchFamily="18" charset="0"/>
                <a:cs typeface="Times New Roman" panose="02020603050405020304" pitchFamily="18" charset="0"/>
              </a:rPr>
              <a:t>ECTION </a:t>
            </a:r>
            <a:r>
              <a:rPr lang="en-US" altLang="zh-CN" sz="7400" dirty="0">
                <a:latin typeface="Times New Roman" panose="02020603050405020304" pitchFamily="18" charset="0"/>
                <a:cs typeface="Times New Roman" panose="02020603050405020304" pitchFamily="18" charset="0"/>
              </a:rPr>
              <a:t>12</a:t>
            </a:r>
            <a:endParaRPr lang="en-US" altLang="en-US" sz="4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8327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89EA4A-4C72-4D77-EB3D-4EF8A708337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Pattern-Growth Approach</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0370F198-F471-71E4-A921-E0F739634DCC}"/>
              </a:ext>
            </a:extLst>
          </p:cNvPr>
          <p:cNvSpPr txBox="1"/>
          <p:nvPr/>
        </p:nvSpPr>
        <p:spPr>
          <a:xfrm>
            <a:off x="375987" y="1148931"/>
            <a:ext cx="5278855" cy="4801314"/>
          </a:xfrm>
          <a:prstGeom prst="rect">
            <a:avLst/>
          </a:prstGeom>
          <a:noFill/>
        </p:spPr>
        <p:txBody>
          <a:bodyPr wrap="square">
            <a:spAutoFit/>
          </a:bodyPr>
          <a:lstStyle/>
          <a:p>
            <a:pPr marL="342900" indent="-342900">
              <a:buFont typeface="+mj-lt"/>
              <a:buAutoNum type="arabicPeriod"/>
            </a:pPr>
            <a:endParaRPr lang="zh-CN" alt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zh-CN" altLang="en-US" b="1" dirty="0">
                <a:latin typeface="Times New Roman" panose="02020603050405020304" pitchFamily="18" charset="0"/>
                <a:cs typeface="Times New Roman" panose="02020603050405020304" pitchFamily="18" charset="0"/>
              </a:rPr>
              <a:t>Pattern-growth graph mining algorithms: </a:t>
            </a: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Examples</a:t>
            </a:r>
            <a:r>
              <a:rPr lang="zh-CN" altLang="en-US" dirty="0">
                <a:latin typeface="Times New Roman" panose="02020603050405020304" pitchFamily="18" charset="0"/>
                <a:cs typeface="Times New Roman" panose="02020603050405020304" pitchFamily="18" charset="0"/>
              </a:rPr>
              <a:t>: gSpan, MoFa, FFSM, SPIN, and Gaston.</a:t>
            </a: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Inspired</a:t>
            </a:r>
            <a:r>
              <a:rPr lang="zh-CN" altLang="en-US"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by</a:t>
            </a:r>
            <a:r>
              <a:rPr lang="zh-CN" altLang="en-US" dirty="0">
                <a:latin typeface="Times New Roman" panose="02020603050405020304" pitchFamily="18" charset="0"/>
                <a:cs typeface="Times New Roman" panose="02020603050405020304" pitchFamily="18" charset="0"/>
              </a:rPr>
              <a:t>: PrefixSpan, TreeMinerV, and FREQT.</a:t>
            </a: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Approach</a:t>
            </a:r>
            <a:r>
              <a:rPr lang="zh-CN" altLang="en-US" dirty="0">
                <a:latin typeface="Times New Roman" panose="02020603050405020304" pitchFamily="18" charset="0"/>
                <a:cs typeface="Times New Roman" panose="02020603050405020304" pitchFamily="18" charset="0"/>
              </a:rPr>
              <a:t>: Extend a frequent graph directly by adding a new edge in every possible position, avoiding expensive join operations.</a:t>
            </a:r>
            <a:endParaRPr lang="en-US" altLang="zh-CN" dirty="0">
              <a:latin typeface="Times New Roman" panose="02020603050405020304" pitchFamily="18" charset="0"/>
              <a:cs typeface="Times New Roman" panose="02020603050405020304" pitchFamily="18" charset="0"/>
            </a:endParaRPr>
          </a:p>
          <a:p>
            <a:pPr marL="800100" lvl="1" indent="-342900">
              <a:buFont typeface="+mj-lt"/>
              <a:buAutoNum type="arabicPeriod"/>
            </a:pPr>
            <a:endParaRPr lang="zh-CN" alt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zh-CN" altLang="en-US" b="1" dirty="0">
                <a:latin typeface="Times New Roman" panose="02020603050405020304" pitchFamily="18" charset="0"/>
                <a:cs typeface="Times New Roman" panose="02020603050405020304" pitchFamily="18" charset="0"/>
              </a:rPr>
              <a:t>  Potential problem: </a:t>
            </a:r>
            <a:r>
              <a:rPr lang="zh-CN" altLang="en-US" dirty="0">
                <a:latin typeface="Times New Roman" panose="02020603050405020304" pitchFamily="18" charset="0"/>
                <a:cs typeface="Times New Roman" panose="02020603050405020304" pitchFamily="18" charset="0"/>
              </a:rPr>
              <a:t>Discovering duplicates.</a:t>
            </a:r>
            <a:endParaRPr lang="en-US" altLang="zh-CN"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zh-CN" alt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zh-CN" altLang="en-US" b="1" dirty="0">
                <a:latin typeface="Times New Roman" panose="02020603050405020304" pitchFamily="18" charset="0"/>
                <a:cs typeface="Times New Roman" panose="02020603050405020304" pitchFamily="18" charset="0"/>
              </a:rPr>
              <a:t>  Solution: </a:t>
            </a:r>
            <a:r>
              <a:rPr lang="zh-CN" altLang="en-US" dirty="0">
                <a:latin typeface="Times New Roman" panose="02020603050405020304" pitchFamily="18" charset="0"/>
                <a:cs typeface="Times New Roman" panose="02020603050405020304" pitchFamily="18" charset="0"/>
              </a:rPr>
              <a:t>gSpan's right-most extension technique, where only extensions take place on the right-most path of a given graph (the straight path from the starting vertex to the last vertex, according to a depth-first search on the graph).</a:t>
            </a:r>
          </a:p>
        </p:txBody>
      </p:sp>
      <p:sp>
        <p:nvSpPr>
          <p:cNvPr id="7" name="文本框 6">
            <a:extLst>
              <a:ext uri="{FF2B5EF4-FFF2-40B4-BE49-F238E27FC236}">
                <a16:creationId xmlns:a16="http://schemas.microsoft.com/office/drawing/2014/main" id="{A809DEAD-42E8-5E18-530E-FD42219F7FD2}"/>
              </a:ext>
            </a:extLst>
          </p:cNvPr>
          <p:cNvSpPr txBox="1"/>
          <p:nvPr/>
        </p:nvSpPr>
        <p:spPr>
          <a:xfrm>
            <a:off x="5706979" y="1365504"/>
            <a:ext cx="6312568" cy="4801314"/>
          </a:xfrm>
          <a:prstGeom prst="rect">
            <a:avLst/>
          </a:prstGeom>
          <a:noFill/>
        </p:spPr>
        <p:txBody>
          <a:bodyPr wrap="square">
            <a:spAutoFit/>
          </a:bodyPr>
          <a:lstStyle/>
          <a:p>
            <a:pPr marL="342900" indent="-342900">
              <a:buFont typeface="+mj-lt"/>
              <a:buAutoNum type="arabicPeriod" startAt="4"/>
            </a:pPr>
            <a:r>
              <a:rPr lang="zh-CN" altLang="en-US" b="1" dirty="0">
                <a:latin typeface="Times New Roman" panose="02020603050405020304" pitchFamily="18" charset="0"/>
                <a:cs typeface="Times New Roman" panose="02020603050405020304" pitchFamily="18" charset="0"/>
              </a:rPr>
              <a:t>Constraint</a:t>
            </a:r>
            <a:r>
              <a:rPr lang="zh-CN" altLang="en-US"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based</a:t>
            </a:r>
            <a:r>
              <a:rPr lang="zh-CN" altLang="en-US"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subgraph</a:t>
            </a:r>
            <a:r>
              <a:rPr lang="zh-CN" altLang="en-US"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mining</a:t>
            </a:r>
            <a:r>
              <a:rPr lang="zh-CN" altLang="en-US"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algorithms</a:t>
            </a:r>
            <a:r>
              <a:rPr lang="zh-CN" altLang="en-US" dirty="0">
                <a:latin typeface="Times New Roman" panose="02020603050405020304" pitchFamily="18" charset="0"/>
                <a:cs typeface="Times New Roman" panose="02020603050405020304" pitchFamily="18" charset="0"/>
              </a:rPr>
              <a:t>:</a:t>
            </a: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Examples</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1257300" lvl="2" indent="-342900">
              <a:buFont typeface="+mj-lt"/>
              <a:buAutoNum type="arabicPeriod"/>
            </a:pPr>
            <a:r>
              <a:rPr lang="zh-CN" altLang="en-US" dirty="0">
                <a:latin typeface="Times New Roman" panose="02020603050405020304" pitchFamily="18" charset="0"/>
                <a:cs typeface="Times New Roman" panose="02020603050405020304" pitchFamily="18" charset="0"/>
              </a:rPr>
              <a:t>Mining closed graph patterns by Yan and Han, mining coherent subgraphs by Huan .</a:t>
            </a:r>
            <a:endParaRPr lang="en-US" altLang="zh-CN" dirty="0">
              <a:latin typeface="Times New Roman" panose="02020603050405020304" pitchFamily="18" charset="0"/>
              <a:cs typeface="Times New Roman" panose="02020603050405020304" pitchFamily="18" charset="0"/>
            </a:endParaRPr>
          </a:p>
          <a:p>
            <a:pPr marL="1257300" lvl="2" indent="-342900">
              <a:buFont typeface="+mj-lt"/>
              <a:buAutoNum type="arabicPeriod"/>
            </a:pPr>
            <a:r>
              <a:rPr lang="zh-CN" altLang="en-US" dirty="0">
                <a:latin typeface="Times New Roman" panose="02020603050405020304" pitchFamily="18" charset="0"/>
                <a:cs typeface="Times New Roman" panose="02020603050405020304" pitchFamily="18" charset="0"/>
              </a:rPr>
              <a:t>mining closed and maximal frequent subtrees by Chi.</a:t>
            </a:r>
            <a:endParaRPr lang="en-US" altLang="zh-CN" dirty="0">
              <a:latin typeface="Times New Roman" panose="02020603050405020304" pitchFamily="18" charset="0"/>
              <a:cs typeface="Times New Roman" panose="02020603050405020304" pitchFamily="18" charset="0"/>
            </a:endParaRPr>
          </a:p>
          <a:p>
            <a:pPr marL="1257300" lvl="2" indent="-342900">
              <a:buFont typeface="+mj-lt"/>
              <a:buAutoNum type="arabicPeriod"/>
            </a:pPr>
            <a:r>
              <a:rPr lang="zh-CN" altLang="en-US" dirty="0">
                <a:latin typeface="Times New Roman" panose="02020603050405020304" pitchFamily="18" charset="0"/>
                <a:cs typeface="Times New Roman" panose="02020603050405020304" pitchFamily="18" charset="0"/>
              </a:rPr>
              <a:t>discovering exact dense frequent subgraphs in relational graphs by Yan .</a:t>
            </a:r>
            <a:endParaRPr lang="en-US" altLang="zh-CN" dirty="0">
              <a:latin typeface="Times New Roman" panose="02020603050405020304" pitchFamily="18" charset="0"/>
              <a:cs typeface="Times New Roman" panose="02020603050405020304" pitchFamily="18" charset="0"/>
            </a:endParaRPr>
          </a:p>
          <a:p>
            <a:pPr marL="1257300" lvl="2" indent="-342900">
              <a:buFont typeface="+mj-lt"/>
              <a:buAutoNum type="arabicPeriod"/>
            </a:pPr>
            <a:r>
              <a:rPr lang="zh-CN" altLang="en-US" dirty="0">
                <a:latin typeface="Times New Roman" panose="02020603050405020304" pitchFamily="18" charset="0"/>
                <a:cs typeface="Times New Roman" panose="02020603050405020304" pitchFamily="18" charset="0"/>
              </a:rPr>
              <a:t>mining frequent large-scale structures by Jin.</a:t>
            </a:r>
            <a:endParaRPr lang="en-US" altLang="zh-CN" dirty="0">
              <a:latin typeface="Times New Roman" panose="02020603050405020304" pitchFamily="18" charset="0"/>
              <a:cs typeface="Times New Roman" panose="02020603050405020304" pitchFamily="18" charset="0"/>
            </a:endParaRPr>
          </a:p>
          <a:p>
            <a:pPr marL="1257300" lvl="2" indent="-342900">
              <a:buFont typeface="+mj-lt"/>
              <a:buAutoNum type="arabicPeriod"/>
            </a:pPr>
            <a:endParaRPr lang="zh-CN" altLang="en-US" dirty="0">
              <a:latin typeface="Times New Roman" panose="02020603050405020304" pitchFamily="18" charset="0"/>
              <a:cs typeface="Times New Roman" panose="02020603050405020304" pitchFamily="18" charset="0"/>
            </a:endParaRPr>
          </a:p>
          <a:p>
            <a:pPr marL="342900" indent="-342900">
              <a:buFont typeface="+mj-lt"/>
              <a:buAutoNum type="arabicPeriod" startAt="4"/>
            </a:pPr>
            <a:r>
              <a:rPr lang="zh-CN" altLang="en-US" b="1" dirty="0">
                <a:latin typeface="Times New Roman" panose="02020603050405020304" pitchFamily="18" charset="0"/>
                <a:cs typeface="Times New Roman" panose="02020603050405020304" pitchFamily="18" charset="0"/>
              </a:rPr>
              <a:t>Large-scale graph database mining: </a:t>
            </a: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Method</a:t>
            </a:r>
            <a:r>
              <a:rPr lang="zh-CN" altLang="en-US" dirty="0">
                <a:latin typeface="Times New Roman" panose="02020603050405020304" pitchFamily="18" charset="0"/>
                <a:cs typeface="Times New Roman" panose="02020603050405020304" pitchFamily="18" charset="0"/>
              </a:rPr>
              <a:t>: Disk-based frequent graph mining introduced by Wang et al.</a:t>
            </a:r>
            <a:endParaRPr lang="en-US" altLang="zh-CN" dirty="0">
              <a:latin typeface="Times New Roman" panose="02020603050405020304" pitchFamily="18" charset="0"/>
              <a:cs typeface="Times New Roman" panose="02020603050405020304" pitchFamily="18" charset="0"/>
            </a:endParaRPr>
          </a:p>
          <a:p>
            <a:pPr marL="800100" lvl="1" indent="-342900">
              <a:buFont typeface="+mj-lt"/>
              <a:buAutoNum type="arabicPeriod"/>
            </a:pPr>
            <a:endParaRPr lang="zh-CN" altLang="en-US" dirty="0">
              <a:latin typeface="Times New Roman" panose="02020603050405020304" pitchFamily="18" charset="0"/>
              <a:cs typeface="Times New Roman" panose="02020603050405020304" pitchFamily="18" charset="0"/>
            </a:endParaRPr>
          </a:p>
          <a:p>
            <a:pPr marL="342900" indent="-342900">
              <a:buFont typeface="+mj-lt"/>
              <a:buAutoNum type="arabicPeriod" startAt="4"/>
            </a:pPr>
            <a:r>
              <a:rPr lang="zh-CN" altLang="en-US" b="1" dirty="0">
                <a:latin typeface="Times New Roman" panose="02020603050405020304" pitchFamily="18" charset="0"/>
                <a:cs typeface="Times New Roman" panose="02020603050405020304" pitchFamily="18" charset="0"/>
              </a:rPr>
              <a:t>Comprehensive introduction: </a:t>
            </a: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Surveys</a:t>
            </a:r>
            <a:r>
              <a:rPr lang="zh-CN" altLang="en-US" dirty="0">
                <a:latin typeface="Times New Roman" panose="02020603050405020304" pitchFamily="18" charset="0"/>
                <a:cs typeface="Times New Roman" panose="02020603050405020304" pitchFamily="18" charset="0"/>
              </a:rPr>
              <a:t>: Washio and Motoda and Yan and Han's surveys on basic graph pattern mining algorithms, including Apriori-based and pattern-growth approaches.</a:t>
            </a:r>
          </a:p>
        </p:txBody>
      </p:sp>
    </p:spTree>
    <p:extLst>
      <p:ext uri="{BB962C8B-B14F-4D97-AF65-F5344CB8AC3E}">
        <p14:creationId xmlns:p14="http://schemas.microsoft.com/office/powerpoint/2010/main" val="2770737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9C52CE-6EEA-83EB-8C6D-363EC4345F0A}"/>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Mining Significant Graph Patterns</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B6FC337-F495-1C96-FAFC-2C3E162D027A}"/>
                  </a:ext>
                </a:extLst>
              </p:cNvPr>
              <p:cNvSpPr txBox="1"/>
              <p:nvPr/>
            </p:nvSpPr>
            <p:spPr>
              <a:xfrm>
                <a:off x="134350" y="1221124"/>
                <a:ext cx="5028202" cy="3139321"/>
              </a:xfrm>
              <a:prstGeom prst="rect">
                <a:avLst/>
              </a:prstGeom>
              <a:noFill/>
            </p:spPr>
            <p:txBody>
              <a:bodyPr wrap="square">
                <a:spAutoFit/>
              </a:bodyPr>
              <a:lstStyle/>
              <a:p>
                <a:endParaRPr lang="zh-CN" altLang="en-US"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1. </a:t>
                </a:r>
                <a:r>
                  <a:rPr lang="zh-CN" altLang="en-US" b="1" dirty="0">
                    <a:latin typeface="Times New Roman" panose="02020603050405020304" pitchFamily="18" charset="0"/>
                    <a:cs typeface="Times New Roman" panose="02020603050405020304" pitchFamily="18" charset="0"/>
                  </a:rPr>
                  <a:t>Problem definition: </a:t>
                </a:r>
                <a:endParaRPr lang="en-US" altLang="zh-CN" b="1"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Given a graph database </a:t>
                </a:r>
                <a14:m>
                  <m:oMath xmlns:m="http://schemas.openxmlformats.org/officeDocument/2006/math">
                    <m:r>
                      <a:rPr lang="zh-CN" altLang="en-US" i="1" dirty="0" smtClean="0">
                        <a:latin typeface="Cambria Math" panose="02040503050406030204" pitchFamily="18" charset="0"/>
                        <a:cs typeface="Times New Roman" panose="02020603050405020304" pitchFamily="18" charset="0"/>
                      </a:rPr>
                      <m:t>𝐷</m:t>
                    </m:r>
                    <m:r>
                      <a:rPr lang="zh-CN" altLang="en-US" i="1" dirty="0" smtClean="0">
                        <a:latin typeface="Cambria Math" panose="02040503050406030204" pitchFamily="18" charset="0"/>
                        <a:cs typeface="Times New Roman" panose="02020603050405020304" pitchFamily="18" charset="0"/>
                      </a:rPr>
                      <m:t> = {</m:t>
                    </m:r>
                    <m:r>
                      <a:rPr lang="zh-CN" altLang="en-US" i="1" dirty="0" smtClean="0">
                        <a:latin typeface="Cambria Math" panose="02040503050406030204" pitchFamily="18" charset="0"/>
                        <a:cs typeface="Times New Roman" panose="02020603050405020304" pitchFamily="18" charset="0"/>
                      </a:rPr>
                      <m:t>𝐺</m:t>
                    </m:r>
                    <m:r>
                      <a:rPr lang="zh-CN" altLang="en-US" i="1" dirty="0" smtClean="0">
                        <a:latin typeface="Cambria Math" panose="02040503050406030204" pitchFamily="18" charset="0"/>
                        <a:cs typeface="Times New Roman" panose="02020603050405020304" pitchFamily="18" charset="0"/>
                      </a:rPr>
                      <m:t>1, …, </m:t>
                    </m:r>
                    <m:r>
                      <a:rPr lang="zh-CN" altLang="en-US" i="1" dirty="0" smtClean="0">
                        <a:latin typeface="Cambria Math" panose="02040503050406030204" pitchFamily="18" charset="0"/>
                        <a:cs typeface="Times New Roman" panose="02020603050405020304" pitchFamily="18" charset="0"/>
                      </a:rPr>
                      <m:t>𝐺𝑛</m:t>
                    </m:r>
                    <m:r>
                      <a:rPr lang="zh-CN" altLang="en-US" i="1" dirty="0" smtClean="0">
                        <a:latin typeface="Cambria Math" panose="02040503050406030204" pitchFamily="18" charset="0"/>
                        <a:cs typeface="Times New Roman" panose="02020603050405020304" pitchFamily="18" charset="0"/>
                      </a:rPr>
                      <m:t>} </m:t>
                    </m:r>
                  </m:oMath>
                </a14:m>
                <a:r>
                  <a:rPr lang="zh-CN" altLang="en-US" dirty="0">
                    <a:latin typeface="Times New Roman" panose="02020603050405020304" pitchFamily="18" charset="0"/>
                    <a:cs typeface="Times New Roman" panose="02020603050405020304" pitchFamily="18" charset="0"/>
                  </a:rPr>
                  <a:t>and an objective function F, the problem is to find significant subgraphs g such that </a:t>
                </a:r>
                <a14:m>
                  <m:oMath xmlns:m="http://schemas.openxmlformats.org/officeDocument/2006/math">
                    <m:r>
                      <a:rPr lang="zh-CN" altLang="en-US" i="1" dirty="0" smtClean="0">
                        <a:latin typeface="Cambria Math" panose="02040503050406030204" pitchFamily="18" charset="0"/>
                        <a:cs typeface="Times New Roman" panose="02020603050405020304" pitchFamily="18" charset="0"/>
                      </a:rPr>
                      <m:t>𝐹</m:t>
                    </m:r>
                    <m:r>
                      <a:rPr lang="zh-CN" altLang="en-US" i="1" dirty="0" smtClean="0">
                        <a:latin typeface="Cambria Math" panose="02040503050406030204" pitchFamily="18" charset="0"/>
                        <a:cs typeface="Times New Roman" panose="02020603050405020304" pitchFamily="18" charset="0"/>
                      </a:rPr>
                      <m:t>(</m:t>
                    </m:r>
                    <m:r>
                      <a:rPr lang="zh-CN" altLang="en-US" i="1" dirty="0" smtClean="0">
                        <a:latin typeface="Cambria Math" panose="02040503050406030204" pitchFamily="18" charset="0"/>
                        <a:cs typeface="Times New Roman" panose="02020603050405020304" pitchFamily="18" charset="0"/>
                      </a:rPr>
                      <m:t>𝑔</m:t>
                    </m:r>
                    <m:r>
                      <a:rPr lang="zh-CN" altLang="en-US" i="1" dirty="0" smtClean="0">
                        <a:latin typeface="Cambria Math" panose="02040503050406030204" pitchFamily="18" charset="0"/>
                        <a:cs typeface="Times New Roman" panose="02020603050405020304" pitchFamily="18" charset="0"/>
                      </a:rPr>
                      <m:t>) ≥ </m:t>
                    </m:r>
                    <m:r>
                      <a:rPr lang="zh-CN" altLang="en-US" i="1" dirty="0" smtClean="0">
                        <a:latin typeface="Cambria Math" panose="02040503050406030204" pitchFamily="18" charset="0"/>
                        <a:cs typeface="Times New Roman" panose="02020603050405020304" pitchFamily="18" charset="0"/>
                      </a:rPr>
                      <m:t>𝛿</m:t>
                    </m:r>
                  </m:oMath>
                </a14:m>
                <a:r>
                  <a:rPr lang="zh-CN" altLang="en-US" dirty="0">
                    <a:latin typeface="Times New Roman" panose="02020603050405020304" pitchFamily="18" charset="0"/>
                    <a:cs typeface="Times New Roman" panose="02020603050405020304" pitchFamily="18" charset="0"/>
                  </a:rPr>
                  <a:t>, where </a:t>
                </a:r>
                <a14:m>
                  <m:oMath xmlns:m="http://schemas.openxmlformats.org/officeDocument/2006/math">
                    <m:r>
                      <a:rPr lang="zh-CN" altLang="en-US" i="1" dirty="0" smtClean="0">
                        <a:latin typeface="Cambria Math" panose="02040503050406030204" pitchFamily="18" charset="0"/>
                        <a:cs typeface="Times New Roman" panose="02020603050405020304" pitchFamily="18" charset="0"/>
                      </a:rPr>
                      <m:t>𝛿</m:t>
                    </m:r>
                  </m:oMath>
                </a14:m>
                <a:r>
                  <a:rPr lang="zh-CN" altLang="en-US" dirty="0">
                    <a:latin typeface="Times New Roman" panose="02020603050405020304" pitchFamily="18" charset="0"/>
                    <a:cs typeface="Times New Roman" panose="02020603050405020304" pitchFamily="18" charset="0"/>
                  </a:rPr>
                  <a:t> is a significance threshold, or to find a subgraph</a:t>
                </a:r>
                <a14:m>
                  <m:oMath xmlns:m="http://schemas.openxmlformats.org/officeDocument/2006/math">
                    <m:r>
                      <a:rPr lang="zh-CN" altLang="en-US" i="1" dirty="0" smtClean="0">
                        <a:latin typeface="Cambria Math" panose="02040503050406030204" pitchFamily="18" charset="0"/>
                        <a:cs typeface="Times New Roman" panose="02020603050405020304" pitchFamily="18" charset="0"/>
                      </a:rPr>
                      <m:t> </m:t>
                    </m:r>
                    <m:r>
                      <a:rPr lang="zh-CN" altLang="en-US" i="1" dirty="0" smtClean="0">
                        <a:latin typeface="Cambria Math" panose="02040503050406030204" pitchFamily="18" charset="0"/>
                        <a:cs typeface="Times New Roman" panose="02020603050405020304" pitchFamily="18" charset="0"/>
                      </a:rPr>
                      <m:t>𝑔</m:t>
                    </m:r>
                    <m:r>
                      <a:rPr lang="zh-CN" altLang="en-US" i="1" dirty="0" smtClean="0">
                        <a:latin typeface="Cambria Math" panose="02040503050406030204" pitchFamily="18" charset="0"/>
                        <a:cs typeface="Times New Roman" panose="02020603050405020304" pitchFamily="18" charset="0"/>
                      </a:rPr>
                      <m:t>∗ </m:t>
                    </m:r>
                  </m:oMath>
                </a14:m>
                <a:r>
                  <a:rPr lang="zh-CN" altLang="en-US" dirty="0">
                    <a:latin typeface="Times New Roman" panose="02020603050405020304" pitchFamily="18" charset="0"/>
                    <a:cs typeface="Times New Roman" panose="02020603050405020304" pitchFamily="18" charset="0"/>
                  </a:rPr>
                  <a:t>such that </a:t>
                </a:r>
                <a14:m>
                  <m:oMath xmlns:m="http://schemas.openxmlformats.org/officeDocument/2006/math">
                    <m:r>
                      <a:rPr lang="zh-CN" altLang="en-US" i="1" dirty="0" smtClean="0">
                        <a:latin typeface="Cambria Math" panose="02040503050406030204" pitchFamily="18" charset="0"/>
                        <a:cs typeface="Times New Roman" panose="02020603050405020304" pitchFamily="18" charset="0"/>
                      </a:rPr>
                      <m:t>𝑔</m:t>
                    </m:r>
                    <m:r>
                      <a:rPr lang="zh-CN" altLang="en-US" i="1" dirty="0" smtClean="0">
                        <a:latin typeface="Cambria Math" panose="02040503050406030204" pitchFamily="18" charset="0"/>
                        <a:cs typeface="Times New Roman" panose="02020603050405020304" pitchFamily="18" charset="0"/>
                      </a:rPr>
                      <m:t>∗ = </m:t>
                    </m:r>
                    <m:r>
                      <a:rPr lang="zh-CN" altLang="en-US" i="1" dirty="0" smtClean="0">
                        <a:latin typeface="Cambria Math" panose="02040503050406030204" pitchFamily="18" charset="0"/>
                        <a:cs typeface="Times New Roman" panose="02020603050405020304" pitchFamily="18" charset="0"/>
                      </a:rPr>
                      <m:t>𝑎𝑟𝑔𝑚𝑎𝑥𝑔</m:t>
                    </m:r>
                    <m:r>
                      <a:rPr lang="zh-CN" altLang="en-US" i="1" dirty="0" smtClean="0">
                        <a:latin typeface="Cambria Math" panose="02040503050406030204" pitchFamily="18" charset="0"/>
                        <a:cs typeface="Times New Roman" panose="02020603050405020304" pitchFamily="18" charset="0"/>
                      </a:rPr>
                      <m:t> </m:t>
                    </m:r>
                    <m:r>
                      <a:rPr lang="zh-CN" altLang="en-US" i="1" dirty="0" smtClean="0">
                        <a:latin typeface="Cambria Math" panose="02040503050406030204" pitchFamily="18" charset="0"/>
                        <a:cs typeface="Times New Roman" panose="02020603050405020304" pitchFamily="18" charset="0"/>
                      </a:rPr>
                      <m:t>𝐹</m:t>
                    </m:r>
                    <m:r>
                      <a:rPr lang="zh-CN" altLang="en-US" i="1" dirty="0" smtClean="0">
                        <a:latin typeface="Cambria Math" panose="02040503050406030204" pitchFamily="18" charset="0"/>
                        <a:cs typeface="Times New Roman" panose="02020603050405020304" pitchFamily="18" charset="0"/>
                      </a:rPr>
                      <m:t>(</m:t>
                    </m:r>
                    <m:r>
                      <a:rPr lang="zh-CN" altLang="en-US" i="1" dirty="0" smtClean="0">
                        <a:latin typeface="Cambria Math" panose="02040503050406030204" pitchFamily="18" charset="0"/>
                        <a:cs typeface="Times New Roman" panose="02020603050405020304" pitchFamily="18" charset="0"/>
                      </a:rPr>
                      <m:t>𝑔</m:t>
                    </m:r>
                    <m:r>
                      <a:rPr lang="zh-CN" altLang="en-US" i="1" dirty="0" smtClean="0">
                        <a:latin typeface="Cambria Math" panose="02040503050406030204" pitchFamily="18" charset="0"/>
                        <a:cs typeface="Times New Roman" panose="02020603050405020304" pitchFamily="18" charset="0"/>
                      </a:rPr>
                      <m:t>). </m:t>
                    </m:r>
                  </m:oMath>
                </a14:m>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The efficient mining algorithm should find significant patterns directly without exhaustively generating the whole set of graph patterns.</a:t>
                </a:r>
              </a:p>
            </p:txBody>
          </p:sp>
        </mc:Choice>
        <mc:Fallback xmlns="">
          <p:sp>
            <p:nvSpPr>
              <p:cNvPr id="5" name="文本框 4">
                <a:extLst>
                  <a:ext uri="{FF2B5EF4-FFF2-40B4-BE49-F238E27FC236}">
                    <a16:creationId xmlns:a16="http://schemas.microsoft.com/office/drawing/2014/main" id="{FB6FC337-F495-1C96-FAFC-2C3E162D027A}"/>
                  </a:ext>
                </a:extLst>
              </p:cNvPr>
              <p:cNvSpPr txBox="1">
                <a:spLocks noRot="1" noChangeAspect="1" noMove="1" noResize="1" noEditPoints="1" noAdjustHandles="1" noChangeArrowheads="1" noChangeShapeType="1" noTextEdit="1"/>
              </p:cNvSpPr>
              <p:nvPr/>
            </p:nvSpPr>
            <p:spPr>
              <a:xfrm>
                <a:off x="134350" y="1221124"/>
                <a:ext cx="5028202" cy="3139321"/>
              </a:xfrm>
              <a:prstGeom prst="rect">
                <a:avLst/>
              </a:prstGeom>
              <a:blipFill>
                <a:blip r:embed="rId2"/>
                <a:stretch>
                  <a:fillRect l="-970" r="-121" b="-2136"/>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EF9B9922-D853-F8C4-1CCD-26AA4857EC63}"/>
              </a:ext>
            </a:extLst>
          </p:cNvPr>
          <p:cNvSpPr txBox="1"/>
          <p:nvPr/>
        </p:nvSpPr>
        <p:spPr>
          <a:xfrm>
            <a:off x="5162552" y="1467691"/>
            <a:ext cx="6895098" cy="5078313"/>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2.  </a:t>
            </a:r>
            <a:r>
              <a:rPr lang="zh-CN" altLang="en-US" b="1" dirty="0">
                <a:latin typeface="Times New Roman" panose="02020603050405020304" pitchFamily="18" charset="0"/>
                <a:cs typeface="Times New Roman" panose="02020603050405020304" pitchFamily="18" charset="0"/>
              </a:rPr>
              <a:t>Algorithms:</a:t>
            </a:r>
          </a:p>
          <a:p>
            <a:pPr marL="800100" lvl="1" indent="-342900">
              <a:buFont typeface="+mj-lt"/>
              <a:buAutoNum type="arabicPeriod"/>
            </a:pPr>
            <a:r>
              <a:rPr lang="zh-CN" altLang="en-US" b="1" dirty="0">
                <a:latin typeface="Times New Roman" panose="02020603050405020304" pitchFamily="18" charset="0"/>
                <a:cs typeface="Times New Roman" panose="02020603050405020304" pitchFamily="18" charset="0"/>
              </a:rPr>
              <a:t>  gboost : </a:t>
            </a:r>
            <a:r>
              <a:rPr lang="zh-CN" altLang="en-US" dirty="0">
                <a:latin typeface="Times New Roman" panose="02020603050405020304" pitchFamily="18" charset="0"/>
                <a:cs typeface="Times New Roman" panose="02020603050405020304" pitchFamily="18" charset="0"/>
              </a:rPr>
              <a:t>Uses a boosting algorithm to iteratively select the most informative subgraph features and build a classification model, which is then used to identify significant subgraphs.</a:t>
            </a:r>
          </a:p>
          <a:p>
            <a:pPr marL="800100" lvl="1" indent="-342900">
              <a:buFont typeface="+mj-lt"/>
              <a:buAutoNum type="arabicPeriod"/>
            </a:pPr>
            <a:r>
              <a:rPr lang="zh-CN" altLang="en-US" b="1" dirty="0">
                <a:latin typeface="Times New Roman" panose="02020603050405020304" pitchFamily="18" charset="0"/>
                <a:cs typeface="Times New Roman" panose="02020603050405020304" pitchFamily="18" charset="0"/>
              </a:rPr>
              <a:t>  gPLS : </a:t>
            </a:r>
            <a:r>
              <a:rPr lang="zh-CN" altLang="en-US" dirty="0">
                <a:latin typeface="Times New Roman" panose="02020603050405020304" pitchFamily="18" charset="0"/>
                <a:cs typeface="Times New Roman" panose="02020603050405020304" pitchFamily="18" charset="0"/>
              </a:rPr>
              <a:t>Adapts partial least squares regression to identify significant subgraphs that are most correlated with the response variable in a regression model.</a:t>
            </a:r>
          </a:p>
          <a:p>
            <a:pPr marL="800100" lvl="1" indent="-342900">
              <a:buFont typeface="+mj-lt"/>
              <a:buAutoNum type="arabicPeriod"/>
            </a:pPr>
            <a:r>
              <a:rPr lang="zh-CN" altLang="en-US" b="1" dirty="0">
                <a:latin typeface="Times New Roman" panose="02020603050405020304" pitchFamily="18" charset="0"/>
                <a:cs typeface="Times New Roman" panose="02020603050405020304" pitchFamily="18" charset="0"/>
              </a:rPr>
              <a:t>  LEAP : </a:t>
            </a:r>
            <a:r>
              <a:rPr lang="zh-CN" altLang="en-US" dirty="0">
                <a:latin typeface="Times New Roman" panose="02020603050405020304" pitchFamily="18" charset="0"/>
                <a:cs typeface="Times New Roman" panose="02020603050405020304" pitchFamily="18" charset="0"/>
              </a:rPr>
              <a:t>Uses a combination of a genetic algorithm and a support vector machine classifier to identify significant subgraphs based on their ability to classify the graphs into different classes.</a:t>
            </a:r>
          </a:p>
          <a:p>
            <a:pPr marL="800100" lvl="1" indent="-342900">
              <a:buFont typeface="+mj-lt"/>
              <a:buAutoNum type="arabicPeriod"/>
            </a:pPr>
            <a:r>
              <a:rPr lang="zh-CN" altLang="en-US" b="1" dirty="0">
                <a:latin typeface="Times New Roman" panose="02020603050405020304" pitchFamily="18" charset="0"/>
                <a:cs typeface="Times New Roman" panose="02020603050405020304" pitchFamily="18" charset="0"/>
              </a:rPr>
              <a:t>  GraphSig : </a:t>
            </a:r>
            <a:r>
              <a:rPr lang="zh-CN" altLang="en-US" dirty="0">
                <a:latin typeface="Times New Roman" panose="02020603050405020304" pitchFamily="18" charset="0"/>
                <a:cs typeface="Times New Roman" panose="02020603050405020304" pitchFamily="18" charset="0"/>
              </a:rPr>
              <a:t>Uses a graph signature representation to measure the similarity between graphs, and identifies significant subgraphs that are most discriminative between different classes of graphs.</a:t>
            </a:r>
          </a:p>
          <a:p>
            <a:pPr marL="800100" lvl="1" indent="-342900">
              <a:buFont typeface="+mj-lt"/>
              <a:buAutoNum type="arabicPeriod"/>
            </a:pPr>
            <a:r>
              <a:rPr lang="zh-CN" altLang="en-US" b="1" dirty="0">
                <a:latin typeface="Times New Roman" panose="02020603050405020304" pitchFamily="18" charset="0"/>
                <a:cs typeface="Times New Roman" panose="02020603050405020304" pitchFamily="18" charset="0"/>
              </a:rPr>
              <a:t>Pruning techniques: </a:t>
            </a:r>
            <a:r>
              <a:rPr lang="zh-CN" altLang="en-US" dirty="0">
                <a:latin typeface="Times New Roman" panose="02020603050405020304" pitchFamily="18" charset="0"/>
                <a:cs typeface="Times New Roman" panose="02020603050405020304" pitchFamily="18" charset="0"/>
              </a:rPr>
              <a:t>Each algorithm uses different pruning techniques to reduce the search space and avoid enumerating all possible subgraphs.</a:t>
            </a:r>
          </a:p>
        </p:txBody>
      </p:sp>
    </p:spTree>
    <p:extLst>
      <p:ext uri="{BB962C8B-B14F-4D97-AF65-F5344CB8AC3E}">
        <p14:creationId xmlns:p14="http://schemas.microsoft.com/office/powerpoint/2010/main" val="2807073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87D8B7-AB62-B50F-78A5-475855CA57C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Mining Representative Orthogonal Graphs</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F053F9EF-8A2F-3E9D-4AA6-F5999357D048}"/>
              </a:ext>
            </a:extLst>
          </p:cNvPr>
          <p:cNvSpPr txBox="1"/>
          <p:nvPr/>
        </p:nvSpPr>
        <p:spPr>
          <a:xfrm>
            <a:off x="1133975" y="1979110"/>
            <a:ext cx="10681035" cy="3693319"/>
          </a:xfrm>
          <a:prstGeom prst="rect">
            <a:avLst/>
          </a:prstGeom>
          <a:noFill/>
        </p:spPr>
        <p:txBody>
          <a:bodyPr wrap="square">
            <a:spAutoFit/>
          </a:bodyPr>
          <a:lstStyle/>
          <a:p>
            <a:pPr marL="342900" indent="-342900" algn="l">
              <a:buFont typeface="+mj-lt"/>
              <a:buAutoNum type="arabicPeriod"/>
            </a:pPr>
            <a:r>
              <a:rPr lang="en-US" altLang="zh-CN" b="1" dirty="0">
                <a:latin typeface="Times New Roman" panose="02020603050405020304" pitchFamily="18" charset="0"/>
                <a:cs typeface="Times New Roman" panose="02020603050405020304" pitchFamily="18" charset="0"/>
              </a:rPr>
              <a:t>ORIGAMI algorithm: </a:t>
            </a:r>
            <a:r>
              <a:rPr lang="en-US" altLang="zh-CN" b="0" i="0" dirty="0">
                <a:effectLst/>
                <a:latin typeface="Times New Roman" panose="02020603050405020304" pitchFamily="18" charset="0"/>
                <a:cs typeface="Times New Roman" panose="02020603050405020304" pitchFamily="18" charset="0"/>
              </a:rPr>
              <a:t>proposed by Hasan </a:t>
            </a:r>
            <a:r>
              <a:rPr lang="en-US" altLang="zh-CN" dirty="0">
                <a:latin typeface="Times New Roman" panose="02020603050405020304" pitchFamily="18" charset="0"/>
                <a:cs typeface="Times New Roman" panose="02020603050405020304" pitchFamily="18" charset="0"/>
              </a:rPr>
              <a:t>, </a:t>
            </a:r>
            <a:r>
              <a:rPr lang="en-US" altLang="zh-CN" b="0" i="0" dirty="0">
                <a:effectLst/>
                <a:latin typeface="Times New Roman" panose="02020603050405020304" pitchFamily="18" charset="0"/>
                <a:cs typeface="Times New Roman" panose="02020603050405020304" pitchFamily="18" charset="0"/>
              </a:rPr>
              <a:t>mines a set of </a:t>
            </a:r>
            <a:r>
              <a:rPr lang="el-GR" altLang="zh-CN" b="0" i="0" dirty="0">
                <a:effectLst/>
                <a:latin typeface="Times New Roman" panose="02020603050405020304" pitchFamily="18" charset="0"/>
                <a:cs typeface="Times New Roman" panose="02020603050405020304" pitchFamily="18" charset="0"/>
              </a:rPr>
              <a:t>α</a:t>
            </a:r>
            <a:r>
              <a:rPr lang="en-US" altLang="zh-CN" b="0" i="0" dirty="0">
                <a:effectLst/>
                <a:latin typeface="Times New Roman" panose="02020603050405020304" pitchFamily="18" charset="0"/>
                <a:cs typeface="Times New Roman" panose="02020603050405020304" pitchFamily="18" charset="0"/>
              </a:rPr>
              <a:t>-orthogonal, </a:t>
            </a:r>
            <a:r>
              <a:rPr lang="el-GR" altLang="zh-CN" b="0" i="0" dirty="0">
                <a:effectLst/>
                <a:latin typeface="Times New Roman" panose="02020603050405020304" pitchFamily="18" charset="0"/>
                <a:cs typeface="Times New Roman" panose="02020603050405020304" pitchFamily="18" charset="0"/>
              </a:rPr>
              <a:t>β</a:t>
            </a:r>
            <a:r>
              <a:rPr lang="en-US" altLang="zh-CN" b="0" i="0" dirty="0">
                <a:effectLst/>
                <a:latin typeface="Times New Roman" panose="02020603050405020304" pitchFamily="18" charset="0"/>
                <a:cs typeface="Times New Roman" panose="02020603050405020304" pitchFamily="18" charset="0"/>
              </a:rPr>
              <a:t>-representative graph patterns.</a:t>
            </a:r>
          </a:p>
          <a:p>
            <a:pPr marL="342900" indent="-342900" algn="l">
              <a:buFont typeface="+mj-lt"/>
              <a:buAutoNum type="arabicPeriod"/>
            </a:pPr>
            <a:endParaRPr lang="en-US" altLang="zh-CN" b="0" i="0" dirty="0">
              <a:effectLst/>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l-GR" altLang="zh-CN" b="1" dirty="0">
                <a:latin typeface="Times New Roman" panose="02020603050405020304" pitchFamily="18" charset="0"/>
                <a:cs typeface="Times New Roman" panose="02020603050405020304" pitchFamily="18" charset="0"/>
              </a:rPr>
              <a:t>α</a:t>
            </a:r>
            <a:r>
              <a:rPr lang="en-US" altLang="zh-CN" b="1" dirty="0">
                <a:latin typeface="Times New Roman" panose="02020603050405020304" pitchFamily="18" charset="0"/>
                <a:cs typeface="Times New Roman" panose="02020603050405020304" pitchFamily="18" charset="0"/>
              </a:rPr>
              <a:t>-orthogonal: </a:t>
            </a:r>
            <a:r>
              <a:rPr lang="en-US" altLang="zh-CN" b="0" i="0" dirty="0">
                <a:effectLst/>
                <a:latin typeface="Times New Roman" panose="02020603050405020304" pitchFamily="18" charset="0"/>
                <a:cs typeface="Times New Roman" panose="02020603050405020304" pitchFamily="18" charset="0"/>
              </a:rPr>
              <a:t>two </a:t>
            </a:r>
            <a:r>
              <a:rPr lang="en-US" altLang="zh-CN" b="0" i="0" u="none" strike="noStrike" dirty="0">
                <a:effectLst/>
                <a:latin typeface="Times New Roman" panose="02020603050405020304" pitchFamily="18" charset="0"/>
                <a:cs typeface="Times New Roman" panose="02020603050405020304" pitchFamily="18" charset="0"/>
              </a:rPr>
              <a:t>graph patterns</a:t>
            </a:r>
            <a:r>
              <a:rPr lang="en-US" altLang="zh-CN" b="0" i="0" dirty="0">
                <a:effectLst/>
                <a:latin typeface="Times New Roman" panose="02020603050405020304" pitchFamily="18" charset="0"/>
                <a:cs typeface="Times New Roman" panose="02020603050405020304" pitchFamily="18" charset="0"/>
              </a:rPr>
              <a:t> are </a:t>
            </a:r>
            <a:r>
              <a:rPr lang="el-GR" altLang="zh-CN" b="0" i="0" dirty="0">
                <a:effectLst/>
                <a:latin typeface="Times New Roman" panose="02020603050405020304" pitchFamily="18" charset="0"/>
                <a:cs typeface="Times New Roman" panose="02020603050405020304" pitchFamily="18" charset="0"/>
              </a:rPr>
              <a:t>α</a:t>
            </a:r>
            <a:r>
              <a:rPr lang="en-US" altLang="zh-CN" b="0" i="0" dirty="0">
                <a:effectLst/>
                <a:latin typeface="Times New Roman" panose="02020603050405020304" pitchFamily="18" charset="0"/>
                <a:cs typeface="Times New Roman" panose="02020603050405020304" pitchFamily="18" charset="0"/>
              </a:rPr>
              <a:t>-orthogonal if their similarity is bounded by a threshold </a:t>
            </a:r>
            <a:r>
              <a:rPr lang="el-GR" altLang="zh-CN" b="0" i="0" dirty="0">
                <a:effectLst/>
                <a:latin typeface="Times New Roman" panose="02020603050405020304" pitchFamily="18" charset="0"/>
                <a:cs typeface="Times New Roman" panose="02020603050405020304" pitchFamily="18" charset="0"/>
              </a:rPr>
              <a:t>α</a:t>
            </a:r>
            <a:r>
              <a:rPr lang="en-US" altLang="zh-CN" b="0" i="0" dirty="0">
                <a:effectLst/>
                <a:latin typeface="Times New Roman" panose="02020603050405020304" pitchFamily="18" charset="0"/>
                <a:cs typeface="Times New Roman" panose="02020603050405020304" pitchFamily="18" charset="0"/>
              </a:rPr>
              <a:t>. This constraint ensures controlled redundancy in the resulting pattern set.</a:t>
            </a:r>
          </a:p>
          <a:p>
            <a:pPr marL="342900" indent="-342900" algn="l">
              <a:buFont typeface="+mj-lt"/>
              <a:buAutoNum type="arabicPeriod"/>
            </a:pPr>
            <a:endParaRPr lang="en-US" altLang="zh-CN" b="0" i="0" dirty="0">
              <a:effectLst/>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l-GR" altLang="zh-CN" b="1" i="0" dirty="0">
                <a:effectLst/>
                <a:latin typeface="Times New Roman" panose="02020603050405020304" pitchFamily="18" charset="0"/>
                <a:cs typeface="Times New Roman" panose="02020603050405020304" pitchFamily="18" charset="0"/>
              </a:rPr>
              <a:t>β</a:t>
            </a:r>
            <a:r>
              <a:rPr lang="en-US" altLang="zh-CN" b="1" i="0" dirty="0">
                <a:effectLst/>
                <a:latin typeface="Times New Roman" panose="02020603050405020304" pitchFamily="18" charset="0"/>
                <a:cs typeface="Times New Roman" panose="02020603050405020304" pitchFamily="18" charset="0"/>
              </a:rPr>
              <a:t>-representative: </a:t>
            </a:r>
            <a:r>
              <a:rPr lang="en-US" altLang="zh-CN" b="0" i="0" dirty="0">
                <a:effectLst/>
                <a:latin typeface="Times New Roman" panose="02020603050405020304" pitchFamily="18" charset="0"/>
                <a:cs typeface="Times New Roman" panose="02020603050405020304" pitchFamily="18" charset="0"/>
              </a:rPr>
              <a:t>a </a:t>
            </a:r>
            <a:r>
              <a:rPr lang="en-US" altLang="zh-CN" b="0" i="0" u="none" strike="noStrike" dirty="0">
                <a:effectLst/>
                <a:latin typeface="Times New Roman" panose="02020603050405020304" pitchFamily="18" charset="0"/>
                <a:cs typeface="Times New Roman" panose="02020603050405020304" pitchFamily="18" charset="0"/>
              </a:rPr>
              <a:t>graph pattern</a:t>
            </a:r>
            <a:r>
              <a:rPr lang="en-US" altLang="zh-CN" b="0" i="0" dirty="0">
                <a:effectLst/>
                <a:latin typeface="Times New Roman" panose="02020603050405020304" pitchFamily="18" charset="0"/>
                <a:cs typeface="Times New Roman" panose="02020603050405020304" pitchFamily="18" charset="0"/>
              </a:rPr>
              <a:t> is </a:t>
            </a:r>
            <a:r>
              <a:rPr lang="el-GR" altLang="zh-CN" b="0" i="0" dirty="0">
                <a:effectLst/>
                <a:latin typeface="Times New Roman" panose="02020603050405020304" pitchFamily="18" charset="0"/>
                <a:cs typeface="Times New Roman" panose="02020603050405020304" pitchFamily="18" charset="0"/>
              </a:rPr>
              <a:t>β</a:t>
            </a:r>
            <a:r>
              <a:rPr lang="en-US" altLang="zh-CN" b="0" i="0" dirty="0">
                <a:effectLst/>
                <a:latin typeface="Times New Roman" panose="02020603050405020304" pitchFamily="18" charset="0"/>
                <a:cs typeface="Times New Roman" panose="02020603050405020304" pitchFamily="18" charset="0"/>
              </a:rPr>
              <a:t>-representative of another pattern if their similarity is at least </a:t>
            </a:r>
            <a:r>
              <a:rPr lang="el-GR" altLang="zh-CN" b="0" i="0" dirty="0">
                <a:effectLst/>
                <a:latin typeface="Times New Roman" panose="02020603050405020304" pitchFamily="18" charset="0"/>
                <a:cs typeface="Times New Roman" panose="02020603050405020304" pitchFamily="18" charset="0"/>
              </a:rPr>
              <a:t>β</a:t>
            </a:r>
            <a:r>
              <a:rPr lang="en-US" altLang="zh-CN" b="0" i="0" dirty="0">
                <a:effectLst/>
                <a:latin typeface="Times New Roman" panose="02020603050405020304" pitchFamily="18" charset="0"/>
                <a:cs typeface="Times New Roman" panose="02020603050405020304" pitchFamily="18" charset="0"/>
              </a:rPr>
              <a:t>. This constraint ensures representativeness of frequent graph patterns not reported in the </a:t>
            </a:r>
            <a:r>
              <a:rPr lang="el-GR" altLang="zh-CN" b="0" i="0" dirty="0">
                <a:effectLst/>
                <a:latin typeface="Times New Roman" panose="02020603050405020304" pitchFamily="18" charset="0"/>
                <a:cs typeface="Times New Roman" panose="02020603050405020304" pitchFamily="18" charset="0"/>
              </a:rPr>
              <a:t>α</a:t>
            </a:r>
            <a:r>
              <a:rPr lang="en-US" altLang="zh-CN" b="0" i="0" dirty="0">
                <a:effectLst/>
                <a:latin typeface="Times New Roman" panose="02020603050405020304" pitchFamily="18" charset="0"/>
                <a:cs typeface="Times New Roman" panose="02020603050405020304" pitchFamily="18" charset="0"/>
              </a:rPr>
              <a:t>-orthogonal set.</a:t>
            </a:r>
          </a:p>
          <a:p>
            <a:pPr marL="342900" indent="-342900" algn="l">
              <a:buFont typeface="+mj-lt"/>
              <a:buAutoNum type="arabicPeriod"/>
            </a:pPr>
            <a:endParaRPr lang="en-US" altLang="zh-CN" b="0" i="0" dirty="0">
              <a:effectLst/>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US" altLang="zh-CN" b="1" dirty="0">
                <a:latin typeface="Times New Roman" panose="02020603050405020304" pitchFamily="18" charset="0"/>
                <a:cs typeface="Times New Roman" panose="02020603050405020304" pitchFamily="18" charset="0"/>
              </a:rPr>
              <a:t>Compact summary: </a:t>
            </a:r>
            <a:r>
              <a:rPr lang="en-US" altLang="zh-CN" b="0" i="0" dirty="0">
                <a:effectLst/>
                <a:latin typeface="Times New Roman" panose="02020603050405020304" pitchFamily="18" charset="0"/>
                <a:cs typeface="Times New Roman" panose="02020603050405020304" pitchFamily="18" charset="0"/>
              </a:rPr>
              <a:t>the set of representative orthogonal graph patterns is a compact summary of the complete set of frequent subgraphs.</a:t>
            </a:r>
          </a:p>
          <a:p>
            <a:pPr marL="342900" indent="-342900" algn="l">
              <a:buFont typeface="+mj-lt"/>
              <a:buAutoNum type="arabicPeriod"/>
            </a:pPr>
            <a:endParaRPr lang="en-US" altLang="zh-CN" b="0" i="0" dirty="0">
              <a:effectLst/>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US" altLang="zh-CN" b="1" dirty="0">
                <a:latin typeface="Times New Roman" panose="02020603050405020304" pitchFamily="18" charset="0"/>
                <a:cs typeface="Times New Roman" panose="02020603050405020304" pitchFamily="18" charset="0"/>
              </a:rPr>
              <a:t>Goal: </a:t>
            </a:r>
            <a:r>
              <a:rPr lang="en-US" altLang="zh-CN" b="0" i="0" dirty="0">
                <a:effectLst/>
                <a:latin typeface="Times New Roman" panose="02020603050405020304" pitchFamily="18" charset="0"/>
                <a:cs typeface="Times New Roman" panose="02020603050405020304" pitchFamily="18" charset="0"/>
              </a:rPr>
              <a:t>given user-specified thresholds </a:t>
            </a:r>
            <a:r>
              <a:rPr lang="el-GR" altLang="zh-CN" b="0" i="0" dirty="0">
                <a:effectLst/>
                <a:latin typeface="Times New Roman" panose="02020603050405020304" pitchFamily="18" charset="0"/>
                <a:cs typeface="Times New Roman" panose="02020603050405020304" pitchFamily="18" charset="0"/>
              </a:rPr>
              <a:t>α</a:t>
            </a:r>
            <a:r>
              <a:rPr lang="en-US" altLang="zh-CN" b="0" i="0" dirty="0">
                <a:effectLst/>
                <a:latin typeface="Times New Roman" panose="02020603050405020304" pitchFamily="18" charset="0"/>
                <a:cs typeface="Times New Roman" panose="02020603050405020304" pitchFamily="18" charset="0"/>
              </a:rPr>
              <a:t>, </a:t>
            </a:r>
            <a:r>
              <a:rPr lang="el-GR" altLang="zh-CN" b="0" i="0" dirty="0">
                <a:effectLst/>
                <a:latin typeface="Times New Roman" panose="02020603050405020304" pitchFamily="18" charset="0"/>
                <a:cs typeface="Times New Roman" panose="02020603050405020304" pitchFamily="18" charset="0"/>
              </a:rPr>
              <a:t>β</a:t>
            </a:r>
            <a:r>
              <a:rPr lang="en-US" altLang="zh-CN" b="0" i="0" dirty="0">
                <a:effectLst/>
                <a:latin typeface="Times New Roman" panose="02020603050405020304" pitchFamily="18" charset="0"/>
                <a:cs typeface="Times New Roman" panose="02020603050405020304" pitchFamily="18" charset="0"/>
              </a:rPr>
              <a:t> ∈ [0, 1], the goal is to mine an </a:t>
            </a:r>
            <a:r>
              <a:rPr lang="el-GR" altLang="zh-CN" b="0" i="0" dirty="0">
                <a:effectLst/>
                <a:latin typeface="Times New Roman" panose="02020603050405020304" pitchFamily="18" charset="0"/>
                <a:cs typeface="Times New Roman" panose="02020603050405020304" pitchFamily="18" charset="0"/>
              </a:rPr>
              <a:t>α</a:t>
            </a:r>
            <a:r>
              <a:rPr lang="en-US" altLang="zh-CN" b="0" i="0" dirty="0">
                <a:effectLst/>
                <a:latin typeface="Times New Roman" panose="02020603050405020304" pitchFamily="18" charset="0"/>
                <a:cs typeface="Times New Roman" panose="02020603050405020304" pitchFamily="18" charset="0"/>
              </a:rPr>
              <a:t>-orthogonal, </a:t>
            </a:r>
            <a:r>
              <a:rPr lang="el-GR" altLang="zh-CN" b="0" i="0" dirty="0">
                <a:effectLst/>
                <a:latin typeface="Times New Roman" panose="02020603050405020304" pitchFamily="18" charset="0"/>
                <a:cs typeface="Times New Roman" panose="02020603050405020304" pitchFamily="18" charset="0"/>
              </a:rPr>
              <a:t>β</a:t>
            </a:r>
            <a:r>
              <a:rPr lang="en-US" altLang="zh-CN" b="0" i="0" dirty="0">
                <a:effectLst/>
                <a:latin typeface="Times New Roman" panose="02020603050405020304" pitchFamily="18" charset="0"/>
                <a:cs typeface="Times New Roman" panose="02020603050405020304" pitchFamily="18" charset="0"/>
              </a:rPr>
              <a:t>-representative graph pattern set that minimizes the set of unrepresented patterns.</a:t>
            </a:r>
          </a:p>
        </p:txBody>
      </p:sp>
    </p:spTree>
    <p:extLst>
      <p:ext uri="{BB962C8B-B14F-4D97-AF65-F5344CB8AC3E}">
        <p14:creationId xmlns:p14="http://schemas.microsoft.com/office/powerpoint/2010/main" val="543428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80590A-7453-E53A-58E8-B27707DAA54C}"/>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Problem  Definition</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F92B913-AC4B-5129-5745-73BED17C3608}"/>
                  </a:ext>
                </a:extLst>
              </p:cNvPr>
              <p:cNvSpPr txBox="1"/>
              <p:nvPr/>
            </p:nvSpPr>
            <p:spPr>
              <a:xfrm>
                <a:off x="352090" y="1365504"/>
                <a:ext cx="11487819" cy="4247317"/>
              </a:xfrm>
              <a:prstGeom prst="rect">
                <a:avLst/>
              </a:prstGeom>
              <a:noFill/>
            </p:spPr>
            <p:txBody>
              <a:bodyPr wrap="square">
                <a:spAutoFit/>
              </a:bodyPr>
              <a:lstStyle/>
              <a:p>
                <a:pPr marL="342900" indent="-342900">
                  <a:buFont typeface="+mj-lt"/>
                  <a:buAutoNum type="arabicPeriod"/>
                </a:pPr>
                <a:endParaRPr lang="zh-CN" alt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zh-CN" altLang="en-US" b="1" dirty="0">
                    <a:latin typeface="Times New Roman" panose="02020603050405020304" pitchFamily="18" charset="0"/>
                    <a:cs typeface="Times New Roman" panose="02020603050405020304" pitchFamily="18" charset="0"/>
                  </a:rPr>
                  <a:t>Problem definition: </a:t>
                </a:r>
                <a:endParaRPr lang="en-US" altLang="zh-CN" b="1"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Given a collection of graphs </a:t>
                </a:r>
                <a14:m>
                  <m:oMath xmlns:m="http://schemas.openxmlformats.org/officeDocument/2006/math">
                    <m:r>
                      <a:rPr lang="zh-CN" altLang="en-US" i="1" dirty="0" smtClean="0">
                        <a:latin typeface="Cambria Math" panose="02040503050406030204" pitchFamily="18" charset="0"/>
                        <a:cs typeface="Times New Roman" panose="02020603050405020304" pitchFamily="18" charset="0"/>
                      </a:rPr>
                      <m:t>𝐷</m:t>
                    </m:r>
                  </m:oMath>
                </a14:m>
                <a:r>
                  <a:rPr lang="zh-CN" altLang="en-US" dirty="0">
                    <a:latin typeface="Times New Roman" panose="02020603050405020304" pitchFamily="18" charset="0"/>
                    <a:cs typeface="Times New Roman" panose="02020603050405020304" pitchFamily="18" charset="0"/>
                  </a:rPr>
                  <a:t> and a similarity threshold </a:t>
                </a:r>
                <a14:m>
                  <m:oMath xmlns:m="http://schemas.openxmlformats.org/officeDocument/2006/math">
                    <m:r>
                      <a:rPr lang="el-GR" altLang="zh-CN" i="1" dirty="0" smtClean="0">
                        <a:latin typeface="Cambria Math" panose="02040503050406030204" pitchFamily="18" charset="0"/>
                        <a:cs typeface="Times New Roman" panose="02020603050405020304" pitchFamily="18" charset="0"/>
                      </a:rPr>
                      <m:t>𝛼</m:t>
                    </m:r>
                    <m:r>
                      <a:rPr lang="zh-CN" altLang="en-US" i="1" dirty="0" smtClean="0">
                        <a:latin typeface="Cambria Math" panose="02040503050406030204" pitchFamily="18" charset="0"/>
                        <a:cs typeface="Times New Roman" panose="02020603050405020304" pitchFamily="18" charset="0"/>
                      </a:rPr>
                      <m:t> </m:t>
                    </m:r>
                    <m:r>
                      <a:rPr lang="zh-CN" altLang="en-US" i="1" dirty="0">
                        <a:latin typeface="Cambria Math" panose="02040503050406030204" pitchFamily="18" charset="0"/>
                        <a:cs typeface="Times New Roman" panose="02020603050405020304" pitchFamily="18" charset="0"/>
                      </a:rPr>
                      <m:t>∈ [0, 1], </m:t>
                    </m:r>
                  </m:oMath>
                </a14:m>
                <a:r>
                  <a:rPr lang="zh-CN" altLang="en-US" dirty="0">
                    <a:latin typeface="Times New Roman" panose="02020603050405020304" pitchFamily="18" charset="0"/>
                    <a:cs typeface="Times New Roman" panose="02020603050405020304" pitchFamily="18" charset="0"/>
                  </a:rPr>
                  <a:t>a subset of graphs </a:t>
                </a:r>
                <a14:m>
                  <m:oMath xmlns:m="http://schemas.openxmlformats.org/officeDocument/2006/math">
                    <m:r>
                      <a:rPr lang="zh-CN" altLang="en-US" i="1" dirty="0" smtClean="0">
                        <a:latin typeface="Cambria Math" panose="02040503050406030204" pitchFamily="18" charset="0"/>
                        <a:cs typeface="Times New Roman" panose="02020603050405020304" pitchFamily="18" charset="0"/>
                      </a:rPr>
                      <m:t>𝑅</m:t>
                    </m:r>
                    <m:r>
                      <a:rPr lang="zh-CN" altLang="en-US" i="1" dirty="0" smtClean="0">
                        <a:latin typeface="Cambria Math" panose="02040503050406030204" pitchFamily="18" charset="0"/>
                        <a:cs typeface="Times New Roman" panose="02020603050405020304" pitchFamily="18" charset="0"/>
                      </a:rPr>
                      <m:t> ⊆ </m:t>
                    </m:r>
                    <m:r>
                      <a:rPr lang="zh-CN" altLang="en-US" i="1" dirty="0" smtClean="0">
                        <a:latin typeface="Cambria Math" panose="02040503050406030204" pitchFamily="18" charset="0"/>
                        <a:cs typeface="Times New Roman" panose="02020603050405020304" pitchFamily="18" charset="0"/>
                      </a:rPr>
                      <m:t>𝐷</m:t>
                    </m:r>
                    <m:r>
                      <a:rPr lang="zh-CN" altLang="en-US" i="1" dirty="0" smtClean="0">
                        <a:latin typeface="Cambria Math" panose="02040503050406030204" pitchFamily="18" charset="0"/>
                        <a:cs typeface="Times New Roman" panose="02020603050405020304" pitchFamily="18" charset="0"/>
                      </a:rPr>
                      <m:t> </m:t>
                    </m:r>
                  </m:oMath>
                </a14:m>
                <a:r>
                  <a:rPr lang="zh-CN" altLang="en-US" dirty="0">
                    <a:latin typeface="Times New Roman" panose="02020603050405020304" pitchFamily="18" charset="0"/>
                    <a:cs typeface="Times New Roman" panose="02020603050405020304" pitchFamily="18" charset="0"/>
                  </a:rPr>
                  <a:t>is </a:t>
                </a:r>
                <a:r>
                  <a:rPr lang="el-GR" altLang="zh-CN" dirty="0">
                    <a:latin typeface="Times New Roman" panose="02020603050405020304" pitchFamily="18" charset="0"/>
                    <a:cs typeface="Times New Roman" panose="02020603050405020304" pitchFamily="18" charset="0"/>
                  </a:rPr>
                  <a:t>α</a:t>
                </a:r>
                <a:r>
                  <a:rPr lang="zh-CN" altLang="en-US" dirty="0">
                    <a:latin typeface="Times New Roman" panose="02020603050405020304" pitchFamily="18" charset="0"/>
                    <a:cs typeface="Times New Roman" panose="02020603050405020304" pitchFamily="18" charset="0"/>
                  </a:rPr>
                  <a:t>-orthogonal with respect to </a:t>
                </a:r>
                <a14:m>
                  <m:oMath xmlns:m="http://schemas.openxmlformats.org/officeDocument/2006/math">
                    <m:r>
                      <a:rPr lang="zh-CN" altLang="en-US" i="1" dirty="0" smtClean="0">
                        <a:latin typeface="Cambria Math" panose="02040503050406030204" pitchFamily="18" charset="0"/>
                        <a:cs typeface="Times New Roman" panose="02020603050405020304" pitchFamily="18" charset="0"/>
                      </a:rPr>
                      <m:t>𝐷</m:t>
                    </m:r>
                  </m:oMath>
                </a14:m>
                <a:r>
                  <a:rPr lang="zh-CN" altLang="en-US" dirty="0">
                    <a:latin typeface="Times New Roman" panose="02020603050405020304" pitchFamily="18" charset="0"/>
                    <a:cs typeface="Times New Roman" panose="02020603050405020304" pitchFamily="18" charset="0"/>
                  </a:rPr>
                  <a:t> if for any </a:t>
                </a:r>
                <a14:m>
                  <m:oMath xmlns:m="http://schemas.openxmlformats.org/officeDocument/2006/math">
                    <m:r>
                      <a:rPr lang="zh-CN" altLang="en-US" i="1" dirty="0" smtClean="0">
                        <a:latin typeface="Cambria Math" panose="02040503050406030204" pitchFamily="18" charset="0"/>
                        <a:cs typeface="Times New Roman" panose="02020603050405020304" pitchFamily="18" charset="0"/>
                      </a:rPr>
                      <m:t>𝐺𝑎</m:t>
                    </m:r>
                    <m:r>
                      <a:rPr lang="zh-CN" altLang="en-US" i="1" dirty="0" smtClean="0">
                        <a:latin typeface="Cambria Math" panose="02040503050406030204" pitchFamily="18" charset="0"/>
                        <a:cs typeface="Times New Roman" panose="02020603050405020304" pitchFamily="18" charset="0"/>
                      </a:rPr>
                      <m:t>, </m:t>
                    </m:r>
                    <m:r>
                      <a:rPr lang="zh-CN" altLang="en-US" i="1" dirty="0" smtClean="0">
                        <a:latin typeface="Cambria Math" panose="02040503050406030204" pitchFamily="18" charset="0"/>
                        <a:cs typeface="Times New Roman" panose="02020603050405020304" pitchFamily="18" charset="0"/>
                      </a:rPr>
                      <m:t>𝐺𝑏</m:t>
                    </m:r>
                    <m:r>
                      <a:rPr lang="zh-CN" altLang="en-US" i="1" dirty="0" smtClean="0">
                        <a:latin typeface="Cambria Math" panose="02040503050406030204" pitchFamily="18" charset="0"/>
                        <a:cs typeface="Times New Roman" panose="02020603050405020304" pitchFamily="18" charset="0"/>
                      </a:rPr>
                      <m:t> ∈ </m:t>
                    </m:r>
                    <m:r>
                      <a:rPr lang="zh-CN" altLang="en-US" i="1" dirty="0" smtClean="0">
                        <a:latin typeface="Cambria Math" panose="02040503050406030204" pitchFamily="18" charset="0"/>
                        <a:cs typeface="Times New Roman" panose="02020603050405020304" pitchFamily="18" charset="0"/>
                      </a:rPr>
                      <m:t>𝑅</m:t>
                    </m:r>
                    <m:r>
                      <a:rPr lang="zh-CN" altLang="en-US" i="1" dirty="0" smtClean="0">
                        <a:latin typeface="Cambria Math" panose="02040503050406030204" pitchFamily="18" charset="0"/>
                        <a:cs typeface="Times New Roman" panose="02020603050405020304" pitchFamily="18" charset="0"/>
                      </a:rPr>
                      <m:t>, </m:t>
                    </m:r>
                    <m:r>
                      <a:rPr lang="zh-CN" altLang="en-US" i="1" dirty="0" smtClean="0">
                        <a:latin typeface="Cambria Math" panose="02040503050406030204" pitchFamily="18" charset="0"/>
                        <a:cs typeface="Times New Roman" panose="02020603050405020304" pitchFamily="18" charset="0"/>
                      </a:rPr>
                      <m:t>𝑠𝑖𝑚</m:t>
                    </m:r>
                    <m:r>
                      <a:rPr lang="zh-CN" altLang="en-US" i="1" dirty="0" smtClean="0">
                        <a:latin typeface="Cambria Math" panose="02040503050406030204" pitchFamily="18" charset="0"/>
                        <a:cs typeface="Times New Roman" panose="02020603050405020304" pitchFamily="18" charset="0"/>
                      </a:rPr>
                      <m:t>(</m:t>
                    </m:r>
                    <m:r>
                      <a:rPr lang="zh-CN" altLang="en-US" i="1" dirty="0" smtClean="0">
                        <a:latin typeface="Cambria Math" panose="02040503050406030204" pitchFamily="18" charset="0"/>
                        <a:cs typeface="Times New Roman" panose="02020603050405020304" pitchFamily="18" charset="0"/>
                      </a:rPr>
                      <m:t>𝐺𝑎</m:t>
                    </m:r>
                    <m:r>
                      <a:rPr lang="zh-CN" altLang="en-US" i="1" dirty="0" smtClean="0">
                        <a:latin typeface="Cambria Math" panose="02040503050406030204" pitchFamily="18" charset="0"/>
                        <a:cs typeface="Times New Roman" panose="02020603050405020304" pitchFamily="18" charset="0"/>
                      </a:rPr>
                      <m:t>, </m:t>
                    </m:r>
                    <m:r>
                      <a:rPr lang="zh-CN" altLang="en-US" i="1" dirty="0" smtClean="0">
                        <a:latin typeface="Cambria Math" panose="02040503050406030204" pitchFamily="18" charset="0"/>
                        <a:cs typeface="Times New Roman" panose="02020603050405020304" pitchFamily="18" charset="0"/>
                      </a:rPr>
                      <m:t>𝐺𝑏</m:t>
                    </m:r>
                    <m:r>
                      <a:rPr lang="zh-CN" altLang="en-US" i="1" dirty="0" smtClean="0">
                        <a:latin typeface="Cambria Math" panose="02040503050406030204" pitchFamily="18" charset="0"/>
                        <a:cs typeface="Times New Roman" panose="02020603050405020304" pitchFamily="18" charset="0"/>
                      </a:rPr>
                      <m:t>) ≤ </m:t>
                    </m:r>
                    <m:r>
                      <a:rPr lang="el-GR" altLang="zh-CN" i="1" dirty="0" smtClean="0">
                        <a:latin typeface="Cambria Math" panose="02040503050406030204" pitchFamily="18" charset="0"/>
                        <a:cs typeface="Times New Roman" panose="02020603050405020304" pitchFamily="18" charset="0"/>
                      </a:rPr>
                      <m:t>𝛼</m:t>
                    </m:r>
                  </m:oMath>
                </a14:m>
                <a:r>
                  <a:rPr lang="zh-CN" altLang="en-US" dirty="0">
                    <a:latin typeface="Times New Roman" panose="02020603050405020304" pitchFamily="18" charset="0"/>
                    <a:cs typeface="Times New Roman" panose="02020603050405020304" pitchFamily="18" charset="0"/>
                  </a:rPr>
                  <a:t> and for any </a:t>
                </a:r>
                <a14:m>
                  <m:oMath xmlns:m="http://schemas.openxmlformats.org/officeDocument/2006/math">
                    <m:r>
                      <a:rPr lang="zh-CN" altLang="en-US" i="1" dirty="0" smtClean="0">
                        <a:latin typeface="Cambria Math" panose="02040503050406030204" pitchFamily="18" charset="0"/>
                        <a:cs typeface="Times New Roman" panose="02020603050405020304" pitchFamily="18" charset="0"/>
                      </a:rPr>
                      <m:t>𝐺𝑖</m:t>
                    </m:r>
                    <m:r>
                      <a:rPr lang="zh-CN" altLang="en-US" i="1" dirty="0" smtClean="0">
                        <a:latin typeface="Cambria Math" panose="02040503050406030204" pitchFamily="18" charset="0"/>
                        <a:cs typeface="Times New Roman" panose="02020603050405020304" pitchFamily="18" charset="0"/>
                      </a:rPr>
                      <m:t> ∈ </m:t>
                    </m:r>
                    <m:r>
                      <a:rPr lang="zh-CN" altLang="en-US" i="1" dirty="0" smtClean="0">
                        <a:latin typeface="Cambria Math" panose="02040503050406030204" pitchFamily="18" charset="0"/>
                        <a:cs typeface="Times New Roman" panose="02020603050405020304" pitchFamily="18" charset="0"/>
                      </a:rPr>
                      <m:t>𝐷</m:t>
                    </m:r>
                    <m:r>
                      <a:rPr lang="zh-CN" altLang="en-US" i="1" dirty="0" smtClean="0">
                        <a:latin typeface="Cambria Math" panose="02040503050406030204" pitchFamily="18" charset="0"/>
                        <a:cs typeface="Times New Roman" panose="02020603050405020304" pitchFamily="18" charset="0"/>
                      </a:rPr>
                      <m:t>\</m:t>
                    </m:r>
                    <m:r>
                      <m:rPr>
                        <m:sty m:val="p"/>
                      </m:rPr>
                      <a:rPr lang="zh-CN" altLang="en-US" i="1" dirty="0" smtClean="0">
                        <a:latin typeface="Cambria Math" panose="02040503050406030204" pitchFamily="18" charset="0"/>
                        <a:cs typeface="Times New Roman" panose="02020603050405020304" pitchFamily="18" charset="0"/>
                      </a:rPr>
                      <m:t>R</m:t>
                    </m:r>
                    <m:r>
                      <a:rPr lang="zh-CN" altLang="en-US" i="1" dirty="0" smtClean="0">
                        <a:latin typeface="Cambria Math" panose="02040503050406030204" pitchFamily="18" charset="0"/>
                        <a:cs typeface="Times New Roman" panose="02020603050405020304" pitchFamily="18" charset="0"/>
                      </a:rPr>
                      <m:t> </m:t>
                    </m:r>
                  </m:oMath>
                </a14:m>
                <a:r>
                  <a:rPr lang="zh-CN" altLang="en-US" dirty="0">
                    <a:latin typeface="Times New Roman" panose="02020603050405020304" pitchFamily="18" charset="0"/>
                    <a:cs typeface="Times New Roman" panose="02020603050405020304" pitchFamily="18" charset="0"/>
                  </a:rPr>
                  <a:t>there exists a </a:t>
                </a:r>
                <a14:m>
                  <m:oMath xmlns:m="http://schemas.openxmlformats.org/officeDocument/2006/math">
                    <m:r>
                      <a:rPr lang="zh-CN" altLang="en-US" i="1" dirty="0" smtClean="0">
                        <a:latin typeface="Cambria Math" panose="02040503050406030204" pitchFamily="18" charset="0"/>
                        <a:cs typeface="Times New Roman" panose="02020603050405020304" pitchFamily="18" charset="0"/>
                      </a:rPr>
                      <m:t>𝐺𝑗</m:t>
                    </m:r>
                    <m:r>
                      <a:rPr lang="zh-CN" altLang="en-US" i="1" dirty="0" smtClean="0">
                        <a:latin typeface="Cambria Math" panose="02040503050406030204" pitchFamily="18" charset="0"/>
                        <a:cs typeface="Times New Roman" panose="02020603050405020304" pitchFamily="18" charset="0"/>
                      </a:rPr>
                      <m:t> ∈ </m:t>
                    </m:r>
                    <m:r>
                      <a:rPr lang="zh-CN" altLang="en-US" i="1" dirty="0" smtClean="0">
                        <a:latin typeface="Cambria Math" panose="02040503050406030204" pitchFamily="18" charset="0"/>
                        <a:cs typeface="Times New Roman" panose="02020603050405020304" pitchFamily="18" charset="0"/>
                      </a:rPr>
                      <m:t>𝑅</m:t>
                    </m:r>
                  </m:oMath>
                </a14:m>
                <a:r>
                  <a:rPr lang="zh-CN" altLang="en-US" dirty="0">
                    <a:latin typeface="Times New Roman" panose="02020603050405020304" pitchFamily="18" charset="0"/>
                    <a:cs typeface="Times New Roman" panose="02020603050405020304" pitchFamily="18" charset="0"/>
                  </a:rPr>
                  <a:t>, </a:t>
                </a:r>
                <a14:m>
                  <m:oMath xmlns:m="http://schemas.openxmlformats.org/officeDocument/2006/math">
                    <m:r>
                      <a:rPr lang="zh-CN" altLang="en-US" i="1" dirty="0" smtClean="0">
                        <a:latin typeface="Cambria Math" panose="02040503050406030204" pitchFamily="18" charset="0"/>
                        <a:cs typeface="Times New Roman" panose="02020603050405020304" pitchFamily="18" charset="0"/>
                      </a:rPr>
                      <m:t>𝑠𝑖𝑚</m:t>
                    </m:r>
                    <m:r>
                      <a:rPr lang="zh-CN" altLang="en-US" i="1" dirty="0" smtClean="0">
                        <a:latin typeface="Cambria Math" panose="02040503050406030204" pitchFamily="18" charset="0"/>
                        <a:cs typeface="Times New Roman" panose="02020603050405020304" pitchFamily="18" charset="0"/>
                      </a:rPr>
                      <m:t>(</m:t>
                    </m:r>
                    <m:r>
                      <a:rPr lang="zh-CN" altLang="en-US" i="1" dirty="0" smtClean="0">
                        <a:latin typeface="Cambria Math" panose="02040503050406030204" pitchFamily="18" charset="0"/>
                        <a:cs typeface="Times New Roman" panose="02020603050405020304" pitchFamily="18" charset="0"/>
                      </a:rPr>
                      <m:t>𝐺𝑖</m:t>
                    </m:r>
                    <m:r>
                      <a:rPr lang="zh-CN" altLang="en-US" i="1" dirty="0" smtClean="0">
                        <a:latin typeface="Cambria Math" panose="02040503050406030204" pitchFamily="18" charset="0"/>
                        <a:cs typeface="Times New Roman" panose="02020603050405020304" pitchFamily="18" charset="0"/>
                      </a:rPr>
                      <m:t>, </m:t>
                    </m:r>
                    <m:r>
                      <a:rPr lang="zh-CN" altLang="en-US" i="1" dirty="0" smtClean="0">
                        <a:latin typeface="Cambria Math" panose="02040503050406030204" pitchFamily="18" charset="0"/>
                        <a:cs typeface="Times New Roman" panose="02020603050405020304" pitchFamily="18" charset="0"/>
                      </a:rPr>
                      <m:t>𝐺𝑗</m:t>
                    </m:r>
                    <m:r>
                      <a:rPr lang="zh-CN" altLang="en-US" i="1" dirty="0" smtClean="0">
                        <a:latin typeface="Cambria Math" panose="02040503050406030204" pitchFamily="18" charset="0"/>
                        <a:cs typeface="Times New Roman" panose="02020603050405020304" pitchFamily="18" charset="0"/>
                      </a:rPr>
                      <m:t>) &gt; </m:t>
                    </m:r>
                    <m:r>
                      <a:rPr lang="el-GR" altLang="zh-CN" i="1" dirty="0" smtClean="0">
                        <a:latin typeface="Cambria Math" panose="02040503050406030204" pitchFamily="18" charset="0"/>
                        <a:cs typeface="Times New Roman" panose="02020603050405020304" pitchFamily="18" charset="0"/>
                      </a:rPr>
                      <m:t>𝛼</m:t>
                    </m:r>
                  </m:oMath>
                </a14:m>
                <a:r>
                  <a:rPr lang="zh-CN" altLang="en-US" dirty="0">
                    <a:latin typeface="Times New Roman" panose="02020603050405020304" pitchFamily="18" charset="0"/>
                    <a:cs typeface="Times New Roman" panose="02020603050405020304" pitchFamily="18" charset="0"/>
                  </a:rPr>
                  <a:t>. Given </a:t>
                </a:r>
                <a14:m>
                  <m:oMath xmlns:m="http://schemas.openxmlformats.org/officeDocument/2006/math">
                    <m:r>
                      <a:rPr lang="zh-CN" altLang="en-US" i="1" dirty="0" smtClean="0">
                        <a:latin typeface="Cambria Math" panose="02040503050406030204" pitchFamily="18" charset="0"/>
                        <a:cs typeface="Times New Roman" panose="02020603050405020304" pitchFamily="18" charset="0"/>
                      </a:rPr>
                      <m:t>𝐷</m:t>
                    </m:r>
                  </m:oMath>
                </a14:m>
                <a:r>
                  <a:rPr lang="zh-CN" altLang="en-US" dirty="0">
                    <a:latin typeface="Times New Roman" panose="02020603050405020304" pitchFamily="18" charset="0"/>
                    <a:cs typeface="Times New Roman" panose="02020603050405020304" pitchFamily="18" charset="0"/>
                  </a:rPr>
                  <a:t>, an </a:t>
                </a:r>
                <a:r>
                  <a:rPr lang="el-GR" altLang="zh-CN" dirty="0">
                    <a:latin typeface="Times New Roman" panose="02020603050405020304" pitchFamily="18" charset="0"/>
                    <a:cs typeface="Times New Roman" panose="02020603050405020304" pitchFamily="18" charset="0"/>
                  </a:rPr>
                  <a:t>α</a:t>
                </a:r>
                <a:r>
                  <a:rPr lang="zh-CN" altLang="en-US" dirty="0">
                    <a:latin typeface="Times New Roman" panose="02020603050405020304" pitchFamily="18" charset="0"/>
                    <a:cs typeface="Times New Roman" panose="02020603050405020304" pitchFamily="18" charset="0"/>
                  </a:rPr>
                  <a:t>-orthogonal set </a:t>
                </a:r>
                <a14:m>
                  <m:oMath xmlns:m="http://schemas.openxmlformats.org/officeDocument/2006/math">
                    <m:r>
                      <a:rPr lang="zh-CN" altLang="en-US" i="1" dirty="0" smtClean="0">
                        <a:latin typeface="Cambria Math" panose="02040503050406030204" pitchFamily="18" charset="0"/>
                        <a:cs typeface="Times New Roman" panose="02020603050405020304" pitchFamily="18" charset="0"/>
                      </a:rPr>
                      <m:t>𝑅</m:t>
                    </m:r>
                  </m:oMath>
                </a14:m>
                <a:r>
                  <a:rPr lang="zh-CN" altLang="en-US" dirty="0">
                    <a:latin typeface="Times New Roman" panose="02020603050405020304" pitchFamily="18" charset="0"/>
                    <a:cs typeface="Times New Roman" panose="02020603050405020304" pitchFamily="18" charset="0"/>
                  </a:rPr>
                  <a:t>, and a similarity threshold </a:t>
                </a:r>
                <a14:m>
                  <m:oMath xmlns:m="http://schemas.openxmlformats.org/officeDocument/2006/math">
                    <m:r>
                      <a:rPr lang="el-GR" altLang="zh-CN" i="1" dirty="0" smtClean="0">
                        <a:latin typeface="Cambria Math" panose="02040503050406030204" pitchFamily="18" charset="0"/>
                        <a:cs typeface="Times New Roman" panose="02020603050405020304" pitchFamily="18" charset="0"/>
                      </a:rPr>
                      <m:t>𝛽</m:t>
                    </m:r>
                    <m:r>
                      <a:rPr lang="zh-CN" altLang="en-US" i="1" dirty="0" smtClean="0">
                        <a:latin typeface="Cambria Math" panose="02040503050406030204" pitchFamily="18" charset="0"/>
                        <a:cs typeface="Times New Roman" panose="02020603050405020304" pitchFamily="18" charset="0"/>
                      </a:rPr>
                      <m:t> </m:t>
                    </m:r>
                    <m:r>
                      <a:rPr lang="zh-CN" altLang="en-US" i="1" dirty="0">
                        <a:latin typeface="Cambria Math" panose="02040503050406030204" pitchFamily="18" charset="0"/>
                        <a:cs typeface="Times New Roman" panose="02020603050405020304" pitchFamily="18" charset="0"/>
                      </a:rPr>
                      <m:t>∈ [0, 1</m:t>
                    </m:r>
                  </m:oMath>
                </a14:m>
                <a:r>
                  <a:rPr lang="zh-CN" altLang="en-US" dirty="0">
                    <a:latin typeface="Times New Roman" panose="02020603050405020304" pitchFamily="18" charset="0"/>
                    <a:cs typeface="Times New Roman" panose="02020603050405020304" pitchFamily="18" charset="0"/>
                  </a:rPr>
                  <a:t>], R represents a graph </a:t>
                </a:r>
                <a14:m>
                  <m:oMath xmlns:m="http://schemas.openxmlformats.org/officeDocument/2006/math">
                    <m:r>
                      <a:rPr lang="zh-CN" altLang="en-US" i="1" dirty="0" smtClean="0">
                        <a:latin typeface="Cambria Math" panose="02040503050406030204" pitchFamily="18" charset="0"/>
                        <a:cs typeface="Times New Roman" panose="02020603050405020304" pitchFamily="18" charset="0"/>
                      </a:rPr>
                      <m:t>𝐺</m:t>
                    </m:r>
                    <m:r>
                      <a:rPr lang="zh-CN" altLang="en-US" i="1" dirty="0" smtClean="0">
                        <a:latin typeface="Cambria Math" panose="02040503050406030204" pitchFamily="18" charset="0"/>
                        <a:cs typeface="Times New Roman" panose="02020603050405020304" pitchFamily="18" charset="0"/>
                      </a:rPr>
                      <m:t> ∈ </m:t>
                    </m:r>
                    <m:r>
                      <a:rPr lang="zh-CN" altLang="en-US" i="1" dirty="0" smtClean="0">
                        <a:latin typeface="Cambria Math" panose="02040503050406030204" pitchFamily="18" charset="0"/>
                        <a:cs typeface="Times New Roman" panose="02020603050405020304" pitchFamily="18" charset="0"/>
                      </a:rPr>
                      <m:t>𝐷</m:t>
                    </m:r>
                    <m:r>
                      <a:rPr lang="zh-CN" altLang="en-US" i="1" dirty="0" smtClean="0">
                        <a:latin typeface="Cambria Math" panose="02040503050406030204" pitchFamily="18" charset="0"/>
                        <a:cs typeface="Times New Roman" panose="02020603050405020304" pitchFamily="18" charset="0"/>
                      </a:rPr>
                      <m:t> </m:t>
                    </m:r>
                  </m:oMath>
                </a14:m>
                <a:r>
                  <a:rPr lang="zh-CN" altLang="en-US" dirty="0">
                    <a:latin typeface="Times New Roman" panose="02020603050405020304" pitchFamily="18" charset="0"/>
                    <a:cs typeface="Times New Roman" panose="02020603050405020304" pitchFamily="18" charset="0"/>
                  </a:rPr>
                  <a:t>if there exists some </a:t>
                </a:r>
                <a14:m>
                  <m:oMath xmlns:m="http://schemas.openxmlformats.org/officeDocument/2006/math">
                    <m:r>
                      <a:rPr lang="zh-CN" altLang="en-US" i="1" dirty="0" smtClean="0">
                        <a:latin typeface="Cambria Math" panose="02040503050406030204" pitchFamily="18" charset="0"/>
                        <a:cs typeface="Times New Roman" panose="02020603050405020304" pitchFamily="18" charset="0"/>
                      </a:rPr>
                      <m:t>𝐺𝑎</m:t>
                    </m:r>
                    <m:r>
                      <a:rPr lang="zh-CN" altLang="en-US" i="1" dirty="0" smtClean="0">
                        <a:latin typeface="Cambria Math" panose="02040503050406030204" pitchFamily="18" charset="0"/>
                        <a:cs typeface="Times New Roman" panose="02020603050405020304" pitchFamily="18" charset="0"/>
                      </a:rPr>
                      <m:t> ∈ </m:t>
                    </m:r>
                    <m:r>
                      <a:rPr lang="zh-CN" altLang="en-US" i="1" dirty="0" smtClean="0">
                        <a:latin typeface="Cambria Math" panose="02040503050406030204" pitchFamily="18" charset="0"/>
                        <a:cs typeface="Times New Roman" panose="02020603050405020304" pitchFamily="18" charset="0"/>
                      </a:rPr>
                      <m:t>𝑅</m:t>
                    </m:r>
                  </m:oMath>
                </a14:m>
                <a:r>
                  <a:rPr lang="zh-CN" altLang="en-US" dirty="0">
                    <a:latin typeface="Times New Roman" panose="02020603050405020304" pitchFamily="18" charset="0"/>
                    <a:cs typeface="Times New Roman" panose="02020603050405020304" pitchFamily="18" charset="0"/>
                  </a:rPr>
                  <a:t>, such that </a:t>
                </a:r>
                <a14:m>
                  <m:oMath xmlns:m="http://schemas.openxmlformats.org/officeDocument/2006/math">
                    <m:r>
                      <a:rPr lang="zh-CN" altLang="en-US" i="1" dirty="0" smtClean="0">
                        <a:latin typeface="Cambria Math" panose="02040503050406030204" pitchFamily="18" charset="0"/>
                        <a:cs typeface="Times New Roman" panose="02020603050405020304" pitchFamily="18" charset="0"/>
                      </a:rPr>
                      <m:t>𝑠𝑖𝑚</m:t>
                    </m:r>
                    <m:r>
                      <a:rPr lang="zh-CN" altLang="en-US" i="1" dirty="0" smtClean="0">
                        <a:latin typeface="Cambria Math" panose="02040503050406030204" pitchFamily="18" charset="0"/>
                        <a:cs typeface="Times New Roman" panose="02020603050405020304" pitchFamily="18" charset="0"/>
                      </a:rPr>
                      <m:t>(</m:t>
                    </m:r>
                    <m:r>
                      <a:rPr lang="zh-CN" altLang="en-US" i="1" dirty="0" smtClean="0">
                        <a:latin typeface="Cambria Math" panose="02040503050406030204" pitchFamily="18" charset="0"/>
                        <a:cs typeface="Times New Roman" panose="02020603050405020304" pitchFamily="18" charset="0"/>
                      </a:rPr>
                      <m:t>𝐺𝑎</m:t>
                    </m:r>
                    <m:r>
                      <a:rPr lang="zh-CN" altLang="en-US" i="1" dirty="0" smtClean="0">
                        <a:latin typeface="Cambria Math" panose="02040503050406030204" pitchFamily="18" charset="0"/>
                        <a:cs typeface="Times New Roman" panose="02020603050405020304" pitchFamily="18" charset="0"/>
                      </a:rPr>
                      <m:t>, </m:t>
                    </m:r>
                    <m:r>
                      <a:rPr lang="zh-CN" altLang="en-US" i="1" dirty="0" smtClean="0">
                        <a:latin typeface="Cambria Math" panose="02040503050406030204" pitchFamily="18" charset="0"/>
                        <a:cs typeface="Times New Roman" panose="02020603050405020304" pitchFamily="18" charset="0"/>
                      </a:rPr>
                      <m:t>𝐺</m:t>
                    </m:r>
                    <m:r>
                      <a:rPr lang="zh-CN" altLang="en-US" i="1" dirty="0" smtClean="0">
                        <a:latin typeface="Cambria Math" panose="02040503050406030204" pitchFamily="18" charset="0"/>
                        <a:cs typeface="Times New Roman" panose="02020603050405020304" pitchFamily="18" charset="0"/>
                      </a:rPr>
                      <m:t>) ≥ </m:t>
                    </m:r>
                    <m:r>
                      <a:rPr lang="el-GR" altLang="zh-CN" i="1" dirty="0" smtClean="0">
                        <a:latin typeface="Cambria Math" panose="02040503050406030204" pitchFamily="18" charset="0"/>
                        <a:cs typeface="Times New Roman" panose="02020603050405020304" pitchFamily="18" charset="0"/>
                      </a:rPr>
                      <m:t>𝛽</m:t>
                    </m:r>
                    <m:r>
                      <a:rPr lang="zh-CN" altLang="en-US" i="1" dirty="0" smtClean="0">
                        <a:latin typeface="Cambria Math" panose="02040503050406030204" pitchFamily="18" charset="0"/>
                        <a:cs typeface="Times New Roman" panose="02020603050405020304" pitchFamily="18" charset="0"/>
                      </a:rPr>
                      <m:t>. </m:t>
                    </m:r>
                    <m:r>
                      <a:rPr lang="zh-CN" altLang="en-US" i="1" dirty="0">
                        <a:latin typeface="Cambria Math" panose="02040503050406030204" pitchFamily="18" charset="0"/>
                        <a:cs typeface="Times New Roman" panose="02020603050405020304" pitchFamily="18" charset="0"/>
                      </a:rPr>
                      <m:t>𝐿𝑒𝑡</m:t>
                    </m:r>
                    <m:r>
                      <a:rPr lang="zh-CN" altLang="en-US" i="1" dirty="0">
                        <a:latin typeface="Cambria Math" panose="02040503050406030204" pitchFamily="18" charset="0"/>
                        <a:cs typeface="Times New Roman" panose="02020603050405020304" pitchFamily="18" charset="0"/>
                      </a:rPr>
                      <m:t> </m:t>
                    </m:r>
                    <m:r>
                      <m:rPr>
                        <m:sty m:val="p"/>
                      </m:rPr>
                      <a:rPr lang="zh-CN" altLang="en-US" i="0" dirty="0">
                        <a:latin typeface="Cambria Math" panose="02040503050406030204" pitchFamily="18" charset="0"/>
                        <a:cs typeface="Times New Roman" panose="02020603050405020304" pitchFamily="18" charset="0"/>
                      </a:rPr>
                      <m:t>Υ</m:t>
                    </m:r>
                    <m:r>
                      <a:rPr lang="zh-CN" altLang="en-US" i="1" dirty="0">
                        <a:latin typeface="Cambria Math" panose="02040503050406030204" pitchFamily="18" charset="0"/>
                        <a:cs typeface="Times New Roman" panose="02020603050405020304" pitchFamily="18" charset="0"/>
                      </a:rPr>
                      <m:t>(</m:t>
                    </m:r>
                    <m:r>
                      <a:rPr lang="zh-CN" altLang="en-US" i="1" dirty="0">
                        <a:latin typeface="Cambria Math" panose="02040503050406030204" pitchFamily="18" charset="0"/>
                        <a:cs typeface="Times New Roman" panose="02020603050405020304" pitchFamily="18" charset="0"/>
                      </a:rPr>
                      <m:t>𝑅</m:t>
                    </m:r>
                    <m:r>
                      <a:rPr lang="zh-CN" altLang="en-US" i="1" dirty="0">
                        <a:latin typeface="Cambria Math" panose="02040503050406030204" pitchFamily="18" charset="0"/>
                        <a:cs typeface="Times New Roman" panose="02020603050405020304" pitchFamily="18" charset="0"/>
                      </a:rPr>
                      <m:t>,</m:t>
                    </m:r>
                    <m:r>
                      <a:rPr lang="zh-CN" altLang="en-US" i="1" dirty="0">
                        <a:latin typeface="Cambria Math" panose="02040503050406030204" pitchFamily="18" charset="0"/>
                        <a:cs typeface="Times New Roman" panose="02020603050405020304" pitchFamily="18" charset="0"/>
                      </a:rPr>
                      <m:t>𝐷</m:t>
                    </m:r>
                    <m:r>
                      <a:rPr lang="zh-CN" altLang="en-US" i="1" dirty="0">
                        <a:latin typeface="Cambria Math" panose="02040503050406030204" pitchFamily="18" charset="0"/>
                        <a:cs typeface="Times New Roman" panose="02020603050405020304" pitchFamily="18" charset="0"/>
                      </a:rPr>
                      <m:t>) = {</m:t>
                    </m:r>
                    <m:r>
                      <a:rPr lang="zh-CN" altLang="en-US" i="1" dirty="0">
                        <a:latin typeface="Cambria Math" panose="02040503050406030204" pitchFamily="18" charset="0"/>
                        <a:cs typeface="Times New Roman" panose="02020603050405020304" pitchFamily="18" charset="0"/>
                      </a:rPr>
                      <m:t>𝐺</m:t>
                    </m:r>
                    <m:r>
                      <a:rPr lang="zh-CN" altLang="en-US" i="1" dirty="0">
                        <a:latin typeface="Cambria Math" panose="02040503050406030204" pitchFamily="18" charset="0"/>
                        <a:cs typeface="Times New Roman" panose="02020603050405020304" pitchFamily="18" charset="0"/>
                      </a:rPr>
                      <m:t> | </m:t>
                    </m:r>
                    <m:r>
                      <a:rPr lang="zh-CN" altLang="en-US" i="1" dirty="0">
                        <a:latin typeface="Cambria Math" panose="02040503050406030204" pitchFamily="18" charset="0"/>
                        <a:cs typeface="Times New Roman" panose="02020603050405020304" pitchFamily="18" charset="0"/>
                      </a:rPr>
                      <m:t>𝐺</m:t>
                    </m:r>
                    <m:r>
                      <a:rPr lang="zh-CN" altLang="en-US" i="1" dirty="0">
                        <a:latin typeface="Cambria Math" panose="02040503050406030204" pitchFamily="18" charset="0"/>
                        <a:cs typeface="Times New Roman" panose="02020603050405020304" pitchFamily="18" charset="0"/>
                      </a:rPr>
                      <m:t> ∈ </m:t>
                    </m:r>
                    <m:r>
                      <a:rPr lang="zh-CN" altLang="en-US" i="1" dirty="0">
                        <a:latin typeface="Cambria Math" panose="02040503050406030204" pitchFamily="18" charset="0"/>
                        <a:cs typeface="Times New Roman" panose="02020603050405020304" pitchFamily="18" charset="0"/>
                      </a:rPr>
                      <m:t>𝐷</m:t>
                    </m:r>
                    <m:r>
                      <a:rPr lang="zh-CN" altLang="en-US" i="1" dirty="0">
                        <a:latin typeface="Cambria Math" panose="02040503050406030204" pitchFamily="18" charset="0"/>
                        <a:cs typeface="Times New Roman" panose="02020603050405020304" pitchFamily="18" charset="0"/>
                      </a:rPr>
                      <m:t> </m:t>
                    </m:r>
                    <m:r>
                      <a:rPr lang="zh-CN" altLang="en-US" i="1" dirty="0">
                        <a:latin typeface="Cambria Math" panose="02040503050406030204" pitchFamily="18" charset="0"/>
                        <a:cs typeface="Times New Roman" panose="02020603050405020304" pitchFamily="18" charset="0"/>
                      </a:rPr>
                      <m:t>𝑠</m:t>
                    </m:r>
                    <m:r>
                      <a:rPr lang="zh-CN" altLang="en-US" i="1" dirty="0">
                        <a:latin typeface="Cambria Math" panose="02040503050406030204" pitchFamily="18" charset="0"/>
                        <a:cs typeface="Times New Roman" panose="02020603050405020304" pitchFamily="18" charset="0"/>
                      </a:rPr>
                      <m:t>.</m:t>
                    </m:r>
                    <m:r>
                      <a:rPr lang="zh-CN" altLang="en-US" i="1" dirty="0">
                        <a:latin typeface="Cambria Math" panose="02040503050406030204" pitchFamily="18" charset="0"/>
                        <a:cs typeface="Times New Roman" panose="02020603050405020304" pitchFamily="18" charset="0"/>
                      </a:rPr>
                      <m:t>𝑡</m:t>
                    </m:r>
                    <m:r>
                      <a:rPr lang="zh-CN" altLang="en-US" i="1" dirty="0">
                        <a:latin typeface="Cambria Math" panose="02040503050406030204" pitchFamily="18" charset="0"/>
                        <a:cs typeface="Times New Roman" panose="02020603050405020304" pitchFamily="18" charset="0"/>
                      </a:rPr>
                      <m:t>. ∃</m:t>
                    </m:r>
                    <m:r>
                      <a:rPr lang="zh-CN" altLang="en-US" i="1" dirty="0">
                        <a:latin typeface="Cambria Math" panose="02040503050406030204" pitchFamily="18" charset="0"/>
                        <a:cs typeface="Times New Roman" panose="02020603050405020304" pitchFamily="18" charset="0"/>
                      </a:rPr>
                      <m:t>𝐺𝑎</m:t>
                    </m:r>
                    <m:r>
                      <a:rPr lang="zh-CN" altLang="en-US" i="1" dirty="0">
                        <a:latin typeface="Cambria Math" panose="02040503050406030204" pitchFamily="18" charset="0"/>
                        <a:cs typeface="Times New Roman" panose="02020603050405020304" pitchFamily="18" charset="0"/>
                      </a:rPr>
                      <m:t> ∈ </m:t>
                    </m:r>
                    <m:r>
                      <a:rPr lang="zh-CN" altLang="en-US" i="1" dirty="0">
                        <a:latin typeface="Cambria Math" panose="02040503050406030204" pitchFamily="18" charset="0"/>
                        <a:cs typeface="Times New Roman" panose="02020603050405020304" pitchFamily="18" charset="0"/>
                      </a:rPr>
                      <m:t>𝑅</m:t>
                    </m:r>
                    <m:r>
                      <a:rPr lang="zh-CN" altLang="en-US" i="1" dirty="0">
                        <a:latin typeface="Cambria Math" panose="02040503050406030204" pitchFamily="18" charset="0"/>
                        <a:cs typeface="Times New Roman" panose="02020603050405020304" pitchFamily="18" charset="0"/>
                      </a:rPr>
                      <m:t>, </m:t>
                    </m:r>
                    <m:r>
                      <a:rPr lang="zh-CN" altLang="en-US" i="1" dirty="0">
                        <a:latin typeface="Cambria Math" panose="02040503050406030204" pitchFamily="18" charset="0"/>
                        <a:cs typeface="Times New Roman" panose="02020603050405020304" pitchFamily="18" charset="0"/>
                      </a:rPr>
                      <m:t>𝑠𝑖𝑚</m:t>
                    </m:r>
                    <m:r>
                      <a:rPr lang="zh-CN" altLang="en-US" i="1" dirty="0">
                        <a:latin typeface="Cambria Math" panose="02040503050406030204" pitchFamily="18" charset="0"/>
                        <a:cs typeface="Times New Roman" panose="02020603050405020304" pitchFamily="18" charset="0"/>
                      </a:rPr>
                      <m:t>(</m:t>
                    </m:r>
                    <m:r>
                      <a:rPr lang="zh-CN" altLang="en-US" i="1" dirty="0">
                        <a:latin typeface="Cambria Math" panose="02040503050406030204" pitchFamily="18" charset="0"/>
                        <a:cs typeface="Times New Roman" panose="02020603050405020304" pitchFamily="18" charset="0"/>
                      </a:rPr>
                      <m:t>𝐺𝑎</m:t>
                    </m:r>
                    <m:r>
                      <a:rPr lang="zh-CN" altLang="en-US" i="1" dirty="0">
                        <a:latin typeface="Cambria Math" panose="02040503050406030204" pitchFamily="18" charset="0"/>
                        <a:cs typeface="Times New Roman" panose="02020603050405020304" pitchFamily="18" charset="0"/>
                      </a:rPr>
                      <m:t>, </m:t>
                    </m:r>
                    <m:r>
                      <a:rPr lang="zh-CN" altLang="en-US" i="1" dirty="0">
                        <a:latin typeface="Cambria Math" panose="02040503050406030204" pitchFamily="18" charset="0"/>
                        <a:cs typeface="Times New Roman" panose="02020603050405020304" pitchFamily="18" charset="0"/>
                      </a:rPr>
                      <m:t>𝐺</m:t>
                    </m:r>
                    <m:r>
                      <a:rPr lang="zh-CN" altLang="en-US" i="1" dirty="0">
                        <a:latin typeface="Cambria Math" panose="02040503050406030204" pitchFamily="18" charset="0"/>
                        <a:cs typeface="Times New Roman" panose="02020603050405020304" pitchFamily="18" charset="0"/>
                      </a:rPr>
                      <m:t>) ≥ </m:t>
                    </m:r>
                    <m:r>
                      <a:rPr lang="el-GR" altLang="zh-CN" i="1" dirty="0" smtClean="0">
                        <a:latin typeface="Cambria Math" panose="02040503050406030204" pitchFamily="18" charset="0"/>
                        <a:cs typeface="Times New Roman" panose="02020603050405020304" pitchFamily="18" charset="0"/>
                      </a:rPr>
                      <m:t>𝛽</m:t>
                    </m:r>
                    <m:r>
                      <a:rPr lang="zh-CN" altLang="en-US" i="1" dirty="0" smtClean="0">
                        <a:latin typeface="Cambria Math" panose="02040503050406030204" pitchFamily="18" charset="0"/>
                        <a:cs typeface="Times New Roman" panose="02020603050405020304" pitchFamily="18" charset="0"/>
                      </a:rPr>
                      <m:t>}, </m:t>
                    </m:r>
                  </m:oMath>
                </a14:m>
                <a:r>
                  <a:rPr lang="zh-CN" altLang="en-US" dirty="0">
                    <a:latin typeface="Times New Roman" panose="02020603050405020304" pitchFamily="18" charset="0"/>
                    <a:cs typeface="Times New Roman" panose="02020603050405020304" pitchFamily="18" charset="0"/>
                  </a:rPr>
                  <a:t>then </a:t>
                </a:r>
                <a14:m>
                  <m:oMath xmlns:m="http://schemas.openxmlformats.org/officeDocument/2006/math">
                    <m:r>
                      <a:rPr lang="zh-CN" altLang="en-US" i="1" dirty="0" smtClean="0">
                        <a:latin typeface="Cambria Math" panose="02040503050406030204" pitchFamily="18" charset="0"/>
                        <a:cs typeface="Times New Roman" panose="02020603050405020304" pitchFamily="18" charset="0"/>
                      </a:rPr>
                      <m:t>𝑅</m:t>
                    </m:r>
                  </m:oMath>
                </a14:m>
                <a:r>
                  <a:rPr lang="zh-CN" altLang="en-US" dirty="0">
                    <a:latin typeface="Times New Roman" panose="02020603050405020304" pitchFamily="18" charset="0"/>
                    <a:cs typeface="Times New Roman" panose="02020603050405020304" pitchFamily="18" charset="0"/>
                  </a:rPr>
                  <a:t> is a </a:t>
                </a:r>
                <a:r>
                  <a:rPr lang="el-GR" altLang="zh-CN" dirty="0">
                    <a:latin typeface="Times New Roman" panose="02020603050405020304" pitchFamily="18" charset="0"/>
                    <a:cs typeface="Times New Roman" panose="02020603050405020304" pitchFamily="18" charset="0"/>
                  </a:rPr>
                  <a:t>β</a:t>
                </a:r>
                <a:r>
                  <a:rPr lang="zh-CN" altLang="en-US" dirty="0">
                    <a:latin typeface="Times New Roman" panose="02020603050405020304" pitchFamily="18" charset="0"/>
                    <a:cs typeface="Times New Roman" panose="02020603050405020304" pitchFamily="18" charset="0"/>
                  </a:rPr>
                  <a:t>-representative set for </a:t>
                </a:r>
                <a14:m>
                  <m:oMath xmlns:m="http://schemas.openxmlformats.org/officeDocument/2006/math">
                    <m:r>
                      <m:rPr>
                        <m:sty m:val="p"/>
                      </m:rPr>
                      <a:rPr lang="zh-CN" altLang="en-US" i="0" dirty="0" smtClean="0">
                        <a:latin typeface="Cambria Math" panose="02040503050406030204" pitchFamily="18" charset="0"/>
                        <a:cs typeface="Times New Roman" panose="02020603050405020304" pitchFamily="18" charset="0"/>
                      </a:rPr>
                      <m:t>Υ</m:t>
                    </m:r>
                    <m:r>
                      <a:rPr lang="zh-CN" altLang="en-US" i="1" dirty="0" smtClean="0">
                        <a:latin typeface="Cambria Math" panose="02040503050406030204" pitchFamily="18" charset="0"/>
                        <a:cs typeface="Times New Roman" panose="02020603050405020304" pitchFamily="18" charset="0"/>
                      </a:rPr>
                      <m:t>(</m:t>
                    </m:r>
                    <m:r>
                      <a:rPr lang="zh-CN" altLang="en-US" i="1" dirty="0" smtClean="0">
                        <a:latin typeface="Cambria Math" panose="02040503050406030204" pitchFamily="18" charset="0"/>
                        <a:cs typeface="Times New Roman" panose="02020603050405020304" pitchFamily="18" charset="0"/>
                      </a:rPr>
                      <m:t>𝑅</m:t>
                    </m:r>
                    <m:r>
                      <a:rPr lang="zh-CN" altLang="en-US" i="1" dirty="0" smtClean="0">
                        <a:latin typeface="Cambria Math" panose="02040503050406030204" pitchFamily="18" charset="0"/>
                        <a:cs typeface="Times New Roman" panose="02020603050405020304" pitchFamily="18" charset="0"/>
                      </a:rPr>
                      <m:t>,</m:t>
                    </m:r>
                    <m:r>
                      <a:rPr lang="zh-CN" altLang="en-US" i="1" dirty="0" smtClean="0">
                        <a:latin typeface="Cambria Math" panose="02040503050406030204" pitchFamily="18" charset="0"/>
                        <a:cs typeface="Times New Roman" panose="02020603050405020304" pitchFamily="18" charset="0"/>
                      </a:rPr>
                      <m:t>𝐷</m:t>
                    </m:r>
                    <m:r>
                      <a:rPr lang="zh-CN" altLang="en-US" i="1" dirty="0" smtClean="0">
                        <a:latin typeface="Cambria Math" panose="02040503050406030204" pitchFamily="18" charset="0"/>
                        <a:cs typeface="Times New Roman" panose="02020603050405020304" pitchFamily="18" charset="0"/>
                      </a:rPr>
                      <m:t>). </m:t>
                    </m:r>
                  </m:oMath>
                </a14:m>
                <a:r>
                  <a:rPr lang="zh-CN" altLang="en-US" dirty="0">
                    <a:latin typeface="Times New Roman" panose="02020603050405020304" pitchFamily="18" charset="0"/>
                    <a:cs typeface="Times New Roman" panose="02020603050405020304" pitchFamily="18" charset="0"/>
                  </a:rPr>
                  <a:t>The problem is to find the </a:t>
                </a:r>
                <a:r>
                  <a:rPr lang="el-GR" altLang="zh-CN" dirty="0">
                    <a:latin typeface="Times New Roman" panose="02020603050405020304" pitchFamily="18" charset="0"/>
                    <a:cs typeface="Times New Roman" panose="02020603050405020304" pitchFamily="18" charset="0"/>
                  </a:rPr>
                  <a:t>α</a:t>
                </a:r>
                <a:r>
                  <a:rPr lang="zh-CN" altLang="en-US" dirty="0">
                    <a:latin typeface="Times New Roman" panose="02020603050405020304" pitchFamily="18" charset="0"/>
                    <a:cs typeface="Times New Roman" panose="02020603050405020304" pitchFamily="18" charset="0"/>
                  </a:rPr>
                  <a:t>-orthogonal, </a:t>
                </a:r>
                <a:r>
                  <a:rPr lang="el-GR" altLang="zh-CN" dirty="0">
                    <a:latin typeface="Times New Roman" panose="02020603050405020304" pitchFamily="18" charset="0"/>
                    <a:cs typeface="Times New Roman" panose="02020603050405020304" pitchFamily="18" charset="0"/>
                  </a:rPr>
                  <a:t>β</a:t>
                </a:r>
                <a:r>
                  <a:rPr lang="zh-CN" altLang="en-US" dirty="0">
                    <a:latin typeface="Times New Roman" panose="02020603050405020304" pitchFamily="18" charset="0"/>
                    <a:cs typeface="Times New Roman" panose="02020603050405020304" pitchFamily="18" charset="0"/>
                  </a:rPr>
                  <a:t>-representative set for the set of all maximal frequent subgraphs M which minimizes the residue set size</a:t>
                </a:r>
                <a:endParaRPr lang="en-US" altLang="zh-CN" dirty="0">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zh-CN" altLang="en-US" b="1" dirty="0">
                    <a:latin typeface="Times New Roman" panose="02020603050405020304" pitchFamily="18" charset="0"/>
                    <a:cs typeface="Times New Roman" panose="02020603050405020304" pitchFamily="18" charset="0"/>
                  </a:rPr>
                  <a:t>Algorithm framework: </a:t>
                </a:r>
                <a:endParaRPr lang="en-US" altLang="zh-CN" b="1"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The mining problem can be decomposed into two subproblems of maximal subgraph mining and orthogonal representative set generation</a:t>
                </a:r>
                <a:endParaRPr lang="en-US" altLang="zh-CN" dirty="0">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zh-CN" altLang="en-US" b="1" dirty="0">
                    <a:latin typeface="Times New Roman" panose="02020603050405020304" pitchFamily="18" charset="0"/>
                    <a:cs typeface="Times New Roman" panose="02020603050405020304" pitchFamily="18" charset="0"/>
                  </a:rPr>
                  <a:t>Residue set: </a:t>
                </a:r>
                <a:endParaRPr lang="en-US" altLang="zh-CN" b="1"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The residue set of </a:t>
                </a:r>
                <a14:m>
                  <m:oMath xmlns:m="http://schemas.openxmlformats.org/officeDocument/2006/math">
                    <m:r>
                      <a:rPr lang="zh-CN" altLang="en-US" i="1" dirty="0" smtClean="0">
                        <a:latin typeface="Cambria Math" panose="02040503050406030204" pitchFamily="18" charset="0"/>
                        <a:cs typeface="Times New Roman" panose="02020603050405020304" pitchFamily="18" charset="0"/>
                      </a:rPr>
                      <m:t>𝑅</m:t>
                    </m:r>
                  </m:oMath>
                </a14:m>
                <a:r>
                  <a:rPr lang="zh-CN" altLang="en-US" dirty="0">
                    <a:latin typeface="Times New Roman" panose="02020603050405020304" pitchFamily="18" charset="0"/>
                    <a:cs typeface="Times New Roman" panose="02020603050405020304" pitchFamily="18" charset="0"/>
                  </a:rPr>
                  <a:t> is the set of unrepresented patterns in</a:t>
                </a:r>
                <a14:m>
                  <m:oMath xmlns:m="http://schemas.openxmlformats.org/officeDocument/2006/math">
                    <m:r>
                      <a:rPr lang="zh-CN" altLang="en-US" i="1" dirty="0" smtClean="0">
                        <a:latin typeface="Cambria Math" panose="02040503050406030204" pitchFamily="18" charset="0"/>
                        <a:cs typeface="Times New Roman" panose="02020603050405020304" pitchFamily="18" charset="0"/>
                      </a:rPr>
                      <m:t> </m:t>
                    </m:r>
                    <m:r>
                      <a:rPr lang="zh-CN" altLang="en-US" i="1" dirty="0" smtClean="0">
                        <a:latin typeface="Cambria Math" panose="02040503050406030204" pitchFamily="18" charset="0"/>
                        <a:cs typeface="Times New Roman" panose="02020603050405020304" pitchFamily="18" charset="0"/>
                      </a:rPr>
                      <m:t>𝐷</m:t>
                    </m:r>
                  </m:oMath>
                </a14:m>
                <a:r>
                  <a:rPr lang="zh-CN" altLang="en-US" dirty="0">
                    <a:latin typeface="Times New Roman" panose="02020603050405020304" pitchFamily="18" charset="0"/>
                    <a:cs typeface="Times New Roman" panose="02020603050405020304" pitchFamily="18" charset="0"/>
                  </a:rPr>
                  <a:t>, denoted as </a:t>
                </a:r>
                <a14:m>
                  <m:oMath xmlns:m="http://schemas.openxmlformats.org/officeDocument/2006/math">
                    <m:r>
                      <a:rPr lang="zh-CN" altLang="en-US" i="1" dirty="0" smtClean="0">
                        <a:latin typeface="Cambria Math" panose="02040503050406030204" pitchFamily="18" charset="0"/>
                        <a:cs typeface="Times New Roman" panose="02020603050405020304" pitchFamily="18" charset="0"/>
                      </a:rPr>
                      <m:t>△(</m:t>
                    </m:r>
                    <m:r>
                      <a:rPr lang="zh-CN" altLang="en-US" i="1" dirty="0" smtClean="0">
                        <a:latin typeface="Cambria Math" panose="02040503050406030204" pitchFamily="18" charset="0"/>
                        <a:cs typeface="Times New Roman" panose="02020603050405020304" pitchFamily="18" charset="0"/>
                      </a:rPr>
                      <m:t>𝑅</m:t>
                    </m:r>
                    <m:r>
                      <a:rPr lang="zh-CN" altLang="en-US" i="1" dirty="0" smtClean="0">
                        <a:latin typeface="Cambria Math" panose="02040503050406030204" pitchFamily="18" charset="0"/>
                        <a:cs typeface="Times New Roman" panose="02020603050405020304" pitchFamily="18" charset="0"/>
                      </a:rPr>
                      <m:t>,</m:t>
                    </m:r>
                    <m:r>
                      <a:rPr lang="zh-CN" altLang="en-US" i="1" dirty="0" smtClean="0">
                        <a:latin typeface="Cambria Math" panose="02040503050406030204" pitchFamily="18" charset="0"/>
                        <a:cs typeface="Times New Roman" panose="02020603050405020304" pitchFamily="18" charset="0"/>
                      </a:rPr>
                      <m:t>𝐷</m:t>
                    </m:r>
                    <m:r>
                      <a:rPr lang="zh-CN" altLang="en-US" i="1" dirty="0" smtClean="0">
                        <a:latin typeface="Cambria Math" panose="02040503050406030204" pitchFamily="18" charset="0"/>
                        <a:cs typeface="Times New Roman" panose="02020603050405020304" pitchFamily="18" charset="0"/>
                      </a:rPr>
                      <m:t>) = </m:t>
                    </m:r>
                    <m:r>
                      <a:rPr lang="zh-CN" altLang="en-US" i="1" dirty="0" smtClean="0">
                        <a:latin typeface="Cambria Math" panose="02040503050406030204" pitchFamily="18" charset="0"/>
                        <a:cs typeface="Times New Roman" panose="02020603050405020304" pitchFamily="18" charset="0"/>
                      </a:rPr>
                      <m:t>𝐷</m:t>
                    </m:r>
                    <m:r>
                      <m:rPr>
                        <m:lit/>
                      </m:rPr>
                      <a:rPr lang="zh-CN" altLang="en-US" i="1" dirty="0">
                        <a:latin typeface="Cambria Math" panose="02040503050406030204" pitchFamily="18" charset="0"/>
                        <a:cs typeface="Times New Roman" panose="02020603050405020304" pitchFamily="18" charset="0"/>
                      </a:rPr>
                      <m:t>{</m:t>
                    </m:r>
                    <m:r>
                      <a:rPr lang="zh-CN" altLang="en-US" i="1" dirty="0">
                        <a:latin typeface="Cambria Math" panose="02040503050406030204" pitchFamily="18" charset="0"/>
                        <a:cs typeface="Times New Roman" panose="02020603050405020304" pitchFamily="18" charset="0"/>
                      </a:rPr>
                      <m:t>𝑅</m:t>
                    </m:r>
                    <m:r>
                      <a:rPr lang="zh-CN" altLang="en-US" i="1" dirty="0">
                        <a:latin typeface="Cambria Math" panose="02040503050406030204" pitchFamily="18" charset="0"/>
                        <a:cs typeface="Times New Roman" panose="02020603050405020304" pitchFamily="18" charset="0"/>
                      </a:rPr>
                      <m:t> ∪ </m:t>
                    </m:r>
                    <m:r>
                      <m:rPr>
                        <m:sty m:val="p"/>
                      </m:rPr>
                      <a:rPr lang="zh-CN" altLang="en-US" i="0" dirty="0">
                        <a:latin typeface="Cambria Math" panose="02040503050406030204" pitchFamily="18" charset="0"/>
                        <a:cs typeface="Times New Roman" panose="02020603050405020304" pitchFamily="18" charset="0"/>
                      </a:rPr>
                      <m:t>Υ</m:t>
                    </m:r>
                    <m:r>
                      <a:rPr lang="zh-CN" altLang="en-US" i="1" dirty="0">
                        <a:latin typeface="Cambria Math" panose="02040503050406030204" pitchFamily="18" charset="0"/>
                        <a:cs typeface="Times New Roman" panose="02020603050405020304" pitchFamily="18" charset="0"/>
                      </a:rPr>
                      <m:t>(</m:t>
                    </m:r>
                    <m:r>
                      <a:rPr lang="zh-CN" altLang="en-US" i="1" dirty="0">
                        <a:latin typeface="Cambria Math" panose="02040503050406030204" pitchFamily="18" charset="0"/>
                        <a:cs typeface="Times New Roman" panose="02020603050405020304" pitchFamily="18" charset="0"/>
                      </a:rPr>
                      <m:t>𝑅</m:t>
                    </m:r>
                    <m:r>
                      <a:rPr lang="zh-CN" altLang="en-US" i="1" dirty="0">
                        <a:latin typeface="Cambria Math" panose="02040503050406030204" pitchFamily="18" charset="0"/>
                        <a:cs typeface="Times New Roman" panose="02020603050405020304" pitchFamily="18" charset="0"/>
                      </a:rPr>
                      <m:t>,</m:t>
                    </m:r>
                    <m:r>
                      <a:rPr lang="zh-CN" altLang="en-US" i="1" dirty="0">
                        <a:latin typeface="Cambria Math" panose="02040503050406030204" pitchFamily="18" charset="0"/>
                        <a:cs typeface="Times New Roman" panose="02020603050405020304" pitchFamily="18" charset="0"/>
                      </a:rPr>
                      <m:t>𝐷</m:t>
                    </m:r>
                    <m:r>
                      <a:rPr lang="zh-CN" altLang="en-US" i="1" dirty="0">
                        <a:latin typeface="Cambria Math" panose="02040503050406030204" pitchFamily="18" charset="0"/>
                        <a:cs typeface="Times New Roman" panose="02020603050405020304" pitchFamily="18" charset="0"/>
                      </a:rPr>
                      <m:t>)}.</m:t>
                    </m:r>
                  </m:oMath>
                </a14:m>
                <a:endParaRPr lang="zh-CN" altLang="en-US" dirty="0">
                  <a:latin typeface="Times New Roman" panose="02020603050405020304" pitchFamily="18" charset="0"/>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4F92B913-AC4B-5129-5745-73BED17C3608}"/>
                  </a:ext>
                </a:extLst>
              </p:cNvPr>
              <p:cNvSpPr txBox="1">
                <a:spLocks noRot="1" noChangeAspect="1" noMove="1" noResize="1" noEditPoints="1" noAdjustHandles="1" noChangeArrowheads="1" noChangeShapeType="1" noTextEdit="1"/>
              </p:cNvSpPr>
              <p:nvPr/>
            </p:nvSpPr>
            <p:spPr>
              <a:xfrm>
                <a:off x="352090" y="1365504"/>
                <a:ext cx="11487819" cy="4247317"/>
              </a:xfrm>
              <a:prstGeom prst="rect">
                <a:avLst/>
              </a:prstGeom>
              <a:blipFill>
                <a:blip r:embed="rId2"/>
                <a:stretch>
                  <a:fillRect l="-372" r="-53" b="-12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66077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45EA8E-8C08-5B71-1E55-E6A59921C01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Randomized Maximal Subgraph Mining</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DD6D08FB-A3DC-5BA7-5299-FA5C88C3E9B4}"/>
              </a:ext>
            </a:extLst>
          </p:cNvPr>
          <p:cNvSpPr txBox="1"/>
          <p:nvPr/>
        </p:nvSpPr>
        <p:spPr>
          <a:xfrm>
            <a:off x="485272" y="1430432"/>
            <a:ext cx="6012781" cy="4524315"/>
          </a:xfrm>
          <a:prstGeom prst="rect">
            <a:avLst/>
          </a:prstGeom>
          <a:noFill/>
        </p:spPr>
        <p:txBody>
          <a:bodyPr wrap="square">
            <a:spAutoFit/>
          </a:bodyPr>
          <a:lstStyle/>
          <a:p>
            <a:pPr marL="342900" indent="-342900">
              <a:buFont typeface="+mj-lt"/>
              <a:buAutoNum type="arabicPeriod"/>
            </a:pPr>
            <a:r>
              <a:rPr lang="zh-CN" altLang="en-US" b="1" dirty="0">
                <a:latin typeface="Times New Roman" panose="02020603050405020304" pitchFamily="18" charset="0"/>
                <a:cs typeface="Times New Roman" panose="02020603050405020304" pitchFamily="18" charset="0"/>
              </a:rPr>
              <a:t>First step: </a:t>
            </a:r>
            <a:endParaRPr lang="en-US" altLang="zh-CN" b="1"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ORIGAMI mines a set of maximal subgraphs, on which the </a:t>
            </a:r>
            <a:r>
              <a:rPr lang="el-GR" altLang="zh-CN" dirty="0">
                <a:latin typeface="Times New Roman" panose="02020603050405020304" pitchFamily="18" charset="0"/>
                <a:cs typeface="Times New Roman" panose="02020603050405020304" pitchFamily="18" charset="0"/>
              </a:rPr>
              <a:t>α</a:t>
            </a:r>
            <a:r>
              <a:rPr lang="zh-CN" altLang="en-US" dirty="0">
                <a:latin typeface="Times New Roman" panose="02020603050405020304" pitchFamily="18" charset="0"/>
                <a:cs typeface="Times New Roman" panose="02020603050405020304" pitchFamily="18" charset="0"/>
              </a:rPr>
              <a:t>-orthogonal, </a:t>
            </a:r>
            <a:r>
              <a:rPr lang="el-GR" altLang="zh-CN" dirty="0">
                <a:latin typeface="Times New Roman" panose="02020603050405020304" pitchFamily="18" charset="0"/>
                <a:cs typeface="Times New Roman" panose="02020603050405020304" pitchFamily="18" charset="0"/>
              </a:rPr>
              <a:t>β</a:t>
            </a:r>
            <a:r>
              <a:rPr lang="zh-CN" altLang="en-US" dirty="0">
                <a:latin typeface="Times New Roman" panose="02020603050405020304" pitchFamily="18" charset="0"/>
                <a:cs typeface="Times New Roman" panose="02020603050405020304" pitchFamily="18" charset="0"/>
              </a:rPr>
              <a:t>-representative graph pattern set is generated.</a:t>
            </a:r>
          </a:p>
          <a:p>
            <a:pPr marL="342900" indent="-342900">
              <a:buFont typeface="+mj-lt"/>
              <a:buAutoNum type="arabicPeriod"/>
            </a:pPr>
            <a:r>
              <a:rPr lang="zh-CN" altLang="en-US" b="1" dirty="0">
                <a:latin typeface="Times New Roman" panose="02020603050405020304" pitchFamily="18" charset="0"/>
                <a:cs typeface="Times New Roman" panose="02020603050405020304" pitchFamily="18" charset="0"/>
              </a:rPr>
              <a:t>Motivation: </a:t>
            </a:r>
            <a:endParaRPr lang="en-US" altLang="zh-CN" b="1"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The number of maximal frequent subgraphs is much fewer than that of frequent subgraphs</a:t>
            </a:r>
            <a:endParaRPr lang="en-US" altLang="zh-CN"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he maximal subgraphs provide a synopsis of the frequent ones to some extent. </a:t>
            </a:r>
            <a:endParaRPr lang="en-US" altLang="zh-CN"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Thus, it is reasonable to mine the representative orthogonal pattern set based on the maximal subgraphs rather than the frequent ones.</a:t>
            </a:r>
          </a:p>
          <a:p>
            <a:pPr marL="342900" indent="-342900">
              <a:buFont typeface="+mj-lt"/>
              <a:buAutoNum type="arabicPeriod"/>
            </a:pPr>
            <a:r>
              <a:rPr lang="zh-CN" altLang="en-US" b="1" dirty="0">
                <a:latin typeface="Times New Roman" panose="02020603050405020304" pitchFamily="18" charset="0"/>
                <a:cs typeface="Times New Roman" panose="02020603050405020304" pitchFamily="18" charset="0"/>
              </a:rPr>
              <a:t>Sampling: </a:t>
            </a:r>
            <a:endParaRPr lang="en-US" altLang="zh-CN" b="1"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To avoid the infeasibility of mining all maximal subgraphs, ORIGAMI first finds a sample of the complete set of maximal frequent subgraphs.</a:t>
            </a:r>
          </a:p>
        </p:txBody>
      </p:sp>
      <p:sp>
        <p:nvSpPr>
          <p:cNvPr id="7" name="文本框 6">
            <a:extLst>
              <a:ext uri="{FF2B5EF4-FFF2-40B4-BE49-F238E27FC236}">
                <a16:creationId xmlns:a16="http://schemas.microsoft.com/office/drawing/2014/main" id="{0DDDB557-4DCF-CCC1-B62D-D55631EAB0A7}"/>
              </a:ext>
            </a:extLst>
          </p:cNvPr>
          <p:cNvSpPr txBox="1"/>
          <p:nvPr/>
        </p:nvSpPr>
        <p:spPr>
          <a:xfrm>
            <a:off x="6498053" y="1320006"/>
            <a:ext cx="5317959" cy="5078313"/>
          </a:xfrm>
          <a:prstGeom prst="rect">
            <a:avLst/>
          </a:prstGeom>
          <a:noFill/>
        </p:spPr>
        <p:txBody>
          <a:bodyPr wrap="square">
            <a:spAutoFit/>
          </a:bodyPr>
          <a:lstStyle/>
          <a:p>
            <a:pPr marL="342900" indent="-342900">
              <a:buFont typeface="+mj-lt"/>
              <a:buAutoNum type="arabicPeriod" startAt="4"/>
            </a:pPr>
            <a:r>
              <a:rPr lang="zh-CN" altLang="en-US" b="1" dirty="0">
                <a:latin typeface="Times New Roman" panose="02020603050405020304" pitchFamily="18" charset="0"/>
                <a:cs typeface="Times New Roman" panose="02020603050405020304" pitchFamily="18" charset="0"/>
              </a:rPr>
              <a:t>Diverse set: </a:t>
            </a:r>
            <a:endParaRPr lang="en-US" altLang="zh-CN" b="1"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The goal is to find a set of maximal subgraphs, which is as diverse as possible. </a:t>
            </a:r>
            <a:endParaRPr lang="en-US" altLang="zh-CN"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To achieve this goal, ORIGAMI avoids using combinatorial enumeration to mine maximal subgraph patterns. </a:t>
            </a:r>
            <a:endParaRPr lang="en-US" altLang="zh-CN"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Instead, it adopts a random walk approach to enumerate a diverse set of maximal subgraphs from the positive border of such maximal patterns.</a:t>
            </a:r>
          </a:p>
          <a:p>
            <a:pPr marL="342900" indent="-342900">
              <a:buFont typeface="+mj-lt"/>
              <a:buAutoNum type="arabicPeriod" startAt="4"/>
            </a:pPr>
            <a:r>
              <a:rPr lang="zh-CN" altLang="en-US" b="1" dirty="0">
                <a:latin typeface="Times New Roman" panose="02020603050405020304" pitchFamily="18" charset="0"/>
                <a:cs typeface="Times New Roman" panose="02020603050405020304" pitchFamily="18" charset="0"/>
              </a:rPr>
              <a:t>Random walk: </a:t>
            </a:r>
            <a:endParaRPr lang="en-US" altLang="zh-CN" b="1"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The randomized mining algorithm starts with an empty pattern and iteratively adds a random edge during each extension until a maximal subgraph M is generated and no more edges can be added. </a:t>
            </a:r>
            <a:endParaRPr lang="en-US" altLang="zh-CN"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This process walks a random chain in the partial order of frequent subgraphs.</a:t>
            </a:r>
          </a:p>
        </p:txBody>
      </p:sp>
    </p:spTree>
    <p:extLst>
      <p:ext uri="{BB962C8B-B14F-4D97-AF65-F5344CB8AC3E}">
        <p14:creationId xmlns:p14="http://schemas.microsoft.com/office/powerpoint/2010/main" val="17195770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47F72-1AED-1233-1E0D-067D9325606D}"/>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Randomized Maximal Subgraph Mining</a:t>
            </a:r>
            <a:endParaRPr lang="zh-CN" altLang="en-US" dirty="0"/>
          </a:p>
        </p:txBody>
      </p:sp>
      <p:sp>
        <p:nvSpPr>
          <p:cNvPr id="5" name="文本框 4">
            <a:extLst>
              <a:ext uri="{FF2B5EF4-FFF2-40B4-BE49-F238E27FC236}">
                <a16:creationId xmlns:a16="http://schemas.microsoft.com/office/drawing/2014/main" id="{932178D0-0004-CEF8-D147-CFF4A8E16A4A}"/>
              </a:ext>
            </a:extLst>
          </p:cNvPr>
          <p:cNvSpPr txBox="1"/>
          <p:nvPr/>
        </p:nvSpPr>
        <p:spPr>
          <a:xfrm>
            <a:off x="205204" y="1461600"/>
            <a:ext cx="5890795" cy="4518096"/>
          </a:xfrm>
          <a:prstGeom prst="rect">
            <a:avLst/>
          </a:prstGeom>
          <a:noFill/>
        </p:spPr>
        <p:txBody>
          <a:bodyPr wrap="square">
            <a:spAutoFit/>
          </a:bodyPr>
          <a:lstStyle/>
          <a:p>
            <a:pPr marL="342900" indent="-342900">
              <a:buFont typeface="+mj-lt"/>
              <a:buAutoNum type="arabicPeriod" startAt="7"/>
            </a:pPr>
            <a:r>
              <a:rPr lang="zh-CN" altLang="en-US" b="1" dirty="0">
                <a:latin typeface="Times New Roman" panose="02020603050405020304" pitchFamily="18" charset="0"/>
                <a:cs typeface="Times New Roman" panose="02020603050405020304" pitchFamily="18" charset="0"/>
              </a:rPr>
              <a:t>Extension: </a:t>
            </a:r>
            <a:endParaRPr lang="en-US" altLang="zh-CN" b="1"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To extend an intermediate pattern, Sk ⊆ M, it chooses a random vertex v from which the extension will be attempted. </a:t>
            </a:r>
            <a:endParaRPr lang="en-US" altLang="zh-CN"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Then a random edge e incident on v is selected for extension.</a:t>
            </a:r>
            <a:endParaRPr lang="en-US" altLang="zh-CN"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 If no such edge is found, no extension is possible from the vertex. </a:t>
            </a:r>
            <a:endParaRPr lang="en-US" altLang="zh-CN"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When no vertices can have any further extension in Sk, the random walk terminates and Sk = M is the maximal graph. </a:t>
            </a:r>
            <a:endParaRPr lang="en-US" altLang="zh-CN"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On the other hand, if a random edge e is found, the other endpoint v' of this edge is randomly selected. </a:t>
            </a:r>
            <a:endParaRPr lang="en-US" altLang="zh-CN"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By adding the edge e and its endpoint v', a candidate subgraph pattern Sk+1 is generated, and its support is computed.</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7ED6D0A-17E5-2F1B-2224-5094B02A778D}"/>
                  </a:ext>
                </a:extLst>
              </p:cNvPr>
              <p:cNvSpPr txBox="1"/>
              <p:nvPr/>
            </p:nvSpPr>
            <p:spPr>
              <a:xfrm>
                <a:off x="5823284" y="1461597"/>
                <a:ext cx="6163511" cy="1207446"/>
              </a:xfrm>
              <a:prstGeom prst="rect">
                <a:avLst/>
              </a:prstGeom>
              <a:noFill/>
            </p:spPr>
            <p:txBody>
              <a:bodyPr wrap="square">
                <a:spAutoFit/>
              </a:bodyPr>
              <a:lstStyle/>
              <a:p>
                <a:pPr marL="342900" indent="-342900">
                  <a:buFont typeface="+mj-lt"/>
                  <a:buAutoNum type="arabicPeriod" startAt="8"/>
                </a:pPr>
                <a:r>
                  <a:rPr lang="zh-CN" altLang="en-US" b="1" dirty="0">
                    <a:latin typeface="Times New Roman" panose="02020603050405020304" pitchFamily="18" charset="0"/>
                    <a:cs typeface="Times New Roman" panose="02020603050405020304" pitchFamily="18" charset="0"/>
                  </a:rPr>
                  <a:t>Probability: </a:t>
                </a:r>
                <a:endParaRPr lang="en-US" altLang="zh-CN" b="1"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The probability of a particular edge sequence leading from an empty graph to a maximal graph is given by </a:t>
                </a:r>
                <a14:m>
                  <m:oMath xmlns:m="http://schemas.openxmlformats.org/officeDocument/2006/math">
                    <m:r>
                      <a:rPr lang="zh-CN" altLang="en-US" i="1" dirty="0" smtClean="0">
                        <a:latin typeface="Cambria Math" panose="02040503050406030204" pitchFamily="18" charset="0"/>
                        <a:cs typeface="Times New Roman" panose="02020603050405020304" pitchFamily="18" charset="0"/>
                      </a:rPr>
                      <m:t>𝑃</m:t>
                    </m:r>
                    <m:r>
                      <a:rPr lang="zh-CN" altLang="en-US" i="1" dirty="0" smtClean="0">
                        <a:latin typeface="Cambria Math" panose="02040503050406030204" pitchFamily="18" charset="0"/>
                        <a:cs typeface="Times New Roman" panose="02020603050405020304" pitchFamily="18" charset="0"/>
                      </a:rPr>
                      <m:t>[(</m:t>
                    </m:r>
                    <m:r>
                      <a:rPr lang="zh-CN" altLang="en-US" i="1" dirty="0" smtClean="0">
                        <a:latin typeface="Cambria Math" panose="02040503050406030204" pitchFamily="18" charset="0"/>
                        <a:cs typeface="Times New Roman" panose="02020603050405020304" pitchFamily="18" charset="0"/>
                      </a:rPr>
                      <m:t>𝑒</m:t>
                    </m:r>
                    <m:r>
                      <a:rPr lang="zh-CN" altLang="en-US" i="1" dirty="0" smtClean="0">
                        <a:latin typeface="Cambria Math" panose="02040503050406030204" pitchFamily="18" charset="0"/>
                        <a:cs typeface="Times New Roman" panose="02020603050405020304" pitchFamily="18" charset="0"/>
                      </a:rPr>
                      <m:t>1</m:t>
                    </m:r>
                    <m:r>
                      <a:rPr lang="zh-CN" altLang="en-US" i="1" dirty="0" smtClean="0">
                        <a:latin typeface="Cambria Math" panose="02040503050406030204" pitchFamily="18" charset="0"/>
                        <a:cs typeface="Times New Roman" panose="02020603050405020304" pitchFamily="18" charset="0"/>
                      </a:rPr>
                      <m:t>𝑒</m:t>
                    </m:r>
                    <m:r>
                      <a:rPr lang="zh-CN" altLang="en-US" i="1" dirty="0" smtClean="0">
                        <a:latin typeface="Cambria Math" panose="02040503050406030204" pitchFamily="18" charset="0"/>
                        <a:cs typeface="Times New Roman" panose="02020603050405020304" pitchFamily="18" charset="0"/>
                      </a:rPr>
                      <m:t>2…</m:t>
                    </m:r>
                    <m:r>
                      <a:rPr lang="zh-CN" altLang="en-US" i="1" dirty="0" smtClean="0">
                        <a:latin typeface="Cambria Math" panose="02040503050406030204" pitchFamily="18" charset="0"/>
                        <a:cs typeface="Times New Roman" panose="02020603050405020304" pitchFamily="18" charset="0"/>
                      </a:rPr>
                      <m:t>𝑒𝑛</m:t>
                    </m:r>
                    <m:r>
                      <a:rPr lang="zh-CN" altLang="en-US" i="1" dirty="0" smtClean="0">
                        <a:latin typeface="Cambria Math" panose="02040503050406030204" pitchFamily="18" charset="0"/>
                        <a:cs typeface="Times New Roman" panose="02020603050405020304" pitchFamily="18" charset="0"/>
                      </a:rPr>
                      <m:t>)] = </m:t>
                    </m:r>
                    <m:r>
                      <a:rPr lang="zh-CN" altLang="en-US" i="1" dirty="0" smtClean="0">
                        <a:latin typeface="Cambria Math" panose="02040503050406030204" pitchFamily="18" charset="0"/>
                        <a:cs typeface="Times New Roman" panose="02020603050405020304" pitchFamily="18" charset="0"/>
                      </a:rPr>
                      <m:t>𝑃</m:t>
                    </m:r>
                    <m:r>
                      <a:rPr lang="zh-CN" altLang="en-US" i="1" dirty="0" smtClean="0">
                        <a:latin typeface="Cambria Math" panose="02040503050406030204" pitchFamily="18" charset="0"/>
                        <a:cs typeface="Times New Roman" panose="02020603050405020304" pitchFamily="18" charset="0"/>
                      </a:rPr>
                      <m:t>(</m:t>
                    </m:r>
                    <m:r>
                      <a:rPr lang="zh-CN" altLang="en-US" i="1" dirty="0" smtClean="0">
                        <a:latin typeface="Cambria Math" panose="02040503050406030204" pitchFamily="18" charset="0"/>
                        <a:cs typeface="Times New Roman" panose="02020603050405020304" pitchFamily="18" charset="0"/>
                      </a:rPr>
                      <m:t>𝑒</m:t>
                    </m:r>
                    <m:r>
                      <a:rPr lang="zh-CN" altLang="en-US" i="1" dirty="0" smtClean="0">
                        <a:latin typeface="Cambria Math" panose="02040503050406030204" pitchFamily="18" charset="0"/>
                        <a:cs typeface="Times New Roman" panose="02020603050405020304" pitchFamily="18" charset="0"/>
                      </a:rPr>
                      <m:t>1) </m:t>
                    </m:r>
                    <m:sSubSup>
                      <m:sSubSupPr>
                        <m:ctrlPr>
                          <a:rPr lang="en-US" altLang="zh-CN" i="1" dirty="0" smtClean="0">
                            <a:latin typeface="Cambria Math" panose="02040503050406030204" pitchFamily="18" charset="0"/>
                            <a:cs typeface="Times New Roman" panose="02020603050405020304" pitchFamily="18" charset="0"/>
                          </a:rPr>
                        </m:ctrlPr>
                      </m:sSubSupPr>
                      <m:e>
                        <m:r>
                          <a:rPr lang="zh-CN" altLang="en-US" i="1" dirty="0">
                            <a:latin typeface="Cambria Math" panose="02040503050406030204" pitchFamily="18" charset="0"/>
                            <a:cs typeface="Times New Roman" panose="02020603050405020304" pitchFamily="18" charset="0"/>
                          </a:rPr>
                          <m:t>∏</m:t>
                        </m:r>
                      </m:e>
                      <m:sub>
                        <m:r>
                          <a:rPr lang="zh-CN" altLang="en-US" i="1" dirty="0">
                            <a:latin typeface="Cambria Math" panose="02040503050406030204" pitchFamily="18" charset="0"/>
                            <a:cs typeface="Times New Roman" panose="02020603050405020304" pitchFamily="18" charset="0"/>
                          </a:rPr>
                          <m:t>𝑖</m:t>
                        </m:r>
                        <m:r>
                          <a:rPr lang="zh-CN" altLang="en-US" i="1" dirty="0">
                            <a:latin typeface="Cambria Math" panose="02040503050406030204" pitchFamily="18" charset="0"/>
                            <a:cs typeface="Times New Roman" panose="02020603050405020304" pitchFamily="18" charset="0"/>
                          </a:rPr>
                          <m:t>=2</m:t>
                        </m:r>
                      </m:sub>
                      <m:sup>
                        <m:r>
                          <a:rPr lang="zh-CN" altLang="en-US" i="1" dirty="0">
                            <a:latin typeface="Cambria Math" panose="02040503050406030204" pitchFamily="18" charset="0"/>
                            <a:cs typeface="Times New Roman" panose="02020603050405020304" pitchFamily="18" charset="0"/>
                          </a:rPr>
                          <m:t>𝑛</m:t>
                        </m:r>
                      </m:sup>
                    </m:sSubSup>
                    <m:r>
                      <a:rPr lang="zh-CN" altLang="en-US" i="1" dirty="0" smtClean="0">
                        <a:latin typeface="Cambria Math" panose="02040503050406030204" pitchFamily="18" charset="0"/>
                        <a:cs typeface="Times New Roman" panose="02020603050405020304" pitchFamily="18" charset="0"/>
                      </a:rPr>
                      <m:t>𝑃</m:t>
                    </m:r>
                    <m:r>
                      <a:rPr lang="zh-CN" altLang="en-US" i="1" dirty="0" smtClean="0">
                        <a:latin typeface="Cambria Math" panose="02040503050406030204" pitchFamily="18" charset="0"/>
                        <a:cs typeface="Times New Roman" panose="02020603050405020304" pitchFamily="18" charset="0"/>
                      </a:rPr>
                      <m:t>(</m:t>
                    </m:r>
                    <m:r>
                      <a:rPr lang="zh-CN" altLang="en-US" i="1" dirty="0" smtClean="0">
                        <a:latin typeface="Cambria Math" panose="02040503050406030204" pitchFamily="18" charset="0"/>
                        <a:cs typeface="Times New Roman" panose="02020603050405020304" pitchFamily="18" charset="0"/>
                      </a:rPr>
                      <m:t>𝑒𝑖</m:t>
                    </m:r>
                    <m:r>
                      <a:rPr lang="zh-CN" altLang="en-US" i="1" dirty="0" smtClean="0">
                        <a:latin typeface="Cambria Math" panose="02040503050406030204" pitchFamily="18" charset="0"/>
                        <a:cs typeface="Times New Roman" panose="02020603050405020304" pitchFamily="18" charset="0"/>
                      </a:rPr>
                      <m:t>|</m:t>
                    </m:r>
                    <m:r>
                      <a:rPr lang="zh-CN" altLang="en-US" i="1" dirty="0" smtClean="0">
                        <a:latin typeface="Cambria Math" panose="02040503050406030204" pitchFamily="18" charset="0"/>
                        <a:cs typeface="Times New Roman" panose="02020603050405020304" pitchFamily="18" charset="0"/>
                      </a:rPr>
                      <m:t>𝑒</m:t>
                    </m:r>
                    <m:r>
                      <a:rPr lang="zh-CN" altLang="en-US" i="1" dirty="0" smtClean="0">
                        <a:latin typeface="Cambria Math" panose="02040503050406030204" pitchFamily="18" charset="0"/>
                        <a:cs typeface="Times New Roman" panose="02020603050405020304" pitchFamily="18" charset="0"/>
                      </a:rPr>
                      <m:t>1…</m:t>
                    </m:r>
                    <m:r>
                      <a:rPr lang="zh-CN" altLang="en-US" i="1" dirty="0" smtClean="0">
                        <a:latin typeface="Cambria Math" panose="02040503050406030204" pitchFamily="18" charset="0"/>
                        <a:cs typeface="Times New Roman" panose="02020603050405020304" pitchFamily="18" charset="0"/>
                      </a:rPr>
                      <m:t>𝑒𝑖</m:t>
                    </m:r>
                    <m:r>
                      <a:rPr lang="zh-CN" altLang="en-US" i="1" dirty="0" smtClean="0">
                        <a:latin typeface="Cambria Math" panose="02040503050406030204" pitchFamily="18" charset="0"/>
                        <a:cs typeface="Times New Roman" panose="02020603050405020304" pitchFamily="18" charset="0"/>
                      </a:rPr>
                      <m:t>−1).</m:t>
                    </m:r>
                  </m:oMath>
                </a14:m>
                <a:endParaRPr lang="zh-CN" altLang="en-US" dirty="0">
                  <a:latin typeface="Times New Roman" panose="02020603050405020304" pitchFamily="18" charset="0"/>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47ED6D0A-17E5-2F1B-2224-5094B02A778D}"/>
                  </a:ext>
                </a:extLst>
              </p:cNvPr>
              <p:cNvSpPr txBox="1">
                <a:spLocks noRot="1" noChangeAspect="1" noMove="1" noResize="1" noEditPoints="1" noAdjustHandles="1" noChangeArrowheads="1" noChangeShapeType="1" noTextEdit="1"/>
              </p:cNvSpPr>
              <p:nvPr/>
            </p:nvSpPr>
            <p:spPr>
              <a:xfrm>
                <a:off x="5823284" y="1461597"/>
                <a:ext cx="6163511" cy="1207446"/>
              </a:xfrm>
              <a:prstGeom prst="rect">
                <a:avLst/>
              </a:prstGeom>
              <a:blipFill>
                <a:blip r:embed="rId2"/>
                <a:stretch>
                  <a:fillRect l="-593" t="-3030" b="-4040"/>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333ED809-7A8F-CACF-A7AA-8C37E5187F05}"/>
              </a:ext>
            </a:extLst>
          </p:cNvPr>
          <p:cNvSpPr txBox="1"/>
          <p:nvPr/>
        </p:nvSpPr>
        <p:spPr>
          <a:xfrm>
            <a:off x="5826627" y="3123591"/>
            <a:ext cx="6160168" cy="1477328"/>
          </a:xfrm>
          <a:prstGeom prst="rect">
            <a:avLst/>
          </a:prstGeom>
          <a:noFill/>
        </p:spPr>
        <p:txBody>
          <a:bodyPr wrap="square">
            <a:spAutoFit/>
          </a:bodyPr>
          <a:lstStyle/>
          <a:p>
            <a:pPr marL="342900" indent="-342900">
              <a:buFont typeface="+mj-lt"/>
              <a:buAutoNum type="arabicPeriod" startAt="9"/>
            </a:pPr>
            <a:r>
              <a:rPr lang="zh-CN" altLang="en-US" b="1" dirty="0">
                <a:latin typeface="Times New Roman" panose="02020603050405020304" pitchFamily="18" charset="0"/>
                <a:cs typeface="Times New Roman" panose="02020603050405020304" pitchFamily="18" charset="0"/>
              </a:rPr>
              <a:t>Duplicate subgraphs: </a:t>
            </a:r>
            <a:endParaRPr lang="en-US" altLang="zh-CN" b="1"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Duplicate maximal subgraphs can be generated through multiple iterations following overlapping chains </a:t>
            </a:r>
            <a:endParaRPr lang="en-US" altLang="zh-CN"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altLang="zh-CN" dirty="0">
                <a:latin typeface="Times New Roman" panose="02020603050405020304" pitchFamily="18" charset="0"/>
                <a:cs typeface="Times New Roman" panose="02020603050405020304" pitchFamily="18" charset="0"/>
              </a:rPr>
              <a:t>O</a:t>
            </a:r>
            <a:r>
              <a:rPr lang="zh-CN" altLang="en-US" dirty="0">
                <a:latin typeface="Times New Roman" panose="02020603050405020304" pitchFamily="18" charset="0"/>
                <a:cs typeface="Times New Roman" panose="02020603050405020304" pitchFamily="18" charset="0"/>
              </a:rPr>
              <a:t>r multiple iterations following different chains but leading to the same maximal pattern.</a:t>
            </a:r>
          </a:p>
        </p:txBody>
      </p:sp>
    </p:spTree>
    <p:extLst>
      <p:ext uri="{BB962C8B-B14F-4D97-AF65-F5344CB8AC3E}">
        <p14:creationId xmlns:p14="http://schemas.microsoft.com/office/powerpoint/2010/main" val="13060987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52EC7A-45B0-29A4-C404-061C6FB8D582}"/>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Randomized Maximal Subgraph Mining</a:t>
            </a:r>
            <a:endParaRPr lang="zh-CN" altLang="en-US" dirty="0"/>
          </a:p>
        </p:txBody>
      </p:sp>
      <p:sp>
        <p:nvSpPr>
          <p:cNvPr id="5" name="文本框 4">
            <a:extLst>
              <a:ext uri="{FF2B5EF4-FFF2-40B4-BE49-F238E27FC236}">
                <a16:creationId xmlns:a16="http://schemas.microsoft.com/office/drawing/2014/main" id="{F1EEE802-7DDD-3C8C-5AC7-9D3F52A7D8BC}"/>
              </a:ext>
            </a:extLst>
          </p:cNvPr>
          <p:cNvSpPr txBox="1"/>
          <p:nvPr/>
        </p:nvSpPr>
        <p:spPr>
          <a:xfrm>
            <a:off x="1797719" y="1876977"/>
            <a:ext cx="8056144" cy="4247317"/>
          </a:xfrm>
          <a:prstGeom prst="rect">
            <a:avLst/>
          </a:prstGeom>
          <a:noFill/>
        </p:spPr>
        <p:txBody>
          <a:bodyPr wrap="square">
            <a:spAutoFit/>
          </a:bodyPr>
          <a:lstStyle/>
          <a:p>
            <a:pPr marL="342900" indent="-342900">
              <a:buFont typeface="+mj-lt"/>
              <a:buAutoNum type="arabicPeriod" startAt="10"/>
            </a:pPr>
            <a:r>
              <a:rPr lang="zh-CN" altLang="en-US" b="1" dirty="0">
                <a:latin typeface="Times New Roman" panose="02020603050405020304" pitchFamily="18" charset="0"/>
                <a:cs typeface="Times New Roman" panose="02020603050405020304" pitchFamily="18" charset="0"/>
              </a:rPr>
              <a:t>Collision rate: </a:t>
            </a:r>
            <a:endParaRPr lang="en-US" altLang="zh-CN" b="1"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To avoid generating duplicate maximal subgraphs, a termination condition is designed based on an estimate of the collision rate of the generated patterns. </a:t>
            </a:r>
            <a:endParaRPr lang="en-US" altLang="zh-CN"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The collision rate keeps track of the number of duplicate patterns seen within the same or across different random walks. </a:t>
            </a:r>
            <a:endParaRPr lang="en-US" altLang="zh-CN"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As a random walk chain is traversed, ORIGAMI maintains the signature of the intermediate patterns in a bounded size hash table. </a:t>
            </a:r>
            <a:endParaRPr lang="en-US" altLang="zh-CN"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As an intermediate or maximal subgraph is generated, its signature is added to the hash table, and the collision rate is updated. </a:t>
            </a:r>
            <a:endParaRPr lang="en-US" altLang="zh-CN"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If the collision rate exceeds a threshold, the method could </a:t>
            </a:r>
            <a:endParaRPr lang="en-US" altLang="zh-CN" dirty="0">
              <a:latin typeface="Times New Roman" panose="02020603050405020304" pitchFamily="18" charset="0"/>
              <a:cs typeface="Times New Roman" panose="02020603050405020304" pitchFamily="18" charset="0"/>
            </a:endParaRPr>
          </a:p>
          <a:p>
            <a:pPr marL="1257300" lvl="2" indent="-342900">
              <a:buFont typeface="+mj-lt"/>
              <a:buAutoNum type="arabicPeriod"/>
            </a:pPr>
            <a:r>
              <a:rPr lang="zh-CN" altLang="en-US" dirty="0">
                <a:latin typeface="Times New Roman" panose="02020603050405020304" pitchFamily="18" charset="0"/>
                <a:cs typeface="Times New Roman" panose="02020603050405020304" pitchFamily="18" charset="0"/>
              </a:rPr>
              <a:t>abort further extension along the current path and randomly choose another path; </a:t>
            </a:r>
            <a:endParaRPr lang="en-US" altLang="zh-CN" dirty="0">
              <a:latin typeface="Times New Roman" panose="02020603050405020304" pitchFamily="18" charset="0"/>
              <a:cs typeface="Times New Roman" panose="02020603050405020304" pitchFamily="18" charset="0"/>
            </a:endParaRPr>
          </a:p>
          <a:p>
            <a:pPr marL="1257300" lvl="2" indent="-342900">
              <a:buFont typeface="+mj-lt"/>
              <a:buAutoNum type="arabicPeriod"/>
            </a:pPr>
            <a:r>
              <a:rPr lang="zh-CN" altLang="en-US" dirty="0">
                <a:latin typeface="Times New Roman" panose="02020603050405020304" pitchFamily="18" charset="0"/>
                <a:cs typeface="Times New Roman" panose="02020603050405020304" pitchFamily="18" charset="0"/>
              </a:rPr>
              <a:t>or trigger the termination condition across different walks, since it implies that the same part of the search space is being revisited.</a:t>
            </a:r>
          </a:p>
          <a:p>
            <a:pPr marL="342900" indent="-342900">
              <a:buFont typeface="+mj-lt"/>
              <a:buAutoNum type="arabicPeriod" startAt="10"/>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67493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E43AE1-9C8E-2A65-2A23-C7D5AF7887D0}"/>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Orthogonal Representative Set Generation</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67243392-601D-D1F7-6D4A-A0D7F811A134}"/>
                  </a:ext>
                </a:extLst>
              </p:cNvPr>
              <p:cNvSpPr txBox="1"/>
              <p:nvPr/>
            </p:nvSpPr>
            <p:spPr>
              <a:xfrm>
                <a:off x="1807744" y="1221125"/>
                <a:ext cx="7985962" cy="5115503"/>
              </a:xfrm>
              <a:prstGeom prst="rect">
                <a:avLst/>
              </a:prstGeom>
              <a:noFill/>
            </p:spPr>
            <p:txBody>
              <a:bodyPr wrap="square">
                <a:spAutoFit/>
              </a:bodyPr>
              <a:lstStyle/>
              <a:p>
                <a:pPr marL="342900" indent="-342900">
                  <a:buFont typeface="+mj-lt"/>
                  <a:buAutoNum type="arabicPeriod"/>
                </a:pPr>
                <a:endParaRPr lang="zh-CN" alt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zh-CN" altLang="en-US" dirty="0">
                    <a:latin typeface="Times New Roman" panose="02020603050405020304" pitchFamily="18" charset="0"/>
                    <a:cs typeface="Times New Roman" panose="02020603050405020304" pitchFamily="18" charset="0"/>
                  </a:rPr>
                  <a:t>Given a set of maximal subgraphs</a:t>
                </a:r>
                <a14:m>
                  <m:oMath xmlns:m="http://schemas.openxmlformats.org/officeDocument/2006/math">
                    <m:r>
                      <a:rPr lang="zh-CN" altLang="en-US" dirty="0" smtClean="0">
                        <a:latin typeface="Cambria Math" panose="02040503050406030204" pitchFamily="18" charset="0"/>
                      </a:rPr>
                      <m:t> </m:t>
                    </m:r>
                    <m:acc>
                      <m:accPr>
                        <m:chr m:val="̂"/>
                        <m:ctrlPr>
                          <a:rPr lang="zh-CN" altLang="en-US" i="1" dirty="0" smtClean="0">
                            <a:latin typeface="Cambria Math" panose="02040503050406030204" pitchFamily="18" charset="0"/>
                          </a:rPr>
                        </m:ctrlPr>
                      </m:accPr>
                      <m:e>
                        <m:r>
                          <a:rPr lang="zh-CN" altLang="en-US" i="1" dirty="0">
                            <a:latin typeface="Cambria Math" panose="02040503050406030204" pitchFamily="18" charset="0"/>
                          </a:rPr>
                          <m:t>ℳ</m:t>
                        </m:r>
                      </m:e>
                    </m:acc>
                  </m:oMath>
                </a14:m>
                <a:r>
                  <a:rPr lang="zh-CN" altLang="en-US" dirty="0">
                    <a:latin typeface="Times New Roman" panose="02020603050405020304" pitchFamily="18" charset="0"/>
                    <a:cs typeface="Times New Roman" panose="02020603050405020304" pitchFamily="18" charset="0"/>
                  </a:rPr>
                  <a:t>, the next step is to extract an </a:t>
                </a:r>
                <a:r>
                  <a:rPr lang="el-GR" altLang="zh-CN" dirty="0">
                    <a:latin typeface="Times New Roman" panose="02020603050405020304" pitchFamily="18" charset="0"/>
                    <a:cs typeface="Times New Roman" panose="02020603050405020304" pitchFamily="18" charset="0"/>
                  </a:rPr>
                  <a:t>α</a:t>
                </a:r>
                <a:r>
                  <a:rPr lang="zh-CN" altLang="en-US" dirty="0">
                    <a:latin typeface="Times New Roman" panose="02020603050405020304" pitchFamily="18" charset="0"/>
                    <a:cs typeface="Times New Roman" panose="02020603050405020304" pitchFamily="18" charset="0"/>
                  </a:rPr>
                  <a:t>-orthogonal </a:t>
                </a:r>
                <a:r>
                  <a:rPr lang="el-GR" altLang="zh-CN" dirty="0">
                    <a:latin typeface="Times New Roman" panose="02020603050405020304" pitchFamily="18" charset="0"/>
                    <a:cs typeface="Times New Roman" panose="02020603050405020304" pitchFamily="18" charset="0"/>
                  </a:rPr>
                  <a:t>β</a:t>
                </a:r>
                <a:r>
                  <a:rPr lang="zh-CN" altLang="en-US" dirty="0">
                    <a:latin typeface="Times New Roman" panose="02020603050405020304" pitchFamily="18" charset="0"/>
                    <a:cs typeface="Times New Roman" panose="02020603050405020304" pitchFamily="18" charset="0"/>
                  </a:rPr>
                  <a:t>-representative set from it.</a:t>
                </a:r>
              </a:p>
              <a:p>
                <a:pPr marL="342900" indent="-342900">
                  <a:buFont typeface="+mj-lt"/>
                  <a:buAutoNum type="arabicPeriod"/>
                </a:pPr>
                <a:r>
                  <a:rPr lang="zh-CN" altLang="en-US" b="1" dirty="0">
                    <a:latin typeface="Times New Roman" panose="02020603050405020304" pitchFamily="18" charset="0"/>
                    <a:cs typeface="Times New Roman" panose="02020603050405020304" pitchFamily="18" charset="0"/>
                  </a:rPr>
                  <a:t>Meta-graph: </a:t>
                </a:r>
                <a:endParaRPr lang="en-US" altLang="zh-CN" b="1"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A meta-graph </a:t>
                </a:r>
                <a14:m>
                  <m:oMath xmlns:m="http://schemas.openxmlformats.org/officeDocument/2006/math">
                    <m:r>
                      <m:rPr>
                        <m:sty m:val="p"/>
                      </m:rPr>
                      <a:rPr lang="zh-CN" altLang="en-US" i="0" dirty="0" smtClean="0">
                        <a:latin typeface="Cambria Math" panose="02040503050406030204" pitchFamily="18" charset="0"/>
                      </a:rPr>
                      <m:t>Γ</m:t>
                    </m:r>
                    <m:r>
                      <a:rPr lang="zh-CN" altLang="en-US" i="1" dirty="0" smtClean="0">
                        <a:latin typeface="Cambria Math" panose="02040503050406030204" pitchFamily="18" charset="0"/>
                      </a:rPr>
                      <m:t>(</m:t>
                    </m:r>
                    <m:acc>
                      <m:accPr>
                        <m:chr m:val="̂"/>
                        <m:ctrlPr>
                          <a:rPr lang="zh-CN" altLang="en-US" i="1" dirty="0" smtClean="0">
                            <a:latin typeface="Cambria Math" panose="02040503050406030204" pitchFamily="18" charset="0"/>
                          </a:rPr>
                        </m:ctrlPr>
                      </m:accPr>
                      <m:e>
                        <m:r>
                          <a:rPr lang="zh-CN" altLang="en-US" i="1" dirty="0">
                            <a:latin typeface="Cambria Math" panose="02040503050406030204" pitchFamily="18" charset="0"/>
                          </a:rPr>
                          <m:t>ℳ</m:t>
                        </m:r>
                      </m:e>
                    </m:acc>
                    <m:r>
                      <a:rPr lang="zh-CN" altLang="en-US" i="1" dirty="0" smtClean="0">
                        <a:latin typeface="Cambria Math" panose="02040503050406030204" pitchFamily="18" charset="0"/>
                      </a:rPr>
                      <m:t>) </m:t>
                    </m:r>
                  </m:oMath>
                </a14:m>
                <a:r>
                  <a:rPr lang="zh-CN" altLang="en-US" dirty="0">
                    <a:latin typeface="Times New Roman" panose="02020603050405020304" pitchFamily="18" charset="0"/>
                    <a:cs typeface="Times New Roman" panose="02020603050405020304" pitchFamily="18" charset="0"/>
                  </a:rPr>
                  <a:t>is constructed to measure similarity between graph patterns in </a:t>
                </a:r>
                <a14:m>
                  <m:oMath xmlns:m="http://schemas.openxmlformats.org/officeDocument/2006/math">
                    <m:acc>
                      <m:accPr>
                        <m:chr m:val="̂"/>
                        <m:ctrlPr>
                          <a:rPr lang="zh-CN" altLang="en-US" i="1" dirty="0">
                            <a:latin typeface="Cambria Math" panose="02040503050406030204" pitchFamily="18" charset="0"/>
                          </a:rPr>
                        </m:ctrlPr>
                      </m:accPr>
                      <m:e>
                        <m:r>
                          <a:rPr lang="zh-CN" altLang="en-US" i="1" dirty="0">
                            <a:latin typeface="Cambria Math" panose="02040503050406030204" pitchFamily="18" charset="0"/>
                          </a:rPr>
                          <m:t>ℳ</m:t>
                        </m:r>
                      </m:e>
                    </m:acc>
                  </m:oMath>
                </a14:m>
                <a:r>
                  <a:rPr lang="zh-CN" altLang="en-US" dirty="0">
                    <a:latin typeface="Times New Roman" panose="02020603050405020304" pitchFamily="18" charset="0"/>
                    <a:cs typeface="Times New Roman" panose="02020603050405020304" pitchFamily="18" charset="0"/>
                  </a:rPr>
                  <a:t>, in which each node represents a maximal subgraph pattern, and an edge exists between two nodes if their similarity is bounded by </a:t>
                </a:r>
                <a:r>
                  <a:rPr lang="el-GR" altLang="zh-CN" dirty="0">
                    <a:latin typeface="Times New Roman" panose="02020603050405020304" pitchFamily="18" charset="0"/>
                    <a:cs typeface="Times New Roman" panose="02020603050405020304" pitchFamily="18" charset="0"/>
                  </a:rPr>
                  <a:t>α</a:t>
                </a:r>
                <a:r>
                  <a:rPr lang="zh-CN" altLang="en-US"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zh-CN" altLang="en-US" b="1" dirty="0">
                    <a:latin typeface="Times New Roman" panose="02020603050405020304" pitchFamily="18" charset="0"/>
                    <a:cs typeface="Times New Roman" panose="02020603050405020304" pitchFamily="18" charset="0"/>
                  </a:rPr>
                  <a:t>Problem modeling:</a:t>
                </a:r>
                <a:endParaRPr lang="en-US" altLang="zh-CN" b="1"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The problem of finding an </a:t>
                </a:r>
                <a:r>
                  <a:rPr lang="el-GR" altLang="zh-CN" dirty="0">
                    <a:latin typeface="Times New Roman" panose="02020603050405020304" pitchFamily="18" charset="0"/>
                    <a:cs typeface="Times New Roman" panose="02020603050405020304" pitchFamily="18" charset="0"/>
                  </a:rPr>
                  <a:t>α</a:t>
                </a:r>
                <a:r>
                  <a:rPr lang="zh-CN" altLang="en-US" dirty="0">
                    <a:latin typeface="Times New Roman" panose="02020603050405020304" pitchFamily="18" charset="0"/>
                    <a:cs typeface="Times New Roman" panose="02020603050405020304" pitchFamily="18" charset="0"/>
                  </a:rPr>
                  <a:t>-orthogonal pattern set can be modeled as finding a maximal clique in the similarity graph </a:t>
                </a:r>
                <a14:m>
                  <m:oMath xmlns:m="http://schemas.openxmlformats.org/officeDocument/2006/math">
                    <m:r>
                      <m:rPr>
                        <m:sty m:val="p"/>
                      </m:rPr>
                      <a:rPr lang="zh-CN" altLang="en-US" i="0" dirty="0" smtClean="0">
                        <a:latin typeface="Cambria Math" panose="02040503050406030204" pitchFamily="18" charset="0"/>
                      </a:rPr>
                      <m:t>Γ</m:t>
                    </m:r>
                    <m:r>
                      <a:rPr lang="zh-CN" altLang="en-US" i="1" dirty="0" smtClean="0">
                        <a:latin typeface="Cambria Math" panose="02040503050406030204" pitchFamily="18" charset="0"/>
                      </a:rPr>
                      <m:t>(</m:t>
                    </m:r>
                    <m:acc>
                      <m:accPr>
                        <m:chr m:val="̂"/>
                        <m:ctrlPr>
                          <a:rPr lang="zh-CN" altLang="en-US" i="1" dirty="0" smtClean="0">
                            <a:latin typeface="Cambria Math" panose="02040503050406030204" pitchFamily="18" charset="0"/>
                          </a:rPr>
                        </m:ctrlPr>
                      </m:accPr>
                      <m:e>
                        <m:r>
                          <a:rPr lang="zh-CN" altLang="en-US" i="1" dirty="0">
                            <a:latin typeface="Cambria Math" panose="02040503050406030204" pitchFamily="18" charset="0"/>
                          </a:rPr>
                          <m:t>ℳ</m:t>
                        </m:r>
                      </m:e>
                    </m:acc>
                    <m:r>
                      <a:rPr lang="zh-CN" altLang="en-US" i="1" dirty="0" smtClean="0">
                        <a:latin typeface="Cambria Math" panose="02040503050406030204" pitchFamily="18" charset="0"/>
                      </a:rPr>
                      <m:t>) </m:t>
                    </m:r>
                  </m:oMath>
                </a14:m>
                <a:endParaRPr lang="zh-CN" alt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zh-CN" altLang="en-US" b="1" dirty="0">
                    <a:latin typeface="Times New Roman" panose="02020603050405020304" pitchFamily="18" charset="0"/>
                    <a:cs typeface="Times New Roman" panose="02020603050405020304" pitchFamily="18" charset="0"/>
                  </a:rPr>
                  <a:t>Goodness measure: </a:t>
                </a:r>
                <a:endParaRPr lang="en-US" altLang="zh-CN" b="1"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The size of the residue set is used to measure the goodness of an </a:t>
                </a:r>
                <a:r>
                  <a:rPr lang="el-GR" altLang="zh-CN" dirty="0">
                    <a:latin typeface="Times New Roman" panose="02020603050405020304" pitchFamily="18" charset="0"/>
                    <a:cs typeface="Times New Roman" panose="02020603050405020304" pitchFamily="18" charset="0"/>
                  </a:rPr>
                  <a:t>α</a:t>
                </a:r>
                <a:r>
                  <a:rPr lang="zh-CN" altLang="en-US" dirty="0">
                    <a:latin typeface="Times New Roman" panose="02020603050405020304" pitchFamily="18" charset="0"/>
                    <a:cs typeface="Times New Roman" panose="02020603050405020304" pitchFamily="18" charset="0"/>
                  </a:rPr>
                  <a:t>-orthogonal set. </a:t>
                </a:r>
                <a:endParaRPr lang="en-US" altLang="zh-CN"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An optimal </a:t>
                </a:r>
                <a:r>
                  <a:rPr lang="el-GR" altLang="zh-CN" dirty="0">
                    <a:latin typeface="Times New Roman" panose="02020603050405020304" pitchFamily="18" charset="0"/>
                    <a:cs typeface="Times New Roman" panose="02020603050405020304" pitchFamily="18" charset="0"/>
                  </a:rPr>
                  <a:t>α</a:t>
                </a:r>
                <a:r>
                  <a:rPr lang="zh-CN" altLang="en-US" dirty="0">
                    <a:latin typeface="Times New Roman" panose="02020603050405020304" pitchFamily="18" charset="0"/>
                    <a:cs typeface="Times New Roman" panose="02020603050405020304" pitchFamily="18" charset="0"/>
                  </a:rPr>
                  <a:t>-orthogonal </a:t>
                </a:r>
                <a:r>
                  <a:rPr lang="el-GR" altLang="zh-CN" dirty="0">
                    <a:latin typeface="Times New Roman" panose="02020603050405020304" pitchFamily="18" charset="0"/>
                    <a:cs typeface="Times New Roman" panose="02020603050405020304" pitchFamily="18" charset="0"/>
                  </a:rPr>
                  <a:t>β</a:t>
                </a:r>
                <a:r>
                  <a:rPr lang="zh-CN" altLang="en-US" dirty="0">
                    <a:latin typeface="Times New Roman" panose="02020603050405020304" pitchFamily="18" charset="0"/>
                    <a:cs typeface="Times New Roman" panose="02020603050405020304" pitchFamily="18" charset="0"/>
                  </a:rPr>
                  <a:t>-representative set is the one which minimizes the size of the residue set.</a:t>
                </a:r>
              </a:p>
              <a:p>
                <a:pPr marL="342900" indent="-342900">
                  <a:buFont typeface="+mj-lt"/>
                  <a:buAutoNum type="arabicPeriod"/>
                </a:pPr>
                <a:r>
                  <a:rPr lang="zh-CN" altLang="en-US" b="1" dirty="0">
                    <a:latin typeface="Times New Roman" panose="02020603050405020304" pitchFamily="18" charset="0"/>
                    <a:cs typeface="Times New Roman" panose="02020603050405020304" pitchFamily="18" charset="0"/>
                  </a:rPr>
                  <a:t>NP-hardness: </a:t>
                </a:r>
                <a:endParaRPr lang="en-US" altLang="zh-CN" b="1"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The problem of finding an optimal </a:t>
                </a:r>
                <a:r>
                  <a:rPr lang="el-GR" altLang="zh-CN" dirty="0">
                    <a:latin typeface="Times New Roman" panose="02020603050405020304" pitchFamily="18" charset="0"/>
                    <a:cs typeface="Times New Roman" panose="02020603050405020304" pitchFamily="18" charset="0"/>
                  </a:rPr>
                  <a:t>α</a:t>
                </a:r>
                <a:r>
                  <a:rPr lang="zh-CN" altLang="en-US" dirty="0">
                    <a:latin typeface="Times New Roman" panose="02020603050405020304" pitchFamily="18" charset="0"/>
                    <a:cs typeface="Times New Roman" panose="02020603050405020304" pitchFamily="18" charset="0"/>
                  </a:rPr>
                  <a:t>-orthogonal </a:t>
                </a:r>
                <a:r>
                  <a:rPr lang="el-GR" altLang="zh-CN" dirty="0">
                    <a:latin typeface="Times New Roman" panose="02020603050405020304" pitchFamily="18" charset="0"/>
                    <a:cs typeface="Times New Roman" panose="02020603050405020304" pitchFamily="18" charset="0"/>
                  </a:rPr>
                  <a:t>β</a:t>
                </a:r>
                <a:r>
                  <a:rPr lang="zh-CN" altLang="en-US" dirty="0">
                    <a:latin typeface="Times New Roman" panose="02020603050405020304" pitchFamily="18" charset="0"/>
                    <a:cs typeface="Times New Roman" panose="02020603050405020304" pitchFamily="18" charset="0"/>
                  </a:rPr>
                  <a:t>-representative set is NP-hard.</a:t>
                </a:r>
              </a:p>
            </p:txBody>
          </p:sp>
        </mc:Choice>
        <mc:Fallback xmlns="">
          <p:sp>
            <p:nvSpPr>
              <p:cNvPr id="7" name="文本框 6">
                <a:extLst>
                  <a:ext uri="{FF2B5EF4-FFF2-40B4-BE49-F238E27FC236}">
                    <a16:creationId xmlns:a16="http://schemas.microsoft.com/office/drawing/2014/main" id="{67243392-601D-D1F7-6D4A-A0D7F811A134}"/>
                  </a:ext>
                </a:extLst>
              </p:cNvPr>
              <p:cNvSpPr txBox="1">
                <a:spLocks noRot="1" noChangeAspect="1" noMove="1" noResize="1" noEditPoints="1" noAdjustHandles="1" noChangeArrowheads="1" noChangeShapeType="1" noTextEdit="1"/>
              </p:cNvSpPr>
              <p:nvPr/>
            </p:nvSpPr>
            <p:spPr>
              <a:xfrm>
                <a:off x="1807744" y="1221125"/>
                <a:ext cx="7985962" cy="5115503"/>
              </a:xfrm>
              <a:prstGeom prst="rect">
                <a:avLst/>
              </a:prstGeom>
              <a:blipFill>
                <a:blip r:embed="rId2"/>
                <a:stretch>
                  <a:fillRect l="-534" b="-9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43587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5A8887-222E-BB1E-EE2B-124A93AE818A}"/>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Orthogonal Representative Set Generation</a:t>
            </a:r>
            <a:endParaRPr lang="zh-CN" altLang="en-US"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39D5499-0540-487C-45E0-5031703EA578}"/>
                  </a:ext>
                </a:extLst>
              </p:cNvPr>
              <p:cNvSpPr txBox="1"/>
              <p:nvPr/>
            </p:nvSpPr>
            <p:spPr>
              <a:xfrm>
                <a:off x="498977" y="1681325"/>
                <a:ext cx="5397500" cy="4533613"/>
              </a:xfrm>
              <a:prstGeom prst="rect">
                <a:avLst/>
              </a:prstGeom>
              <a:noFill/>
            </p:spPr>
            <p:txBody>
              <a:bodyPr wrap="square">
                <a:spAutoFit/>
              </a:bodyPr>
              <a:lstStyle/>
              <a:p>
                <a:pPr marL="342900" indent="-342900">
                  <a:buFont typeface="+mj-lt"/>
                  <a:buAutoNum type="arabicPeriod"/>
                </a:pPr>
                <a:r>
                  <a:rPr lang="zh-CN" altLang="en-US" b="1" dirty="0">
                    <a:latin typeface="Times New Roman" panose="02020603050405020304" pitchFamily="18" charset="0"/>
                    <a:cs typeface="Times New Roman" panose="02020603050405020304" pitchFamily="18" charset="0"/>
                  </a:rPr>
                  <a:t>Approximate algorithm: </a:t>
                </a:r>
                <a:endParaRPr lang="en-US" altLang="zh-CN" b="1"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ORIGAMI uses an approximate algorithm to solve the problem which guarantees local optimality.</a:t>
                </a:r>
                <a:endParaRPr lang="en-US" altLang="zh-C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zh-CN" altLang="en-US" b="1" dirty="0">
                    <a:latin typeface="Times New Roman" panose="02020603050405020304" pitchFamily="18" charset="0"/>
                    <a:cs typeface="Times New Roman" panose="02020603050405020304" pitchFamily="18" charset="0"/>
                  </a:rPr>
                  <a:t>State transition: </a:t>
                </a:r>
                <a:endParaRPr lang="en-US" altLang="zh-CN" b="1"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The algorithm starts with a random maximal clique in the similarity graph </a:t>
                </a:r>
                <a14:m>
                  <m:oMath xmlns:m="http://schemas.openxmlformats.org/officeDocument/2006/math">
                    <m:r>
                      <m:rPr>
                        <m:sty m:val="p"/>
                      </m:rPr>
                      <a:rPr lang="zh-CN" altLang="en-US" i="0" dirty="0" smtClean="0">
                        <a:latin typeface="Cambria Math" panose="02040503050406030204" pitchFamily="18" charset="0"/>
                      </a:rPr>
                      <m:t>Γ</m:t>
                    </m:r>
                    <m:r>
                      <a:rPr lang="zh-CN" altLang="en-US" i="1" dirty="0" smtClean="0">
                        <a:latin typeface="Cambria Math" panose="02040503050406030204" pitchFamily="18" charset="0"/>
                      </a:rPr>
                      <m:t>(</m:t>
                    </m:r>
                    <m:acc>
                      <m:accPr>
                        <m:chr m:val="̂"/>
                        <m:ctrlPr>
                          <a:rPr lang="zh-CN" altLang="en-US" i="1" dirty="0" smtClean="0">
                            <a:latin typeface="Cambria Math" panose="02040503050406030204" pitchFamily="18" charset="0"/>
                          </a:rPr>
                        </m:ctrlPr>
                      </m:accPr>
                      <m:e>
                        <m:r>
                          <a:rPr lang="zh-CN" altLang="en-US" i="1" dirty="0">
                            <a:latin typeface="Cambria Math" panose="02040503050406030204" pitchFamily="18" charset="0"/>
                          </a:rPr>
                          <m:t>ℳ</m:t>
                        </m:r>
                      </m:e>
                    </m:acc>
                    <m:r>
                      <a:rPr lang="zh-CN" altLang="en-US" i="1" dirty="0" smtClean="0">
                        <a:latin typeface="Cambria Math" panose="02040503050406030204" pitchFamily="18" charset="0"/>
                      </a:rPr>
                      <m:t>) </m:t>
                    </m:r>
                  </m:oMath>
                </a14:m>
                <a:r>
                  <a:rPr lang="zh-CN" altLang="en-US" dirty="0">
                    <a:latin typeface="Times New Roman" panose="02020603050405020304" pitchFamily="18" charset="0"/>
                    <a:cs typeface="Times New Roman" panose="02020603050405020304" pitchFamily="18" charset="0"/>
                  </a:rPr>
                  <a:t>and tries to improve it through state transitions.</a:t>
                </a:r>
              </a:p>
              <a:p>
                <a:pPr marL="342900" indent="-342900">
                  <a:buFont typeface="+mj-lt"/>
                  <a:buAutoNum type="arabicPeriod"/>
                </a:pPr>
                <a:r>
                  <a:rPr lang="zh-CN" altLang="en-US" b="1" dirty="0">
                    <a:latin typeface="Times New Roman" panose="02020603050405020304" pitchFamily="18" charset="0"/>
                    <a:cs typeface="Times New Roman" panose="02020603050405020304" pitchFamily="18" charset="0"/>
                  </a:rPr>
                  <a:t>Local neighbor: </a:t>
                </a:r>
                <a:endParaRPr lang="en-US" altLang="zh-CN" b="1"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At each state transition, another maximal clique which is a local neighbor of the current maximal clique is chosen.</a:t>
                </a:r>
              </a:p>
              <a:p>
                <a:pPr marL="342900" indent="-342900">
                  <a:buFont typeface="+mj-lt"/>
                  <a:buAutoNum type="arabicPeriod"/>
                </a:pPr>
                <a:r>
                  <a:rPr lang="zh-CN" altLang="en-US" b="1" dirty="0">
                    <a:latin typeface="Times New Roman" panose="02020603050405020304" pitchFamily="18" charset="0"/>
                    <a:cs typeface="Times New Roman" panose="02020603050405020304" pitchFamily="18" charset="0"/>
                  </a:rPr>
                  <a:t>Improvement: </a:t>
                </a:r>
                <a:endParaRPr lang="en-US" altLang="zh-CN" b="1"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If the new state has a better solution, the new state is accepted as the current state and the process continues.</a:t>
                </a:r>
              </a:p>
            </p:txBody>
          </p:sp>
        </mc:Choice>
        <mc:Fallback xmlns="">
          <p:sp>
            <p:nvSpPr>
              <p:cNvPr id="4" name="文本框 3">
                <a:extLst>
                  <a:ext uri="{FF2B5EF4-FFF2-40B4-BE49-F238E27FC236}">
                    <a16:creationId xmlns:a16="http://schemas.microsoft.com/office/drawing/2014/main" id="{C39D5499-0540-487C-45E0-5031703EA578}"/>
                  </a:ext>
                </a:extLst>
              </p:cNvPr>
              <p:cNvSpPr txBox="1">
                <a:spLocks noRot="1" noChangeAspect="1" noMove="1" noResize="1" noEditPoints="1" noAdjustHandles="1" noChangeArrowheads="1" noChangeShapeType="1" noTextEdit="1"/>
              </p:cNvSpPr>
              <p:nvPr/>
            </p:nvSpPr>
            <p:spPr>
              <a:xfrm>
                <a:off x="498977" y="1681325"/>
                <a:ext cx="5397500" cy="4533613"/>
              </a:xfrm>
              <a:prstGeom prst="rect">
                <a:avLst/>
              </a:prstGeom>
              <a:blipFill>
                <a:blip r:embed="rId2"/>
                <a:stretch>
                  <a:fillRect l="-791" t="-806" r="-1243" b="-121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3973D30F-C154-C45B-4841-87E7A75916DF}"/>
              </a:ext>
            </a:extLst>
          </p:cNvPr>
          <p:cNvSpPr txBox="1"/>
          <p:nvPr/>
        </p:nvSpPr>
        <p:spPr>
          <a:xfrm>
            <a:off x="6295525" y="1681325"/>
            <a:ext cx="5074318" cy="4247317"/>
          </a:xfrm>
          <a:prstGeom prst="rect">
            <a:avLst/>
          </a:prstGeom>
          <a:noFill/>
        </p:spPr>
        <p:txBody>
          <a:bodyPr wrap="square">
            <a:spAutoFit/>
          </a:bodyPr>
          <a:lstStyle/>
          <a:p>
            <a:pPr marL="342900" indent="-342900">
              <a:buFont typeface="+mj-lt"/>
              <a:buAutoNum type="arabicPeriod" startAt="5"/>
            </a:pPr>
            <a:r>
              <a:rPr lang="zh-CN" altLang="en-US" b="1" dirty="0">
                <a:latin typeface="Times New Roman" panose="02020603050405020304" pitchFamily="18" charset="0"/>
                <a:cs typeface="Times New Roman" panose="02020603050405020304" pitchFamily="18" charset="0"/>
              </a:rPr>
              <a:t>Termination: </a:t>
            </a:r>
            <a:endParaRPr lang="en-US" altLang="zh-CN" b="1"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The process terminates when all neighbors of the current state have equal or larger residue sizes.</a:t>
            </a:r>
          </a:p>
          <a:p>
            <a:pPr marL="342900" indent="-342900">
              <a:buFont typeface="+mj-lt"/>
              <a:buAutoNum type="arabicPeriod" startAt="5"/>
            </a:pPr>
            <a:r>
              <a:rPr lang="zh-CN" altLang="en-US" b="1" dirty="0">
                <a:latin typeface="Times New Roman" panose="02020603050405020304" pitchFamily="18" charset="0"/>
                <a:cs typeface="Times New Roman" panose="02020603050405020304" pitchFamily="18" charset="0"/>
              </a:rPr>
              <a:t>Neighborhood constraints: </a:t>
            </a:r>
            <a:endParaRPr lang="en-US" altLang="zh-CN" b="1"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Two maximal cliques of different sizes are considered neighbors if they share exactly one fewer vertex than their size difference.</a:t>
            </a:r>
          </a:p>
          <a:p>
            <a:pPr marL="342900" indent="-342900">
              <a:buFont typeface="+mj-lt"/>
              <a:buAutoNum type="arabicPeriod" startAt="5"/>
            </a:pPr>
            <a:r>
              <a:rPr lang="zh-CN" altLang="en-US" b="1" dirty="0">
                <a:latin typeface="Times New Roman" panose="02020603050405020304" pitchFamily="18" charset="0"/>
                <a:cs typeface="Times New Roman" panose="02020603050405020304" pitchFamily="18" charset="0"/>
              </a:rPr>
              <a:t>Selective removal: </a:t>
            </a:r>
            <a:endParaRPr lang="en-US" altLang="zh-CN" b="1"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The state transition procedure selectively removes one vertex from the maximal clique of the current state </a:t>
            </a:r>
            <a:endParaRPr lang="en-US" altLang="zh-CN"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altLang="zh-CN" dirty="0">
                <a:latin typeface="Times New Roman" panose="02020603050405020304" pitchFamily="18" charset="0"/>
                <a:cs typeface="Times New Roman" panose="02020603050405020304" pitchFamily="18" charset="0"/>
              </a:rPr>
              <a:t>Then </a:t>
            </a:r>
            <a:r>
              <a:rPr lang="zh-CN" altLang="en-US" dirty="0">
                <a:latin typeface="Times New Roman" panose="02020603050405020304" pitchFamily="18" charset="0"/>
                <a:cs typeface="Times New Roman" panose="02020603050405020304" pitchFamily="18" charset="0"/>
              </a:rPr>
              <a:t>expands it to obtain another maximal clique which satisfies the neighborhood constraints.</a:t>
            </a:r>
          </a:p>
        </p:txBody>
      </p:sp>
    </p:spTree>
    <p:extLst>
      <p:ext uri="{BB962C8B-B14F-4D97-AF65-F5344CB8AC3E}">
        <p14:creationId xmlns:p14="http://schemas.microsoft.com/office/powerpoint/2010/main" val="19958314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5">
            <a:extLst>
              <a:ext uri="{FF2B5EF4-FFF2-40B4-BE49-F238E27FC236}">
                <a16:creationId xmlns:a16="http://schemas.microsoft.com/office/drawing/2014/main" id="{DD922318-86F5-9C84-8D8C-9B772540F7B7}"/>
              </a:ext>
            </a:extLst>
          </p:cNvPr>
          <p:cNvSpPr txBox="1">
            <a:spLocks/>
          </p:cNvSpPr>
          <p:nvPr/>
        </p:nvSpPr>
        <p:spPr>
          <a:xfrm>
            <a:off x="2048095" y="3153111"/>
            <a:ext cx="8599853" cy="551777"/>
          </a:xfrm>
          <a:prstGeom prst="rect">
            <a:avLst/>
          </a:prstGeom>
        </p:spPr>
        <p:txBody>
          <a:bodyPr anchor="b">
            <a:normAutofit fontScale="47500" lnSpcReduction="20000"/>
          </a:bodyPr>
          <a:lstStyle>
            <a:lvl1pPr marL="0" indent="0" algn="l" defTabSz="914400" rtl="0" eaLnBrk="1" latinLnBrk="0" hangingPunct="1">
              <a:lnSpc>
                <a:spcPct val="90000"/>
              </a:lnSpc>
              <a:spcBef>
                <a:spcPct val="0"/>
              </a:spcBef>
              <a:buFont typeface="Arial" pitchFamily="34" charset="0"/>
              <a:buNone/>
              <a:defRPr lang="zh-CN" sz="5400" b="1" kern="1200">
                <a:solidFill>
                  <a:schemeClr val="tx1"/>
                </a:solidFill>
                <a:latin typeface="Microsoft YaHei" panose="020B0503020204020204" pitchFamily="34" charset="-122"/>
                <a:ea typeface="Microsoft YaHei" panose="020B0503020204020204" pitchFamily="34" charset="-122"/>
                <a:cs typeface="+mj-cs"/>
              </a:defRPr>
            </a:lvl1pPr>
          </a:lstStyle>
          <a:p>
            <a:pPr algn="ctr"/>
            <a:r>
              <a:rPr lang="en-US" altLang="zh-CN" sz="8700" dirty="0">
                <a:latin typeface="Times New Roman" panose="02020603050405020304" pitchFamily="18" charset="0"/>
                <a:cs typeface="Times New Roman" panose="02020603050405020304" pitchFamily="18" charset="0"/>
              </a:rPr>
              <a:t>C</a:t>
            </a:r>
            <a:r>
              <a:rPr lang="en-US" altLang="zh-CN" sz="6700" dirty="0">
                <a:latin typeface="Times New Roman" panose="02020603050405020304" pitchFamily="18" charset="0"/>
                <a:cs typeface="Times New Roman" panose="02020603050405020304" pitchFamily="18" charset="0"/>
              </a:rPr>
              <a:t>ONCLUSION</a:t>
            </a:r>
            <a:endParaRPr lang="en-US" altLang="en-US" sz="5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600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5">
            <a:extLst>
              <a:ext uri="{FF2B5EF4-FFF2-40B4-BE49-F238E27FC236}">
                <a16:creationId xmlns:a16="http://schemas.microsoft.com/office/drawing/2014/main" id="{DD922318-86F5-9C84-8D8C-9B772540F7B7}"/>
              </a:ext>
            </a:extLst>
          </p:cNvPr>
          <p:cNvSpPr txBox="1">
            <a:spLocks/>
          </p:cNvSpPr>
          <p:nvPr/>
        </p:nvSpPr>
        <p:spPr>
          <a:xfrm>
            <a:off x="776076" y="2383276"/>
            <a:ext cx="10998200" cy="1507787"/>
          </a:xfrm>
          <a:prstGeom prst="rect">
            <a:avLst/>
          </a:prstGeom>
        </p:spPr>
        <p:txBody>
          <a:bodyPr anchor="b">
            <a:normAutofit lnSpcReduction="10000"/>
          </a:bodyPr>
          <a:lstStyle>
            <a:lvl1pPr marL="0" indent="0" algn="l" defTabSz="914400" rtl="0" eaLnBrk="1" latinLnBrk="0" hangingPunct="1">
              <a:lnSpc>
                <a:spcPct val="90000"/>
              </a:lnSpc>
              <a:spcBef>
                <a:spcPct val="0"/>
              </a:spcBef>
              <a:buFont typeface="Arial" pitchFamily="34" charset="0"/>
              <a:buNone/>
              <a:defRPr lang="zh-CN" sz="5400" b="1" kern="1200">
                <a:solidFill>
                  <a:schemeClr val="tx1"/>
                </a:solidFill>
                <a:latin typeface="Microsoft YaHei" panose="020B0503020204020204" pitchFamily="34" charset="-122"/>
                <a:ea typeface="Microsoft YaHei" panose="020B0503020204020204" pitchFamily="34" charset="-122"/>
                <a:cs typeface="+mj-cs"/>
              </a:defRPr>
            </a:lvl1pPr>
          </a:lstStyle>
          <a:p>
            <a:pPr algn="ctr"/>
            <a:r>
              <a:rPr lang="en-US" altLang="zh-CN" sz="4000" dirty="0">
                <a:latin typeface="Times New Roman" panose="02020603050405020304" pitchFamily="18" charset="0"/>
                <a:cs typeface="Times New Roman" panose="02020603050405020304" pitchFamily="18" charset="0"/>
              </a:rPr>
              <a:t>S</a:t>
            </a:r>
            <a:r>
              <a:rPr lang="en-US" altLang="zh-CN" sz="3200" dirty="0">
                <a:latin typeface="Times New Roman" panose="02020603050405020304" pitchFamily="18" charset="0"/>
                <a:cs typeface="Times New Roman" panose="02020603050405020304" pitchFamily="18" charset="0"/>
              </a:rPr>
              <a:t>ECTION</a:t>
            </a:r>
            <a:r>
              <a:rPr lang="en-US" altLang="zh-CN" sz="4000" dirty="0">
                <a:latin typeface="Times New Roman" panose="02020603050405020304" pitchFamily="18" charset="0"/>
                <a:cs typeface="Times New Roman" panose="02020603050405020304" pitchFamily="18" charset="0"/>
              </a:rPr>
              <a:t>7</a:t>
            </a:r>
          </a:p>
          <a:p>
            <a:pPr algn="ctr"/>
            <a:r>
              <a:rPr lang="en-US" altLang="zh-CN" sz="3200" dirty="0">
                <a:latin typeface="Times New Roman" panose="02020603050405020304" pitchFamily="18" charset="0"/>
                <a:cs typeface="Times New Roman" panose="02020603050405020304" pitchFamily="18" charset="0"/>
              </a:rPr>
              <a:t>E</a:t>
            </a:r>
            <a:r>
              <a:rPr lang="en-US" altLang="zh-CN" sz="2400" dirty="0">
                <a:latin typeface="Times New Roman" panose="02020603050405020304" pitchFamily="18" charset="0"/>
                <a:cs typeface="Times New Roman" panose="02020603050405020304" pitchFamily="18" charset="0"/>
              </a:rPr>
              <a:t>XACT</a:t>
            </a:r>
            <a:r>
              <a:rPr lang="en-US" altLang="zh-CN" sz="3200" dirty="0">
                <a:latin typeface="Times New Roman" panose="02020603050405020304" pitchFamily="18" charset="0"/>
                <a:cs typeface="Times New Roman" panose="02020603050405020304" pitchFamily="18" charset="0"/>
              </a:rPr>
              <a:t> A</a:t>
            </a:r>
            <a:r>
              <a:rPr lang="en-US" altLang="zh-CN" sz="2400" dirty="0">
                <a:latin typeface="Times New Roman" panose="02020603050405020304" pitchFamily="18" charset="0"/>
                <a:cs typeface="Times New Roman" panose="02020603050405020304" pitchFamily="18" charset="0"/>
              </a:rPr>
              <a:t>ND</a:t>
            </a:r>
            <a:r>
              <a:rPr lang="en-US" altLang="zh-CN" sz="3200" dirty="0">
                <a:latin typeface="Times New Roman" panose="02020603050405020304" pitchFamily="18" charset="0"/>
                <a:cs typeface="Times New Roman" panose="02020603050405020304" pitchFamily="18" charset="0"/>
              </a:rPr>
              <a:t> I</a:t>
            </a:r>
            <a:r>
              <a:rPr lang="en-US" altLang="zh-CN" sz="2400" dirty="0">
                <a:latin typeface="Times New Roman" panose="02020603050405020304" pitchFamily="18" charset="0"/>
                <a:cs typeface="Times New Roman" panose="02020603050405020304" pitchFamily="18" charset="0"/>
              </a:rPr>
              <a:t>NEXACT</a:t>
            </a:r>
            <a:r>
              <a:rPr lang="en-US" altLang="zh-CN" sz="3200" dirty="0">
                <a:latin typeface="Times New Roman" panose="02020603050405020304" pitchFamily="18" charset="0"/>
                <a:cs typeface="Times New Roman" panose="02020603050405020304" pitchFamily="18" charset="0"/>
              </a:rPr>
              <a:t> G</a:t>
            </a:r>
            <a:r>
              <a:rPr lang="en-US" altLang="zh-CN" sz="2400" dirty="0">
                <a:latin typeface="Times New Roman" panose="02020603050405020304" pitchFamily="18" charset="0"/>
                <a:cs typeface="Times New Roman" panose="02020603050405020304" pitchFamily="18" charset="0"/>
              </a:rPr>
              <a:t>RAPH</a:t>
            </a:r>
            <a:r>
              <a:rPr lang="en-US" altLang="zh-CN" sz="3200" dirty="0">
                <a:latin typeface="Times New Roman" panose="02020603050405020304" pitchFamily="18" charset="0"/>
                <a:cs typeface="Times New Roman" panose="02020603050405020304" pitchFamily="18" charset="0"/>
              </a:rPr>
              <a:t>M</a:t>
            </a:r>
            <a:r>
              <a:rPr lang="en-US" altLang="zh-CN" sz="2400" dirty="0">
                <a:latin typeface="Times New Roman" panose="02020603050405020304" pitchFamily="18" charset="0"/>
                <a:cs typeface="Times New Roman" panose="02020603050405020304" pitchFamily="18" charset="0"/>
              </a:rPr>
              <a:t>ATCHING</a:t>
            </a:r>
            <a:br>
              <a:rPr lang="en-US" altLang="zh-CN" sz="3200" dirty="0">
                <a:latin typeface="Times New Roman" panose="02020603050405020304" pitchFamily="18" charset="0"/>
                <a:cs typeface="Times New Roman" panose="02020603050405020304" pitchFamily="18" charset="0"/>
              </a:rPr>
            </a:br>
            <a:r>
              <a:rPr lang="en-US" altLang="zh-CN" sz="3200" dirty="0">
                <a:latin typeface="Times New Roman" panose="02020603050405020304" pitchFamily="18" charset="0"/>
                <a:cs typeface="Times New Roman" panose="02020603050405020304" pitchFamily="18" charset="0"/>
              </a:rPr>
              <a:t>M</a:t>
            </a:r>
            <a:r>
              <a:rPr lang="en-US" altLang="zh-CN" sz="2400" dirty="0">
                <a:latin typeface="Times New Roman" panose="02020603050405020304" pitchFamily="18" charset="0"/>
                <a:cs typeface="Times New Roman" panose="02020603050405020304" pitchFamily="18" charset="0"/>
              </a:rPr>
              <a:t>ETHODOLOGY</a:t>
            </a:r>
            <a:r>
              <a:rPr lang="en-US" altLang="zh-CN" sz="3200" dirty="0">
                <a:latin typeface="Times New Roman" panose="02020603050405020304" pitchFamily="18" charset="0"/>
                <a:cs typeface="Times New Roman" panose="02020603050405020304" pitchFamily="18" charset="0"/>
              </a:rPr>
              <a:t> A</a:t>
            </a:r>
            <a:r>
              <a:rPr lang="en-US" altLang="zh-CN" sz="2400" dirty="0">
                <a:latin typeface="Times New Roman" panose="02020603050405020304" pitchFamily="18" charset="0"/>
                <a:cs typeface="Times New Roman" panose="02020603050405020304" pitchFamily="18" charset="0"/>
              </a:rPr>
              <a:t>ND</a:t>
            </a:r>
            <a:r>
              <a:rPr lang="en-US" altLang="zh-CN" sz="3200" dirty="0">
                <a:latin typeface="Times New Roman" panose="02020603050405020304" pitchFamily="18" charset="0"/>
                <a:cs typeface="Times New Roman" panose="02020603050405020304" pitchFamily="18" charset="0"/>
              </a:rPr>
              <a:t> A</a:t>
            </a:r>
            <a:r>
              <a:rPr lang="en-US" altLang="zh-CN" sz="2400" dirty="0">
                <a:latin typeface="Times New Roman" panose="02020603050405020304" pitchFamily="18" charset="0"/>
                <a:cs typeface="Times New Roman" panose="02020603050405020304" pitchFamily="18" charset="0"/>
              </a:rPr>
              <a:t>PPLICATIONS</a:t>
            </a: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1467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err="1"/>
              <a:t>QiuWentao</a:t>
            </a:r>
            <a:endParaRPr lang="zh-CN" altLang="en-US" dirty="0"/>
          </a:p>
        </p:txBody>
      </p:sp>
      <p:sp>
        <p:nvSpPr>
          <p:cNvPr id="7" name="文本框 6">
            <a:extLst>
              <a:ext uri="{FF2B5EF4-FFF2-40B4-BE49-F238E27FC236}">
                <a16:creationId xmlns:a16="http://schemas.microsoft.com/office/drawing/2014/main" id="{C7E21CE0-D5AA-957F-156E-1C4F0F98C23A}"/>
              </a:ext>
            </a:extLst>
          </p:cNvPr>
          <p:cNvSpPr txBox="1"/>
          <p:nvPr/>
        </p:nvSpPr>
        <p:spPr>
          <a:xfrm>
            <a:off x="5363158" y="3136612"/>
            <a:ext cx="2734093" cy="584775"/>
          </a:xfrm>
          <a:prstGeom prst="rect">
            <a:avLst/>
          </a:prstGeom>
          <a:noFill/>
        </p:spPr>
        <p:txBody>
          <a:bodyPr wrap="square">
            <a:spAutoFit/>
          </a:bodyPr>
          <a:lstStyle/>
          <a:p>
            <a:r>
              <a:rPr lang="en-US" altLang="zh-CN" sz="3200" dirty="0">
                <a:solidFill>
                  <a:schemeClr val="bg1">
                    <a:lumMod val="20000"/>
                    <a:lumOff val="80000"/>
                  </a:schemeClr>
                </a:solidFill>
                <a:latin typeface="Times New Roman" panose="02020603050405020304" pitchFamily="18" charset="0"/>
                <a:cs typeface="Times New Roman" panose="02020603050405020304" pitchFamily="18" charset="0"/>
              </a:rPr>
              <a:t>T</a:t>
            </a:r>
            <a:r>
              <a:rPr lang="en-US" altLang="zh-CN" sz="2400" dirty="0">
                <a:solidFill>
                  <a:schemeClr val="bg1">
                    <a:lumMod val="20000"/>
                    <a:lumOff val="80000"/>
                  </a:schemeClr>
                </a:solidFill>
                <a:latin typeface="Times New Roman" panose="02020603050405020304" pitchFamily="18" charset="0"/>
                <a:cs typeface="Times New Roman" panose="02020603050405020304" pitchFamily="18" charset="0"/>
              </a:rPr>
              <a:t>HE </a:t>
            </a:r>
            <a:r>
              <a:rPr lang="en-US" altLang="zh-CN" sz="3200" dirty="0">
                <a:solidFill>
                  <a:schemeClr val="bg1">
                    <a:lumMod val="20000"/>
                    <a:lumOff val="80000"/>
                  </a:schemeClr>
                </a:solidFill>
                <a:latin typeface="Times New Roman" panose="02020603050405020304" pitchFamily="18" charset="0"/>
                <a:cs typeface="Times New Roman" panose="02020603050405020304" pitchFamily="18" charset="0"/>
              </a:rPr>
              <a:t>E</a:t>
            </a:r>
            <a:r>
              <a:rPr lang="en-US" altLang="zh-CN" sz="2400" dirty="0">
                <a:solidFill>
                  <a:schemeClr val="bg1">
                    <a:lumMod val="20000"/>
                    <a:lumOff val="80000"/>
                  </a:schemeClr>
                </a:solidFill>
                <a:latin typeface="Times New Roman" panose="02020603050405020304" pitchFamily="18" charset="0"/>
                <a:cs typeface="Times New Roman" panose="02020603050405020304" pitchFamily="18" charset="0"/>
              </a:rPr>
              <a:t>ND</a:t>
            </a:r>
            <a:endParaRPr lang="zh-CN" altLang="en-US" sz="2400" dirty="0">
              <a:solidFill>
                <a:schemeClr val="bg1">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4799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Exact Graph Matching</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3AA942B5-642A-942C-B843-6FAB94AB68D7}"/>
              </a:ext>
            </a:extLst>
          </p:cNvPr>
          <p:cNvSpPr txBox="1"/>
          <p:nvPr/>
        </p:nvSpPr>
        <p:spPr>
          <a:xfrm>
            <a:off x="516695" y="2054030"/>
            <a:ext cx="10161962" cy="923330"/>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Graph dissimilarity measures can be derived from the maximum common subgraph of two graphs.</a:t>
            </a:r>
            <a:endParaRPr lang="en-US" altLang="zh-CN" dirty="0">
              <a:latin typeface="Times New Roman" panose="02020603050405020304" pitchFamily="18" charset="0"/>
              <a:cs typeface="Times New Roman" panose="02020603050405020304" pitchFamily="18" charset="0"/>
            </a:endParaRPr>
          </a:p>
          <a:p>
            <a:r>
              <a:rPr lang="en-US" altLang="zh-CN" dirty="0" err="1">
                <a:latin typeface="Times New Roman" panose="02020603050405020304" pitchFamily="18" charset="0"/>
                <a:cs typeface="Times New Roman" panose="02020603050405020304" pitchFamily="18" charset="0"/>
              </a:rPr>
              <a:t>mcs</a:t>
            </a:r>
            <a:r>
              <a:rPr lang="en-US" altLang="zh-CN" dirty="0">
                <a:latin typeface="Times New Roman" panose="02020603050405020304" pitchFamily="18" charset="0"/>
                <a:cs typeface="Times New Roman" panose="02020603050405020304" pitchFamily="18" charset="0"/>
              </a:rPr>
              <a:t> is Maximum common subgraph. MCS is Minimum common subgraph.</a:t>
            </a:r>
          </a:p>
          <a:p>
            <a:endParaRPr lang="en-US" altLang="zh-CN"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D96D3150-FD36-DB5F-C049-20039332433A}"/>
              </a:ext>
            </a:extLst>
          </p:cNvPr>
          <p:cNvSpPr txBox="1"/>
          <p:nvPr/>
        </p:nvSpPr>
        <p:spPr>
          <a:xfrm>
            <a:off x="516695" y="1407699"/>
            <a:ext cx="9413688" cy="646331"/>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The aim in exact graph matching is to determine whether two graphs, or at least part of them, are identical in terms of structure and labels.</a:t>
            </a:r>
            <a:endParaRPr lang="zh-CN" altLang="en-US" dirty="0">
              <a:latin typeface="Times New Roman" panose="02020603050405020304" pitchFamily="18" charset="0"/>
              <a:cs typeface="Times New Roman" panose="02020603050405020304" pitchFamily="18" charset="0"/>
            </a:endParaRPr>
          </a:p>
        </p:txBody>
      </p:sp>
      <p:graphicFrame>
        <p:nvGraphicFramePr>
          <p:cNvPr id="12" name="表格 12">
            <a:extLst>
              <a:ext uri="{FF2B5EF4-FFF2-40B4-BE49-F238E27FC236}">
                <a16:creationId xmlns:a16="http://schemas.microsoft.com/office/drawing/2014/main" id="{D4D6C720-3C82-8FC7-C05D-79497A0A17A2}"/>
              </a:ext>
            </a:extLst>
          </p:cNvPr>
          <p:cNvGraphicFramePr>
            <a:graphicFrameLocks noGrp="1"/>
          </p:cNvGraphicFramePr>
          <p:nvPr>
            <p:extLst>
              <p:ext uri="{D42A27DB-BD31-4B8C-83A1-F6EECF244321}">
                <p14:modId xmlns:p14="http://schemas.microsoft.com/office/powerpoint/2010/main" val="162107343"/>
              </p:ext>
            </p:extLst>
          </p:nvPr>
        </p:nvGraphicFramePr>
        <p:xfrm>
          <a:off x="217891" y="2810650"/>
          <a:ext cx="11367294" cy="3463690"/>
        </p:xfrm>
        <a:graphic>
          <a:graphicData uri="http://schemas.openxmlformats.org/drawingml/2006/table">
            <a:tbl>
              <a:tblPr firstRow="1" bandRow="1">
                <a:tableStyleId>{B301B821-A1FF-4177-AEE7-76D212191A09}</a:tableStyleId>
              </a:tblPr>
              <a:tblGrid>
                <a:gridCol w="4973638">
                  <a:extLst>
                    <a:ext uri="{9D8B030D-6E8A-4147-A177-3AD203B41FA5}">
                      <a16:colId xmlns:a16="http://schemas.microsoft.com/office/drawing/2014/main" val="3761233271"/>
                    </a:ext>
                  </a:extLst>
                </a:gridCol>
                <a:gridCol w="6393656">
                  <a:extLst>
                    <a:ext uri="{9D8B030D-6E8A-4147-A177-3AD203B41FA5}">
                      <a16:colId xmlns:a16="http://schemas.microsoft.com/office/drawing/2014/main" val="3839258394"/>
                    </a:ext>
                  </a:extLst>
                </a:gridCol>
              </a:tblGrid>
              <a:tr h="212112">
                <a:tc>
                  <a:txBody>
                    <a:bodyPr/>
                    <a:lstStyle/>
                    <a:p>
                      <a:pPr algn="ctr"/>
                      <a:r>
                        <a:rPr lang="en-US" altLang="zh-CN" dirty="0">
                          <a:latin typeface="Times New Roman" panose="02020603050405020304" pitchFamily="18" charset="0"/>
                          <a:cs typeface="Times New Roman" panose="02020603050405020304" pitchFamily="18" charset="0"/>
                        </a:rPr>
                        <a:t>Distance measure</a:t>
                      </a:r>
                      <a:endParaRPr lang="zh-CN" altLang="en-US" dirty="0"/>
                    </a:p>
                  </a:txBody>
                  <a:tcPr/>
                </a:tc>
                <a:tc>
                  <a:txBody>
                    <a:bodyPr/>
                    <a:lstStyle/>
                    <a:p>
                      <a:pPr algn="ctr"/>
                      <a:r>
                        <a:rPr lang="en-US" altLang="zh-CN" sz="1800" b="1" kern="1200" dirty="0">
                          <a:solidFill>
                            <a:schemeClr val="lt1"/>
                          </a:solidFill>
                          <a:latin typeface="Times New Roman" panose="02020603050405020304" pitchFamily="18" charset="0"/>
                          <a:ea typeface="+mn-ea"/>
                          <a:cs typeface="Times New Roman" panose="02020603050405020304" pitchFamily="18" charset="0"/>
                        </a:rPr>
                        <a:t>Value</a:t>
                      </a:r>
                      <a:endParaRPr lang="zh-CN" altLang="en-US" sz="1800" b="1" kern="1200" dirty="0">
                        <a:solidFill>
                          <a:schemeClr val="lt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563629979"/>
                  </a:ext>
                </a:extLst>
              </a:tr>
              <a:tr h="636047">
                <a:tc>
                  <a:txBody>
                    <a:bodyPr/>
                    <a:lstStyle/>
                    <a:p>
                      <a:endParaRPr lang="zh-CN" altLang="en-US" dirty="0"/>
                    </a:p>
                  </a:txBody>
                  <a:tcPr>
                    <a:blipFill>
                      <a:blip r:embed="rId3"/>
                      <a:stretch>
                        <a:fillRect/>
                      </a:stretch>
                    </a:blipFill>
                  </a:tcPr>
                </a:tc>
                <a:tc>
                  <a:txBody>
                    <a:bodyPr/>
                    <a:lstStyle/>
                    <a:p>
                      <a:pPr algn="ctr"/>
                      <a:r>
                        <a:rPr lang="en-US" altLang="zh-CN" dirty="0">
                          <a:latin typeface="Times New Roman" panose="02020603050405020304" pitchFamily="18" charset="0"/>
                          <a:cs typeface="Times New Roman" panose="02020603050405020304" pitchFamily="18" charset="0"/>
                        </a:rPr>
                        <a:t>Isomorphic: 0          No Part In Common: 1</a:t>
                      </a:r>
                    </a:p>
                  </a:txBody>
                  <a:tcPr/>
                </a:tc>
                <a:extLst>
                  <a:ext uri="{0D108BD9-81ED-4DB2-BD59-A6C34878D82A}">
                    <a16:rowId xmlns:a16="http://schemas.microsoft.com/office/drawing/2014/main" val="2008769011"/>
                  </a:ext>
                </a:extLst>
              </a:tr>
              <a:tr h="546216">
                <a:tc>
                  <a:txBody>
                    <a:bodyPr/>
                    <a:lstStyle/>
                    <a:p>
                      <a:endParaRPr lang="zh-CN" altLang="en-US" dirty="0"/>
                    </a:p>
                  </a:txBody>
                  <a:tcPr>
                    <a:blipFill>
                      <a:blip r:embed="rId4"/>
                      <a:stretch>
                        <a:fillRect/>
                      </a:stretch>
                    </a:blipFill>
                  </a:tcPr>
                </a:tc>
                <a:tc>
                  <a:txBody>
                    <a:bodyPr/>
                    <a:lstStyle/>
                    <a:p>
                      <a:pPr algn="ctr"/>
                      <a:r>
                        <a:rPr lang="en-US" altLang="zh-CN" dirty="0">
                          <a:latin typeface="Times New Roman" panose="02020603050405020304" pitchFamily="18" charset="0"/>
                          <a:cs typeface="Times New Roman" panose="02020603050405020304" pitchFamily="18" charset="0"/>
                        </a:rPr>
                        <a:t>Behaves similarly to </a:t>
                      </a:r>
                      <a:r>
                        <a:rPr lang="en-US" altLang="zh-CN" dirty="0" err="1">
                          <a:latin typeface="Times New Roman" panose="02020603050405020304" pitchFamily="18" charset="0"/>
                          <a:cs typeface="Times New Roman" panose="02020603050405020304" pitchFamily="18" charset="0"/>
                        </a:rPr>
                        <a:t>d</a:t>
                      </a:r>
                      <a:r>
                        <a:rPr lang="en-US" altLang="zh-CN" sz="1100" dirty="0" err="1">
                          <a:latin typeface="Times New Roman" panose="02020603050405020304" pitchFamily="18" charset="0"/>
                          <a:cs typeface="Times New Roman" panose="02020603050405020304" pitchFamily="18" charset="0"/>
                        </a:rPr>
                        <a:t>MCS</a:t>
                      </a:r>
                      <a:r>
                        <a:rPr lang="en-US" altLang="zh-CN" sz="1100" dirty="0">
                          <a:latin typeface="Times New Roman" panose="02020603050405020304" pitchFamily="18" charset="0"/>
                          <a:cs typeface="Times New Roman" panose="02020603050405020304" pitchFamily="18" charset="0"/>
                        </a:rPr>
                        <a:t>,</a:t>
                      </a:r>
                      <a:r>
                        <a:rPr lang="zh-CN" altLang="en-US" sz="1100" dirty="0">
                          <a:latin typeface="Times New Roman" panose="02020603050405020304" pitchFamily="18" charset="0"/>
                          <a:cs typeface="Times New Roman" panose="02020603050405020304" pitchFamily="18" charset="0"/>
                        </a:rPr>
                        <a:t> </a:t>
                      </a:r>
                      <a:r>
                        <a:rPr lang="en-US" altLang="zh-CN" sz="1800" kern="1200" dirty="0">
                          <a:solidFill>
                            <a:schemeClr val="dk1"/>
                          </a:solidFill>
                          <a:latin typeface="Times New Roman" panose="02020603050405020304" pitchFamily="18" charset="0"/>
                          <a:ea typeface="+mn-ea"/>
                          <a:cs typeface="Times New Roman" panose="02020603050405020304" pitchFamily="18" charset="0"/>
                        </a:rPr>
                        <a:t>Allow for changes in the smaller graph to exert some influence on the distance measure</a:t>
                      </a:r>
                      <a:endParaRPr lang="zh-CN" altLang="en-US" sz="180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124316376"/>
                  </a:ext>
                </a:extLst>
              </a:tr>
              <a:tr h="546216">
                <a:tc>
                  <a:txBody>
                    <a:bodyPr/>
                    <a:lstStyle/>
                    <a:p>
                      <a:endParaRPr lang="zh-CN" altLang="en-US" dirty="0"/>
                    </a:p>
                  </a:txBody>
                  <a:tcPr>
                    <a:blipFill>
                      <a:blip r:embed="rId5"/>
                      <a:stretch>
                        <a:fillRect/>
                      </a:stretch>
                    </a:blipFill>
                  </a:tcPr>
                </a:tc>
                <a:tc>
                  <a:txBody>
                    <a:bodyPr/>
                    <a:lstStyle/>
                    <a:p>
                      <a:pPr algn="ctr"/>
                      <a:r>
                        <a:rPr lang="en-US" altLang="zh-CN" dirty="0">
                          <a:latin typeface="Times New Roman" panose="02020603050405020304" pitchFamily="18" charset="0"/>
                          <a:cs typeface="Times New Roman" panose="02020603050405020304" pitchFamily="18" charset="0"/>
                        </a:rPr>
                        <a:t>Similar to </a:t>
                      </a:r>
                      <a:r>
                        <a:rPr lang="en-US" altLang="zh-CN" dirty="0" err="1">
                          <a:latin typeface="Times New Roman" panose="02020603050405020304" pitchFamily="18" charset="0"/>
                          <a:cs typeface="Times New Roman" panose="02020603050405020304" pitchFamily="18" charset="0"/>
                        </a:rPr>
                        <a:t>d</a:t>
                      </a:r>
                      <a:r>
                        <a:rPr lang="en-US" altLang="zh-CN" sz="1100" kern="1200" dirty="0" err="1">
                          <a:solidFill>
                            <a:schemeClr val="dk1"/>
                          </a:solidFill>
                          <a:latin typeface="Times New Roman" panose="02020603050405020304" pitchFamily="18" charset="0"/>
                          <a:ea typeface="+mn-ea"/>
                          <a:cs typeface="Times New Roman" panose="02020603050405020304" pitchFamily="18" charset="0"/>
                        </a:rPr>
                        <a:t>WGU</a:t>
                      </a:r>
                      <a:r>
                        <a:rPr lang="en-US" altLang="zh-CN" dirty="0">
                          <a:latin typeface="Times New Roman" panose="02020603050405020304" pitchFamily="18" charset="0"/>
                          <a:cs typeface="Times New Roman" panose="02020603050405020304" pitchFamily="18" charset="0"/>
                        </a:rPr>
                        <a:t>. </a:t>
                      </a:r>
                      <a:r>
                        <a:rPr lang="en-US" altLang="zh-CN" b="0" dirty="0">
                          <a:latin typeface="Times New Roman" panose="02020603050405020304" pitchFamily="18" charset="0"/>
                          <a:cs typeface="Times New Roman" panose="02020603050405020304" pitchFamily="18" charset="0"/>
                        </a:rPr>
                        <a:t>But</a:t>
                      </a:r>
                      <a:r>
                        <a:rPr lang="en-US" altLang="zh-CN" dirty="0">
                          <a:latin typeface="Times New Roman" panose="02020603050405020304" pitchFamily="18" charset="0"/>
                          <a:cs typeface="Times New Roman" panose="02020603050405020304" pitchFamily="18" charset="0"/>
                        </a:rPr>
                        <a:t> not normalized to the interval [0, 1]</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35412422"/>
                  </a:ext>
                </a:extLst>
              </a:tr>
              <a:tr h="546216">
                <a:tc>
                  <a:txBody>
                    <a:bodyPr/>
                    <a:lstStyle/>
                    <a:p>
                      <a:endParaRPr lang="zh-CN" altLang="en-US" dirty="0"/>
                    </a:p>
                  </a:txBody>
                  <a:tcPr>
                    <a:blipFill>
                      <a:blip r:embed="rId6"/>
                      <a:stretch>
                        <a:fillRect/>
                      </a:stretch>
                    </a:blipFill>
                  </a:tcPr>
                </a:tc>
                <a:tc>
                  <a:txBody>
                    <a:bodyPr/>
                    <a:lstStyle/>
                    <a:p>
                      <a:pPr algn="ctr"/>
                      <a:r>
                        <a:rPr lang="en-US" altLang="zh-CN" sz="1800" kern="1200" dirty="0">
                          <a:solidFill>
                            <a:schemeClr val="dk1"/>
                          </a:solidFill>
                          <a:latin typeface="Times New Roman" panose="02020603050405020304" pitchFamily="18" charset="0"/>
                          <a:ea typeface="+mn-ea"/>
                          <a:cs typeface="Times New Roman" panose="02020603050405020304" pitchFamily="18" charset="0"/>
                        </a:rPr>
                        <a:t>Based on both the maximum and minimum common </a:t>
                      </a:r>
                      <a:r>
                        <a:rPr lang="en-US" altLang="zh-CN" sz="1800" kern="1200" dirty="0" err="1">
                          <a:solidFill>
                            <a:schemeClr val="dk1"/>
                          </a:solidFill>
                          <a:latin typeface="Times New Roman" panose="02020603050405020304" pitchFamily="18" charset="0"/>
                          <a:ea typeface="+mn-ea"/>
                          <a:cs typeface="Times New Roman" panose="02020603050405020304" pitchFamily="18" charset="0"/>
                        </a:rPr>
                        <a:t>supergraph</a:t>
                      </a:r>
                      <a:endParaRPr lang="zh-CN" altLang="en-US" sz="180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419663087"/>
                  </a:ext>
                </a:extLst>
              </a:tr>
              <a:tr h="729371">
                <a:tc>
                  <a:txBody>
                    <a:bodyPr/>
                    <a:lstStyle/>
                    <a:p>
                      <a:endParaRPr lang="zh-CN" altLang="en-US" dirty="0"/>
                    </a:p>
                  </a:txBody>
                  <a:tcPr>
                    <a:blipFill>
                      <a:blip r:embed="rId7"/>
                      <a:stretch>
                        <a:fillRect/>
                      </a:stretch>
                    </a:blipFill>
                  </a:tcPr>
                </a:tc>
                <a:tc>
                  <a:txBody>
                    <a:bodyPr/>
                    <a:lstStyle/>
                    <a:p>
                      <a:pPr algn="ctr"/>
                      <a:r>
                        <a:rPr lang="en-US" altLang="zh-CN" dirty="0">
                          <a:latin typeface="Times New Roman" panose="02020603050405020304" pitchFamily="18" charset="0"/>
                          <a:cs typeface="Times New Roman" panose="02020603050405020304" pitchFamily="18" charset="0"/>
                        </a:rPr>
                        <a:t>Normalized </a:t>
                      </a:r>
                      <a:r>
                        <a:rPr lang="en-US" altLang="zh-CN" dirty="0" err="1">
                          <a:latin typeface="Times New Roman" panose="02020603050405020304" pitchFamily="18" charset="0"/>
                          <a:cs typeface="Times New Roman" panose="02020603050405020304" pitchFamily="18" charset="0"/>
                        </a:rPr>
                        <a:t>d</a:t>
                      </a:r>
                      <a:r>
                        <a:rPr lang="en-US" altLang="zh-CN" sz="1100" kern="1200" dirty="0" err="1">
                          <a:solidFill>
                            <a:schemeClr val="dk1"/>
                          </a:solidFill>
                          <a:latin typeface="Times New Roman" panose="02020603050405020304" pitchFamily="18" charset="0"/>
                          <a:ea typeface="+mn-ea"/>
                          <a:cs typeface="Times New Roman" panose="02020603050405020304" pitchFamily="18" charset="0"/>
                        </a:rPr>
                        <a:t>MMCS</a:t>
                      </a:r>
                      <a:endParaRPr lang="zh-CN" altLang="en-US" dirty="0"/>
                    </a:p>
                  </a:txBody>
                  <a:tcPr/>
                </a:tc>
                <a:extLst>
                  <a:ext uri="{0D108BD9-81ED-4DB2-BD59-A6C34878D82A}">
                    <a16:rowId xmlns:a16="http://schemas.microsoft.com/office/drawing/2014/main" val="445327347"/>
                  </a:ext>
                </a:extLst>
              </a:tr>
            </a:tbl>
          </a:graphicData>
        </a:graphic>
      </p:graphicFrame>
    </p:spTree>
    <p:extLst>
      <p:ext uri="{BB962C8B-B14F-4D97-AF65-F5344CB8AC3E}">
        <p14:creationId xmlns:p14="http://schemas.microsoft.com/office/powerpoint/2010/main" val="2771859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0A5898-CFF8-123E-2545-77744E84227A}"/>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Inexact Graph Matching — </a:t>
            </a:r>
            <a:r>
              <a:rPr lang="en-US" altLang="zh-CN" sz="3200" dirty="0">
                <a:latin typeface="Times New Roman" panose="02020603050405020304" pitchFamily="18" charset="0"/>
                <a:cs typeface="Times New Roman" panose="02020603050405020304" pitchFamily="18" charset="0"/>
              </a:rPr>
              <a:t>Graph Edit Distance</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3CBB5835-DB95-C457-EE25-883E06BA9DA0}"/>
              </a:ext>
            </a:extLst>
          </p:cNvPr>
          <p:cNvSpPr txBox="1"/>
          <p:nvPr/>
        </p:nvSpPr>
        <p:spPr>
          <a:xfrm>
            <a:off x="189420" y="1644372"/>
            <a:ext cx="11717236" cy="3231654"/>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Definition:</a:t>
            </a: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A sequence of edit operations </a:t>
            </a:r>
            <a:r>
              <a:rPr lang="en-US" altLang="zh-CN"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1, . . . , </a:t>
            </a:r>
            <a:r>
              <a:rPr lang="en-US" altLang="zh-CN" dirty="0">
                <a:latin typeface="Times New Roman" panose="02020603050405020304" pitchFamily="18" charset="0"/>
                <a:cs typeface="Times New Roman" panose="02020603050405020304" pitchFamily="18" charset="0"/>
              </a:rPr>
              <a:t>ek</a:t>
            </a:r>
            <a:r>
              <a:rPr lang="zh-CN" altLang="en-US" dirty="0">
                <a:latin typeface="Times New Roman" panose="02020603050405020304" pitchFamily="18" charset="0"/>
                <a:cs typeface="Times New Roman" panose="02020603050405020304" pitchFamily="18" charset="0"/>
              </a:rPr>
              <a:t> that transform </a:t>
            </a:r>
            <a:r>
              <a:rPr lang="en-US" altLang="zh-CN"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1 into </a:t>
            </a:r>
            <a:r>
              <a:rPr lang="en-US" altLang="zh-CN"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2 is called an edit path between </a:t>
            </a:r>
            <a:r>
              <a:rPr lang="en-US" altLang="zh-CN"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1 and </a:t>
            </a:r>
            <a:r>
              <a:rPr lang="en-US" altLang="zh-CN"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2.</a:t>
            </a:r>
            <a:endParaRPr lang="en-US" altLang="zh-CN"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altLang="zh-CN" dirty="0">
                <a:latin typeface="Times New Roman" panose="02020603050405020304" pitchFamily="18" charset="0"/>
                <a:cs typeface="Times New Roman" panose="02020603050405020304" pitchFamily="18" charset="0"/>
              </a:rPr>
              <a:t>A standard set of edit operations is given by insertions, deletions, and substitutions of both nodes and edges.</a:t>
            </a:r>
          </a:p>
          <a:p>
            <a:pPr marL="800100" lvl="1" indent="-342900">
              <a:buFont typeface="+mj-lt"/>
              <a:buAutoNum type="arabicPeriod"/>
            </a:pPr>
            <a:r>
              <a:rPr lang="en-US" altLang="zh-CN" dirty="0">
                <a:latin typeface="Times New Roman" panose="02020603050405020304" pitchFamily="18" charset="0"/>
                <a:cs typeface="Times New Roman" panose="02020603050405020304" pitchFamily="18" charset="0"/>
              </a:rPr>
              <a:t>The edit distance of two graphs is defined by the minimum cost edit path between two graphs.</a:t>
            </a: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Drawbacks: </a:t>
            </a:r>
          </a:p>
          <a:p>
            <a:pPr marL="800100" lvl="1" indent="-342900">
              <a:buFont typeface="+mj-lt"/>
              <a:buAutoNum type="arabicPeriod"/>
            </a:pPr>
            <a:r>
              <a:rPr lang="en-US" altLang="zh-CN" dirty="0">
                <a:latin typeface="Times New Roman" panose="02020603050405020304" pitchFamily="18" charset="0"/>
                <a:cs typeface="Times New Roman" panose="02020603050405020304" pitchFamily="18" charset="0"/>
              </a:rPr>
              <a:t>Prior knowledge of the graphs’ labels is often inevitable for graph edit distance to be a suitable proximity measure.</a:t>
            </a:r>
          </a:p>
          <a:p>
            <a:pPr marL="800100" lvl="1" indent="-342900">
              <a:buFont typeface="+mj-lt"/>
              <a:buAutoNum type="arabicPeriod"/>
            </a:pPr>
            <a:r>
              <a:rPr lang="en-US" altLang="zh-CN" dirty="0">
                <a:latin typeface="Times New Roman" panose="02020603050405020304" pitchFamily="18" charset="0"/>
                <a:cs typeface="Times New Roman" panose="02020603050405020304" pitchFamily="18" charset="0"/>
              </a:rPr>
              <a:t>Computational complexity, which is exponential in the number of nodes of the involved graphs. </a:t>
            </a:r>
          </a:p>
          <a:p>
            <a:endParaRPr lang="en-US" altLang="zh-CN"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Limitation:</a:t>
            </a:r>
          </a:p>
          <a:p>
            <a:pPr marL="800100" lvl="1" indent="-342900">
              <a:buFont typeface="+mj-lt"/>
              <a:buAutoNum type="arabicPeriod"/>
            </a:pPr>
            <a:r>
              <a:rPr lang="en-US" altLang="zh-CN" dirty="0">
                <a:latin typeface="Times New Roman" panose="02020603050405020304" pitchFamily="18" charset="0"/>
                <a:cs typeface="Times New Roman" panose="02020603050405020304" pitchFamily="18" charset="0"/>
              </a:rPr>
              <a:t>Application of optimal algorithms for edit distance computations is limited to graphs of rather small size in practice.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460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0A5898-CFF8-123E-2545-77744E84227A}"/>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Other Inexact Graph Matching Techniques</a:t>
            </a:r>
            <a:endParaRPr lang="zh-CN" altLang="en-US" dirty="0">
              <a:latin typeface="Times New Roman" panose="02020603050405020304" pitchFamily="18" charset="0"/>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D3B23475-2DAB-3C60-D0E7-59584AF146C8}"/>
              </a:ext>
            </a:extLst>
          </p:cNvPr>
          <p:cNvGraphicFramePr>
            <a:graphicFrameLocks noGrp="1"/>
          </p:cNvGraphicFramePr>
          <p:nvPr>
            <p:extLst>
              <p:ext uri="{D42A27DB-BD31-4B8C-83A1-F6EECF244321}">
                <p14:modId xmlns:p14="http://schemas.microsoft.com/office/powerpoint/2010/main" val="1887306054"/>
              </p:ext>
            </p:extLst>
          </p:nvPr>
        </p:nvGraphicFramePr>
        <p:xfrm>
          <a:off x="204735" y="1441357"/>
          <a:ext cx="11782529" cy="4861734"/>
        </p:xfrm>
        <a:graphic>
          <a:graphicData uri="http://schemas.openxmlformats.org/drawingml/2006/table">
            <a:tbl>
              <a:tblPr>
                <a:tableStyleId>{B301B821-A1FF-4177-AEE7-76D212191A09}</a:tableStyleId>
              </a:tblPr>
              <a:tblGrid>
                <a:gridCol w="1996038">
                  <a:extLst>
                    <a:ext uri="{9D8B030D-6E8A-4147-A177-3AD203B41FA5}">
                      <a16:colId xmlns:a16="http://schemas.microsoft.com/office/drawing/2014/main" val="2910153320"/>
                    </a:ext>
                  </a:extLst>
                </a:gridCol>
                <a:gridCol w="1371883">
                  <a:extLst>
                    <a:ext uri="{9D8B030D-6E8A-4147-A177-3AD203B41FA5}">
                      <a16:colId xmlns:a16="http://schemas.microsoft.com/office/drawing/2014/main" val="1931769262"/>
                    </a:ext>
                  </a:extLst>
                </a:gridCol>
                <a:gridCol w="4196307">
                  <a:extLst>
                    <a:ext uri="{9D8B030D-6E8A-4147-A177-3AD203B41FA5}">
                      <a16:colId xmlns:a16="http://schemas.microsoft.com/office/drawing/2014/main" val="3489466011"/>
                    </a:ext>
                  </a:extLst>
                </a:gridCol>
                <a:gridCol w="1943511">
                  <a:extLst>
                    <a:ext uri="{9D8B030D-6E8A-4147-A177-3AD203B41FA5}">
                      <a16:colId xmlns:a16="http://schemas.microsoft.com/office/drawing/2014/main" val="1451030333"/>
                    </a:ext>
                  </a:extLst>
                </a:gridCol>
                <a:gridCol w="2274790">
                  <a:extLst>
                    <a:ext uri="{9D8B030D-6E8A-4147-A177-3AD203B41FA5}">
                      <a16:colId xmlns:a16="http://schemas.microsoft.com/office/drawing/2014/main" val="1101709441"/>
                    </a:ext>
                  </a:extLst>
                </a:gridCol>
              </a:tblGrid>
              <a:tr h="266729">
                <a:tc>
                  <a:txBody>
                    <a:bodyPr/>
                    <a:lstStyle/>
                    <a:p>
                      <a:pPr algn="ctr" fontAlgn="ctr"/>
                      <a:r>
                        <a:rPr lang="en-US" sz="1800" b="1" u="none" strike="noStrike" kern="1200" dirty="0">
                          <a:solidFill>
                            <a:schemeClr val="dk1"/>
                          </a:solidFill>
                          <a:effectLst/>
                          <a:latin typeface="Times New Roman" panose="02020603050405020304" pitchFamily="18" charset="0"/>
                          <a:ea typeface="+mn-ea"/>
                          <a:cs typeface="Times New Roman" panose="02020603050405020304" pitchFamily="18" charset="0"/>
                        </a:rPr>
                        <a:t>Name</a:t>
                      </a:r>
                    </a:p>
                  </a:txBody>
                  <a:tcPr marL="2569" marR="2569" marT="2569" marB="0" anchor="ctr"/>
                </a:tc>
                <a:tc>
                  <a:txBody>
                    <a:bodyPr/>
                    <a:lstStyle/>
                    <a:p>
                      <a:pPr algn="ctr" fontAlgn="ctr"/>
                      <a:r>
                        <a:rPr lang="en-US" sz="1400" b="1" u="none" strike="noStrike" kern="1200" dirty="0">
                          <a:solidFill>
                            <a:schemeClr val="dk1"/>
                          </a:solidFill>
                          <a:effectLst/>
                          <a:latin typeface="Times New Roman" panose="02020603050405020304" pitchFamily="18" charset="0"/>
                          <a:ea typeface="+mn-ea"/>
                          <a:cs typeface="Times New Roman" panose="02020603050405020304" pitchFamily="18" charset="0"/>
                        </a:rPr>
                        <a:t>Idea</a:t>
                      </a:r>
                    </a:p>
                  </a:txBody>
                  <a:tcPr marL="2569" marR="2569" marT="2569" marB="0" anchor="ctr"/>
                </a:tc>
                <a:tc>
                  <a:txBody>
                    <a:bodyPr/>
                    <a:lstStyle/>
                    <a:p>
                      <a:pPr algn="ctr" fontAlgn="ctr"/>
                      <a:r>
                        <a:rPr lang="en-US" sz="1400" b="1" u="none" strike="noStrike" kern="1200" dirty="0">
                          <a:solidFill>
                            <a:schemeClr val="dk1"/>
                          </a:solidFill>
                          <a:effectLst/>
                          <a:latin typeface="Times New Roman" panose="02020603050405020304" pitchFamily="18" charset="0"/>
                          <a:ea typeface="+mn-ea"/>
                          <a:cs typeface="Times New Roman" panose="02020603050405020304" pitchFamily="18" charset="0"/>
                        </a:rPr>
                        <a:t>Algorithm</a:t>
                      </a:r>
                    </a:p>
                  </a:txBody>
                  <a:tcPr marL="2569" marR="2569" marT="2569" marB="0" anchor="ctr"/>
                </a:tc>
                <a:tc>
                  <a:txBody>
                    <a:bodyPr/>
                    <a:lstStyle/>
                    <a:p>
                      <a:pPr algn="ctr" fontAlgn="ctr"/>
                      <a:r>
                        <a:rPr lang="en-US" altLang="zh-CN" sz="1400" b="1" u="none" strike="noStrike" kern="1200" dirty="0">
                          <a:solidFill>
                            <a:schemeClr val="dk1"/>
                          </a:solidFill>
                          <a:effectLst/>
                          <a:latin typeface="Times New Roman" panose="02020603050405020304" pitchFamily="18" charset="0"/>
                          <a:ea typeface="+mn-ea"/>
                          <a:cs typeface="Times New Roman" panose="02020603050405020304" pitchFamily="18" charset="0"/>
                        </a:rPr>
                        <a:t>Advantage</a:t>
                      </a:r>
                      <a:endParaRPr lang="en-US" sz="14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2569" marR="2569" marT="2569" marB="0" anchor="ctr"/>
                </a:tc>
                <a:tc>
                  <a:txBody>
                    <a:bodyPr/>
                    <a:lstStyle/>
                    <a:p>
                      <a:pPr algn="ctr" fontAlgn="ctr"/>
                      <a:r>
                        <a:rPr lang="en-US" altLang="zh-CN" sz="1400" b="1" u="none" strike="noStrike" kern="1200" dirty="0">
                          <a:solidFill>
                            <a:schemeClr val="dk1"/>
                          </a:solidFill>
                          <a:effectLst/>
                          <a:latin typeface="Times New Roman" panose="02020603050405020304" pitchFamily="18" charset="0"/>
                          <a:ea typeface="+mn-ea"/>
                          <a:cs typeface="Times New Roman" panose="02020603050405020304" pitchFamily="18" charset="0"/>
                        </a:rPr>
                        <a:t>Limitation</a:t>
                      </a:r>
                      <a:endParaRPr lang="en-US" sz="1400" b="1"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txBody>
                  <a:tcPr marL="2569" marR="2569" marT="2569" marB="0" anchor="ctr"/>
                </a:tc>
                <a:extLst>
                  <a:ext uri="{0D108BD9-81ED-4DB2-BD59-A6C34878D82A}">
                    <a16:rowId xmlns:a16="http://schemas.microsoft.com/office/drawing/2014/main" val="4153228679"/>
                  </a:ext>
                </a:extLst>
              </a:tr>
              <a:tr h="707152">
                <a:tc>
                  <a:txBody>
                    <a:bodyPr/>
                    <a:lstStyle/>
                    <a:p>
                      <a:pPr algn="ctr" fontAlgn="ctr"/>
                      <a:r>
                        <a:rPr 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rPr>
                        <a:t>Artificial Neural Networks</a:t>
                      </a:r>
                    </a:p>
                  </a:txBody>
                  <a:tcPr marL="2569" marR="2569" marT="2569" marB="0" anchor="ctr"/>
                </a:tc>
                <a:tc>
                  <a:txBody>
                    <a:bodyPr/>
                    <a:lstStyle/>
                    <a:p>
                      <a:pPr algn="ctr" fontAlgn="ctr"/>
                      <a:r>
                        <a:rPr 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rPr>
                        <a:t>Use of neural networks for </a:t>
                      </a:r>
                      <a:br>
                        <a:rPr 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rPr>
                      </a:br>
                      <a:r>
                        <a:rPr 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rPr>
                        <a:t>error-tolerant graph matching</a:t>
                      </a:r>
                    </a:p>
                  </a:txBody>
                  <a:tcPr marL="2569" marR="2569" marT="2569" marB="0" anchor="ctr"/>
                </a:tc>
                <a:tc>
                  <a:txBody>
                    <a:bodyPr/>
                    <a:lstStyle/>
                    <a:p>
                      <a:pPr algn="ctr" fontAlgn="ctr"/>
                      <a:r>
                        <a:rPr lang="en-US" sz="1200" u="none" strike="noStrike" kern="1200">
                          <a:solidFill>
                            <a:schemeClr val="dk1"/>
                          </a:solidFill>
                          <a:effectLst/>
                          <a:latin typeface="Times New Roman" panose="02020603050405020304" pitchFamily="18" charset="0"/>
                          <a:ea typeface="+mn-ea"/>
                          <a:cs typeface="Times New Roman" panose="02020603050405020304" pitchFamily="18" charset="0"/>
                        </a:rPr>
                        <a:t>Utilizes Hopfield networks to minimize energy criteria </a:t>
                      </a:r>
                      <a:br>
                        <a:rPr lang="en-US" sz="1200" u="none" strike="noStrike" kern="1200">
                          <a:solidFill>
                            <a:schemeClr val="dk1"/>
                          </a:solidFill>
                          <a:effectLst/>
                          <a:latin typeface="Times New Roman" panose="02020603050405020304" pitchFamily="18" charset="0"/>
                          <a:ea typeface="+mn-ea"/>
                          <a:cs typeface="Times New Roman" panose="02020603050405020304" pitchFamily="18" charset="0"/>
                        </a:rPr>
                      </a:br>
                      <a:r>
                        <a:rPr lang="en-US" sz="1200" u="none" strike="noStrike" kern="1200">
                          <a:solidFill>
                            <a:schemeClr val="dk1"/>
                          </a:solidFill>
                          <a:effectLst/>
                          <a:latin typeface="Times New Roman" panose="02020603050405020304" pitchFamily="18" charset="0"/>
                          <a:ea typeface="+mn-ea"/>
                          <a:cs typeface="Times New Roman" panose="02020603050405020304" pitchFamily="18" charset="0"/>
                        </a:rPr>
                        <a:t>and compatibility coefficients to evaluate matches. </a:t>
                      </a:r>
                      <a:br>
                        <a:rPr lang="en-US" sz="1200" u="none" strike="noStrike" kern="1200">
                          <a:solidFill>
                            <a:schemeClr val="dk1"/>
                          </a:solidFill>
                          <a:effectLst/>
                          <a:latin typeface="Times New Roman" panose="02020603050405020304" pitchFamily="18" charset="0"/>
                          <a:ea typeface="+mn-ea"/>
                          <a:cs typeface="Times New Roman" panose="02020603050405020304" pitchFamily="18" charset="0"/>
                        </a:rPr>
                      </a:br>
                      <a:r>
                        <a:rPr lang="en-US" sz="1200" u="none" strike="noStrike" kern="1200">
                          <a:solidFill>
                            <a:schemeClr val="dk1"/>
                          </a:solidFill>
                          <a:effectLst/>
                          <a:latin typeface="Times New Roman" panose="02020603050405020304" pitchFamily="18" charset="0"/>
                          <a:ea typeface="+mn-ea"/>
                          <a:cs typeface="Times New Roman" panose="02020603050405020304" pitchFamily="18" charset="0"/>
                        </a:rPr>
                        <a:t>Optimization stabilized with </a:t>
                      </a:r>
                      <a:br>
                        <a:rPr lang="en-US" sz="1200" u="none" strike="noStrike" kern="1200">
                          <a:solidFill>
                            <a:schemeClr val="dk1"/>
                          </a:solidFill>
                          <a:effectLst/>
                          <a:latin typeface="Times New Roman" panose="02020603050405020304" pitchFamily="18" charset="0"/>
                          <a:ea typeface="+mn-ea"/>
                          <a:cs typeface="Times New Roman" panose="02020603050405020304" pitchFamily="18" charset="0"/>
                        </a:rPr>
                      </a:br>
                      <a:r>
                        <a:rPr lang="en-US" sz="1200" u="none" strike="noStrike" kern="1200">
                          <a:solidFill>
                            <a:schemeClr val="dk1"/>
                          </a:solidFill>
                          <a:effectLst/>
                          <a:latin typeface="Times New Roman" panose="02020603050405020304" pitchFamily="18" charset="0"/>
                          <a:ea typeface="+mn-ea"/>
                          <a:cs typeface="Times New Roman" panose="02020603050405020304" pitchFamily="18" charset="0"/>
                        </a:rPr>
                        <a:t>Potts MFT or self-organizing Hopfield network. </a:t>
                      </a:r>
                    </a:p>
                  </a:txBody>
                  <a:tcPr marL="2569" marR="2569" marT="2569" marB="0" anchor="ctr"/>
                </a:tc>
                <a:tc>
                  <a:txBody>
                    <a:bodyPr/>
                    <a:lstStyle/>
                    <a:p>
                      <a:pPr algn="ctr" fontAlgn="ctr"/>
                      <a:r>
                        <a:rPr lang="en-US" sz="1200" u="none" strike="noStrike" kern="1200">
                          <a:solidFill>
                            <a:schemeClr val="dk1"/>
                          </a:solidFill>
                          <a:effectLst/>
                          <a:latin typeface="Times New Roman" panose="02020603050405020304" pitchFamily="18" charset="0"/>
                          <a:ea typeface="+mn-ea"/>
                          <a:cs typeface="Times New Roman" panose="02020603050405020304" pitchFamily="18" charset="0"/>
                        </a:rPr>
                        <a:t>Promising results in improving accuracy and efficiency of error-tolerant graph matching.</a:t>
                      </a:r>
                    </a:p>
                  </a:txBody>
                  <a:tcPr marL="2569" marR="2569" marT="2569" marB="0" anchor="ctr"/>
                </a:tc>
                <a:tc>
                  <a:txBody>
                    <a:bodyPr/>
                    <a:lstStyle/>
                    <a:p>
                      <a:pPr algn="ctr" fontAlgn="ctr"/>
                      <a:r>
                        <a:rPr lang="en-US" sz="1200" u="none" strike="noStrike" kern="1200">
                          <a:solidFill>
                            <a:schemeClr val="dk1"/>
                          </a:solidFill>
                          <a:effectLst/>
                          <a:latin typeface="Times New Roman" panose="02020603050405020304" pitchFamily="18" charset="0"/>
                          <a:ea typeface="+mn-ea"/>
                          <a:cs typeface="Times New Roman" panose="02020603050405020304" pitchFamily="18" charset="0"/>
                        </a:rPr>
                        <a:t>Potential challenges with training and interpreting neural networks. Limited applicability to certain types of graphs.</a:t>
                      </a:r>
                    </a:p>
                  </a:txBody>
                  <a:tcPr marL="2569" marR="2569" marT="2569" marB="0" anchor="ctr"/>
                </a:tc>
                <a:extLst>
                  <a:ext uri="{0D108BD9-81ED-4DB2-BD59-A6C34878D82A}">
                    <a16:rowId xmlns:a16="http://schemas.microsoft.com/office/drawing/2014/main" val="3037412538"/>
                  </a:ext>
                </a:extLst>
              </a:tr>
              <a:tr h="1059490">
                <a:tc>
                  <a:txBody>
                    <a:bodyPr/>
                    <a:lstStyle/>
                    <a:p>
                      <a:pPr algn="ctr" fontAlgn="ctr"/>
                      <a:r>
                        <a:rPr 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rPr>
                        <a:t>Relaxation Labeling</a:t>
                      </a:r>
                    </a:p>
                  </a:txBody>
                  <a:tcPr marL="2569" marR="2569" marT="2569" marB="0" anchor="ctr"/>
                </a:tc>
                <a:tc>
                  <a:txBody>
                    <a:bodyPr/>
                    <a:lstStyle/>
                    <a:p>
                      <a:pPr algn="ctr" fontAlgn="ctr"/>
                      <a:r>
                        <a:rPr 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rPr>
                        <a:t>Use of relaxation labeling techniques for error-tolerant graph matching</a:t>
                      </a:r>
                    </a:p>
                  </a:txBody>
                  <a:tcPr marL="2569" marR="2569" marT="2569" marB="0" anchor="ctr"/>
                </a:tc>
                <a:tc>
                  <a:txBody>
                    <a:bodyPr/>
                    <a:lstStyle/>
                    <a:p>
                      <a:pPr algn="ctr" fontAlgn="ctr"/>
                      <a:r>
                        <a:rPr 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rPr>
                        <a:t>Graph matching problem formulated as a labeling problem, with iterative refinement process using Gaussian probability distributions to model compatibility coefficients. Initial labeling based on node attributes and connectivity.</a:t>
                      </a:r>
                    </a:p>
                  </a:txBody>
                  <a:tcPr marL="2569" marR="2569" marT="2569" marB="0" anchor="ctr"/>
                </a:tc>
                <a:tc>
                  <a:txBody>
                    <a:bodyPr/>
                    <a:lstStyle/>
                    <a:p>
                      <a:pPr algn="ctr" fontAlgn="ctr"/>
                      <a:r>
                        <a:rPr lang="en-US" sz="1200" u="none" strike="noStrike" kern="1200">
                          <a:solidFill>
                            <a:schemeClr val="dk1"/>
                          </a:solidFill>
                          <a:effectLst/>
                          <a:latin typeface="Times New Roman" panose="02020603050405020304" pitchFamily="18" charset="0"/>
                          <a:ea typeface="+mn-ea"/>
                          <a:cs typeface="Times New Roman" panose="02020603050405020304" pitchFamily="18" charset="0"/>
                        </a:rPr>
                        <a:t> Extension of framework to improve accuracy and incorporate edge labels. Successful application to special kinds of graphs, such as trees .</a:t>
                      </a:r>
                    </a:p>
                  </a:txBody>
                  <a:tcPr marL="2569" marR="2569" marT="2569" marB="0" anchor="ctr"/>
                </a:tc>
                <a:tc>
                  <a:txBody>
                    <a:bodyPr/>
                    <a:lstStyle/>
                    <a:p>
                      <a:pPr algn="ctr" fontAlgn="ctr"/>
                      <a:r>
                        <a:rPr lang="en-US" sz="1200" u="none" strike="noStrike" kern="1200">
                          <a:solidFill>
                            <a:schemeClr val="dk1"/>
                          </a:solidFill>
                          <a:effectLst/>
                          <a:latin typeface="Times New Roman" panose="02020603050405020304" pitchFamily="18" charset="0"/>
                          <a:ea typeface="+mn-ea"/>
                          <a:cs typeface="Times New Roman" panose="02020603050405020304" pitchFamily="18" charset="0"/>
                        </a:rPr>
                        <a:t>Limited applicability to certain types of graphs. May require significant computation time for large graphs. Dependence on proper initialization of labeling process for accuracy.</a:t>
                      </a:r>
                    </a:p>
                  </a:txBody>
                  <a:tcPr marL="2569" marR="2569" marT="2569" marB="0" anchor="ctr"/>
                </a:tc>
                <a:extLst>
                  <a:ext uri="{0D108BD9-81ED-4DB2-BD59-A6C34878D82A}">
                    <a16:rowId xmlns:a16="http://schemas.microsoft.com/office/drawing/2014/main" val="2229305213"/>
                  </a:ext>
                </a:extLst>
              </a:tr>
              <a:tr h="707152">
                <a:tc>
                  <a:txBody>
                    <a:bodyPr/>
                    <a:lstStyle/>
                    <a:p>
                      <a:pPr algn="ctr" fontAlgn="ctr"/>
                      <a:r>
                        <a:rPr 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rPr>
                        <a:t>Spectral Methods</a:t>
                      </a:r>
                    </a:p>
                  </a:txBody>
                  <a:tcPr marL="2569" marR="2569" marT="2569" marB="0" anchor="ctr"/>
                </a:tc>
                <a:tc>
                  <a:txBody>
                    <a:bodyPr/>
                    <a:lstStyle/>
                    <a:p>
                      <a:pPr algn="ctr" fontAlgn="ctr"/>
                      <a:r>
                        <a:rPr lang="en-US" sz="1200" u="none" strike="noStrike" kern="1200">
                          <a:solidFill>
                            <a:schemeClr val="dk1"/>
                          </a:solidFill>
                          <a:effectLst/>
                          <a:latin typeface="Times New Roman" panose="02020603050405020304" pitchFamily="18" charset="0"/>
                          <a:ea typeface="+mn-ea"/>
                          <a:cs typeface="Times New Roman" panose="02020603050405020304" pitchFamily="18" charset="0"/>
                        </a:rPr>
                        <a:t>Use of spectral methods for graph matching</a:t>
                      </a:r>
                    </a:p>
                  </a:txBody>
                  <a:tcPr marL="2569" marR="2569" marT="2569" marB="0" anchor="ctr"/>
                </a:tc>
                <a:tc>
                  <a:txBody>
                    <a:bodyPr/>
                    <a:lstStyle/>
                    <a:p>
                      <a:pPr algn="ctr" fontAlgn="ctr"/>
                      <a:r>
                        <a:rPr 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rPr>
                        <a:t>Graphs represented by </a:t>
                      </a:r>
                      <a:r>
                        <a:rPr lang="en-US" sz="1200" u="none" strike="noStrike" kern="1200" dirty="0" err="1">
                          <a:solidFill>
                            <a:schemeClr val="dk1"/>
                          </a:solidFill>
                          <a:effectLst/>
                          <a:latin typeface="Times New Roman" panose="02020603050405020304" pitchFamily="18" charset="0"/>
                          <a:ea typeface="+mn-ea"/>
                          <a:cs typeface="Times New Roman" panose="02020603050405020304" pitchFamily="18" charset="0"/>
                        </a:rPr>
                        <a:t>eigendecomposition</a:t>
                      </a:r>
                      <a:r>
                        <a:rPr 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rPr>
                        <a:t> of their structural matrix, allowing matching based on derived features. </a:t>
                      </a:r>
                      <a:r>
                        <a:rPr lang="en-US" sz="1200" u="none" strike="noStrike" kern="1200" dirty="0" err="1">
                          <a:solidFill>
                            <a:schemeClr val="dk1"/>
                          </a:solidFill>
                          <a:effectLst/>
                          <a:latin typeface="Times New Roman" panose="02020603050405020304" pitchFamily="18" charset="0"/>
                          <a:ea typeface="+mn-ea"/>
                          <a:cs typeface="Times New Roman" panose="02020603050405020304" pitchFamily="18" charset="0"/>
                        </a:rPr>
                        <a:t>Eigendecomposition</a:t>
                      </a:r>
                      <a:r>
                        <a:rPr 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rPr>
                        <a:t> of adjacency or Laplacian matrix is invariant to node permutation.</a:t>
                      </a:r>
                    </a:p>
                  </a:txBody>
                  <a:tcPr marL="2569" marR="2569" marT="2569" marB="0" anchor="ctr"/>
                </a:tc>
                <a:tc>
                  <a:txBody>
                    <a:bodyPr/>
                    <a:lstStyle/>
                    <a:p>
                      <a:pPr algn="ctr" fontAlgn="ctr"/>
                      <a:r>
                        <a:rPr lang="en-US" sz="1200" u="none" strike="noStrike" kern="1200">
                          <a:solidFill>
                            <a:schemeClr val="dk1"/>
                          </a:solidFill>
                          <a:effectLst/>
                          <a:latin typeface="Times New Roman" panose="02020603050405020304" pitchFamily="18" charset="0"/>
                          <a:ea typeface="+mn-ea"/>
                          <a:cs typeface="Times New Roman" panose="02020603050405020304" pitchFamily="18" charset="0"/>
                        </a:rPr>
                        <a:t>Offers potential for efficient and accurate graph matching.</a:t>
                      </a:r>
                    </a:p>
                  </a:txBody>
                  <a:tcPr marL="2569" marR="2569" marT="2569" marB="0" anchor="ctr"/>
                </a:tc>
                <a:tc>
                  <a:txBody>
                    <a:bodyPr/>
                    <a:lstStyle/>
                    <a:p>
                      <a:pPr algn="ctr" fontAlgn="ctr"/>
                      <a:r>
                        <a:rPr 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rPr>
                        <a:t>Sensitive to structural errors such as missing or spurious nodes. Limited applicability to labeled graphs or constrained label </a:t>
                      </a:r>
                      <a:r>
                        <a:rPr lang="el-GR" sz="1200" u="none" strike="noStrike" kern="1200" dirty="0">
                          <a:solidFill>
                            <a:schemeClr val="dk1"/>
                          </a:solidFill>
                          <a:effectLst/>
                          <a:latin typeface="Times New Roman" panose="02020603050405020304" pitchFamily="18" charset="0"/>
                          <a:ea typeface="+mn-ea"/>
                          <a:cs typeface="Times New Roman" panose="02020603050405020304" pitchFamily="18" charset="0"/>
                        </a:rPr>
                        <a:t>α</a:t>
                      </a:r>
                      <a:r>
                        <a:rPr 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rPr>
                        <a:t>bets.</a:t>
                      </a:r>
                    </a:p>
                  </a:txBody>
                  <a:tcPr marL="2569" marR="2569" marT="2569" marB="0" anchor="ctr"/>
                </a:tc>
                <a:extLst>
                  <a:ext uri="{0D108BD9-81ED-4DB2-BD59-A6C34878D82A}">
                    <a16:rowId xmlns:a16="http://schemas.microsoft.com/office/drawing/2014/main" val="3578600682"/>
                  </a:ext>
                </a:extLst>
              </a:tr>
              <a:tr h="883321">
                <a:tc>
                  <a:txBody>
                    <a:bodyPr/>
                    <a:lstStyle/>
                    <a:p>
                      <a:pPr algn="ctr" fontAlgn="ctr"/>
                      <a:r>
                        <a:rPr 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rPr>
                        <a:t>Graph Kernel</a:t>
                      </a:r>
                    </a:p>
                  </a:txBody>
                  <a:tcPr marL="2569" marR="2569" marT="2569" marB="0" anchor="ctr"/>
                </a:tc>
                <a:tc>
                  <a:txBody>
                    <a:bodyPr/>
                    <a:lstStyle/>
                    <a:p>
                      <a:pPr algn="ctr" fontAlgn="ctr"/>
                      <a:r>
                        <a:rPr lang="en-US" sz="1200" u="none" strike="noStrike" kern="1200">
                          <a:solidFill>
                            <a:schemeClr val="dk1"/>
                          </a:solidFill>
                          <a:effectLst/>
                          <a:latin typeface="Times New Roman" panose="02020603050405020304" pitchFamily="18" charset="0"/>
                          <a:ea typeface="+mn-ea"/>
                          <a:cs typeface="Times New Roman" panose="02020603050405020304" pitchFamily="18" charset="0"/>
                        </a:rPr>
                        <a:t>Kernel methods for graph matching</a:t>
                      </a:r>
                    </a:p>
                  </a:txBody>
                  <a:tcPr marL="2569" marR="2569" marT="2569" marB="0" anchor="ctr"/>
                </a:tc>
                <a:tc>
                  <a:txBody>
                    <a:bodyPr/>
                    <a:lstStyle/>
                    <a:p>
                      <a:pPr algn="ctr" fontAlgn="ctr"/>
                      <a:r>
                        <a:rPr 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rPr>
                        <a:t>Convolution, random walk, and diffusion kernels used. Convolution kernels infer similarity from parts in complex objects. Random walk kernels measure similarity based on matching walks in graphs. Diffusion kernels defined with respect to a base similarity measure.</a:t>
                      </a:r>
                    </a:p>
                  </a:txBody>
                  <a:tcPr marL="2569" marR="2569" marT="2569" marB="0" anchor="ctr"/>
                </a:tc>
                <a:tc>
                  <a:txBody>
                    <a:bodyPr/>
                    <a:lstStyle/>
                    <a:p>
                      <a:pPr algn="ctr" fontAlgn="ctr"/>
                      <a:r>
                        <a:rPr 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rPr>
                        <a:t>Offers potential for efficient and accurate graph matching. Can handle continuous labels and non-identically labeled walks.</a:t>
                      </a:r>
                    </a:p>
                  </a:txBody>
                  <a:tcPr marL="2569" marR="2569" marT="2569" marB="0" anchor="ctr"/>
                </a:tc>
                <a:tc>
                  <a:txBody>
                    <a:bodyPr/>
                    <a:lstStyle/>
                    <a:p>
                      <a:pPr algn="ctr" fontAlgn="ctr"/>
                      <a:r>
                        <a:rPr lang="en-US" sz="1200" u="none" strike="noStrike" kern="1200">
                          <a:solidFill>
                            <a:schemeClr val="dk1"/>
                          </a:solidFill>
                          <a:effectLst/>
                          <a:latin typeface="Times New Roman" panose="02020603050405020304" pitchFamily="18" charset="0"/>
                          <a:ea typeface="+mn-ea"/>
                          <a:cs typeface="Times New Roman" panose="02020603050405020304" pitchFamily="18" charset="0"/>
                        </a:rPr>
                        <a:t>Kernel choice and parameter selection may impact performance. Limited applicability to certain types of graphs. Computationally intensive for large graphs. </a:t>
                      </a:r>
                    </a:p>
                  </a:txBody>
                  <a:tcPr marL="2569" marR="2569" marT="2569" marB="0" anchor="ctr"/>
                </a:tc>
                <a:extLst>
                  <a:ext uri="{0D108BD9-81ED-4DB2-BD59-A6C34878D82A}">
                    <a16:rowId xmlns:a16="http://schemas.microsoft.com/office/drawing/2014/main" val="2447724723"/>
                  </a:ext>
                </a:extLst>
              </a:tr>
              <a:tr h="1059490">
                <a:tc>
                  <a:txBody>
                    <a:bodyPr/>
                    <a:lstStyle/>
                    <a:p>
                      <a:pPr algn="ctr" fontAlgn="ctr"/>
                      <a:r>
                        <a:rPr lang="en-US" sz="1200" b="1" u="none" strike="noStrike" kern="1200" dirty="0">
                          <a:solidFill>
                            <a:schemeClr val="dk1"/>
                          </a:solidFill>
                          <a:effectLst/>
                          <a:latin typeface="Times New Roman" panose="02020603050405020304" pitchFamily="18" charset="0"/>
                          <a:ea typeface="+mn-ea"/>
                          <a:cs typeface="Times New Roman" panose="02020603050405020304" pitchFamily="18" charset="0"/>
                        </a:rPr>
                        <a:t>Miscellaneous Methods</a:t>
                      </a:r>
                    </a:p>
                  </a:txBody>
                  <a:tcPr marL="2569" marR="2569" marT="2569" marB="0" anchor="ctr"/>
                </a:tc>
                <a:tc>
                  <a:txBody>
                    <a:bodyPr/>
                    <a:lstStyle/>
                    <a:p>
                      <a:pPr algn="ctr" fontAlgn="ctr"/>
                      <a:r>
                        <a:rPr lang="en-US" sz="1200" u="none" strike="noStrike" kern="1200">
                          <a:solidFill>
                            <a:schemeClr val="dk1"/>
                          </a:solidFill>
                          <a:effectLst/>
                          <a:latin typeface="Times New Roman" panose="02020603050405020304" pitchFamily="18" charset="0"/>
                          <a:ea typeface="+mn-ea"/>
                          <a:cs typeface="Times New Roman" panose="02020603050405020304" pitchFamily="18" charset="0"/>
                        </a:rPr>
                        <a:t>Other error-tolerant graph matching methods</a:t>
                      </a:r>
                    </a:p>
                  </a:txBody>
                  <a:tcPr marL="2569" marR="2569" marT="2569" marB="0" anchor="ctr"/>
                </a:tc>
                <a:tc>
                  <a:txBody>
                    <a:bodyPr/>
                    <a:lstStyle/>
                    <a:p>
                      <a:pPr algn="ctr" fontAlgn="ctr"/>
                      <a:r>
                        <a:rPr 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rPr>
                        <a:t>EM algorithm, replicator equations, graduated assignment, random walks, least-squares and interpolation theory algorithms, random graphs</a:t>
                      </a:r>
                    </a:p>
                  </a:txBody>
                  <a:tcPr marL="2569" marR="2569" marT="2569" marB="0" anchor="ctr"/>
                </a:tc>
                <a:tc>
                  <a:txBody>
                    <a:bodyPr/>
                    <a:lstStyle/>
                    <a:p>
                      <a:pPr algn="ctr" fontAlgn="ctr"/>
                      <a:r>
                        <a:rPr 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rPr>
                        <a:t>Offers potential for efficient and accurate graph matching.</a:t>
                      </a:r>
                    </a:p>
                  </a:txBody>
                  <a:tcPr marL="2569" marR="2569" marT="2569" marB="0" anchor="ctr"/>
                </a:tc>
                <a:tc>
                  <a:txBody>
                    <a:bodyPr/>
                    <a:lstStyle/>
                    <a:p>
                      <a:pPr algn="ctr" fontAlgn="ctr"/>
                      <a:r>
                        <a:rPr lang="en-US" sz="1200" u="none" strike="noStrike" kern="1200" dirty="0">
                          <a:solidFill>
                            <a:schemeClr val="dk1"/>
                          </a:solidFill>
                          <a:effectLst/>
                          <a:latin typeface="Times New Roman" panose="02020603050405020304" pitchFamily="18" charset="0"/>
                          <a:ea typeface="+mn-ea"/>
                          <a:cs typeface="Times New Roman" panose="02020603050405020304" pitchFamily="18" charset="0"/>
                        </a:rPr>
                        <a:t>Performance may vary depending on specific algorithm and graph characteristics. Limited applicability to certain types of graphs. Computationally intensive for large graphs. </a:t>
                      </a:r>
                    </a:p>
                  </a:txBody>
                  <a:tcPr marL="2569" marR="2569" marT="2569" marB="0" anchor="ctr"/>
                </a:tc>
                <a:extLst>
                  <a:ext uri="{0D108BD9-81ED-4DB2-BD59-A6C34878D82A}">
                    <a16:rowId xmlns:a16="http://schemas.microsoft.com/office/drawing/2014/main" val="1182547000"/>
                  </a:ext>
                </a:extLst>
              </a:tr>
            </a:tbl>
          </a:graphicData>
        </a:graphic>
      </p:graphicFrame>
    </p:spTree>
    <p:extLst>
      <p:ext uri="{BB962C8B-B14F-4D97-AF65-F5344CB8AC3E}">
        <p14:creationId xmlns:p14="http://schemas.microsoft.com/office/powerpoint/2010/main" val="2476397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F0191-268A-FE08-467A-3D81AF155DE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Graph Matching for Data Mining and Information Retrieval</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7049CDA7-2382-1BAD-A4D8-1D3EAACC678D}"/>
              </a:ext>
            </a:extLst>
          </p:cNvPr>
          <p:cNvSpPr txBox="1"/>
          <p:nvPr/>
        </p:nvSpPr>
        <p:spPr>
          <a:xfrm>
            <a:off x="323849" y="1618423"/>
            <a:ext cx="11544302" cy="4247317"/>
          </a:xfrm>
          <a:prstGeom prst="rect">
            <a:avLst/>
          </a:prstGeom>
          <a:noFill/>
        </p:spPr>
        <p:txBody>
          <a:bodyPr wrap="square">
            <a:spAutoFit/>
          </a:bodyPr>
          <a:lstStyle/>
          <a:p>
            <a:pPr marL="342900" indent="-342900">
              <a:buFont typeface="+mj-lt"/>
              <a:buAutoNum type="arabicPeriod"/>
            </a:pPr>
            <a:r>
              <a:rPr lang="zh-CN" altLang="en-US" b="1" dirty="0">
                <a:latin typeface="Times New Roman" panose="02020603050405020304" pitchFamily="18" charset="0"/>
                <a:cs typeface="Times New Roman" panose="02020603050405020304" pitchFamily="18" charset="0"/>
              </a:rPr>
              <a:t>What are the limitations of the conventional subgraph isomorphism algorithm in graph-based data mining?</a:t>
            </a: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he presence of a large number of irrelevant attributes in the underlying database graph</a:t>
            </a:r>
            <a:endParaRPr lang="en-US" altLang="zh-CN"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 limited answer format</a:t>
            </a:r>
            <a:endParaRPr lang="en-US" altLang="zh-CN"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he inability to impose constraints on query attributes to model dependencies or restrictions</a:t>
            </a:r>
          </a:p>
          <a:p>
            <a:pPr marL="342900" indent="-342900">
              <a:buFont typeface="+mj-lt"/>
              <a:buAutoNum type="arabicPeriod"/>
            </a:pPr>
            <a:endParaRPr lang="zh-CN" alt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zh-CN" altLang="en-US" b="1" dirty="0">
                <a:latin typeface="Times New Roman" panose="02020603050405020304" pitchFamily="18" charset="0"/>
                <a:cs typeface="Times New Roman" panose="02020603050405020304" pitchFamily="18" charset="0"/>
              </a:rPr>
              <a:t>How does the generalized subgraph isomorphism retrieval procedure overcome these limitations?</a:t>
            </a:r>
          </a:p>
          <a:p>
            <a:pPr lvl="1"/>
            <a:r>
              <a:rPr lang="en-US" altLang="zh-CN"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y allowing for the masking out of irrelevant attributes, using variables to retrieve more specific information, and defining queries with constrained variables.</a:t>
            </a:r>
          </a:p>
          <a:p>
            <a:pPr marL="342900" indent="-342900">
              <a:buFont typeface="+mj-lt"/>
              <a:buAutoNum type="arabicPeriod"/>
            </a:pPr>
            <a:endParaRPr lang="zh-CN" alt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zh-CN" altLang="en-US" b="1" dirty="0">
                <a:latin typeface="Times New Roman" panose="02020603050405020304" pitchFamily="18" charset="0"/>
                <a:cs typeface="Times New Roman" panose="02020603050405020304" pitchFamily="18" charset="0"/>
              </a:rPr>
              <a:t>How does the knowledge mining and information retrieval method based on the generalized subgraph isomorphism retrieval procedure work?</a:t>
            </a:r>
          </a:p>
          <a:p>
            <a:pPr marL="800100" lvl="1" indent="-342900">
              <a:buFont typeface="+mj-lt"/>
              <a:buAutoNum type="arabicPeriod"/>
            </a:pPr>
            <a:r>
              <a:rPr lang="en-US" altLang="zh-CN"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xtracts information from a large database graph by specifying a query graph. </a:t>
            </a:r>
            <a:endParaRPr lang="en-US" altLang="zh-CN"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zh-CN" altLang="en-US" dirty="0">
                <a:latin typeface="Times New Roman" panose="02020603050405020304" pitchFamily="18" charset="0"/>
                <a:cs typeface="Times New Roman" panose="02020603050405020304" pitchFamily="18" charset="0"/>
              </a:rPr>
              <a:t>Unlike conventional methods, this method defines nodes and edges in the graph with type and attribute labels</a:t>
            </a:r>
            <a:r>
              <a:rPr lang="en-US" altLang="zh-CN" dirty="0">
                <a:latin typeface="Times New Roman" panose="02020603050405020304" pitchFamily="18" charset="0"/>
                <a:cs typeface="Times New Roman" panose="02020603050405020304" pitchFamily="18" charset="0"/>
              </a:rPr>
              <a:t>.</a:t>
            </a:r>
          </a:p>
          <a:p>
            <a:pPr marL="800100" lvl="1" indent="-342900">
              <a:buFont typeface="+mj-lt"/>
              <a:buAutoNum type="arabicPeriod"/>
            </a:pPr>
            <a:r>
              <a:rPr lang="en-US" altLang="zh-CN" dirty="0">
                <a:latin typeface="Times New Roman" panose="02020603050405020304" pitchFamily="18" charset="0"/>
                <a:cs typeface="Times New Roman" panose="02020603050405020304" pitchFamily="18" charset="0"/>
              </a:rPr>
              <a:t>U</a:t>
            </a:r>
            <a:r>
              <a:rPr lang="zh-CN" altLang="en-US" dirty="0">
                <a:latin typeface="Times New Roman" panose="02020603050405020304" pitchFamily="18" charset="0"/>
                <a:cs typeface="Times New Roman" panose="02020603050405020304" pitchFamily="18" charset="0"/>
              </a:rPr>
              <a:t>se variables to retrieve specific attribute values from the database graph, and allows for defining more specific queries that can model dependencies or restrictions.</a:t>
            </a:r>
          </a:p>
        </p:txBody>
      </p:sp>
    </p:spTree>
    <p:extLst>
      <p:ext uri="{BB962C8B-B14F-4D97-AF65-F5344CB8AC3E}">
        <p14:creationId xmlns:p14="http://schemas.microsoft.com/office/powerpoint/2010/main" val="1244263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691197-23CC-57B1-1667-192ECC15E48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Graph Matching for Data Mining and Information Retrieval</a:t>
            </a:r>
            <a:endParaRPr lang="zh-CN" altLang="en-US" dirty="0"/>
          </a:p>
        </p:txBody>
      </p:sp>
      <p:sp>
        <p:nvSpPr>
          <p:cNvPr id="5" name="文本框 4">
            <a:extLst>
              <a:ext uri="{FF2B5EF4-FFF2-40B4-BE49-F238E27FC236}">
                <a16:creationId xmlns:a16="http://schemas.microsoft.com/office/drawing/2014/main" id="{C7CE5188-F25F-3FAE-B6CC-75DEC0EA8FB9}"/>
              </a:ext>
            </a:extLst>
          </p:cNvPr>
          <p:cNvSpPr txBox="1"/>
          <p:nvPr/>
        </p:nvSpPr>
        <p:spPr>
          <a:xfrm>
            <a:off x="595816" y="1498059"/>
            <a:ext cx="11485937" cy="5028556"/>
          </a:xfrm>
          <a:prstGeom prst="rect">
            <a:avLst/>
          </a:prstGeom>
          <a:noFill/>
        </p:spPr>
        <p:txBody>
          <a:bodyPr wrap="square">
            <a:spAutoFit/>
          </a:bodyPr>
          <a:lstStyle/>
          <a:p>
            <a:pPr marL="342900" indent="-342900">
              <a:lnSpc>
                <a:spcPct val="150000"/>
              </a:lnSpc>
              <a:buFont typeface="+mj-lt"/>
              <a:buAutoNum type="arabicPeriod"/>
            </a:pPr>
            <a:r>
              <a:rPr lang="zh-CN" altLang="en-US" dirty="0">
                <a:latin typeface="Times New Roman" panose="02020603050405020304" pitchFamily="18" charset="0"/>
                <a:cs typeface="Times New Roman" panose="02020603050405020304" pitchFamily="18" charset="0"/>
              </a:rPr>
              <a:t>The approach proposed is based on specifying a query graph to extract information from a large database graph.</a:t>
            </a:r>
          </a:p>
          <a:p>
            <a:pPr marL="342900" indent="-342900">
              <a:lnSpc>
                <a:spcPct val="150000"/>
              </a:lnSpc>
              <a:buFont typeface="+mj-lt"/>
              <a:buAutoNum type="arabicPeriod"/>
            </a:pPr>
            <a:r>
              <a:rPr lang="zh-CN" altLang="en-US" dirty="0">
                <a:latin typeface="Times New Roman" panose="02020603050405020304" pitchFamily="18" charset="0"/>
                <a:cs typeface="Times New Roman" panose="02020603050405020304" pitchFamily="18" charset="0"/>
              </a:rPr>
              <a:t>Nodes and edges in the graph are labeled by type and attributes.</a:t>
            </a:r>
          </a:p>
          <a:p>
            <a:pPr marL="342900" indent="-342900">
              <a:lnSpc>
                <a:spcPct val="150000"/>
              </a:lnSpc>
              <a:buFont typeface="+mj-lt"/>
              <a:buAutoNum type="arabicPeriod"/>
            </a:pPr>
            <a:r>
              <a:rPr lang="zh-CN" altLang="en-US" dirty="0">
                <a:latin typeface="Times New Roman" panose="02020603050405020304" pitchFamily="18" charset="0"/>
                <a:cs typeface="Times New Roman" panose="02020603050405020304" pitchFamily="18" charset="0"/>
              </a:rPr>
              <a:t>Query graphs can include don't care symbols and variables to define attributes to be returned or express constraints.</a:t>
            </a:r>
          </a:p>
          <a:p>
            <a:pPr marL="342900" indent="-342900">
              <a:lnSpc>
                <a:spcPct val="150000"/>
              </a:lnSpc>
              <a:buFont typeface="+mj-lt"/>
              <a:buAutoNum type="arabicPeriod"/>
            </a:pPr>
            <a:r>
              <a:rPr lang="zh-CN" altLang="en-US" dirty="0">
                <a:latin typeface="Times New Roman" panose="02020603050405020304" pitchFamily="18" charset="0"/>
                <a:cs typeface="Times New Roman" panose="02020603050405020304" pitchFamily="18" charset="0"/>
              </a:rPr>
              <a:t>Matches between query and database graphs require each edge in the query graph to be included in the database graph.</a:t>
            </a:r>
          </a:p>
          <a:p>
            <a:pPr marL="342900" indent="-342900">
              <a:lnSpc>
                <a:spcPct val="150000"/>
              </a:lnSpc>
              <a:buFont typeface="+mj-lt"/>
              <a:buAutoNum type="arabicPeriod"/>
            </a:pPr>
            <a:r>
              <a:rPr lang="zh-CN" altLang="en-US" dirty="0">
                <a:latin typeface="Times New Roman" panose="02020603050405020304" pitchFamily="18" charset="0"/>
                <a:cs typeface="Times New Roman" panose="02020603050405020304" pitchFamily="18" charset="0"/>
              </a:rPr>
              <a:t>Variables indicate which attribute values are to be returned as an answer to a query.</a:t>
            </a:r>
          </a:p>
          <a:p>
            <a:pPr marL="342900" indent="-342900">
              <a:lnSpc>
                <a:spcPct val="150000"/>
              </a:lnSpc>
              <a:buFont typeface="+mj-lt"/>
              <a:buAutoNum type="arabicPeriod"/>
            </a:pPr>
            <a:r>
              <a:rPr lang="zh-CN" altLang="en-US" dirty="0">
                <a:latin typeface="Times New Roman" panose="02020603050405020304" pitchFamily="18" charset="0"/>
                <a:cs typeface="Times New Roman" panose="02020603050405020304" pitchFamily="18" charset="0"/>
              </a:rPr>
              <a:t>An answer is generated for each match, with values of attributes in the database graph corresponding to the answer variables under the match.</a:t>
            </a:r>
          </a:p>
          <a:p>
            <a:pPr marL="342900" indent="-342900">
              <a:lnSpc>
                <a:spcPct val="150000"/>
              </a:lnSpc>
              <a:buFont typeface="+mj-lt"/>
              <a:buAutoNum type="arabicPeriod"/>
            </a:pPr>
            <a:r>
              <a:rPr lang="zh-CN" altLang="en-US" dirty="0">
                <a:latin typeface="Times New Roman" panose="02020603050405020304" pitchFamily="18" charset="0"/>
                <a:cs typeface="Times New Roman" panose="02020603050405020304" pitchFamily="18" charset="0"/>
              </a:rPr>
              <a:t>The process involves finding subgraph isomorphisms between the query and database graphs.</a:t>
            </a:r>
          </a:p>
          <a:p>
            <a:pPr marL="342900" indent="-342900">
              <a:lnSpc>
                <a:spcPct val="150000"/>
              </a:lnSpc>
              <a:buFont typeface="+mj-lt"/>
              <a:buAutoNum type="arabicPeriod"/>
            </a:pPr>
            <a:r>
              <a:rPr lang="zh-CN" altLang="en-US" dirty="0">
                <a:latin typeface="Times New Roman" panose="02020603050405020304" pitchFamily="18" charset="0"/>
                <a:cs typeface="Times New Roman" panose="02020603050405020304" pitchFamily="18" charset="0"/>
              </a:rPr>
              <a:t>Constraints on variables can be used to evaluate if a subgraph isomorphism exists.</a:t>
            </a:r>
          </a:p>
          <a:p>
            <a:pPr marL="342900" indent="-342900">
              <a:lnSpc>
                <a:spcPct val="150000"/>
              </a:lnSpc>
              <a:buFont typeface="+mj-lt"/>
              <a:buAutoNum type="arabicPeriod"/>
            </a:pPr>
            <a:r>
              <a:rPr lang="zh-CN" altLang="en-US" dirty="0">
                <a:latin typeface="Times New Roman" panose="02020603050405020304" pitchFamily="18" charset="0"/>
                <a:cs typeface="Times New Roman" panose="02020603050405020304" pitchFamily="18" charset="0"/>
              </a:rPr>
              <a:t>Matches must satisfy the constraints on the variables in the query graph.</a:t>
            </a:r>
          </a:p>
          <a:p>
            <a:pPr marL="342900" indent="-342900">
              <a:lnSpc>
                <a:spcPct val="150000"/>
              </a:lnSpc>
              <a:buFont typeface="+mj-lt"/>
              <a:buAutoNum type="arabicPeriod"/>
            </a:pPr>
            <a:r>
              <a:rPr lang="zh-CN" altLang="en-US" dirty="0">
                <a:latin typeface="Times New Roman" panose="02020603050405020304" pitchFamily="18" charset="0"/>
                <a:cs typeface="Times New Roman" panose="02020603050405020304" pitchFamily="18" charset="0"/>
              </a:rPr>
              <a:t>A match is a generalized subgraph isomorphism between the query and database graphs.</a:t>
            </a:r>
          </a:p>
          <a:p>
            <a:pPr marL="342900" indent="-342900">
              <a:lnSpc>
                <a:spcPct val="150000"/>
              </a:lnSpc>
              <a:buFont typeface="+mj-lt"/>
              <a:buAutoNum type="arabicPeriod"/>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6359849"/>
      </p:ext>
    </p:extLst>
  </p:cSld>
  <p:clrMapOvr>
    <a:masterClrMapping/>
  </p:clrMapOvr>
</p:sld>
</file>

<file path=ppt/theme/theme1.xml><?xml version="1.0" encoding="utf-8"?>
<a:theme xmlns:a="http://schemas.openxmlformats.org/drawingml/2006/main" name="teach03 16x9">
  <a:themeElements>
    <a:clrScheme name="自定义 16">
      <a:dk1>
        <a:srgbClr val="363D3D"/>
      </a:dk1>
      <a:lt1>
        <a:sysClr val="window" lastClr="FFFFFF"/>
      </a:lt1>
      <a:dk2>
        <a:srgbClr val="000000"/>
      </a:dk2>
      <a:lt2>
        <a:srgbClr val="E5E8E8"/>
      </a:lt2>
      <a:accent1>
        <a:srgbClr val="2A78A8"/>
      </a:accent1>
      <a:accent2>
        <a:srgbClr val="559937"/>
      </a:accent2>
      <a:accent3>
        <a:srgbClr val="EBCA21"/>
      </a:accent3>
      <a:accent4>
        <a:srgbClr val="EB8D21"/>
      </a:accent4>
      <a:accent5>
        <a:srgbClr val="EB5638"/>
      </a:accent5>
      <a:accent6>
        <a:srgbClr val="3AAFB2"/>
      </a:accent6>
      <a:hlink>
        <a:srgbClr val="3A9CDB"/>
      </a:hlink>
      <a:folHlink>
        <a:srgbClr val="6E54AE"/>
      </a:folHlink>
    </a:clrScheme>
    <a:fontScheme name="自定义 3">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8505542-BCEF-47F2-90D3-D407C4B4B1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2101</TotalTime>
  <Words>6538</Words>
  <Application>Microsoft Office PowerPoint</Application>
  <PresentationFormat>宽屏</PresentationFormat>
  <Paragraphs>457</Paragraphs>
  <Slides>40</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Microsoft YaHei</vt:lpstr>
      <vt:lpstr>Arial</vt:lpstr>
      <vt:lpstr>Calibri</vt:lpstr>
      <vt:lpstr>Cambria Math</vt:lpstr>
      <vt:lpstr>Sitka Heading Semibold</vt:lpstr>
      <vt:lpstr>Times New Roman</vt:lpstr>
      <vt:lpstr>teach03 16x9</vt:lpstr>
      <vt:lpstr>Managing and Mining Graph Data</vt:lpstr>
      <vt:lpstr>Content</vt:lpstr>
      <vt:lpstr>PowerPoint 演示文稿</vt:lpstr>
      <vt:lpstr>PowerPoint 演示文稿</vt:lpstr>
      <vt:lpstr>Exact Graph Matching</vt:lpstr>
      <vt:lpstr>Inexact Graph Matching — Graph Edit Distance</vt:lpstr>
      <vt:lpstr>Other Inexact Graph Matching Techniques</vt:lpstr>
      <vt:lpstr>Graph Matching for Data Mining and Information Retrieval</vt:lpstr>
      <vt:lpstr>Graph Matching for Data Mining and Information Retrieval</vt:lpstr>
      <vt:lpstr>Graph Matching for Data Mining and Information Retrieval</vt:lpstr>
      <vt:lpstr>Vector Space Embeddings of Graphs via Graph Matching</vt:lpstr>
      <vt:lpstr>Vector Space Embeddings of Graphs via Graph Matching</vt:lpstr>
      <vt:lpstr>Vector Space Embeddings of Graphs via Graph Matching</vt:lpstr>
      <vt:lpstr>Vector Space Embeddings of Graphs via Graph Matching</vt:lpstr>
      <vt:lpstr>PowerPoint 演示文稿</vt:lpstr>
      <vt:lpstr>Types of Dense Components Density definitions</vt:lpstr>
      <vt:lpstr>Types of Dense Components Density definitions</vt:lpstr>
      <vt:lpstr>Types of Dense Components Definitions of Dense Components</vt:lpstr>
      <vt:lpstr>Algorithms for Detecting Dense Components in a Single Graph</vt:lpstr>
      <vt:lpstr>Exact Enumeration Approach</vt:lpstr>
      <vt:lpstr>Heuristic Approach</vt:lpstr>
      <vt:lpstr>Frequent Dense Components</vt:lpstr>
      <vt:lpstr>Frequent Patterns with Density Constraints</vt:lpstr>
      <vt:lpstr>Dense Components with Frequency Constraint</vt:lpstr>
      <vt:lpstr>Enumerating Cross-Graph Quasi-Cliques</vt:lpstr>
      <vt:lpstr>PowerPoint 演示文稿</vt:lpstr>
      <vt:lpstr>Frequent Subgraph Mining</vt:lpstr>
      <vt:lpstr>Apriori-based Approach</vt:lpstr>
      <vt:lpstr>Non-Apriori-based</vt:lpstr>
      <vt:lpstr>Pattern-Growth Approach</vt:lpstr>
      <vt:lpstr>Mining Significant Graph Patterns</vt:lpstr>
      <vt:lpstr>Mining Representative Orthogonal Graphs</vt:lpstr>
      <vt:lpstr>Problem  Definition</vt:lpstr>
      <vt:lpstr>Randomized Maximal Subgraph Mining</vt:lpstr>
      <vt:lpstr>Randomized Maximal Subgraph Mining</vt:lpstr>
      <vt:lpstr>Randomized Maximal Subgraph Mining</vt:lpstr>
      <vt:lpstr>Orthogonal Representative Set Generation</vt:lpstr>
      <vt:lpstr>Orthogonal Representative Set Generation</vt:lpstr>
      <vt:lpstr>PowerPoint 演示文稿</vt:lpstr>
      <vt:lpstr>PowerPoint 演示文稿</vt:lpstr>
    </vt:vector>
  </TitlesOfParts>
  <Company>cmet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教务处PPT模板003</dc:title>
  <dc:creator>现代教育技术中心</dc:creator>
  <cp:keywords/>
  <cp:lastModifiedBy>oswald penguin</cp:lastModifiedBy>
  <cp:revision>200</cp:revision>
  <dcterms:created xsi:type="dcterms:W3CDTF">2019-09-05T12:12:14Z</dcterms:created>
  <dcterms:modified xsi:type="dcterms:W3CDTF">2023-05-05T08:29:35Z</dcterms:modified>
  <cp:version/>
</cp:coreProperties>
</file>