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9"/>
  </p:notesMasterIdLst>
  <p:handoutMasterIdLst>
    <p:handoutMasterId r:id="rId40"/>
  </p:handoutMasterIdLst>
  <p:sldIdLst>
    <p:sldId id="286" r:id="rId3"/>
    <p:sldId id="289" r:id="rId4"/>
    <p:sldId id="288" r:id="rId5"/>
    <p:sldId id="265" r:id="rId6"/>
    <p:sldId id="282" r:id="rId7"/>
    <p:sldId id="291" r:id="rId8"/>
    <p:sldId id="292" r:id="rId9"/>
    <p:sldId id="293" r:id="rId10"/>
    <p:sldId id="294" r:id="rId11"/>
    <p:sldId id="295" r:id="rId12"/>
    <p:sldId id="296" r:id="rId13"/>
    <p:sldId id="312" r:id="rId14"/>
    <p:sldId id="313" r:id="rId15"/>
    <p:sldId id="314" r:id="rId16"/>
    <p:sldId id="315" r:id="rId17"/>
    <p:sldId id="307" r:id="rId18"/>
    <p:sldId id="306" r:id="rId19"/>
    <p:sldId id="317" r:id="rId20"/>
    <p:sldId id="297" r:id="rId21"/>
    <p:sldId id="298" r:id="rId22"/>
    <p:sldId id="299" r:id="rId23"/>
    <p:sldId id="300" r:id="rId24"/>
    <p:sldId id="301" r:id="rId25"/>
    <p:sldId id="302" r:id="rId26"/>
    <p:sldId id="303" r:id="rId27"/>
    <p:sldId id="304" r:id="rId28"/>
    <p:sldId id="319" r:id="rId29"/>
    <p:sldId id="318" r:id="rId30"/>
    <p:sldId id="320" r:id="rId31"/>
    <p:sldId id="321" r:id="rId32"/>
    <p:sldId id="305" r:id="rId33"/>
    <p:sldId id="308" r:id="rId34"/>
    <p:sldId id="309" r:id="rId35"/>
    <p:sldId id="310" r:id="rId36"/>
    <p:sldId id="311"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qi" initials="jhqi" lastIdx="7" clrIdx="0">
    <p:extLst>
      <p:ext uri="{19B8F6BF-5375-455C-9EA6-DF929625EA0E}">
        <p15:presenceInfo xmlns:p15="http://schemas.microsoft.com/office/powerpoint/2012/main" userId="jh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83768" autoAdjust="0"/>
  </p:normalViewPr>
  <p:slideViewPr>
    <p:cSldViewPr snapToGrid="0">
      <p:cViewPr varScale="1">
        <p:scale>
          <a:sx n="105" d="100"/>
          <a:sy n="105" d="100"/>
        </p:scale>
        <p:origin x="2130" y="1494"/>
      </p:cViewPr>
      <p:guideLst/>
    </p:cSldViewPr>
  </p:slideViewPr>
  <p:outlineViewPr>
    <p:cViewPr>
      <p:scale>
        <a:sx n="33" d="100"/>
        <a:sy n="33" d="100"/>
      </p:scale>
      <p:origin x="0" y="0"/>
    </p:cViewPr>
  </p:outlineViewPr>
  <p:notesTextViewPr>
    <p:cViewPr>
      <p:scale>
        <a:sx n="66" d="100"/>
        <a:sy n="66" d="100"/>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5/11/2023</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zh-CN"/>
              <a:t>‹#›</a:t>
            </a:fld>
            <a:endParaRPr lang="zh-CN"/>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t>2023/5/11</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t>‹#›</a:t>
            </a:fld>
            <a:endParaRPr 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a:t>
            </a:fld>
            <a:endParaRPr lang="zh-CN" altLang="en-US"/>
          </a:p>
        </p:txBody>
      </p:sp>
    </p:spTree>
    <p:extLst>
      <p:ext uri="{BB962C8B-B14F-4D97-AF65-F5344CB8AC3E}">
        <p14:creationId xmlns:p14="http://schemas.microsoft.com/office/powerpoint/2010/main" val="214377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a:t>
            </a:fld>
            <a:endParaRPr lang="zh-CN" altLang="en-US"/>
          </a:p>
        </p:txBody>
      </p:sp>
    </p:spTree>
    <p:extLst>
      <p:ext uri="{BB962C8B-B14F-4D97-AF65-F5344CB8AC3E}">
        <p14:creationId xmlns:p14="http://schemas.microsoft.com/office/powerpoint/2010/main" val="367053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4</a:t>
            </a:fld>
            <a:endParaRPr lang="zh-CN" altLang="en-US"/>
          </a:p>
        </p:txBody>
      </p:sp>
    </p:spTree>
    <p:extLst>
      <p:ext uri="{BB962C8B-B14F-4D97-AF65-F5344CB8AC3E}">
        <p14:creationId xmlns:p14="http://schemas.microsoft.com/office/powerpoint/2010/main" val="88036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5</a:t>
            </a:fld>
            <a:endParaRPr lang="zh-CN" altLang="en-US"/>
          </a:p>
        </p:txBody>
      </p:sp>
    </p:spTree>
    <p:extLst>
      <p:ext uri="{BB962C8B-B14F-4D97-AF65-F5344CB8AC3E}">
        <p14:creationId xmlns:p14="http://schemas.microsoft.com/office/powerpoint/2010/main" val="313611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36</a:t>
            </a:fld>
            <a:endParaRPr lang="zh-CN" altLang="en-US"/>
          </a:p>
        </p:txBody>
      </p:sp>
    </p:spTree>
    <p:extLst>
      <p:ext uri="{BB962C8B-B14F-4D97-AF65-F5344CB8AC3E}">
        <p14:creationId xmlns:p14="http://schemas.microsoft.com/office/powerpoint/2010/main" val="2466500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73" y="1728000"/>
            <a:ext cx="13068237" cy="3794943"/>
          </a:xfrm>
          <a:prstGeom prst="rect">
            <a:avLst/>
          </a:prstGeom>
        </p:spPr>
      </p:pic>
      <p:sp>
        <p:nvSpPr>
          <p:cNvPr id="8" name="矩形 7"/>
          <p:cNvSpPr/>
          <p:nvPr/>
        </p:nvSpPr>
        <p:spPr>
          <a:xfrm>
            <a:off x="-2" y="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513000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900" y="2941018"/>
            <a:ext cx="10998200" cy="907181"/>
          </a:xfrm>
          <a:prstGeom prst="rect">
            <a:avLst/>
          </a:prstGeom>
        </p:spPr>
        <p:txBody>
          <a:bodyPr anchor="t"/>
          <a:lstStyle>
            <a:lvl1pPr algn="ctr" latinLnBrk="0">
              <a:defRPr lang="zh-CN" sz="6000" b="1"/>
            </a:lvl1pPr>
          </a:lstStyle>
          <a:p>
            <a:r>
              <a:rPr lang="zh-CN" altLang="en-US" dirty="0"/>
              <a:t>标测试题</a:t>
            </a:r>
            <a:endParaRPr lang="zh-CN" dirty="0"/>
          </a:p>
        </p:txBody>
      </p:sp>
      <p:sp>
        <p:nvSpPr>
          <p:cNvPr id="3" name="副标题 2"/>
          <p:cNvSpPr>
            <a:spLocks noGrp="1"/>
          </p:cNvSpPr>
          <p:nvPr>
            <p:ph type="subTitle" idx="1" hasCustomPrompt="1"/>
          </p:nvPr>
        </p:nvSpPr>
        <p:spPr>
          <a:xfrm>
            <a:off x="596900" y="2105063"/>
            <a:ext cx="10998200" cy="748871"/>
          </a:xfrm>
          <a:prstGeom prst="rect">
            <a:avLst/>
          </a:prstGeom>
        </p:spPr>
        <p:txBody>
          <a:bodyPr anchor="b">
            <a:noAutofit/>
          </a:bodyPr>
          <a:lstStyle>
            <a:lvl1pPr marL="0" indent="0" algn="ctr" latinLnBrk="0">
              <a:spcBef>
                <a:spcPts val="0"/>
              </a:spcBef>
              <a:buNone/>
              <a:defRPr lang="zh-CN" sz="28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a:t>副标题</a:t>
            </a:r>
            <a:endParaRPr lang="zh-CN" dirty="0"/>
          </a:p>
        </p:txBody>
      </p:sp>
      <p:sp>
        <p:nvSpPr>
          <p:cNvPr id="12" name="文本占位符 11"/>
          <p:cNvSpPr>
            <a:spLocks noGrp="1"/>
          </p:cNvSpPr>
          <p:nvPr>
            <p:ph type="body" sz="quarter" idx="10" hasCustomPrompt="1"/>
          </p:nvPr>
        </p:nvSpPr>
        <p:spPr>
          <a:xfrm>
            <a:off x="4239684" y="4509069"/>
            <a:ext cx="3712633" cy="269875"/>
          </a:xfrm>
          <a:prstGeom prst="rect">
            <a:avLst/>
          </a:prstGeom>
        </p:spPr>
        <p:txBody>
          <a:bodyPr>
            <a:noAutofit/>
          </a:bodyPr>
          <a:lstStyle>
            <a:lvl1pPr marL="45720" indent="0" algn="ctr">
              <a:buFontTx/>
              <a:buNone/>
              <a:defRPr sz="1600">
                <a:solidFill>
                  <a:schemeClr val="tx1">
                    <a:lumMod val="75000"/>
                  </a:schemeClr>
                </a:solidFill>
              </a:defRPr>
            </a:lvl1pPr>
          </a:lstStyle>
          <a:p>
            <a:pPr lvl="0"/>
            <a:r>
              <a:rPr lang="zh-CN" altLang="en-US" dirty="0"/>
              <a:t>报告人  职务</a:t>
            </a:r>
          </a:p>
        </p:txBody>
      </p:sp>
      <p:grpSp>
        <p:nvGrpSpPr>
          <p:cNvPr id="10" name="组合 9"/>
          <p:cNvGrpSpPr>
            <a:grpSpLocks noChangeAspect="1"/>
          </p:cNvGrpSpPr>
          <p:nvPr userDrawn="1"/>
        </p:nvGrpSpPr>
        <p:grpSpPr>
          <a:xfrm>
            <a:off x="4910879" y="3971919"/>
            <a:ext cx="2370243" cy="400136"/>
            <a:chOff x="8729725" y="4570716"/>
            <a:chExt cx="2830513" cy="477838"/>
          </a:xfrm>
          <a:solidFill>
            <a:schemeClr val="tx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828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912" y="133959"/>
            <a:ext cx="13068237" cy="3794943"/>
          </a:xfrm>
          <a:prstGeom prst="rect">
            <a:avLst/>
          </a:prstGeom>
        </p:spPr>
      </p:pic>
      <p:pic>
        <p:nvPicPr>
          <p:cNvPr id="35" name="图片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178" y="3481299"/>
            <a:ext cx="13068237" cy="3794943"/>
          </a:xfrm>
          <a:prstGeom prst="rect">
            <a:avLst/>
          </a:prstGeom>
        </p:spPr>
      </p:pic>
      <p:sp>
        <p:nvSpPr>
          <p:cNvPr id="8" name="矩形 7"/>
          <p:cNvSpPr/>
          <p:nvPr/>
        </p:nvSpPr>
        <p:spPr>
          <a:xfrm>
            <a:off x="-2" y="0"/>
            <a:ext cx="12188827" cy="6265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6468532"/>
            <a:ext cx="12188827" cy="389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899" y="1249635"/>
            <a:ext cx="2445379" cy="4702272"/>
          </a:xfrm>
          <a:prstGeom prst="rect">
            <a:avLst/>
          </a:prstGeom>
        </p:spPr>
        <p:txBody>
          <a:bodyPr anchor="t"/>
          <a:lstStyle>
            <a:lvl1pPr algn="r" latinLnBrk="0">
              <a:defRPr lang="zh-CN" sz="5400" b="1">
                <a:solidFill>
                  <a:schemeClr val="accent2">
                    <a:lumMod val="40000"/>
                    <a:lumOff val="60000"/>
                  </a:schemeClr>
                </a:solidFill>
              </a:defRPr>
            </a:lvl1pPr>
          </a:lstStyle>
          <a:p>
            <a:r>
              <a:rPr lang="zh-CN" altLang="en-US" dirty="0"/>
              <a:t>目录</a:t>
            </a:r>
            <a:endParaRPr lang="zh-CN" dirty="0"/>
          </a:p>
        </p:txBody>
      </p:sp>
      <p:sp>
        <p:nvSpPr>
          <p:cNvPr id="5" name="文本占位符 4"/>
          <p:cNvSpPr>
            <a:spLocks noGrp="1"/>
          </p:cNvSpPr>
          <p:nvPr>
            <p:ph type="body" sz="quarter" idx="10"/>
          </p:nvPr>
        </p:nvSpPr>
        <p:spPr>
          <a:xfrm>
            <a:off x="3736544" y="1249636"/>
            <a:ext cx="7828393" cy="4702271"/>
          </a:xfrm>
          <a:prstGeom prst="rect">
            <a:avLst/>
          </a:prstGeom>
        </p:spPr>
        <p:txBody>
          <a:bodyPr/>
          <a:lstStyle>
            <a:lvl1pPr>
              <a:lnSpc>
                <a:spcPct val="120000"/>
              </a:lnSpc>
              <a:defRPr sz="3600"/>
            </a:lvl1pPr>
          </a:lstStyle>
          <a:p>
            <a:pPr lvl="0"/>
            <a:r>
              <a:rPr lang="zh-CN" altLang="en-US" dirty="0"/>
              <a:t>编辑母版文本样式</a:t>
            </a:r>
          </a:p>
        </p:txBody>
      </p:sp>
    </p:spTree>
    <p:extLst>
      <p:ext uri="{BB962C8B-B14F-4D97-AF65-F5344CB8AC3E}">
        <p14:creationId xmlns:p14="http://schemas.microsoft.com/office/powerpoint/2010/main" val="133983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375336"/>
            <a:ext cx="12192000" cy="610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1598507" y="797052"/>
            <a:ext cx="8994987" cy="2359152"/>
          </a:xfrm>
          <a:prstGeom prst="rect">
            <a:avLst/>
          </a:prstGeom>
        </p:spPr>
        <p:txBody>
          <a:bodyPr anchor="b">
            <a:normAutofit/>
          </a:bodyPr>
          <a:lstStyle>
            <a:lvl1pPr algn="l" latinLnBrk="0">
              <a:defRPr lang="zh-CN" sz="5400" b="1"/>
            </a:lvl1pPr>
          </a:lstStyle>
          <a:p>
            <a:r>
              <a:rPr lang="zh-CN" altLang="en-US" dirty="0"/>
              <a:t>小节标题</a:t>
            </a:r>
            <a:endParaRPr lang="zh-CN" dirty="0"/>
          </a:p>
        </p:txBody>
      </p:sp>
      <p:sp>
        <p:nvSpPr>
          <p:cNvPr id="3" name="文本占位符 2"/>
          <p:cNvSpPr>
            <a:spLocks noGrp="1"/>
          </p:cNvSpPr>
          <p:nvPr>
            <p:ph type="body" idx="1" hasCustomPrompt="1"/>
          </p:nvPr>
        </p:nvSpPr>
        <p:spPr>
          <a:xfrm>
            <a:off x="1598507" y="3238500"/>
            <a:ext cx="8994987" cy="841248"/>
          </a:xfrm>
          <a:prstGeom prst="rect">
            <a:avLst/>
          </a:prstGeom>
        </p:spPr>
        <p:txBody>
          <a:bodyPr anchor="t"/>
          <a:lstStyle>
            <a:lvl1pPr marL="0" indent="0" algn="l" latinLnBrk="0">
              <a:spcBef>
                <a:spcPts val="0"/>
              </a:spcBef>
              <a:buNone/>
              <a:defRPr lang="zh-CN" sz="28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dirty="0"/>
              <a:t>副标题</a:t>
            </a:r>
          </a:p>
        </p:txBody>
      </p:sp>
      <p:grpSp>
        <p:nvGrpSpPr>
          <p:cNvPr id="31" name="组合 30"/>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3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1584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3" name="内容占位符 2"/>
          <p:cNvSpPr>
            <a:spLocks noGrp="1"/>
          </p:cNvSpPr>
          <p:nvPr>
            <p:ph idx="1"/>
          </p:nvPr>
        </p:nvSpPr>
        <p:spPr>
          <a:xfrm>
            <a:off x="698500" y="1626669"/>
            <a:ext cx="10795000" cy="4402912"/>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Tree>
    <p:extLst>
      <p:ext uri="{BB962C8B-B14F-4D97-AF65-F5344CB8AC3E}">
        <p14:creationId xmlns:p14="http://schemas.microsoft.com/office/powerpoint/2010/main" val="415934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98501"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内容占位符 3"/>
          <p:cNvSpPr>
            <a:spLocks noGrp="1"/>
          </p:cNvSpPr>
          <p:nvPr>
            <p:ph sz="half" idx="2"/>
          </p:nvPr>
        </p:nvSpPr>
        <p:spPr>
          <a:xfrm>
            <a:off x="6405880"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9"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Tree>
    <p:extLst>
      <p:ext uri="{BB962C8B-B14F-4D97-AF65-F5344CB8AC3E}">
        <p14:creationId xmlns:p14="http://schemas.microsoft.com/office/powerpoint/2010/main" val="292305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8501"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6405880"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11" name="内容占位符 2"/>
          <p:cNvSpPr>
            <a:spLocks noGrp="1"/>
          </p:cNvSpPr>
          <p:nvPr>
            <p:ph sz="half" idx="10"/>
          </p:nvPr>
        </p:nvSpPr>
        <p:spPr>
          <a:xfrm>
            <a:off x="698501"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2" name="内容占位符 3"/>
          <p:cNvSpPr>
            <a:spLocks noGrp="1"/>
          </p:cNvSpPr>
          <p:nvPr>
            <p:ph sz="half" idx="2"/>
          </p:nvPr>
        </p:nvSpPr>
        <p:spPr>
          <a:xfrm>
            <a:off x="6405880"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4"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18" name="文本占位符 17"/>
          <p:cNvSpPr>
            <a:spLocks noGrp="1"/>
          </p:cNvSpPr>
          <p:nvPr>
            <p:ph type="body" sz="quarter" idx="11"/>
          </p:nvPr>
        </p:nvSpPr>
        <p:spPr>
          <a:xfrm>
            <a:off x="69850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文本占位符 17"/>
          <p:cNvSpPr>
            <a:spLocks noGrp="1"/>
          </p:cNvSpPr>
          <p:nvPr>
            <p:ph type="body" sz="quarter" idx="12"/>
          </p:nvPr>
        </p:nvSpPr>
        <p:spPr>
          <a:xfrm>
            <a:off x="640588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708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57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内容占位符 2"/>
          <p:cNvSpPr>
            <a:spLocks noGrp="1"/>
          </p:cNvSpPr>
          <p:nvPr>
            <p:ph idx="1"/>
          </p:nvPr>
        </p:nvSpPr>
        <p:spPr>
          <a:xfrm>
            <a:off x="457200" y="758952"/>
            <a:ext cx="6629400" cy="5330952"/>
          </a:xfrm>
          <a:prstGeom prst="rect">
            <a:avLst/>
          </a:prstGeo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43594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图片占位符 2"/>
          <p:cNvSpPr>
            <a:spLocks noGrp="1"/>
          </p:cNvSpPr>
          <p:nvPr>
            <p:ph type="pic" idx="1"/>
          </p:nvPr>
        </p:nvSpPr>
        <p:spPr>
          <a:xfrm>
            <a:off x="301752" y="502920"/>
            <a:ext cx="6702552" cy="5843016"/>
          </a:xfrm>
          <a:prstGeom prst="rect">
            <a:avLst/>
          </a:prstGeo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37173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467476"/>
            <a:ext cx="12188827" cy="39052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Microsoft YaHei" panose="020B0503020204020204" pitchFamily="34" charset="-122"/>
              <a:ea typeface="Microsoft YaHei" panose="020B0503020204020204" pitchFamily="34" charset="-122"/>
            </a:endParaRPr>
          </a:p>
        </p:txBody>
      </p:sp>
      <p:sp>
        <p:nvSpPr>
          <p:cNvPr id="12" name="矩形 11"/>
          <p:cNvSpPr/>
          <p:nvPr userDrawn="1"/>
        </p:nvSpPr>
        <p:spPr>
          <a:xfrm>
            <a:off x="0" y="833120"/>
            <a:ext cx="222251" cy="4917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5" name="组合 4"/>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62" r:id="rId2"/>
    <p:sldLayoutId id="2147483651" r:id="rId3"/>
    <p:sldLayoutId id="2147483650" r:id="rId4"/>
    <p:sldLayoutId id="2147483660" r:id="rId5"/>
    <p:sldLayoutId id="2147483653" r:id="rId6"/>
    <p:sldLayoutId id="2147483663" r:id="rId7"/>
    <p:sldLayoutId id="2147483656" r:id="rId8"/>
    <p:sldLayoutId id="2147483657" r:id="rId9"/>
  </p:sldLayoutIdLst>
  <p:txStyles>
    <p:titleStyle>
      <a:lvl1pPr marL="0" indent="0" algn="l" defTabSz="914400" rtl="0" eaLnBrk="1" latinLnBrk="0" hangingPunct="1">
        <a:lnSpc>
          <a:spcPct val="90000"/>
        </a:lnSpc>
        <a:spcBef>
          <a:spcPct val="0"/>
        </a:spcBef>
        <a:buFont typeface="Arial" pitchFamily="34" charset="0"/>
        <a:buNone/>
        <a:defRPr lang="zh-CN" sz="3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userDrawn="1">
          <p15:clr>
            <a:srgbClr val="F26B43"/>
          </p15:clr>
        </p15:guide>
        <p15:guide id="2" pos="4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sz="4400" dirty="0">
                <a:latin typeface="Times New Roman" panose="02020603050405020304" pitchFamily="18" charset="0"/>
                <a:cs typeface="Times New Roman" panose="02020603050405020304" pitchFamily="18" charset="0"/>
              </a:rPr>
              <a:t>Algorithms For (Sub)Graph Matching</a:t>
            </a:r>
            <a:endParaRPr lang="zh-CN" altLang="en-US" sz="4400"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err="1"/>
              <a:t>QiuWentao</a:t>
            </a:r>
            <a:endParaRPr lang="zh-CN" altLang="en-US" dirty="0"/>
          </a:p>
        </p:txBody>
      </p:sp>
    </p:spTree>
    <p:extLst>
      <p:ext uri="{BB962C8B-B14F-4D97-AF65-F5344CB8AC3E}">
        <p14:creationId xmlns:p14="http://schemas.microsoft.com/office/powerpoint/2010/main" val="100058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23056B-62D6-D605-2D39-E07456FEB22E}"/>
              </a:ext>
            </a:extLst>
          </p:cNvPr>
          <p:cNvSpPr>
            <a:spLocks noGrp="1"/>
          </p:cNvSpPr>
          <p:nvPr>
            <p:ph sz="half" idx="1"/>
          </p:nvPr>
        </p:nvSpPr>
        <p:spPr>
          <a:xfrm>
            <a:off x="2888808" y="1573620"/>
            <a:ext cx="5936215" cy="4431012"/>
          </a:xfrm>
        </p:spPr>
        <p:txBody>
          <a:bodyPr>
            <a:normAutofit fontScale="92500"/>
          </a:bodyPr>
          <a:lstStyle/>
          <a:p>
            <a:pPr algn="l">
              <a:buFont typeface="Arial" panose="020B0604020202020204" pitchFamily="34" charset="0"/>
              <a:buChar char="•"/>
            </a:pPr>
            <a:r>
              <a:rPr lang="en-US" altLang="zh-CN" b="1" i="0" dirty="0">
                <a:effectLst/>
                <a:latin typeface="Times New Roman" panose="02020603050405020304" pitchFamily="18" charset="0"/>
                <a:cs typeface="Times New Roman" panose="02020603050405020304" pitchFamily="18" charset="0"/>
              </a:rPr>
              <a:t>a. Theoretical Foundation of the Research:</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This paper uses a state space representation of the matching process and a set of feasibility rules.</a:t>
            </a:r>
          </a:p>
          <a:p>
            <a:pPr algn="l">
              <a:buFont typeface="Arial" panose="020B0604020202020204" pitchFamily="34" charset="0"/>
              <a:buChar char="•"/>
            </a:pPr>
            <a:r>
              <a:rPr lang="en-US" altLang="zh-CN" b="1" i="0" dirty="0">
                <a:effectLst/>
                <a:latin typeface="Times New Roman" panose="02020603050405020304" pitchFamily="18" charset="0"/>
                <a:cs typeface="Times New Roman" panose="02020603050405020304" pitchFamily="18" charset="0"/>
              </a:rPr>
              <a:t>b. Technical Approach of this Paper (</a:t>
            </a:r>
            <a:r>
              <a:rPr lang="en-US" altLang="zh-CN" b="1" i="0" u="none" strike="noStrike" dirty="0">
                <a:effectLst/>
                <a:latin typeface="Times New Roman" panose="02020603050405020304" pitchFamily="18" charset="0"/>
                <a:cs typeface="Times New Roman" panose="02020603050405020304" pitchFamily="18" charset="0"/>
              </a:rPr>
              <a:t>Step by Step</a:t>
            </a:r>
            <a:r>
              <a:rPr lang="en-US" altLang="zh-CN" b="1"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This paper proposes a </a:t>
            </a:r>
            <a:r>
              <a:rPr lang="en-US" altLang="zh-CN" b="0" i="0" u="none" strike="noStrike" dirty="0">
                <a:effectLst/>
                <a:latin typeface="Times New Roman" panose="02020603050405020304" pitchFamily="18" charset="0"/>
                <a:cs typeface="Times New Roman" panose="02020603050405020304" pitchFamily="18" charset="0"/>
              </a:rPr>
              <a:t>matching algorithm</a:t>
            </a:r>
            <a:r>
              <a:rPr lang="en-US" altLang="zh-CN" b="0" i="0" dirty="0">
                <a:effectLst/>
                <a:latin typeface="Times New Roman" panose="02020603050405020304" pitchFamily="18" charset="0"/>
                <a:cs typeface="Times New Roman" panose="02020603050405020304" pitchFamily="18" charset="0"/>
              </a:rPr>
              <a:t> that uses </a:t>
            </a:r>
            <a:r>
              <a:rPr lang="en-US" altLang="zh-CN" b="0" i="0" u="none" strike="noStrike" dirty="0">
                <a:effectLst/>
                <a:latin typeface="Times New Roman" panose="02020603050405020304" pitchFamily="18" charset="0"/>
                <a:cs typeface="Times New Roman" panose="02020603050405020304" pitchFamily="18" charset="0"/>
              </a:rPr>
              <a:t>feasibility functions</a:t>
            </a:r>
            <a:r>
              <a:rPr lang="en-US" altLang="zh-CN" b="0" i="0" dirty="0">
                <a:effectLst/>
                <a:latin typeface="Times New Roman" panose="02020603050405020304" pitchFamily="18" charset="0"/>
                <a:cs typeface="Times New Roman" panose="02020603050405020304" pitchFamily="18" charset="0"/>
              </a:rPr>
              <a:t> to explore the search graph.</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algorithm uses a depth-first search and includes a special process to avoid the generation of visited states.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algorithm calculates the </a:t>
            </a:r>
            <a:r>
              <a:rPr lang="en-US" altLang="zh-CN" b="0" i="0" u="none" strike="noStrike" dirty="0">
                <a:effectLst/>
                <a:latin typeface="Times New Roman" panose="02020603050405020304" pitchFamily="18" charset="0"/>
                <a:cs typeface="Times New Roman" panose="02020603050405020304" pitchFamily="18" charset="0"/>
              </a:rPr>
              <a:t>candidate matching set</a:t>
            </a:r>
            <a:r>
              <a:rPr lang="en-US" altLang="zh-CN" b="0" i="0" dirty="0">
                <a:effectLst/>
                <a:latin typeface="Times New Roman" panose="02020603050405020304" pitchFamily="18" charset="0"/>
                <a:cs typeface="Times New Roman" panose="02020603050405020304" pitchFamily="18" charset="0"/>
              </a:rPr>
              <a:t> P(s).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Feasibility rules </a:t>
            </a:r>
            <a:r>
              <a:rPr lang="en-US" altLang="zh-CN" b="0" i="0" dirty="0" err="1">
                <a:effectLst/>
                <a:latin typeface="Times New Roman" panose="02020603050405020304" pitchFamily="18" charset="0"/>
                <a:cs typeface="Times New Roman" panose="02020603050405020304" pitchFamily="18" charset="0"/>
              </a:rPr>
              <a:t>Rpred</a:t>
            </a:r>
            <a:r>
              <a:rPr lang="en-US" altLang="zh-CN" b="0" i="0" dirty="0">
                <a:effectLst/>
                <a:latin typeface="Times New Roman" panose="02020603050405020304" pitchFamily="18" charset="0"/>
                <a:cs typeface="Times New Roman" panose="02020603050405020304" pitchFamily="18" charset="0"/>
              </a:rPr>
              <a:t>, </a:t>
            </a:r>
            <a:r>
              <a:rPr lang="en-US" altLang="zh-CN" b="0" i="0" dirty="0" err="1">
                <a:effectLst/>
                <a:latin typeface="Times New Roman" panose="02020603050405020304" pitchFamily="18" charset="0"/>
                <a:cs typeface="Times New Roman" panose="02020603050405020304" pitchFamily="18" charset="0"/>
              </a:rPr>
              <a:t>Rsucc</a:t>
            </a:r>
            <a:r>
              <a:rPr lang="en-US" altLang="zh-CN" b="0" i="0" dirty="0">
                <a:effectLst/>
                <a:latin typeface="Times New Roman" panose="02020603050405020304" pitchFamily="18" charset="0"/>
                <a:cs typeface="Times New Roman" panose="02020603050405020304" pitchFamily="18" charset="0"/>
              </a:rPr>
              <a:t>, Rin, Rout, and </a:t>
            </a:r>
            <a:r>
              <a:rPr lang="en-US" altLang="zh-CN" b="0" i="0" dirty="0" err="1">
                <a:effectLst/>
                <a:latin typeface="Times New Roman" panose="02020603050405020304" pitchFamily="18" charset="0"/>
                <a:cs typeface="Times New Roman" panose="02020603050405020304" pitchFamily="18" charset="0"/>
              </a:rPr>
              <a:t>Rnew</a:t>
            </a:r>
            <a:r>
              <a:rPr lang="en-US" altLang="zh-CN" b="0" i="0" dirty="0">
                <a:effectLst/>
                <a:latin typeface="Times New Roman" panose="02020603050405020304" pitchFamily="18" charset="0"/>
                <a:cs typeface="Times New Roman" panose="02020603050405020304" pitchFamily="18" charset="0"/>
              </a:rPr>
              <a:t> are introduced for consistency checks and pruning the search tree.</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 cost function is used to quantitatively evaluate dissimilarity between two nodes or branches.</a:t>
            </a: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14FAE035-A9D5-CDCE-AFC6-D3A62C45236E}"/>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Method</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67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2D26B6-0626-88FD-6162-593C942E210A}"/>
              </a:ext>
            </a:extLst>
          </p:cNvPr>
          <p:cNvSpPr>
            <a:spLocks noGrp="1"/>
          </p:cNvSpPr>
          <p:nvPr>
            <p:ph sz="half" idx="1"/>
          </p:nvPr>
        </p:nvSpPr>
        <p:spPr>
          <a:xfrm>
            <a:off x="308641" y="1612492"/>
            <a:ext cx="5087619" cy="4399227"/>
          </a:xfrm>
        </p:spPr>
        <p:txBody>
          <a:bodyPr>
            <a:normAutofit/>
          </a:bodyPr>
          <a:lstStyle/>
          <a:p>
            <a:pPr marL="45720" indent="0" algn="l">
              <a:buNone/>
            </a:pPr>
            <a:r>
              <a:rPr lang="en-US" altLang="zh-CN" b="1" i="0" dirty="0">
                <a:effectLst/>
                <a:latin typeface="Times New Roman" panose="02020603050405020304" pitchFamily="18" charset="0"/>
                <a:cs typeface="Times New Roman" panose="02020603050405020304" pitchFamily="18" charset="0"/>
              </a:rPr>
              <a:t>a. Importance of the Work:</a:t>
            </a:r>
          </a:p>
          <a:p>
            <a:pPr marL="742950" lvl="1" indent="-285750" algn="l">
              <a:buFont typeface="Arial" panose="020B0604020202020204" pitchFamily="34" charset="0"/>
              <a:buChar char="•"/>
            </a:pPr>
            <a:r>
              <a:rPr lang="en-US" altLang="zh-CN" i="0" dirty="0">
                <a:effectLst/>
                <a:latin typeface="Times New Roman" panose="02020603050405020304" pitchFamily="18" charset="0"/>
                <a:cs typeface="Times New Roman" panose="02020603050405020304" pitchFamily="18" charset="0"/>
              </a:rPr>
              <a:t>The proposed algorithm can match large graphs more efficiently and overcomes limitations of past algorithms.</a:t>
            </a:r>
          </a:p>
          <a:p>
            <a:pPr marL="45720" indent="0" algn="l">
              <a:buNone/>
            </a:pPr>
            <a:r>
              <a:rPr lang="en-US" altLang="zh-CN" b="1" i="0" dirty="0">
                <a:effectLst/>
                <a:latin typeface="Times New Roman" panose="02020603050405020304" pitchFamily="18" charset="0"/>
                <a:cs typeface="Times New Roman" panose="02020603050405020304" pitchFamily="18" charset="0"/>
              </a:rPr>
              <a:t>b. Innovation, Performance, and Burden:</a:t>
            </a:r>
          </a:p>
          <a:p>
            <a:pPr marL="742950" lvl="1" indent="-285750" algn="l">
              <a:buFont typeface="Arial" panose="020B0604020202020204" pitchFamily="34" charset="0"/>
              <a:buChar char="•"/>
            </a:pPr>
            <a:r>
              <a:rPr lang="en-US" altLang="zh-CN" i="0" dirty="0">
                <a:effectLst/>
                <a:latin typeface="Times New Roman" panose="02020603050405020304" pitchFamily="18" charset="0"/>
                <a:cs typeface="Times New Roman" panose="02020603050405020304" pitchFamily="18" charset="0"/>
              </a:rPr>
              <a:t>The algorithm outperforms the Ullmann algorithm in matching time and is suitable for matching graphs with thousands of nodes and branches while reducing memory requirements.</a:t>
            </a: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4E758A9E-D435-34F6-5FD1-B68FE7B117A1}"/>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Conclusion</a:t>
            </a:r>
            <a:endParaRPr lang="zh-CN" altLang="en-US"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E3121A6-7375-1E63-AEB3-6D5A50737C45}"/>
              </a:ext>
            </a:extLst>
          </p:cNvPr>
          <p:cNvSpPr txBox="1"/>
          <p:nvPr/>
        </p:nvSpPr>
        <p:spPr>
          <a:xfrm>
            <a:off x="5394253" y="1552189"/>
            <a:ext cx="6096000" cy="3693319"/>
          </a:xfrm>
          <a:prstGeom prst="rect">
            <a:avLst/>
          </a:prstGeom>
          <a:noFill/>
        </p:spPr>
        <p:txBody>
          <a:bodyPr wrap="square">
            <a:spAutoFit/>
          </a:bodyPr>
          <a:lstStyle/>
          <a:p>
            <a:pPr algn="l"/>
            <a:r>
              <a:rPr lang="en-US" altLang="zh-CN" b="1" i="0" dirty="0">
                <a:effectLst/>
                <a:latin typeface="Times New Roman" panose="02020603050405020304" pitchFamily="18" charset="0"/>
                <a:cs typeface="Times New Roman" panose="02020603050405020304" pitchFamily="18" charset="0"/>
              </a:rPr>
              <a:t>c. Research Conclusion (List of Key Points):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This paper proposes a </a:t>
            </a:r>
            <a:r>
              <a:rPr lang="en-US" altLang="zh-CN" b="0" i="0" u="none" strike="noStrike" dirty="0">
                <a:effectLst/>
                <a:latin typeface="Times New Roman" panose="02020603050405020304" pitchFamily="18" charset="0"/>
                <a:cs typeface="Times New Roman" panose="02020603050405020304" pitchFamily="18" charset="0"/>
              </a:rPr>
              <a:t>graph matching</a:t>
            </a:r>
            <a:r>
              <a:rPr lang="en-US" altLang="zh-CN" b="0" i="0" dirty="0">
                <a:effectLst/>
                <a:latin typeface="Times New Roman" panose="02020603050405020304" pitchFamily="18" charset="0"/>
                <a:cs typeface="Times New Roman" panose="02020603050405020304" pitchFamily="18" charset="0"/>
              </a:rPr>
              <a:t> algorithm that uses feasibility functions to explore the search graph.</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Feasibility rules </a:t>
            </a:r>
            <a:r>
              <a:rPr lang="en-US" altLang="zh-CN" b="0" i="0" dirty="0" err="1">
                <a:effectLst/>
                <a:latin typeface="Times New Roman" panose="02020603050405020304" pitchFamily="18" charset="0"/>
                <a:cs typeface="Times New Roman" panose="02020603050405020304" pitchFamily="18" charset="0"/>
              </a:rPr>
              <a:t>Rpred</a:t>
            </a:r>
            <a:r>
              <a:rPr lang="en-US" altLang="zh-CN" b="0" i="0" dirty="0">
                <a:effectLst/>
                <a:latin typeface="Times New Roman" panose="02020603050405020304" pitchFamily="18" charset="0"/>
                <a:cs typeface="Times New Roman" panose="02020603050405020304" pitchFamily="18" charset="0"/>
              </a:rPr>
              <a:t>, </a:t>
            </a:r>
            <a:r>
              <a:rPr lang="en-US" altLang="zh-CN" b="0" i="0" dirty="0" err="1">
                <a:effectLst/>
                <a:latin typeface="Times New Roman" panose="02020603050405020304" pitchFamily="18" charset="0"/>
                <a:cs typeface="Times New Roman" panose="02020603050405020304" pitchFamily="18" charset="0"/>
              </a:rPr>
              <a:t>Rsucc</a:t>
            </a:r>
            <a:r>
              <a:rPr lang="en-US" altLang="zh-CN" b="0" i="0" dirty="0">
                <a:effectLst/>
                <a:latin typeface="Times New Roman" panose="02020603050405020304" pitchFamily="18" charset="0"/>
                <a:cs typeface="Times New Roman" panose="02020603050405020304" pitchFamily="18" charset="0"/>
              </a:rPr>
              <a:t>, Rin, Rout, and </a:t>
            </a:r>
            <a:r>
              <a:rPr lang="en-US" altLang="zh-CN" b="0" i="0" dirty="0" err="1">
                <a:effectLst/>
                <a:latin typeface="Times New Roman" panose="02020603050405020304" pitchFamily="18" charset="0"/>
                <a:cs typeface="Times New Roman" panose="02020603050405020304" pitchFamily="18" charset="0"/>
              </a:rPr>
              <a:t>Rnew</a:t>
            </a:r>
            <a:r>
              <a:rPr lang="en-US" altLang="zh-CN" b="0" i="0" dirty="0">
                <a:effectLst/>
                <a:latin typeface="Times New Roman" panose="02020603050405020304" pitchFamily="18" charset="0"/>
                <a:cs typeface="Times New Roman" panose="02020603050405020304" pitchFamily="18" charset="0"/>
              </a:rPr>
              <a:t> are introduced for consistency checks and pruning the search tree.</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Matching time can be further reduced by considering information held in the attribute and </a:t>
            </a:r>
            <a:r>
              <a:rPr lang="en-US" altLang="zh-CN" b="0" i="0" u="none" strike="noStrike" dirty="0">
                <a:effectLst/>
                <a:latin typeface="Times New Roman" panose="02020603050405020304" pitchFamily="18" charset="0"/>
                <a:cs typeface="Times New Roman" panose="02020603050405020304" pitchFamily="18" charset="0"/>
              </a:rPr>
              <a:t>semantic parts</a:t>
            </a:r>
            <a:r>
              <a:rPr lang="en-US" altLang="zh-CN" b="0" i="0" dirty="0">
                <a:effectLst/>
                <a:latin typeface="Times New Roman" panose="02020603050405020304" pitchFamily="18" charset="0"/>
                <a:cs typeface="Times New Roman" panose="02020603050405020304" pitchFamily="18" charset="0"/>
              </a:rPr>
              <a:t> when dealing with attributed relational graphs.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experimental results show that the algorithm performs better than the Ullmann algorithm in matching subgraphs with over 20 nodes, particularly for subgraphs with over 100 nodes.</a:t>
            </a:r>
          </a:p>
        </p:txBody>
      </p:sp>
    </p:spTree>
    <p:extLst>
      <p:ext uri="{BB962C8B-B14F-4D97-AF65-F5344CB8AC3E}">
        <p14:creationId xmlns:p14="http://schemas.microsoft.com/office/powerpoint/2010/main" val="367054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3ECFA94-AED9-99CA-CDB0-7D1255930A02}"/>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Procedure</a:t>
            </a:r>
            <a:endParaRPr lang="zh-CN" altLang="en-US" b="1" dirty="0">
              <a:latin typeface="Times New Roman" panose="02020603050405020304" pitchFamily="18" charset="0"/>
              <a:cs typeface="Times New Roman" panose="02020603050405020304" pitchFamily="18" charset="0"/>
            </a:endParaRPr>
          </a:p>
        </p:txBody>
      </p:sp>
      <p:pic>
        <p:nvPicPr>
          <p:cNvPr id="5122" name="Picture 2" descr="在这里插入图片描述">
            <a:extLst>
              <a:ext uri="{FF2B5EF4-FFF2-40B4-BE49-F238E27FC236}">
                <a16:creationId xmlns:a16="http://schemas.microsoft.com/office/drawing/2014/main" id="{76E38AB2-5A3A-0B46-6509-118873B2699C}"/>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549529" y="1933831"/>
            <a:ext cx="5087938" cy="33677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5A3CCE7F-37C3-48A5-B734-30BCECEA3AAB}"/>
                  </a:ext>
                </a:extLst>
              </p:cNvPr>
              <p:cNvSpPr txBox="1"/>
              <p:nvPr/>
            </p:nvSpPr>
            <p:spPr>
              <a:xfrm>
                <a:off x="6096000" y="1933831"/>
                <a:ext cx="5617464" cy="3970318"/>
              </a:xfrm>
              <a:prstGeom prst="rect">
                <a:avLst/>
              </a:prstGeom>
              <a:noFill/>
            </p:spPr>
            <p:txBody>
              <a:bodyPr wrap="square">
                <a:spAutoFit/>
              </a:bodyPr>
              <a:lstStyle/>
              <a:p>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𝐹</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𝑠</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𝑛</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𝑚</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is a boolean function, also known as the feasibility function. </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If the return value of the function is true, it means that adding the edge (n,m) to the current state s (where s represents the current partial mapping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𝑀</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𝑠</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that satisfies the isomorphism) results in a new state s* whose partial mapping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𝑀</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𝑠</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still satisfies the isomorphism. </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Therefore, the final state may be isomorphic to G1 or G2, or be a subgraph isomorphic to either of the graphs. If the return value is false, it means that the edge (n,m) should not be added to the current state and can be used for pruning.</a:t>
                </a:r>
              </a:p>
            </p:txBody>
          </p:sp>
        </mc:Choice>
        <mc:Fallback>
          <p:sp>
            <p:nvSpPr>
              <p:cNvPr id="6" name="文本框 5">
                <a:extLst>
                  <a:ext uri="{FF2B5EF4-FFF2-40B4-BE49-F238E27FC236}">
                    <a16:creationId xmlns:a16="http://schemas.microsoft.com/office/drawing/2014/main" id="{5A3CCE7F-37C3-48A5-B734-30BCECEA3AAB}"/>
                  </a:ext>
                </a:extLst>
              </p:cNvPr>
              <p:cNvSpPr txBox="1">
                <a:spLocks noRot="1" noChangeAspect="1" noMove="1" noResize="1" noEditPoints="1" noAdjustHandles="1" noChangeArrowheads="1" noChangeShapeType="1" noTextEdit="1"/>
              </p:cNvSpPr>
              <p:nvPr/>
            </p:nvSpPr>
            <p:spPr>
              <a:xfrm>
                <a:off x="6096000" y="1933831"/>
                <a:ext cx="5617464" cy="3970318"/>
              </a:xfrm>
              <a:prstGeom prst="rect">
                <a:avLst/>
              </a:prstGeom>
              <a:blipFill>
                <a:blip r:embed="rId3"/>
                <a:stretch>
                  <a:fillRect l="-868" t="-767" b="-1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981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745419AD-B845-1BB3-F24D-0BDEB7235CBF}"/>
                  </a:ext>
                </a:extLst>
              </p:cNvPr>
              <p:cNvSpPr>
                <a:spLocks noGrp="1"/>
              </p:cNvSpPr>
              <p:nvPr>
                <p:ph sz="half" idx="1"/>
              </p:nvPr>
            </p:nvSpPr>
            <p:spPr/>
            <p:txBody>
              <a:bodyPr>
                <a:normAutofit/>
              </a:bodyPr>
              <a:lstStyle/>
              <a:p>
                <a:pPr algn="l"/>
                <a:r>
                  <a:rPr lang="en-US" altLang="zh-CN" b="0" i="0" dirty="0">
                    <a:effectLst/>
                    <a:latin typeface="Times New Roman" panose="02020603050405020304" pitchFamily="18" charset="0"/>
                    <a:cs typeface="Times New Roman" panose="02020603050405020304" pitchFamily="18" charset="0"/>
                  </a:rPr>
                  <a:t>Given a graph G and a vertex n, we define Pred(</a:t>
                </a:r>
                <a:r>
                  <a:rPr lang="en-US" altLang="zh-CN" b="0" i="0" dirty="0" err="1">
                    <a:effectLst/>
                    <a:latin typeface="Times New Roman" panose="02020603050405020304" pitchFamily="18" charset="0"/>
                    <a:cs typeface="Times New Roman" panose="02020603050405020304" pitchFamily="18" charset="0"/>
                  </a:rPr>
                  <a:t>G,n</a:t>
                </a:r>
                <a:r>
                  <a:rPr lang="en-US" altLang="zh-CN" b="0" i="0" dirty="0">
                    <a:effectLst/>
                    <a:latin typeface="Times New Roman" panose="02020603050405020304" pitchFamily="18" charset="0"/>
                    <a:cs typeface="Times New Roman" panose="02020603050405020304" pitchFamily="18" charset="0"/>
                  </a:rPr>
                  <a:t>) as the set of in-neighbors of n (i.e., its predecessors) and </a:t>
                </a:r>
                <a:r>
                  <a:rPr lang="en-US" altLang="zh-CN" b="0" i="0" dirty="0" err="1">
                    <a:effectLst/>
                    <a:latin typeface="Times New Roman" panose="02020603050405020304" pitchFamily="18" charset="0"/>
                    <a:cs typeface="Times New Roman" panose="02020603050405020304" pitchFamily="18" charset="0"/>
                  </a:rPr>
                  <a:t>Succ</a:t>
                </a:r>
                <a:r>
                  <a:rPr lang="en-US" altLang="zh-CN" b="0" i="0" dirty="0">
                    <a:effectLst/>
                    <a:latin typeface="Times New Roman" panose="02020603050405020304" pitchFamily="18" charset="0"/>
                    <a:cs typeface="Times New Roman" panose="02020603050405020304" pitchFamily="18" charset="0"/>
                  </a:rPr>
                  <a:t>(</a:t>
                </a:r>
                <a:r>
                  <a:rPr lang="en-US" altLang="zh-CN" b="0" i="0" dirty="0" err="1">
                    <a:effectLst/>
                    <a:latin typeface="Times New Roman" panose="02020603050405020304" pitchFamily="18" charset="0"/>
                    <a:cs typeface="Times New Roman" panose="02020603050405020304" pitchFamily="18" charset="0"/>
                  </a:rPr>
                  <a:t>G,n</a:t>
                </a:r>
                <a:r>
                  <a:rPr lang="en-US" altLang="zh-CN" b="0" i="0" dirty="0">
                    <a:effectLst/>
                    <a:latin typeface="Times New Roman" panose="02020603050405020304" pitchFamily="18" charset="0"/>
                    <a:cs typeface="Times New Roman" panose="02020603050405020304" pitchFamily="18" charset="0"/>
                  </a:rPr>
                  <a:t>) as the set of out-neighbors of n (i.e., its successors).</a:t>
                </a:r>
              </a:p>
              <a:p>
                <a:pPr algn="l"/>
                <a:r>
                  <a:rPr lang="en-US" altLang="zh-CN" b="0" i="0" dirty="0">
                    <a:effectLst/>
                    <a:latin typeface="Times New Roman" panose="02020603050405020304" pitchFamily="18" charset="0"/>
                    <a:cs typeface="Times New Roman" panose="02020603050405020304" pitchFamily="18" charset="0"/>
                  </a:rPr>
                  <a:t>The out-terminal set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1</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for </a:t>
                </a:r>
                <a:r>
                  <a:rPr lang="en-US" altLang="zh-CN" b="0" i="0" u="none" strike="noStrike" dirty="0">
                    <a:effectLst/>
                    <a:latin typeface="Times New Roman" panose="02020603050405020304" pitchFamily="18" charset="0"/>
                    <a:cs typeface="Times New Roman" panose="02020603050405020304" pitchFamily="18" charset="0"/>
                  </a:rPr>
                  <a:t>G1</a:t>
                </a:r>
                <a:r>
                  <a:rPr lang="en-US" altLang="zh-CN" b="0" i="0" dirty="0">
                    <a:effectLst/>
                    <a:latin typeface="Times New Roman" panose="02020603050405020304" pitchFamily="18" charset="0"/>
                    <a:cs typeface="Times New Roman" panose="02020603050405020304" pitchFamily="18" charset="0"/>
                  </a:rPr>
                  <a:t> as the set of successors of nodes in M1(s) that are not in M1(s) and the in-terminal set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1</m:t>
                        </m:r>
                      </m:e>
                      <m:sub>
                        <m:r>
                          <a:rPr lang="en-US" altLang="zh-CN" b="0" i="1" dirty="0" smtClean="0">
                            <a:effectLst/>
                            <a:latin typeface="Cambria Math" panose="02040503050406030204" pitchFamily="18" charset="0"/>
                            <a:cs typeface="Times New Roman" panose="02020603050405020304" pitchFamily="18" charset="0"/>
                          </a:rPr>
                          <m:t>𝑖𝑛</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 as the set of predecessors of nodes in M1(s) that are not in M1(s). Similarly, we define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2</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and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2</m:t>
                        </m:r>
                      </m:e>
                      <m:sub>
                        <m:r>
                          <a:rPr lang="en-US" altLang="zh-CN" b="0" i="1" dirty="0" smtClean="0">
                            <a:effectLst/>
                            <a:latin typeface="Cambria Math" panose="02040503050406030204" pitchFamily="18" charset="0"/>
                            <a:cs typeface="Times New Roman" panose="02020603050405020304" pitchFamily="18" charset="0"/>
                          </a:rPr>
                          <m:t>𝑖𝑛</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for G2.</a:t>
                </a:r>
              </a:p>
              <a:p>
                <a:endParaRPr lang="zh-CN" altLang="en-US" dirty="0">
                  <a:latin typeface="Times New Roman" panose="02020603050405020304" pitchFamily="18" charset="0"/>
                  <a:cs typeface="Times New Roman" panose="02020603050405020304" pitchFamily="18" charset="0"/>
                </a:endParaRPr>
              </a:p>
            </p:txBody>
          </p:sp>
        </mc:Choice>
        <mc:Fallback>
          <p:sp>
            <p:nvSpPr>
              <p:cNvPr id="2" name="内容占位符 1">
                <a:extLst>
                  <a:ext uri="{FF2B5EF4-FFF2-40B4-BE49-F238E27FC236}">
                    <a16:creationId xmlns:a16="http://schemas.microsoft.com/office/drawing/2014/main" id="{745419AD-B845-1BB3-F24D-0BDEB7235CBF}"/>
                  </a:ext>
                </a:extLst>
              </p:cNvPr>
              <p:cNvSpPr>
                <a:spLocks noGrp="1" noRot="1" noChangeAspect="1" noMove="1" noResize="1" noEditPoints="1" noAdjustHandles="1" noChangeArrowheads="1" noChangeShapeType="1" noTextEdit="1"/>
              </p:cNvSpPr>
              <p:nvPr>
                <p:ph sz="half" idx="1"/>
              </p:nvPr>
            </p:nvSpPr>
            <p:spPr>
              <a:blipFill>
                <a:blip r:embed="rId2"/>
                <a:stretch>
                  <a:fillRect t="-1524" r="-20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2259843-184D-2594-CD54-B75236853C0D}"/>
                  </a:ext>
                </a:extLst>
              </p:cNvPr>
              <p:cNvSpPr>
                <a:spLocks noGrp="1"/>
              </p:cNvSpPr>
              <p:nvPr>
                <p:ph sz="half" idx="2"/>
              </p:nvPr>
            </p:nvSpPr>
            <p:spPr>
              <a:xfrm>
                <a:off x="6007608" y="1626669"/>
                <a:ext cx="5485891" cy="4399227"/>
              </a:xfrm>
            </p:spPr>
            <p:txBody>
              <a:bodyPr>
                <a:normAutofit fontScale="85000" lnSpcReduction="20000"/>
              </a:bodyPr>
              <a:lstStyle/>
              <a:p>
                <a:pPr algn="l"/>
                <a:r>
                  <a:rPr lang="en-US" altLang="zh-CN" b="0" i="0" dirty="0">
                    <a:effectLst/>
                    <a:latin typeface="Times New Roman" panose="02020603050405020304" pitchFamily="18" charset="0"/>
                    <a:cs typeface="Times New Roman" panose="02020603050405020304" pitchFamily="18" charset="0"/>
                  </a:rPr>
                  <a:t>P(s) is constructed as follows:</a:t>
                </a:r>
                <a:br>
                  <a:rPr lang="en-US" altLang="zh-CN" b="0" i="0" dirty="0">
                    <a:effectLst/>
                    <a:latin typeface="Times New Roman" panose="02020603050405020304" pitchFamily="18" charset="0"/>
                    <a:cs typeface="Times New Roman" panose="02020603050405020304" pitchFamily="18" charset="0"/>
                  </a:rPr>
                </a:br>
                <a:r>
                  <a:rPr lang="en-US" altLang="zh-CN" b="0" i="0" dirty="0">
                    <a:effectLst/>
                    <a:latin typeface="Times New Roman" panose="02020603050405020304" pitchFamily="18" charset="0"/>
                    <a:cs typeface="Times New Roman" panose="02020603050405020304" pitchFamily="18" charset="0"/>
                  </a:rPr>
                  <a:t>(1) If both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1</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and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2</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are non-empty, then P(s) =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1</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r>
                      <a:rPr lang="en-US" altLang="zh-CN" b="0" i="1" dirty="0" smtClean="0">
                        <a:effectLst/>
                        <a:latin typeface="Cambria Math" panose="02040503050406030204" pitchFamily="18" charset="0"/>
                        <a:cs typeface="Times New Roman" panose="02020603050405020304" pitchFamily="18" charset="0"/>
                      </a:rPr>
                      <m:t>× </m:t>
                    </m:r>
                    <m:d>
                      <m:dPr>
                        <m:begChr m:val="{"/>
                        <m:endChr m:val="}"/>
                        <m:ctrlPr>
                          <a:rPr lang="en-US" altLang="zh-CN" b="0" i="1" dirty="0" smtClean="0">
                            <a:effectLst/>
                            <a:latin typeface="Cambria Math" panose="02040503050406030204" pitchFamily="18" charset="0"/>
                            <a:cs typeface="Times New Roman" panose="02020603050405020304" pitchFamily="18" charset="0"/>
                          </a:rPr>
                        </m:ctrlPr>
                      </m:dPr>
                      <m:e>
                        <m:func>
                          <m:funcPr>
                            <m:ctrlPr>
                              <a:rPr lang="en-US" altLang="zh-CN" b="0" i="1" dirty="0" smtClean="0">
                                <a:effectLst/>
                                <a:latin typeface="Cambria Math" panose="02040503050406030204" pitchFamily="18" charset="0"/>
                                <a:cs typeface="Times New Roman" panose="02020603050405020304" pitchFamily="18" charset="0"/>
                              </a:rPr>
                            </m:ctrlPr>
                          </m:funcPr>
                          <m:fName>
                            <m:r>
                              <m:rPr>
                                <m:sty m:val="p"/>
                              </m:rPr>
                              <a:rPr lang="en-US" altLang="zh-CN" b="0" i="0" dirty="0" smtClean="0">
                                <a:effectLst/>
                                <a:latin typeface="Cambria Math" panose="02040503050406030204" pitchFamily="18" charset="0"/>
                                <a:cs typeface="Times New Roman" panose="02020603050405020304" pitchFamily="18" charset="0"/>
                              </a:rPr>
                              <m:t>min</m:t>
                            </m:r>
                          </m:fName>
                          <m:e>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2</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e>
                        </m:func>
                      </m:e>
                    </m:d>
                  </m:oMath>
                </a14:m>
                <a:r>
                  <a:rPr lang="en-US" altLang="zh-CN" b="0" i="0" dirty="0">
                    <a:effectLst/>
                    <a:latin typeface="Times New Roman" panose="02020603050405020304" pitchFamily="18" charset="0"/>
                    <a:cs typeface="Times New Roman" panose="02020603050405020304" pitchFamily="18" charset="0"/>
                  </a:rPr>
                  <a:t>, where min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2</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is the node in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2</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with the smallest label (using any sorting method).</a:t>
                </a:r>
              </a:p>
              <a:p>
                <a:pPr algn="l"/>
                <a:br>
                  <a:rPr lang="en-US" altLang="zh-CN" b="0" i="0" dirty="0">
                    <a:effectLst/>
                    <a:latin typeface="Times New Roman" panose="02020603050405020304" pitchFamily="18" charset="0"/>
                    <a:cs typeface="Times New Roman" panose="02020603050405020304" pitchFamily="18" charset="0"/>
                  </a:rPr>
                </a:br>
                <a:r>
                  <a:rPr lang="en-US" altLang="zh-CN" b="0" i="0" dirty="0">
                    <a:effectLst/>
                    <a:latin typeface="Times New Roman" panose="02020603050405020304" pitchFamily="18" charset="0"/>
                    <a:cs typeface="Times New Roman" panose="02020603050405020304" pitchFamily="18" charset="0"/>
                  </a:rPr>
                  <a:t>(2) If both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1</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and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2</m:t>
                        </m:r>
                      </m:e>
                      <m:sub>
                        <m:r>
                          <a:rPr lang="en-US" altLang="zh-CN" b="0" i="1" dirty="0" smtClean="0">
                            <a:effectLst/>
                            <a:latin typeface="Cambria Math" panose="02040503050406030204" pitchFamily="18" charset="0"/>
                            <a:cs typeface="Times New Roman" panose="02020603050405020304" pitchFamily="18" charset="0"/>
                          </a:rPr>
                          <m:t>𝑜𝑢𝑡</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are empty and both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1</m:t>
                        </m:r>
                      </m:e>
                      <m:sub>
                        <m:r>
                          <a:rPr lang="en-US" altLang="zh-CN" b="0" i="1" dirty="0" smtClean="0">
                            <a:effectLst/>
                            <a:latin typeface="Cambria Math" panose="02040503050406030204" pitchFamily="18" charset="0"/>
                            <a:cs typeface="Times New Roman" panose="02020603050405020304" pitchFamily="18" charset="0"/>
                          </a:rPr>
                          <m:t>𝑖𝑛</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and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2</m:t>
                        </m:r>
                      </m:e>
                      <m:sub>
                        <m:r>
                          <a:rPr lang="en-US" altLang="zh-CN" b="0" i="1" dirty="0" smtClean="0">
                            <a:effectLst/>
                            <a:latin typeface="Cambria Math" panose="02040503050406030204" pitchFamily="18" charset="0"/>
                            <a:cs typeface="Times New Roman" panose="02020603050405020304" pitchFamily="18" charset="0"/>
                          </a:rPr>
                          <m:t>𝑖𝑛</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oMath>
                </a14:m>
                <a:r>
                  <a:rPr lang="en-US" altLang="zh-CN" b="0" i="0" dirty="0">
                    <a:effectLst/>
                    <a:latin typeface="Times New Roman" panose="02020603050405020304" pitchFamily="18" charset="0"/>
                    <a:cs typeface="Times New Roman" panose="02020603050405020304" pitchFamily="18" charset="0"/>
                  </a:rPr>
                  <a:t>are non-empty, then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𝑃</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r>
                      <a:rPr lang="en-US" altLang="zh-CN" b="0" i="1" dirty="0" smtClean="0">
                        <a:effectLst/>
                        <a:latin typeface="Cambria Math" panose="02040503050406030204" pitchFamily="18" charset="0"/>
                        <a:cs typeface="Times New Roman" panose="02020603050405020304" pitchFamily="18" charset="0"/>
                      </a:rPr>
                      <m:t>= </m:t>
                    </m:r>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1</m:t>
                        </m:r>
                      </m:e>
                      <m:sub>
                        <m:r>
                          <a:rPr lang="en-US" altLang="zh-CN" b="0" i="1" dirty="0" smtClean="0">
                            <a:effectLst/>
                            <a:latin typeface="Cambria Math" panose="02040503050406030204" pitchFamily="18" charset="0"/>
                            <a:cs typeface="Times New Roman" panose="02020603050405020304" pitchFamily="18" charset="0"/>
                          </a:rPr>
                          <m:t>𝑖𝑛</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r>
                      <a:rPr lang="en-US" altLang="zh-CN" b="0" i="1" dirty="0" smtClean="0">
                        <a:effectLst/>
                        <a:latin typeface="Cambria Math" panose="02040503050406030204" pitchFamily="18" charset="0"/>
                        <a:cs typeface="Times New Roman" panose="02020603050405020304" pitchFamily="18" charset="0"/>
                      </a:rPr>
                      <m:t>× </m:t>
                    </m:r>
                    <m:d>
                      <m:dPr>
                        <m:begChr m:val="{"/>
                        <m:endChr m:val="}"/>
                        <m:ctrlPr>
                          <a:rPr lang="en-US" altLang="zh-CN" b="0" i="1" dirty="0" smtClean="0">
                            <a:effectLst/>
                            <a:latin typeface="Cambria Math" panose="02040503050406030204" pitchFamily="18" charset="0"/>
                            <a:cs typeface="Times New Roman" panose="02020603050405020304" pitchFamily="18" charset="0"/>
                          </a:rPr>
                        </m:ctrlPr>
                      </m:dPr>
                      <m:e>
                        <m:func>
                          <m:funcPr>
                            <m:ctrlPr>
                              <a:rPr lang="en-US" altLang="zh-CN" b="0" i="1" dirty="0" smtClean="0">
                                <a:effectLst/>
                                <a:latin typeface="Cambria Math" panose="02040503050406030204" pitchFamily="18" charset="0"/>
                                <a:cs typeface="Times New Roman" panose="02020603050405020304" pitchFamily="18" charset="0"/>
                              </a:rPr>
                            </m:ctrlPr>
                          </m:funcPr>
                          <m:fName>
                            <m:r>
                              <m:rPr>
                                <m:sty m:val="p"/>
                              </m:rPr>
                              <a:rPr lang="en-US" altLang="zh-CN" b="0" i="0" dirty="0" smtClean="0">
                                <a:effectLst/>
                                <a:latin typeface="Cambria Math" panose="02040503050406030204" pitchFamily="18" charset="0"/>
                                <a:cs typeface="Times New Roman" panose="02020603050405020304" pitchFamily="18" charset="0"/>
                              </a:rPr>
                              <m:t>min</m:t>
                            </m:r>
                          </m:fName>
                          <m:e>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2</m:t>
                                </m:r>
                              </m:e>
                              <m:sub>
                                <m:r>
                                  <a:rPr lang="en-US" altLang="zh-CN" b="0" i="1" dirty="0" smtClean="0">
                                    <a:effectLst/>
                                    <a:latin typeface="Cambria Math" panose="02040503050406030204" pitchFamily="18" charset="0"/>
                                    <a:cs typeface="Times New Roman" panose="02020603050405020304" pitchFamily="18" charset="0"/>
                                  </a:rPr>
                                  <m:t>𝑖𝑛</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e>
                        </m:func>
                      </m:e>
                    </m:d>
                    <m:r>
                      <a:rPr lang="en-US" altLang="zh-CN" b="0" i="1" dirty="0" smtClean="0">
                        <a:effectLst/>
                        <a:latin typeface="Cambria Math" panose="02040503050406030204" pitchFamily="18" charset="0"/>
                        <a:cs typeface="Times New Roman" panose="02020603050405020304" pitchFamily="18" charset="0"/>
                      </a:rPr>
                      <m:t>.</m:t>
                    </m:r>
                  </m:oMath>
                </a14:m>
                <a:endParaRPr lang="en-US" altLang="zh-CN" b="0" i="0" dirty="0">
                  <a:effectLst/>
                  <a:latin typeface="Times New Roman" panose="02020603050405020304" pitchFamily="18" charset="0"/>
                  <a:cs typeface="Times New Roman" panose="02020603050405020304" pitchFamily="18" charset="0"/>
                </a:endParaRPr>
              </a:p>
              <a:p>
                <a:pPr algn="l"/>
                <a:br>
                  <a:rPr lang="en-US" altLang="zh-CN" b="0" i="0" dirty="0">
                    <a:effectLst/>
                    <a:latin typeface="Times New Roman" panose="02020603050405020304" pitchFamily="18" charset="0"/>
                    <a:cs typeface="Times New Roman" panose="02020603050405020304" pitchFamily="18" charset="0"/>
                  </a:rPr>
                </a:br>
                <a:r>
                  <a:rPr lang="en-US" altLang="zh-CN" b="0" i="0" dirty="0">
                    <a:effectLst/>
                    <a:latin typeface="Times New Roman" panose="02020603050405020304" pitchFamily="18" charset="0"/>
                    <a:cs typeface="Times New Roman" panose="02020603050405020304" pitchFamily="18" charset="0"/>
                  </a:rPr>
                  <a:t>(3) If all four terminal sets are empty, then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𝑃</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r>
                      <a:rPr lang="en-US" altLang="zh-CN" b="0" i="1" dirty="0" smtClean="0">
                        <a:effectLst/>
                        <a:latin typeface="Cambria Math" panose="02040503050406030204" pitchFamily="18" charset="0"/>
                        <a:cs typeface="Times New Roman" panose="02020603050405020304" pitchFamily="18" charset="0"/>
                      </a:rPr>
                      <m:t>= </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𝑉</m:t>
                        </m:r>
                        <m:r>
                          <a:rPr lang="en-US" altLang="zh-CN" b="0" i="1" dirty="0" smtClean="0">
                            <a:effectLst/>
                            <a:latin typeface="Cambria Math" panose="02040503050406030204" pitchFamily="18" charset="0"/>
                            <a:cs typeface="Times New Roman" panose="02020603050405020304" pitchFamily="18" charset="0"/>
                          </a:rPr>
                          <m:t>1 − </m:t>
                        </m:r>
                        <m:r>
                          <a:rPr lang="en-US" altLang="zh-CN" b="0" i="1" dirty="0" smtClean="0">
                            <a:effectLst/>
                            <a:latin typeface="Cambria Math" panose="02040503050406030204" pitchFamily="18" charset="0"/>
                            <a:cs typeface="Times New Roman" panose="02020603050405020304" pitchFamily="18" charset="0"/>
                          </a:rPr>
                          <m:t>𝑀</m:t>
                        </m:r>
                        <m:r>
                          <a:rPr lang="en-US" altLang="zh-CN" b="0" i="1" dirty="0" smtClean="0">
                            <a:effectLst/>
                            <a:latin typeface="Cambria Math" panose="02040503050406030204" pitchFamily="18" charset="0"/>
                            <a:cs typeface="Times New Roman" panose="02020603050405020304" pitchFamily="18" charset="0"/>
                          </a:rPr>
                          <m:t>1</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e>
                    </m:d>
                    <m:r>
                      <a:rPr lang="en-US" altLang="zh-CN" b="0" i="1" dirty="0" smtClean="0">
                        <a:effectLst/>
                        <a:latin typeface="Cambria Math" panose="02040503050406030204" pitchFamily="18" charset="0"/>
                        <a:cs typeface="Times New Roman" panose="02020603050405020304" pitchFamily="18" charset="0"/>
                      </a:rPr>
                      <m:t>× </m:t>
                    </m:r>
                    <m:d>
                      <m:dPr>
                        <m:begChr m:val="{"/>
                        <m:endChr m:val="}"/>
                        <m:ctrlPr>
                          <a:rPr lang="en-US" altLang="zh-CN" b="0" i="1" dirty="0" smtClean="0">
                            <a:effectLst/>
                            <a:latin typeface="Cambria Math" panose="02040503050406030204" pitchFamily="18" charset="0"/>
                            <a:cs typeface="Times New Roman" panose="02020603050405020304" pitchFamily="18" charset="0"/>
                          </a:rPr>
                        </m:ctrlPr>
                      </m:dPr>
                      <m:e>
                        <m:func>
                          <m:funcPr>
                            <m:ctrlPr>
                              <a:rPr lang="en-US" altLang="zh-CN" b="0" i="1" dirty="0" smtClean="0">
                                <a:effectLst/>
                                <a:latin typeface="Cambria Math" panose="02040503050406030204" pitchFamily="18" charset="0"/>
                                <a:cs typeface="Times New Roman" panose="02020603050405020304" pitchFamily="18" charset="0"/>
                              </a:rPr>
                            </m:ctrlPr>
                          </m:funcPr>
                          <m:fName>
                            <m:r>
                              <m:rPr>
                                <m:sty m:val="p"/>
                              </m:rPr>
                              <a:rPr lang="en-US" altLang="zh-CN" b="0" i="0" dirty="0" smtClean="0">
                                <a:effectLst/>
                                <a:latin typeface="Cambria Math" panose="02040503050406030204" pitchFamily="18" charset="0"/>
                                <a:cs typeface="Times New Roman" panose="02020603050405020304" pitchFamily="18" charset="0"/>
                              </a:rPr>
                              <m:t>min</m:t>
                            </m:r>
                          </m:fName>
                          <m:e>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𝑉</m:t>
                                </m:r>
                                <m:r>
                                  <a:rPr lang="en-US" altLang="zh-CN" b="0" i="1" dirty="0" smtClean="0">
                                    <a:effectLst/>
                                    <a:latin typeface="Cambria Math" panose="02040503050406030204" pitchFamily="18" charset="0"/>
                                    <a:cs typeface="Times New Roman" panose="02020603050405020304" pitchFamily="18" charset="0"/>
                                  </a:rPr>
                                  <m:t>2 − </m:t>
                                </m:r>
                                <m:r>
                                  <a:rPr lang="en-US" altLang="zh-CN" b="0" i="1" dirty="0" smtClean="0">
                                    <a:effectLst/>
                                    <a:latin typeface="Cambria Math" panose="02040503050406030204" pitchFamily="18" charset="0"/>
                                    <a:cs typeface="Times New Roman" panose="02020603050405020304" pitchFamily="18" charset="0"/>
                                  </a:rPr>
                                  <m:t>𝑀</m:t>
                                </m:r>
                                <m:r>
                                  <a:rPr lang="en-US" altLang="zh-CN" b="0" i="1" dirty="0" smtClean="0">
                                    <a:effectLst/>
                                    <a:latin typeface="Cambria Math" panose="02040503050406030204" pitchFamily="18" charset="0"/>
                                    <a:cs typeface="Times New Roman" panose="02020603050405020304" pitchFamily="18" charset="0"/>
                                  </a:rPr>
                                  <m:t>2</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e>
                            </m:d>
                          </m:e>
                        </m:func>
                      </m:e>
                    </m:d>
                  </m:oMath>
                </a14:m>
                <a:r>
                  <a:rPr lang="en-US" altLang="zh-CN" b="0" i="0" dirty="0">
                    <a:effectLst/>
                    <a:latin typeface="Times New Roman" panose="02020603050405020304" pitchFamily="18" charset="0"/>
                    <a:cs typeface="Times New Roman" panose="02020603050405020304" pitchFamily="18" charset="0"/>
                  </a:rPr>
                  <a:t>, where V1 and V2 are the sets of nodes in G1 and G2, respectively.</a:t>
                </a:r>
              </a:p>
              <a:p>
                <a:pPr algn="l"/>
                <a:r>
                  <a:rPr lang="en-US" altLang="zh-CN" b="0" i="0" dirty="0">
                    <a:effectLst/>
                    <a:latin typeface="Times New Roman" panose="02020603050405020304" pitchFamily="18" charset="0"/>
                    <a:cs typeface="Times New Roman" panose="02020603050405020304" pitchFamily="18" charset="0"/>
                  </a:rPr>
                  <a:t>If there is only one in-terminal set or only one out-terminal set is empty, then the state s cannot lead to a final isomorphism, and thus, it does not need to be further analyzed. Moreover, the definition of P(s) ensures that the same state is not visited twice.</a:t>
                </a:r>
              </a:p>
              <a:p>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52259843-184D-2594-CD54-B75236853C0D}"/>
                  </a:ext>
                </a:extLst>
              </p:cNvPr>
              <p:cNvSpPr>
                <a:spLocks noGrp="1" noRot="1" noChangeAspect="1" noMove="1" noResize="1" noEditPoints="1" noAdjustHandles="1" noChangeArrowheads="1" noChangeShapeType="1" noTextEdit="1"/>
              </p:cNvSpPr>
              <p:nvPr>
                <p:ph sz="half" idx="2"/>
              </p:nvPr>
            </p:nvSpPr>
            <p:spPr>
              <a:xfrm>
                <a:off x="6007608" y="1626669"/>
                <a:ext cx="5485891" cy="4399227"/>
              </a:xfrm>
              <a:blipFill>
                <a:blip r:embed="rId3"/>
                <a:stretch>
                  <a:fillRect t="-2078" r="-1446"/>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239D671A-ABD9-9B99-AAEB-654E6C389DDD}"/>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Definition of P(s)</a:t>
            </a:r>
            <a:endParaRPr lang="zh-CN" altLang="en-US" b="1" dirty="0"/>
          </a:p>
        </p:txBody>
      </p:sp>
    </p:spTree>
    <p:extLst>
      <p:ext uri="{BB962C8B-B14F-4D97-AF65-F5344CB8AC3E}">
        <p14:creationId xmlns:p14="http://schemas.microsoft.com/office/powerpoint/2010/main" val="253830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E19FBEBF-E21D-0229-1976-88C2E6B4D5A9}"/>
                  </a:ext>
                </a:extLst>
              </p:cNvPr>
              <p:cNvSpPr>
                <a:spLocks noGrp="1"/>
              </p:cNvSpPr>
              <p:nvPr>
                <p:ph sz="half" idx="1"/>
              </p:nvPr>
            </p:nvSpPr>
            <p:spPr>
              <a:xfrm>
                <a:off x="698500" y="2406957"/>
                <a:ext cx="5087619" cy="3574288"/>
              </a:xfrm>
            </p:spPr>
            <p:txBody>
              <a:bodyPr>
                <a:normAutofit/>
              </a:bodyPr>
              <a:lstStyle/>
              <a:p>
                <a:pPr algn="l"/>
                <a:r>
                  <a:rPr lang="en-US" altLang="zh-CN" b="0" i="0" dirty="0">
                    <a:effectLst/>
                    <a:latin typeface="Times New Roman" panose="02020603050405020304" pitchFamily="18" charset="0"/>
                    <a:cs typeface="Times New Roman" panose="02020603050405020304" pitchFamily="18" charset="0"/>
                  </a:rPr>
                  <a:t>1. For </a:t>
                </a:r>
                <a:r>
                  <a:rPr lang="en-US" altLang="zh-CN" b="1" i="0" dirty="0">
                    <a:effectLst/>
                    <a:latin typeface="Times New Roman" panose="02020603050405020304" pitchFamily="18" charset="0"/>
                    <a:cs typeface="Times New Roman" panose="02020603050405020304" pitchFamily="18" charset="0"/>
                  </a:rPr>
                  <a:t>nodes in M1(s) and M2(s)</a:t>
                </a:r>
                <a:r>
                  <a:rPr lang="en-US" altLang="zh-CN" b="0" i="0" dirty="0">
                    <a:effectLst/>
                    <a:latin typeface="Times New Roman" panose="02020603050405020304" pitchFamily="18" charset="0"/>
                    <a:cs typeface="Times New Roman" panose="02020603050405020304" pitchFamily="18" charset="0"/>
                  </a:rPr>
                  <a:t>, the algorithm checks whether the in-neighbors and out-neighbors of these nodes in M1(s) and M2(s) are matched one-to-one with those of n and m, respectively.</a:t>
                </a:r>
              </a:p>
              <a:p>
                <a:pPr algn="l"/>
                <a:r>
                  <a:rPr lang="en-US" altLang="zh-CN" b="0" i="0" dirty="0">
                    <a:effectLst/>
                    <a:latin typeface="Times New Roman" panose="02020603050405020304" pitchFamily="18" charset="0"/>
                    <a:cs typeface="Times New Roman" panose="02020603050405020304" pitchFamily="18" charset="0"/>
                  </a:rPr>
                  <a:t>2. For </a:t>
                </a:r>
                <a:r>
                  <a:rPr lang="en-US" altLang="zh-CN" b="1" i="0" dirty="0">
                    <a:effectLst/>
                    <a:latin typeface="Times New Roman" panose="02020603050405020304" pitchFamily="18" charset="0"/>
                    <a:cs typeface="Times New Roman" panose="02020603050405020304" pitchFamily="18" charset="0"/>
                  </a:rPr>
                  <a:t>nodes not in M1(s) and M2(s), </a:t>
                </a:r>
                <a:r>
                  <a:rPr lang="en-US" altLang="zh-CN" b="0" i="0" dirty="0">
                    <a:effectLst/>
                    <a:latin typeface="Times New Roman" panose="02020603050405020304" pitchFamily="18" charset="0"/>
                    <a:cs typeface="Times New Roman" panose="02020603050405020304" pitchFamily="18" charset="0"/>
                  </a:rPr>
                  <a:t>the algorithm calculates the number of nodes in the sets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𝑇𝑖𝑛</m:t>
                    </m:r>
                    <m:r>
                      <a:rPr lang="en-US" altLang="zh-CN" b="0" i="1" dirty="0" smtClean="0">
                        <a:effectLst/>
                        <a:latin typeface="Cambria Math" panose="02040503050406030204" pitchFamily="18" charset="0"/>
                        <a:cs typeface="Times New Roman" panose="02020603050405020304" pitchFamily="18" charset="0"/>
                      </a:rPr>
                      <m:t>(</m:t>
                    </m:r>
                    <m:r>
                      <a:rPr lang="en-US" altLang="zh-CN" b="0" i="1" dirty="0" smtClean="0">
                        <a:effectLst/>
                        <a:latin typeface="Cambria Math" panose="02040503050406030204" pitchFamily="18" charset="0"/>
                        <a:cs typeface="Times New Roman" panose="02020603050405020304" pitchFamily="18" charset="0"/>
                      </a:rPr>
                      <m:t>𝑠</m:t>
                    </m:r>
                    <m:r>
                      <a:rPr lang="en-US" altLang="zh-CN" b="0" i="1" dirty="0" smtClean="0">
                        <a:effectLst/>
                        <a:latin typeface="Cambria Math" panose="02040503050406030204" pitchFamily="18" charset="0"/>
                        <a:cs typeface="Times New Roman" panose="02020603050405020304" pitchFamily="18" charset="0"/>
                      </a:rPr>
                      <m:t>), </m:t>
                    </m:r>
                    <m:r>
                      <a:rPr lang="en-US" altLang="zh-CN" b="0" i="1" dirty="0" smtClean="0">
                        <a:effectLst/>
                        <a:latin typeface="Cambria Math" panose="02040503050406030204" pitchFamily="18" charset="0"/>
                        <a:cs typeface="Times New Roman" panose="02020603050405020304" pitchFamily="18" charset="0"/>
                      </a:rPr>
                      <m:t>𝑇𝑜𝑢𝑡</m:t>
                    </m:r>
                    <m:r>
                      <a:rPr lang="en-US" altLang="zh-CN" b="0" i="1" dirty="0" smtClean="0">
                        <a:effectLst/>
                        <a:latin typeface="Cambria Math" panose="02040503050406030204" pitchFamily="18" charset="0"/>
                        <a:cs typeface="Times New Roman" panose="02020603050405020304" pitchFamily="18" charset="0"/>
                      </a:rPr>
                      <m:t>(</m:t>
                    </m:r>
                    <m:r>
                      <a:rPr lang="en-US" altLang="zh-CN" b="0" i="1" dirty="0" smtClean="0">
                        <a:effectLst/>
                        <a:latin typeface="Cambria Math" panose="02040503050406030204" pitchFamily="18" charset="0"/>
                        <a:cs typeface="Times New Roman" panose="02020603050405020304" pitchFamily="18" charset="0"/>
                      </a:rPr>
                      <m:t>𝑠</m:t>
                    </m:r>
                    <m:r>
                      <a:rPr lang="en-US" altLang="zh-CN" b="0" i="1" dirty="0" smtClean="0">
                        <a:effectLst/>
                        <a:latin typeface="Cambria Math" panose="02040503050406030204" pitchFamily="18" charset="0"/>
                        <a:cs typeface="Times New Roman" panose="02020603050405020304" pitchFamily="18" charset="0"/>
                      </a:rPr>
                      <m:t>), </m:t>
                    </m:r>
                  </m:oMath>
                </a14:m>
                <a:r>
                  <a:rPr lang="en-US" altLang="zh-CN" b="0" i="0" dirty="0">
                    <a:effectLst/>
                    <a:latin typeface="Times New Roman" panose="02020603050405020304" pitchFamily="18" charset="0"/>
                    <a:cs typeface="Times New Roman" panose="02020603050405020304" pitchFamily="18" charset="0"/>
                  </a:rPr>
                  <a:t>and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𝑉𝑖</m:t>
                    </m:r>
                    <m:r>
                      <a:rPr lang="en-US" altLang="zh-CN" b="0" i="1" dirty="0" smtClean="0">
                        <a:effectLst/>
                        <a:latin typeface="Cambria Math" panose="02040503050406030204" pitchFamily="18" charset="0"/>
                        <a:cs typeface="Times New Roman" panose="02020603050405020304" pitchFamily="18" charset="0"/>
                      </a:rPr>
                      <m:t> − </m:t>
                    </m:r>
                    <m:r>
                      <a:rPr lang="en-US" altLang="zh-CN" b="0" i="1" dirty="0" smtClean="0">
                        <a:effectLst/>
                        <a:latin typeface="Cambria Math" panose="02040503050406030204" pitchFamily="18" charset="0"/>
                        <a:cs typeface="Times New Roman" panose="02020603050405020304" pitchFamily="18" charset="0"/>
                      </a:rPr>
                      <m:t>𝑀𝑖</m:t>
                    </m:r>
                    <m:r>
                      <a:rPr lang="en-US" altLang="zh-CN" b="0" i="1" dirty="0" smtClean="0">
                        <a:effectLst/>
                        <a:latin typeface="Cambria Math" panose="02040503050406030204" pitchFamily="18" charset="0"/>
                        <a:cs typeface="Times New Roman" panose="02020603050405020304" pitchFamily="18" charset="0"/>
                      </a:rPr>
                      <m:t>(</m:t>
                    </m:r>
                    <m:r>
                      <a:rPr lang="en-US" altLang="zh-CN" b="0" i="1" dirty="0" smtClean="0">
                        <a:effectLst/>
                        <a:latin typeface="Cambria Math" panose="02040503050406030204" pitchFamily="18" charset="0"/>
                        <a:cs typeface="Times New Roman" panose="02020603050405020304" pitchFamily="18" charset="0"/>
                      </a:rPr>
                      <m:t>𝑠</m:t>
                    </m:r>
                    <m:r>
                      <a:rPr lang="en-US" altLang="zh-CN" b="0" i="1" dirty="0" smtClean="0">
                        <a:effectLst/>
                        <a:latin typeface="Cambria Math" panose="02040503050406030204" pitchFamily="18" charset="0"/>
                        <a:cs typeface="Times New Roman" panose="02020603050405020304" pitchFamily="18" charset="0"/>
                      </a:rPr>
                      <m:t>) − </m:t>
                    </m:r>
                    <m:r>
                      <a:rPr lang="en-US" altLang="zh-CN" b="0" i="1" dirty="0" smtClean="0">
                        <a:effectLst/>
                        <a:latin typeface="Cambria Math" panose="02040503050406030204" pitchFamily="18" charset="0"/>
                        <a:cs typeface="Times New Roman" panose="02020603050405020304" pitchFamily="18" charset="0"/>
                      </a:rPr>
                      <m:t>𝑇𝑖𝑛</m:t>
                    </m:r>
                    <m:r>
                      <a:rPr lang="en-US" altLang="zh-CN" b="0" i="1" dirty="0" smtClean="0">
                        <a:effectLst/>
                        <a:latin typeface="Cambria Math" panose="02040503050406030204" pitchFamily="18" charset="0"/>
                        <a:cs typeface="Times New Roman" panose="02020603050405020304" pitchFamily="18" charset="0"/>
                      </a:rPr>
                      <m:t>(</m:t>
                    </m:r>
                    <m:r>
                      <a:rPr lang="en-US" altLang="zh-CN" b="0" i="1" dirty="0" smtClean="0">
                        <a:effectLst/>
                        <a:latin typeface="Cambria Math" panose="02040503050406030204" pitchFamily="18" charset="0"/>
                        <a:cs typeface="Times New Roman" panose="02020603050405020304" pitchFamily="18" charset="0"/>
                      </a:rPr>
                      <m:t>𝑠</m:t>
                    </m:r>
                    <m:r>
                      <a:rPr lang="en-US" altLang="zh-CN" b="0" i="1" dirty="0" smtClean="0">
                        <a:effectLst/>
                        <a:latin typeface="Cambria Math" panose="02040503050406030204" pitchFamily="18" charset="0"/>
                        <a:cs typeface="Times New Roman" panose="02020603050405020304" pitchFamily="18" charset="0"/>
                      </a:rPr>
                      <m:t>) − </m:t>
                    </m:r>
                    <m:r>
                      <a:rPr lang="en-US" altLang="zh-CN" b="0" i="1" dirty="0" smtClean="0">
                        <a:effectLst/>
                        <a:latin typeface="Cambria Math" panose="02040503050406030204" pitchFamily="18" charset="0"/>
                        <a:cs typeface="Times New Roman" panose="02020603050405020304" pitchFamily="18" charset="0"/>
                      </a:rPr>
                      <m:t>𝑇𝑜𝑢𝑡</m:t>
                    </m:r>
                    <m:r>
                      <a:rPr lang="en-US" altLang="zh-CN" b="0" i="1" dirty="0" smtClean="0">
                        <a:effectLst/>
                        <a:latin typeface="Cambria Math" panose="02040503050406030204" pitchFamily="18" charset="0"/>
                        <a:cs typeface="Times New Roman" panose="02020603050405020304" pitchFamily="18" charset="0"/>
                      </a:rPr>
                      <m:t>(</m:t>
                    </m:r>
                    <m:r>
                      <a:rPr lang="en-US" altLang="zh-CN" b="0" i="1" dirty="0" smtClean="0">
                        <a:effectLst/>
                        <a:latin typeface="Cambria Math" panose="02040503050406030204" pitchFamily="18" charset="0"/>
                        <a:cs typeface="Times New Roman" panose="02020603050405020304" pitchFamily="18" charset="0"/>
                      </a:rPr>
                      <m:t>𝑠</m:t>
                    </m:r>
                    <m:r>
                      <a:rPr lang="en-US" altLang="zh-CN" b="0" i="1" dirty="0" smtClean="0">
                        <a:effectLst/>
                        <a:latin typeface="Cambria Math" panose="02040503050406030204" pitchFamily="18" charset="0"/>
                        <a:cs typeface="Times New Roman" panose="02020603050405020304" pitchFamily="18" charset="0"/>
                      </a:rPr>
                      <m:t>)</m:t>
                    </m:r>
                  </m:oMath>
                </a14:m>
                <a:r>
                  <a:rPr lang="en-US" altLang="zh-CN" b="0" i="0" dirty="0">
                    <a:effectLst/>
                    <a:latin typeface="Times New Roman" panose="02020603050405020304" pitchFamily="18" charset="0"/>
                    <a:cs typeface="Times New Roman" panose="02020603050405020304" pitchFamily="18" charset="0"/>
                  </a:rPr>
                  <a:t>. </a:t>
                </a:r>
              </a:p>
              <a:p>
                <a:pPr lvl="1"/>
                <a:endParaRPr lang="zh-CN" altLang="en-US" dirty="0">
                  <a:latin typeface="Times New Roman" panose="02020603050405020304" pitchFamily="18" charset="0"/>
                  <a:cs typeface="Times New Roman" panose="02020603050405020304" pitchFamily="18" charset="0"/>
                </a:endParaRPr>
              </a:p>
            </p:txBody>
          </p:sp>
        </mc:Choice>
        <mc:Fallback>
          <p:sp>
            <p:nvSpPr>
              <p:cNvPr id="2" name="内容占位符 1">
                <a:extLst>
                  <a:ext uri="{FF2B5EF4-FFF2-40B4-BE49-F238E27FC236}">
                    <a16:creationId xmlns:a16="http://schemas.microsoft.com/office/drawing/2014/main" id="{E19FBEBF-E21D-0229-1976-88C2E6B4D5A9}"/>
                  </a:ext>
                </a:extLst>
              </p:cNvPr>
              <p:cNvSpPr>
                <a:spLocks noGrp="1" noRot="1" noChangeAspect="1" noMove="1" noResize="1" noEditPoints="1" noAdjustHandles="1" noChangeArrowheads="1" noChangeShapeType="1" noTextEdit="1"/>
              </p:cNvSpPr>
              <p:nvPr>
                <p:ph sz="half" idx="1"/>
              </p:nvPr>
            </p:nvSpPr>
            <p:spPr>
              <a:xfrm>
                <a:off x="698500" y="2406957"/>
                <a:ext cx="5087619" cy="3574288"/>
              </a:xfrm>
              <a:blipFill>
                <a:blip r:embed="rId2"/>
                <a:stretch>
                  <a:fillRect t="-1877" r="-2278"/>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651CCB93-F05A-8E5C-3B48-00E3044789D4}"/>
              </a:ext>
            </a:extLst>
          </p:cNvPr>
          <p:cNvSpPr>
            <a:spLocks noGrp="1"/>
          </p:cNvSpPr>
          <p:nvPr>
            <p:ph sz="half" idx="2"/>
          </p:nvPr>
        </p:nvSpPr>
        <p:spPr>
          <a:xfrm>
            <a:off x="6405882" y="2406957"/>
            <a:ext cx="4960112" cy="3079443"/>
          </a:xfrm>
        </p:spPr>
        <p:txBody>
          <a:bodyPr/>
          <a:lstStyle/>
          <a:p>
            <a:pPr algn="l"/>
            <a:r>
              <a:rPr lang="en-US" altLang="zh-CN" b="0" i="0" dirty="0">
                <a:effectLst/>
                <a:latin typeface="Times New Roman" panose="02020603050405020304" pitchFamily="18" charset="0"/>
                <a:cs typeface="Times New Roman" panose="02020603050405020304" pitchFamily="18" charset="0"/>
              </a:rPr>
              <a:t>3. For isomorphism, these sets for n and m must have the same size. For </a:t>
            </a:r>
            <a:r>
              <a:rPr lang="en-US" altLang="zh-CN" b="0" i="0" u="none" strike="noStrike" dirty="0">
                <a:effectLst/>
                <a:latin typeface="Times New Roman" panose="02020603050405020304" pitchFamily="18" charset="0"/>
                <a:cs typeface="Times New Roman" panose="02020603050405020304" pitchFamily="18" charset="0"/>
              </a:rPr>
              <a:t>subgraph isomorphism</a:t>
            </a:r>
            <a:r>
              <a:rPr lang="en-US" altLang="zh-CN" b="0" i="0" dirty="0">
                <a:effectLst/>
                <a:latin typeface="Times New Roman" panose="02020603050405020304" pitchFamily="18" charset="0"/>
                <a:cs typeface="Times New Roman" panose="02020603050405020304" pitchFamily="18" charset="0"/>
              </a:rPr>
              <a:t>, the sizes of these sets for the </a:t>
            </a:r>
            <a:r>
              <a:rPr lang="en-US" altLang="zh-CN" b="0" i="0" u="none" strike="noStrike" dirty="0">
                <a:effectLst/>
                <a:latin typeface="Times New Roman" panose="02020603050405020304" pitchFamily="18" charset="0"/>
                <a:cs typeface="Times New Roman" panose="02020603050405020304" pitchFamily="18" charset="0"/>
              </a:rPr>
              <a:t>small graph</a:t>
            </a:r>
            <a:r>
              <a:rPr lang="en-US" altLang="zh-CN" b="0" i="0" dirty="0">
                <a:effectLst/>
                <a:latin typeface="Times New Roman" panose="02020603050405020304" pitchFamily="18" charset="0"/>
                <a:cs typeface="Times New Roman" panose="02020603050405020304" pitchFamily="18" charset="0"/>
              </a:rPr>
              <a:t> must be less than or equal to those for the large graph.</a:t>
            </a:r>
          </a:p>
          <a:p>
            <a:pPr algn="l"/>
            <a:r>
              <a:rPr lang="en-US" altLang="zh-CN" b="0" i="0" dirty="0">
                <a:effectLst/>
                <a:latin typeface="Times New Roman" panose="02020603050405020304" pitchFamily="18" charset="0"/>
                <a:cs typeface="Times New Roman" panose="02020603050405020304" pitchFamily="18" charset="0"/>
              </a:rPr>
              <a:t>4. If the graph has labels, F(</a:t>
            </a:r>
            <a:r>
              <a:rPr lang="en-US" altLang="zh-CN" b="0" i="0" dirty="0" err="1">
                <a:effectLst/>
                <a:latin typeface="Times New Roman" panose="02020603050405020304" pitchFamily="18" charset="0"/>
                <a:cs typeface="Times New Roman" panose="02020603050405020304" pitchFamily="18" charset="0"/>
              </a:rPr>
              <a:t>s,n,m</a:t>
            </a:r>
            <a:r>
              <a:rPr lang="en-US" altLang="zh-CN" b="0" i="0" dirty="0">
                <a:effectLst/>
                <a:latin typeface="Times New Roman" panose="02020603050405020304" pitchFamily="18" charset="0"/>
                <a:cs typeface="Times New Roman" panose="02020603050405020304" pitchFamily="18" charset="0"/>
              </a:rPr>
              <a:t>) also checks whether the node and edge labels are the same.</a:t>
            </a:r>
          </a:p>
          <a:p>
            <a:endParaRPr lang="zh-CN" altLang="en-US" dirty="0"/>
          </a:p>
        </p:txBody>
      </p:sp>
      <p:sp>
        <p:nvSpPr>
          <p:cNvPr id="4" name="标题 3">
            <a:extLst>
              <a:ext uri="{FF2B5EF4-FFF2-40B4-BE49-F238E27FC236}">
                <a16:creationId xmlns:a16="http://schemas.microsoft.com/office/drawing/2014/main" id="{974633FA-805B-884A-28F4-E39A49919013}"/>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Definition of F(</a:t>
            </a:r>
            <a:r>
              <a:rPr lang="en-US" altLang="zh-CN" b="1" i="0" dirty="0" err="1">
                <a:effectLst/>
                <a:latin typeface="Times New Roman" panose="02020603050405020304" pitchFamily="18" charset="0"/>
                <a:cs typeface="Times New Roman" panose="02020603050405020304" pitchFamily="18" charset="0"/>
              </a:rPr>
              <a:t>s,n,m</a:t>
            </a:r>
            <a:r>
              <a:rPr lang="en-US" altLang="zh-CN" b="1" i="0" dirty="0">
                <a:effectLst/>
                <a:latin typeface="Times New Roman" panose="02020603050405020304" pitchFamily="18" charset="0"/>
                <a:cs typeface="Times New Roman" panose="02020603050405020304" pitchFamily="18" charset="0"/>
              </a:rPr>
              <a:t>):</a:t>
            </a:r>
            <a:endParaRPr lang="zh-CN" altLang="en-US" b="1" dirty="0"/>
          </a:p>
        </p:txBody>
      </p:sp>
      <p:sp>
        <p:nvSpPr>
          <p:cNvPr id="6" name="文本框 5">
            <a:extLst>
              <a:ext uri="{FF2B5EF4-FFF2-40B4-BE49-F238E27FC236}">
                <a16:creationId xmlns:a16="http://schemas.microsoft.com/office/drawing/2014/main" id="{1B2D76AA-B655-C2B0-D3EE-FED45E5D85BE}"/>
              </a:ext>
            </a:extLst>
          </p:cNvPr>
          <p:cNvSpPr txBox="1"/>
          <p:nvPr/>
        </p:nvSpPr>
        <p:spPr>
          <a:xfrm>
            <a:off x="936370" y="1615350"/>
            <a:ext cx="10356470" cy="461665"/>
          </a:xfrm>
          <a:prstGeom prst="rect">
            <a:avLst/>
          </a:prstGeom>
          <a:noFill/>
        </p:spPr>
        <p:txBody>
          <a:bodyPr wrap="square">
            <a:spAutoFit/>
          </a:bodyPr>
          <a:lstStyle/>
          <a:p>
            <a:pPr algn="l"/>
            <a:r>
              <a:rPr lang="en-US" altLang="zh-CN" sz="2400" b="1" i="0" dirty="0">
                <a:effectLst/>
                <a:latin typeface="Times New Roman" panose="02020603050405020304" pitchFamily="18" charset="0"/>
                <a:cs typeface="Times New Roman" panose="02020603050405020304" pitchFamily="18" charset="0"/>
              </a:rPr>
              <a:t>To determine F(</a:t>
            </a:r>
            <a:r>
              <a:rPr lang="en-US" altLang="zh-CN" sz="2400" b="1" i="0" dirty="0" err="1">
                <a:effectLst/>
                <a:latin typeface="Times New Roman" panose="02020603050405020304" pitchFamily="18" charset="0"/>
                <a:cs typeface="Times New Roman" panose="02020603050405020304" pitchFamily="18" charset="0"/>
              </a:rPr>
              <a:t>s,n,m</a:t>
            </a:r>
            <a:r>
              <a:rPr lang="en-US" altLang="zh-CN" sz="2400" b="1" i="0" dirty="0">
                <a:effectLst/>
                <a:latin typeface="Times New Roman" panose="02020603050405020304" pitchFamily="18" charset="0"/>
                <a:cs typeface="Times New Roman" panose="02020603050405020304" pitchFamily="18" charset="0"/>
              </a:rPr>
              <a:t>), the algorithm checks all nodes connected to n and m.</a:t>
            </a:r>
          </a:p>
        </p:txBody>
      </p:sp>
    </p:spTree>
    <p:extLst>
      <p:ext uri="{BB962C8B-B14F-4D97-AF65-F5344CB8AC3E}">
        <p14:creationId xmlns:p14="http://schemas.microsoft.com/office/powerpoint/2010/main" val="133186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887117AA-C085-2CE8-0D07-C761CE341A1C}"/>
                  </a:ext>
                </a:extLst>
              </p:cNvPr>
              <p:cNvSpPr>
                <a:spLocks noGrp="1"/>
              </p:cNvSpPr>
              <p:nvPr>
                <p:ph sz="half" idx="1"/>
              </p:nvPr>
            </p:nvSpPr>
            <p:spPr>
              <a:xfrm>
                <a:off x="622301" y="1682496"/>
                <a:ext cx="5473699" cy="4370832"/>
              </a:xfrm>
            </p:spPr>
            <p:txBody>
              <a:bodyPr/>
              <a:lstStyle/>
              <a:p>
                <a:pPr algn="l"/>
                <a:br>
                  <a:rPr lang="en-US" altLang="zh-CN" b="0" i="0" dirty="0">
                    <a:effectLst/>
                    <a:latin typeface="Times New Roman" panose="02020603050405020304" pitchFamily="18" charset="0"/>
                    <a:cs typeface="Times New Roman" panose="02020603050405020304" pitchFamily="18" charset="0"/>
                  </a:rPr>
                </a:br>
                <a:r>
                  <a:rPr lang="en-US" altLang="zh-CN" b="0" i="0" dirty="0">
                    <a:effectLst/>
                    <a:latin typeface="Times New Roman" panose="02020603050405020304" pitchFamily="18" charset="0"/>
                    <a:cs typeface="Times New Roman" panose="02020603050405020304" pitchFamily="18" charset="0"/>
                  </a:rPr>
                  <a:t>Two vectors,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𝑐𝑜𝑟</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𝑒</m:t>
                        </m:r>
                      </m:e>
                      <m:sub>
                        <m:r>
                          <a:rPr lang="en-US" altLang="zh-CN" b="0" i="1" dirty="0" smtClean="0">
                            <a:effectLst/>
                            <a:latin typeface="Cambria Math" panose="02040503050406030204" pitchFamily="18" charset="0"/>
                            <a:cs typeface="Times New Roman" panose="02020603050405020304" pitchFamily="18" charset="0"/>
                          </a:rPr>
                          <m:t>1</m:t>
                        </m:r>
                      </m:sub>
                    </m:sSub>
                  </m:oMath>
                </a14:m>
                <a:r>
                  <a:rPr lang="en-US" altLang="zh-CN" b="0" i="0" dirty="0">
                    <a:effectLst/>
                    <a:latin typeface="Times New Roman" panose="02020603050405020304" pitchFamily="18" charset="0"/>
                    <a:cs typeface="Times New Roman" panose="02020603050405020304" pitchFamily="18" charset="0"/>
                  </a:rPr>
                  <a:t> and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𝑐𝑜𝑟</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𝑒</m:t>
                        </m:r>
                      </m:e>
                      <m:sub>
                        <m:r>
                          <a:rPr lang="en-US" altLang="zh-CN" b="0" i="1" dirty="0" smtClean="0">
                            <a:effectLst/>
                            <a:latin typeface="Cambria Math" panose="02040503050406030204" pitchFamily="18" charset="0"/>
                            <a:cs typeface="Times New Roman" panose="02020603050405020304" pitchFamily="18" charset="0"/>
                          </a:rPr>
                          <m:t>2</m:t>
                        </m:r>
                      </m:sub>
                    </m:sSub>
                  </m:oMath>
                </a14:m>
                <a:r>
                  <a:rPr lang="en-US" altLang="zh-CN" b="0" i="0" dirty="0">
                    <a:effectLst/>
                    <a:latin typeface="Times New Roman" panose="02020603050405020304" pitchFamily="18" charset="0"/>
                    <a:cs typeface="Times New Roman" panose="02020603050405020304" pitchFamily="18" charset="0"/>
                  </a:rPr>
                  <a:t>(with dimensions equal to the number of nodes in G1 and G2, respectively), store the current mapping. </a:t>
                </a:r>
              </a:p>
              <a:p>
                <a:pPr algn="l"/>
                <a:r>
                  <a:rPr lang="en-US" altLang="zh-CN" b="0" i="0" dirty="0">
                    <a:effectLst/>
                    <a:latin typeface="Times New Roman" panose="02020603050405020304" pitchFamily="18" charset="0"/>
                    <a:cs typeface="Times New Roman" panose="02020603050405020304" pitchFamily="18" charset="0"/>
                  </a:rPr>
                  <a:t>Specifically, if a node n is in M1(s), then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𝑐𝑜𝑟</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𝑒</m:t>
                        </m:r>
                      </m:e>
                      <m:sub>
                        <m:r>
                          <a:rPr lang="en-US" altLang="zh-CN" b="0" i="1" dirty="0" smtClean="0">
                            <a:effectLst/>
                            <a:latin typeface="Cambria Math" panose="02040503050406030204" pitchFamily="18" charset="0"/>
                            <a:cs typeface="Times New Roman" panose="02020603050405020304" pitchFamily="18" charset="0"/>
                          </a:rPr>
                          <m:t>1</m:t>
                        </m:r>
                        <m:d>
                          <m:dPr>
                            <m:begChr m:val="["/>
                            <m:endChr m:val="]"/>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𝑛</m:t>
                            </m:r>
                          </m:e>
                        </m:d>
                      </m:sub>
                    </m:sSub>
                  </m:oMath>
                </a14:m>
                <a:r>
                  <a:rPr lang="en-US" altLang="zh-CN" b="0" i="0" dirty="0">
                    <a:effectLst/>
                    <a:latin typeface="Times New Roman" panose="02020603050405020304" pitchFamily="18" charset="0"/>
                    <a:cs typeface="Times New Roman" panose="02020603050405020304" pitchFamily="18" charset="0"/>
                  </a:rPr>
                  <a:t>stores the index of the node in G2 that corresponds to n. Otherwise, it stores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𝑁𝑈𝐿𝐿</m:t>
                    </m:r>
                    <m:r>
                      <a:rPr lang="en-US" altLang="zh-CN" b="0" i="1" dirty="0" smtClean="0">
                        <a:effectLst/>
                        <a:latin typeface="Cambria Math" panose="02040503050406030204" pitchFamily="18" charset="0"/>
                        <a:cs typeface="Times New Roman" panose="02020603050405020304" pitchFamily="18" charset="0"/>
                      </a:rPr>
                      <m:t>_</m:t>
                    </m:r>
                    <m:r>
                      <a:rPr lang="en-US" altLang="zh-CN" b="0" i="1" dirty="0" smtClean="0">
                        <a:effectLst/>
                        <a:latin typeface="Cambria Math" panose="02040503050406030204" pitchFamily="18" charset="0"/>
                        <a:cs typeface="Times New Roman" panose="02020603050405020304" pitchFamily="18" charset="0"/>
                      </a:rPr>
                      <m:t>𝑁𝑂𝐷𝐸</m:t>
                    </m:r>
                  </m:oMath>
                </a14:m>
                <a:r>
                  <a:rPr lang="en-US" altLang="zh-CN" b="0" i="0" dirty="0">
                    <a:effectLst/>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mc:Choice>
        <mc:Fallback>
          <p:sp>
            <p:nvSpPr>
              <p:cNvPr id="2" name="内容占位符 1">
                <a:extLst>
                  <a:ext uri="{FF2B5EF4-FFF2-40B4-BE49-F238E27FC236}">
                    <a16:creationId xmlns:a16="http://schemas.microsoft.com/office/drawing/2014/main" id="{887117AA-C085-2CE8-0D07-C761CE341A1C}"/>
                  </a:ext>
                </a:extLst>
              </p:cNvPr>
              <p:cNvSpPr>
                <a:spLocks noGrp="1" noRot="1" noChangeAspect="1" noMove="1" noResize="1" noEditPoints="1" noAdjustHandles="1" noChangeArrowheads="1" noChangeShapeType="1" noTextEdit="1"/>
              </p:cNvSpPr>
              <p:nvPr>
                <p:ph sz="half" idx="1"/>
              </p:nvPr>
            </p:nvSpPr>
            <p:spPr>
              <a:xfrm>
                <a:off x="622301" y="1682496"/>
                <a:ext cx="5473699" cy="4370832"/>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B59726D-76C1-A341-EE99-EAAA2E9717EB}"/>
                  </a:ext>
                </a:extLst>
              </p:cNvPr>
              <p:cNvSpPr>
                <a:spLocks noGrp="1"/>
              </p:cNvSpPr>
              <p:nvPr>
                <p:ph sz="half" idx="2"/>
              </p:nvPr>
            </p:nvSpPr>
            <p:spPr>
              <a:xfrm>
                <a:off x="6405880" y="1901952"/>
                <a:ext cx="5087619" cy="4050792"/>
              </a:xfrm>
            </p:spPr>
            <p:txBody>
              <a:bodyPr/>
              <a:lstStyle/>
              <a:p>
                <a:r>
                  <a:rPr lang="en-US" altLang="zh-CN" b="0" i="0" dirty="0">
                    <a:effectLst/>
                    <a:latin typeface="Times New Roman" panose="02020603050405020304" pitchFamily="18" charset="0"/>
                    <a:cs typeface="Times New Roman" panose="02020603050405020304" pitchFamily="18" charset="0"/>
                  </a:rPr>
                  <a:t>Four vectors,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𝑖</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𝑛</m:t>
                        </m:r>
                      </m:e>
                      <m:sub>
                        <m:r>
                          <a:rPr lang="en-US" altLang="zh-CN" b="0" i="1" dirty="0" smtClean="0">
                            <a:effectLst/>
                            <a:latin typeface="Cambria Math" panose="02040503050406030204" pitchFamily="18" charset="0"/>
                            <a:cs typeface="Times New Roman" panose="02020603050405020304" pitchFamily="18" charset="0"/>
                          </a:rPr>
                          <m:t>1</m:t>
                        </m:r>
                      </m:sub>
                    </m:sSub>
                    <m:r>
                      <a:rPr lang="en-US" altLang="zh-CN" b="0" i="1" dirty="0" smtClean="0">
                        <a:effectLst/>
                        <a:latin typeface="Cambria Math" panose="02040503050406030204" pitchFamily="18" charset="0"/>
                        <a:cs typeface="Times New Roman" panose="02020603050405020304" pitchFamily="18" charset="0"/>
                      </a:rPr>
                      <m:t>, </m:t>
                    </m:r>
                    <m:r>
                      <a:rPr lang="en-US" altLang="zh-CN" b="0" i="1" dirty="0" smtClean="0">
                        <a:effectLst/>
                        <a:latin typeface="Cambria Math" panose="02040503050406030204" pitchFamily="18" charset="0"/>
                        <a:cs typeface="Times New Roman" panose="02020603050405020304" pitchFamily="18" charset="0"/>
                      </a:rPr>
                      <m:t>𝑜𝑢</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𝑡</m:t>
                        </m:r>
                      </m:e>
                      <m:sub>
                        <m:r>
                          <a:rPr lang="en-US" altLang="zh-CN" b="0" i="1" dirty="0" smtClean="0">
                            <a:effectLst/>
                            <a:latin typeface="Cambria Math" panose="02040503050406030204" pitchFamily="18" charset="0"/>
                            <a:cs typeface="Times New Roman" panose="02020603050405020304" pitchFamily="18" charset="0"/>
                          </a:rPr>
                          <m:t>1</m:t>
                        </m:r>
                      </m:sub>
                    </m:sSub>
                    <m:r>
                      <a:rPr lang="en-US" altLang="zh-CN" b="0" i="1" dirty="0" smtClean="0">
                        <a:effectLst/>
                        <a:latin typeface="Cambria Math" panose="02040503050406030204" pitchFamily="18" charset="0"/>
                        <a:cs typeface="Times New Roman" panose="02020603050405020304" pitchFamily="18" charset="0"/>
                      </a:rPr>
                      <m:t>, </m:t>
                    </m:r>
                    <m:r>
                      <a:rPr lang="en-US" altLang="zh-CN" b="0" i="1" dirty="0" smtClean="0">
                        <a:effectLst/>
                        <a:latin typeface="Cambria Math" panose="02040503050406030204" pitchFamily="18" charset="0"/>
                        <a:cs typeface="Times New Roman" panose="02020603050405020304" pitchFamily="18" charset="0"/>
                      </a:rPr>
                      <m:t>𝑖</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𝑛</m:t>
                        </m:r>
                      </m:e>
                      <m:sub>
                        <m:r>
                          <a:rPr lang="en-US" altLang="zh-CN" b="0" i="1" dirty="0" smtClean="0">
                            <a:effectLst/>
                            <a:latin typeface="Cambria Math" panose="02040503050406030204" pitchFamily="18" charset="0"/>
                            <a:cs typeface="Times New Roman" panose="02020603050405020304" pitchFamily="18" charset="0"/>
                          </a:rPr>
                          <m:t>2</m:t>
                        </m:r>
                      </m:sub>
                    </m:sSub>
                    <m:r>
                      <a:rPr lang="en-US" altLang="zh-CN" b="0" i="1" dirty="0" smtClean="0">
                        <a:effectLst/>
                        <a:latin typeface="Cambria Math" panose="02040503050406030204" pitchFamily="18" charset="0"/>
                        <a:cs typeface="Times New Roman" panose="02020603050405020304" pitchFamily="18" charset="0"/>
                      </a:rPr>
                      <m:t>, </m:t>
                    </m:r>
                    <m:r>
                      <a:rPr lang="en-US" altLang="zh-CN" b="0" i="1" dirty="0" smtClean="0">
                        <a:effectLst/>
                        <a:latin typeface="Cambria Math" panose="02040503050406030204" pitchFamily="18" charset="0"/>
                        <a:cs typeface="Times New Roman" panose="02020603050405020304" pitchFamily="18" charset="0"/>
                      </a:rPr>
                      <m:t>𝑎𝑛𝑑</m:t>
                    </m:r>
                    <m:r>
                      <a:rPr lang="en-US" altLang="zh-CN" b="0" i="1" dirty="0" smtClean="0">
                        <a:effectLst/>
                        <a:latin typeface="Cambria Math" panose="02040503050406030204" pitchFamily="18" charset="0"/>
                        <a:cs typeface="Times New Roman" panose="02020603050405020304" pitchFamily="18" charset="0"/>
                      </a:rPr>
                      <m:t> </m:t>
                    </m:r>
                    <m:r>
                      <a:rPr lang="en-US" altLang="zh-CN" b="0" i="1" dirty="0" smtClean="0">
                        <a:effectLst/>
                        <a:latin typeface="Cambria Math" panose="02040503050406030204" pitchFamily="18" charset="0"/>
                        <a:cs typeface="Times New Roman" panose="02020603050405020304" pitchFamily="18" charset="0"/>
                      </a:rPr>
                      <m:t>𝑜𝑢</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𝑡</m:t>
                        </m:r>
                      </m:e>
                      <m:sub>
                        <m:r>
                          <a:rPr lang="en-US" altLang="zh-CN" b="0" i="1" dirty="0" smtClean="0">
                            <a:effectLst/>
                            <a:latin typeface="Cambria Math" panose="02040503050406030204" pitchFamily="18" charset="0"/>
                            <a:cs typeface="Times New Roman" panose="02020603050405020304" pitchFamily="18" charset="0"/>
                          </a:rPr>
                          <m:t>2</m:t>
                        </m:r>
                      </m:sub>
                    </m:sSub>
                    <m:r>
                      <a:rPr lang="en-US" altLang="zh-CN" b="0" i="1" dirty="0" smtClean="0">
                        <a:effectLst/>
                        <a:latin typeface="Cambria Math" panose="02040503050406030204" pitchFamily="18" charset="0"/>
                        <a:cs typeface="Times New Roman" panose="02020603050405020304" pitchFamily="18" charset="0"/>
                      </a:rPr>
                      <m:t>, </m:t>
                    </m:r>
                  </m:oMath>
                </a14:m>
                <a:r>
                  <a:rPr lang="en-US" altLang="zh-CN" b="0" i="0" dirty="0">
                    <a:effectLst/>
                    <a:latin typeface="Times New Roman" panose="02020603050405020304" pitchFamily="18" charset="0"/>
                    <a:cs typeface="Times New Roman" panose="02020603050405020304" pitchFamily="18" charset="0"/>
                  </a:rPr>
                  <a:t>store the terminal sets. If a node n is in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𝑀</m:t>
                    </m:r>
                    <m:r>
                      <a:rPr lang="en-US" altLang="zh-CN" b="0" i="1" dirty="0" smtClean="0">
                        <a:effectLst/>
                        <a:latin typeface="Cambria Math" panose="02040503050406030204" pitchFamily="18" charset="0"/>
                        <a:cs typeface="Times New Roman" panose="02020603050405020304" pitchFamily="18" charset="0"/>
                      </a:rPr>
                      <m:t>1</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r>
                      <a:rPr lang="en-US" altLang="zh-CN" b="0" i="1" dirty="0" smtClean="0">
                        <a:effectLst/>
                        <a:latin typeface="Cambria Math" panose="02040503050406030204" pitchFamily="18" charset="0"/>
                        <a:cs typeface="Times New Roman" panose="02020603050405020304" pitchFamily="18" charset="0"/>
                      </a:rPr>
                      <m:t>𝑜𝑟</m:t>
                    </m:r>
                    <m:r>
                      <a:rPr lang="en-US" altLang="zh-CN" b="0" i="1" dirty="0" smtClean="0">
                        <a:effectLst/>
                        <a:latin typeface="Cambria Math" panose="02040503050406030204" pitchFamily="18" charset="0"/>
                        <a:cs typeface="Times New Roman" panose="02020603050405020304" pitchFamily="18" charset="0"/>
                      </a:rPr>
                      <m:t> </m:t>
                    </m:r>
                    <m:r>
                      <a:rPr lang="en-US" altLang="zh-CN" b="0" i="1" dirty="0" smtClean="0">
                        <a:effectLst/>
                        <a:latin typeface="Cambria Math" panose="02040503050406030204" pitchFamily="18" charset="0"/>
                        <a:cs typeface="Times New Roman" panose="02020603050405020304" pitchFamily="18" charset="0"/>
                      </a:rPr>
                      <m:t>𝑇</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1</m:t>
                        </m:r>
                      </m:e>
                      <m:sub>
                        <m:r>
                          <a:rPr lang="en-US" altLang="zh-CN" b="0" i="1" dirty="0" smtClean="0">
                            <a:effectLst/>
                            <a:latin typeface="Cambria Math" panose="02040503050406030204" pitchFamily="18" charset="0"/>
                            <a:cs typeface="Times New Roman" panose="02020603050405020304" pitchFamily="18" charset="0"/>
                          </a:rPr>
                          <m:t>𝑖𝑛</m:t>
                        </m:r>
                        <m:d>
                          <m:dPr>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𝑠</m:t>
                            </m:r>
                          </m:e>
                        </m:d>
                      </m:sub>
                    </m:sSub>
                    <m:r>
                      <a:rPr lang="en-US" altLang="zh-CN" b="0" i="1" dirty="0" smtClean="0">
                        <a:effectLst/>
                        <a:latin typeface="Cambria Math" panose="02040503050406030204" pitchFamily="18" charset="0"/>
                        <a:cs typeface="Times New Roman" panose="02020603050405020304" pitchFamily="18" charset="0"/>
                      </a:rPr>
                      <m:t>, </m:t>
                    </m:r>
                  </m:oMath>
                </a14:m>
                <a:r>
                  <a:rPr lang="en-US" altLang="zh-CN" b="0" i="0" dirty="0">
                    <a:effectLst/>
                    <a:latin typeface="Times New Roman" panose="02020603050405020304" pitchFamily="18" charset="0"/>
                    <a:cs typeface="Times New Roman" panose="02020603050405020304" pitchFamily="18" charset="0"/>
                  </a:rPr>
                  <a:t>then </a:t>
                </a:r>
                <a14:m>
                  <m:oMath xmlns:m="http://schemas.openxmlformats.org/officeDocument/2006/math">
                    <m:r>
                      <a:rPr lang="en-US" altLang="zh-CN" b="0" i="1" dirty="0" smtClean="0">
                        <a:effectLst/>
                        <a:latin typeface="Cambria Math" panose="02040503050406030204" pitchFamily="18" charset="0"/>
                        <a:cs typeface="Times New Roman" panose="02020603050405020304" pitchFamily="18" charset="0"/>
                      </a:rPr>
                      <m:t>𝑖</m:t>
                    </m:r>
                    <m:sSub>
                      <m:sSubPr>
                        <m:ctrlPr>
                          <a:rPr lang="en-US" altLang="zh-CN" b="0" i="1" dirty="0" smtClean="0">
                            <a:effectLst/>
                            <a:latin typeface="Cambria Math" panose="02040503050406030204" pitchFamily="18" charset="0"/>
                            <a:cs typeface="Times New Roman" panose="02020603050405020304" pitchFamily="18" charset="0"/>
                          </a:rPr>
                        </m:ctrlPr>
                      </m:sSubPr>
                      <m:e>
                        <m:r>
                          <a:rPr lang="en-US" altLang="zh-CN" b="0" i="1" dirty="0" smtClean="0">
                            <a:effectLst/>
                            <a:latin typeface="Cambria Math" panose="02040503050406030204" pitchFamily="18" charset="0"/>
                            <a:cs typeface="Times New Roman" panose="02020603050405020304" pitchFamily="18" charset="0"/>
                          </a:rPr>
                          <m:t>𝑛</m:t>
                        </m:r>
                      </m:e>
                      <m:sub>
                        <m:r>
                          <a:rPr lang="en-US" altLang="zh-CN" b="0" i="1" dirty="0" smtClean="0">
                            <a:effectLst/>
                            <a:latin typeface="Cambria Math" panose="02040503050406030204" pitchFamily="18" charset="0"/>
                            <a:cs typeface="Times New Roman" panose="02020603050405020304" pitchFamily="18" charset="0"/>
                          </a:rPr>
                          <m:t>1</m:t>
                        </m:r>
                        <m:d>
                          <m:dPr>
                            <m:begChr m:val="["/>
                            <m:endChr m:val="]"/>
                            <m:ctrlPr>
                              <a:rPr lang="en-US" altLang="zh-CN" b="0" i="1" dirty="0" smtClean="0">
                                <a:effectLst/>
                                <a:latin typeface="Cambria Math" panose="02040503050406030204" pitchFamily="18" charset="0"/>
                                <a:cs typeface="Times New Roman" panose="02020603050405020304" pitchFamily="18" charset="0"/>
                              </a:rPr>
                            </m:ctrlPr>
                          </m:dPr>
                          <m:e>
                            <m:r>
                              <a:rPr lang="en-US" altLang="zh-CN" b="0" i="1" dirty="0" smtClean="0">
                                <a:effectLst/>
                                <a:latin typeface="Cambria Math" panose="02040503050406030204" pitchFamily="18" charset="0"/>
                                <a:cs typeface="Times New Roman" panose="02020603050405020304" pitchFamily="18" charset="0"/>
                              </a:rPr>
                              <m:t>𝑛</m:t>
                            </m:r>
                          </m:e>
                        </m:d>
                      </m:sub>
                    </m:sSub>
                  </m:oMath>
                </a14:m>
                <a:r>
                  <a:rPr lang="en-US" altLang="zh-CN" b="0" i="0" dirty="0">
                    <a:effectLst/>
                    <a:latin typeface="Times New Roman" panose="02020603050405020304" pitchFamily="18" charset="0"/>
                    <a:cs typeface="Times New Roman" panose="02020603050405020304" pitchFamily="18" charset="0"/>
                  </a:rPr>
                  <a:t>is non-zero, and its actual value is the depth of the state s in the SSR tree.</a:t>
                </a:r>
              </a:p>
              <a:p>
                <a:endParaRPr lang="zh-CN" altLang="en-US" dirty="0"/>
              </a:p>
            </p:txBody>
          </p:sp>
        </mc:Choice>
        <mc:Fallback>
          <p:sp>
            <p:nvSpPr>
              <p:cNvPr id="3" name="内容占位符 2">
                <a:extLst>
                  <a:ext uri="{FF2B5EF4-FFF2-40B4-BE49-F238E27FC236}">
                    <a16:creationId xmlns:a16="http://schemas.microsoft.com/office/drawing/2014/main" id="{1B59726D-76C1-A341-EE99-EAAA2E9717EB}"/>
                  </a:ext>
                </a:extLst>
              </p:cNvPr>
              <p:cNvSpPr>
                <a:spLocks noGrp="1" noRot="1" noChangeAspect="1" noMove="1" noResize="1" noEditPoints="1" noAdjustHandles="1" noChangeArrowheads="1" noChangeShapeType="1" noTextEdit="1"/>
              </p:cNvSpPr>
              <p:nvPr>
                <p:ph sz="half" idx="2"/>
              </p:nvPr>
            </p:nvSpPr>
            <p:spPr>
              <a:xfrm>
                <a:off x="6405880" y="1901952"/>
                <a:ext cx="5087619" cy="4050792"/>
              </a:xfrm>
              <a:blipFill>
                <a:blip r:embed="rId3"/>
                <a:stretch>
                  <a:fillRect t="-1504" r="-1679"/>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6C205C35-9300-ECC1-ED8B-FC8FCC70384A}"/>
              </a:ext>
            </a:extLst>
          </p:cNvPr>
          <p:cNvSpPr>
            <a:spLocks noGrp="1"/>
          </p:cNvSpPr>
          <p:nvPr>
            <p:ph type="title"/>
          </p:nvPr>
        </p:nvSpPr>
        <p:spPr/>
        <p:txBody>
          <a:bodyPr/>
          <a:lstStyle/>
          <a:p>
            <a:r>
              <a:rPr lang="en-US" altLang="zh-CN" b="1" i="0" dirty="0">
                <a:effectLst/>
                <a:latin typeface="Times New Roman" panose="02020603050405020304" pitchFamily="18" charset="0"/>
                <a:cs typeface="Times New Roman" panose="02020603050405020304" pitchFamily="18" charset="0"/>
              </a:rPr>
              <a:t>Implementation details:</a:t>
            </a:r>
            <a:endParaRPr lang="zh-CN" altLang="en-US" b="1" dirty="0"/>
          </a:p>
        </p:txBody>
      </p:sp>
    </p:spTree>
    <p:extLst>
      <p:ext uri="{BB962C8B-B14F-4D97-AF65-F5344CB8AC3E}">
        <p14:creationId xmlns:p14="http://schemas.microsoft.com/office/powerpoint/2010/main" val="29360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3358695-9860-249E-3461-A14841173B40}"/>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State </a:t>
            </a:r>
            <a:r>
              <a:rPr lang="en-US" altLang="zh-CN" b="1" dirty="0" err="1">
                <a:latin typeface="Times New Roman" panose="02020603050405020304" pitchFamily="18" charset="0"/>
                <a:cs typeface="Times New Roman" panose="02020603050405020304" pitchFamily="18" charset="0"/>
              </a:rPr>
              <a:t>Rpresentation</a:t>
            </a:r>
            <a:endParaRPr lang="zh-CN" altLang="en-US"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B529E691-5142-67B8-929E-916465D18EF1}"/>
              </a:ext>
            </a:extLst>
          </p:cNvPr>
          <p:cNvSpPr>
            <a:spLocks noGrp="1" noChangeArrowheads="1"/>
          </p:cNvSpPr>
          <p:nvPr>
            <p:ph sz="half" idx="1"/>
          </p:nvPr>
        </p:nvSpPr>
        <p:spPr bwMode="auto">
          <a:xfrm>
            <a:off x="1228853" y="1365504"/>
            <a:ext cx="9990835" cy="50251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i="0" u="none" strike="noStrike" cap="none" normalizeH="0" baseline="0" dirty="0">
                <a:ln>
                  <a:noFill/>
                </a:ln>
                <a:solidFill>
                  <a:srgbClr val="CC7B8E"/>
                </a:solidFill>
                <a:effectLst/>
                <a:latin typeface="Consolas" panose="020B0609020204030204" pitchFamily="49" charset="0"/>
              </a:rPr>
              <a:t>public class </a:t>
            </a:r>
            <a:r>
              <a:rPr kumimoji="0" lang="zh-CN" altLang="zh-CN" sz="1000" i="0" u="none" strike="noStrike" cap="none" normalizeH="0" baseline="0" dirty="0">
                <a:ln>
                  <a:noFill/>
                </a:ln>
                <a:solidFill>
                  <a:srgbClr val="70CAA7"/>
                </a:solidFill>
                <a:effectLst/>
                <a:latin typeface="Consolas" panose="020B0609020204030204" pitchFamily="49" charset="0"/>
              </a:rPr>
              <a:t>State </a:t>
            </a:r>
            <a:r>
              <a:rPr kumimoji="0" lang="zh-CN" altLang="zh-CN" sz="1000" i="0" u="none" strike="noStrike" cap="none" normalizeH="0" baseline="0" dirty="0">
                <a:ln>
                  <a:noFill/>
                </a:ln>
                <a:solidFill>
                  <a:srgbClr val="A9B7C6"/>
                </a:solidFill>
                <a:effectLst/>
                <a:latin typeface="Consolas" panose="020B0609020204030204" pitchFamily="49" charset="0"/>
              </a:rPr>
              <a:t>{</a:t>
            </a:r>
            <a:br>
              <a:rPr kumimoji="0" lang="zh-CN" altLang="zh-CN" sz="1000" i="0" u="none" strike="noStrike" cap="none" normalizeH="0" baseline="0" dirty="0">
                <a:ln>
                  <a:noFill/>
                </a:ln>
                <a:solidFill>
                  <a:srgbClr val="A9B7C6"/>
                </a:solidFill>
                <a:effectLst/>
                <a:latin typeface="Consolas" panose="020B0609020204030204" pitchFamily="49" charset="0"/>
              </a:rPr>
            </a:br>
            <a:r>
              <a:rPr kumimoji="0" lang="zh-CN" altLang="zh-CN" sz="1000" i="0" u="none" strike="noStrike" cap="none" normalizeH="0" baseline="0" dirty="0">
                <a:ln>
                  <a:noFill/>
                </a:ln>
                <a:solidFill>
                  <a:srgbClr val="A9B7C6"/>
                </a:solidFill>
                <a:effectLst/>
                <a:latin typeface="Consolas" panose="020B0609020204030204" pitchFamily="49" charset="0"/>
              </a:rPr>
              <a:t>   </a:t>
            </a:r>
            <a:br>
              <a:rPr kumimoji="0" lang="zh-CN" altLang="zh-CN" sz="1000" i="0" u="none" strike="noStrike" cap="none" normalizeH="0" baseline="0" dirty="0">
                <a:ln>
                  <a:noFill/>
                </a:ln>
                <a:solidFill>
                  <a:srgbClr val="A9B7C6"/>
                </a:solidFill>
                <a:effectLst/>
                <a:latin typeface="Consolas" panose="020B0609020204030204" pitchFamily="49" charset="0"/>
              </a:rPr>
            </a:br>
            <a:r>
              <a:rPr kumimoji="0" lang="zh-CN" altLang="zh-CN" sz="1000" i="0" u="none" strike="noStrike" cap="none" normalizeH="0" baseline="0" dirty="0">
                <a:ln>
                  <a:noFill/>
                </a:ln>
                <a:solidFill>
                  <a:srgbClr val="A9B7C6"/>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int</a:t>
            </a:r>
            <a:r>
              <a:rPr kumimoji="0" lang="zh-CN" altLang="zh-CN" sz="1000" i="0" u="none" strike="noStrike" cap="none" normalizeH="0" baseline="0" dirty="0">
                <a:ln>
                  <a:noFill/>
                </a:ln>
                <a:solidFill>
                  <a:srgbClr val="A9B7C6"/>
                </a:solidFill>
                <a:effectLst/>
                <a:latin typeface="Consolas" panose="020B0609020204030204" pitchFamily="49" charset="0"/>
              </a:rPr>
              <a:t>[] </a:t>
            </a:r>
            <a:r>
              <a:rPr kumimoji="0" lang="zh-CN" altLang="zh-CN" sz="1000" i="0" u="none" strike="noStrike" cap="none" normalizeH="0" baseline="0" dirty="0">
                <a:ln>
                  <a:noFill/>
                </a:ln>
                <a:solidFill>
                  <a:srgbClr val="9876AA"/>
                </a:solidFill>
                <a:effectLst/>
                <a:latin typeface="Consolas" panose="020B0609020204030204" pitchFamily="49" charset="0"/>
              </a:rPr>
              <a:t>core_1</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stores for each target graph node to which query graph node it maps ("-1" indicates no mapping)</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int</a:t>
            </a:r>
            <a:r>
              <a:rPr kumimoji="0" lang="zh-CN" altLang="zh-CN" sz="1000" i="0" u="none" strike="noStrike" cap="none" normalizeH="0" baseline="0" dirty="0">
                <a:ln>
                  <a:noFill/>
                </a:ln>
                <a:solidFill>
                  <a:srgbClr val="A9B7C6"/>
                </a:solidFill>
                <a:effectLst/>
                <a:latin typeface="Consolas" panose="020B0609020204030204" pitchFamily="49" charset="0"/>
              </a:rPr>
              <a:t>[] </a:t>
            </a:r>
            <a:r>
              <a:rPr kumimoji="0" lang="zh-CN" altLang="zh-CN" sz="1000" i="0" u="none" strike="noStrike" cap="none" normalizeH="0" baseline="0" dirty="0">
                <a:ln>
                  <a:noFill/>
                </a:ln>
                <a:solidFill>
                  <a:srgbClr val="9876AA"/>
                </a:solidFill>
                <a:effectLst/>
                <a:latin typeface="Consolas" panose="020B0609020204030204" pitchFamily="49" charset="0"/>
              </a:rPr>
              <a:t>core_2</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stores for each query graph node to which target graph node it maps ("-1" indicates no mapping)</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int</a:t>
            </a:r>
            <a:r>
              <a:rPr kumimoji="0" lang="zh-CN" altLang="zh-CN" sz="1000" i="0" u="none" strike="noStrike" cap="none" normalizeH="0" baseline="0" dirty="0">
                <a:ln>
                  <a:noFill/>
                </a:ln>
                <a:solidFill>
                  <a:srgbClr val="A9B7C6"/>
                </a:solidFill>
                <a:effectLst/>
                <a:latin typeface="Consolas" panose="020B0609020204030204" pitchFamily="49" charset="0"/>
              </a:rPr>
              <a:t>[] </a:t>
            </a:r>
            <a:r>
              <a:rPr kumimoji="0" lang="zh-CN" altLang="zh-CN" sz="1000" i="0" u="none" strike="noStrike" cap="none" normalizeH="0" baseline="0" dirty="0">
                <a:ln>
                  <a:noFill/>
                </a:ln>
                <a:solidFill>
                  <a:srgbClr val="9876AA"/>
                </a:solidFill>
                <a:effectLst/>
                <a:latin typeface="Consolas" panose="020B0609020204030204" pitchFamily="49" charset="0"/>
              </a:rPr>
              <a:t>in_1</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stores for each target graph node the depth in the search tree at </a:t>
            </a:r>
            <a:endParaRPr kumimoji="0" lang="en-US" altLang="zh-CN" sz="1000" i="1" u="none" strike="noStrike" cap="none" normalizeH="0" baseline="0" dirty="0">
              <a:ln>
                <a:noFill/>
              </a:ln>
              <a:solidFill>
                <a:srgbClr val="87994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i="1" u="none" strike="noStrike" cap="none" normalizeH="0" baseline="0" dirty="0">
                <a:ln>
                  <a:noFill/>
                </a:ln>
                <a:solidFill>
                  <a:srgbClr val="87994B"/>
                </a:solidFill>
                <a:effectLst/>
                <a:latin typeface="Consolas" panose="020B0609020204030204" pitchFamily="49" charset="0"/>
              </a:rPr>
              <a:t>which it entered "T_1 in" or the mapping ("-1" indicates that the node is not part of the set)</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int</a:t>
            </a:r>
            <a:r>
              <a:rPr kumimoji="0" lang="zh-CN" altLang="zh-CN" sz="1000" i="0" u="none" strike="noStrike" cap="none" normalizeH="0" baseline="0" dirty="0">
                <a:ln>
                  <a:noFill/>
                </a:ln>
                <a:solidFill>
                  <a:srgbClr val="A9B7C6"/>
                </a:solidFill>
                <a:effectLst/>
                <a:latin typeface="Consolas" panose="020B0609020204030204" pitchFamily="49" charset="0"/>
              </a:rPr>
              <a:t>[] </a:t>
            </a:r>
            <a:r>
              <a:rPr kumimoji="0" lang="zh-CN" altLang="zh-CN" sz="1000" i="0" u="none" strike="noStrike" cap="none" normalizeH="0" baseline="0" dirty="0">
                <a:ln>
                  <a:noFill/>
                </a:ln>
                <a:solidFill>
                  <a:srgbClr val="9876AA"/>
                </a:solidFill>
                <a:effectLst/>
                <a:latin typeface="Consolas" panose="020B0609020204030204" pitchFamily="49" charset="0"/>
              </a:rPr>
              <a:t>in_2</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stores for each query graph node the depth in the search tree at </a:t>
            </a:r>
            <a:endParaRPr kumimoji="0" lang="en-US" altLang="zh-CN" sz="1000" i="1" u="none" strike="noStrike" cap="none" normalizeH="0" baseline="0" dirty="0">
              <a:ln>
                <a:noFill/>
              </a:ln>
              <a:solidFill>
                <a:srgbClr val="87994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i="1" u="none" strike="noStrike" cap="none" normalizeH="0" baseline="0" dirty="0">
                <a:ln>
                  <a:noFill/>
                </a:ln>
                <a:solidFill>
                  <a:srgbClr val="87994B"/>
                </a:solidFill>
                <a:effectLst/>
                <a:latin typeface="Consolas" panose="020B0609020204030204" pitchFamily="49" charset="0"/>
              </a:rPr>
              <a:t>which it entered "T_2 in" or the mapping ("-1" indicates that the node is not part of the set)</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int</a:t>
            </a:r>
            <a:r>
              <a:rPr kumimoji="0" lang="zh-CN" altLang="zh-CN" sz="1000" i="0" u="none" strike="noStrike" cap="none" normalizeH="0" baseline="0" dirty="0">
                <a:ln>
                  <a:noFill/>
                </a:ln>
                <a:solidFill>
                  <a:srgbClr val="A9B7C6"/>
                </a:solidFill>
                <a:effectLst/>
                <a:latin typeface="Consolas" panose="020B0609020204030204" pitchFamily="49" charset="0"/>
              </a:rPr>
              <a:t>[] </a:t>
            </a:r>
            <a:r>
              <a:rPr kumimoji="0" lang="zh-CN" altLang="zh-CN" sz="1000" i="0" u="none" strike="noStrike" cap="none" normalizeH="0" baseline="0" dirty="0">
                <a:ln>
                  <a:noFill/>
                </a:ln>
                <a:solidFill>
                  <a:srgbClr val="9876AA"/>
                </a:solidFill>
                <a:effectLst/>
                <a:latin typeface="Consolas" panose="020B0609020204030204" pitchFamily="49" charset="0"/>
              </a:rPr>
              <a:t>out_1</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stores for each target graph node the depth in the search tree at </a:t>
            </a:r>
            <a:endParaRPr kumimoji="0" lang="en-US" altLang="zh-CN" sz="1000" i="1" u="none" strike="noStrike" cap="none" normalizeH="0" baseline="0" dirty="0">
              <a:ln>
                <a:noFill/>
              </a:ln>
              <a:solidFill>
                <a:srgbClr val="87994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i="1" u="none" strike="noStrike" cap="none" normalizeH="0" baseline="0" dirty="0">
                <a:ln>
                  <a:noFill/>
                </a:ln>
                <a:solidFill>
                  <a:srgbClr val="87994B"/>
                </a:solidFill>
                <a:effectLst/>
                <a:latin typeface="Consolas" panose="020B0609020204030204" pitchFamily="49" charset="0"/>
              </a:rPr>
              <a:t>which it entered "T_1 out" or the mapping ("-1" indicates that the node is not part of the set)</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int</a:t>
            </a:r>
            <a:r>
              <a:rPr kumimoji="0" lang="zh-CN" altLang="zh-CN" sz="1000" i="0" u="none" strike="noStrike" cap="none" normalizeH="0" baseline="0" dirty="0">
                <a:ln>
                  <a:noFill/>
                </a:ln>
                <a:solidFill>
                  <a:srgbClr val="A9B7C6"/>
                </a:solidFill>
                <a:effectLst/>
                <a:latin typeface="Consolas" panose="020B0609020204030204" pitchFamily="49" charset="0"/>
              </a:rPr>
              <a:t>[] </a:t>
            </a:r>
            <a:r>
              <a:rPr kumimoji="0" lang="zh-CN" altLang="zh-CN" sz="1000" i="0" u="none" strike="noStrike" cap="none" normalizeH="0" baseline="0" dirty="0">
                <a:ln>
                  <a:noFill/>
                </a:ln>
                <a:solidFill>
                  <a:srgbClr val="9876AA"/>
                </a:solidFill>
                <a:effectLst/>
                <a:latin typeface="Consolas" panose="020B0609020204030204" pitchFamily="49" charset="0"/>
              </a:rPr>
              <a:t>out_2</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stores for each query graph node the depth in the search tree at w</a:t>
            </a:r>
            <a:endParaRPr kumimoji="0" lang="en-US" altLang="zh-CN" sz="1000" i="1" u="none" strike="noStrike" cap="none" normalizeH="0" baseline="0" dirty="0">
              <a:ln>
                <a:noFill/>
              </a:ln>
              <a:solidFill>
                <a:srgbClr val="87994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i="1" u="none" strike="noStrike" cap="none" normalizeH="0" baseline="0" dirty="0">
                <a:ln>
                  <a:noFill/>
                </a:ln>
                <a:solidFill>
                  <a:srgbClr val="87994B"/>
                </a:solidFill>
                <a:effectLst/>
                <a:latin typeface="Consolas" panose="020B0609020204030204" pitchFamily="49" charset="0"/>
              </a:rPr>
              <a:t>hich it entered "T_2 out" or the mapping ("-1" indicates that the node is not part of the set)</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a:t>
            </a:r>
            <a:r>
              <a:rPr kumimoji="0" lang="zh-CN" altLang="zh-CN" sz="1000" i="0" u="none" strike="noStrike" cap="none" normalizeH="0" baseline="0" dirty="0">
                <a:ln>
                  <a:noFill/>
                </a:ln>
                <a:solidFill>
                  <a:srgbClr val="70CAA7"/>
                </a:solidFill>
                <a:effectLst/>
                <a:latin typeface="Consolas" panose="020B0609020204030204" pitchFamily="49" charset="0"/>
              </a:rPr>
              <a:t>HashSet</a:t>
            </a:r>
            <a:r>
              <a:rPr kumimoji="0" lang="zh-CN" altLang="zh-CN" sz="1000" i="0" u="none" strike="noStrike" cap="none" normalizeH="0" baseline="0" dirty="0">
                <a:ln>
                  <a:noFill/>
                </a:ln>
                <a:solidFill>
                  <a:srgbClr val="A9B7C6"/>
                </a:solidFill>
                <a:effectLst/>
                <a:latin typeface="Consolas" panose="020B0609020204030204" pitchFamily="49" charset="0"/>
              </a:rPr>
              <a:t>&lt;</a:t>
            </a:r>
            <a:r>
              <a:rPr kumimoji="0" lang="zh-CN" altLang="zh-CN" sz="1000" i="0" u="none" strike="noStrike" cap="none" normalizeH="0" baseline="0" dirty="0">
                <a:ln>
                  <a:noFill/>
                </a:ln>
                <a:solidFill>
                  <a:srgbClr val="70CAA7"/>
                </a:solidFill>
                <a:effectLst/>
                <a:latin typeface="Consolas" panose="020B0609020204030204" pitchFamily="49" charset="0"/>
              </a:rPr>
              <a:t>Integer</a:t>
            </a:r>
            <a:r>
              <a:rPr kumimoji="0" lang="zh-CN" altLang="zh-CN" sz="1000" i="0" u="none" strike="noStrike" cap="none" normalizeH="0" baseline="0" dirty="0">
                <a:ln>
                  <a:noFill/>
                </a:ln>
                <a:solidFill>
                  <a:srgbClr val="A9B7C6"/>
                </a:solidFill>
                <a:effectLst/>
                <a:latin typeface="Consolas" panose="020B0609020204030204" pitchFamily="49" charset="0"/>
              </a:rPr>
              <a:t>&gt; </a:t>
            </a:r>
            <a:r>
              <a:rPr kumimoji="0" lang="zh-CN" altLang="zh-CN" sz="1000" i="0" u="none" strike="noStrike" cap="none" normalizeH="0" baseline="0" dirty="0">
                <a:ln>
                  <a:noFill/>
                </a:ln>
                <a:solidFill>
                  <a:srgbClr val="9876AA"/>
                </a:solidFill>
                <a:effectLst/>
                <a:latin typeface="Consolas" panose="020B0609020204030204" pitchFamily="49" charset="0"/>
              </a:rPr>
              <a:t>T1in</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nodes that not yet in the partial mapping, that are the destination of branches start from target graph</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a:t>
            </a:r>
            <a:r>
              <a:rPr kumimoji="0" lang="zh-CN" altLang="zh-CN" sz="1000" i="0" u="none" strike="noStrike" cap="none" normalizeH="0" baseline="0" dirty="0">
                <a:ln>
                  <a:noFill/>
                </a:ln>
                <a:solidFill>
                  <a:srgbClr val="70CAA7"/>
                </a:solidFill>
                <a:effectLst/>
                <a:latin typeface="Consolas" panose="020B0609020204030204" pitchFamily="49" charset="0"/>
              </a:rPr>
              <a:t>HashSet</a:t>
            </a:r>
            <a:r>
              <a:rPr kumimoji="0" lang="zh-CN" altLang="zh-CN" sz="1000" i="0" u="none" strike="noStrike" cap="none" normalizeH="0" baseline="0" dirty="0">
                <a:ln>
                  <a:noFill/>
                </a:ln>
                <a:solidFill>
                  <a:srgbClr val="A9B7C6"/>
                </a:solidFill>
                <a:effectLst/>
                <a:latin typeface="Consolas" panose="020B0609020204030204" pitchFamily="49" charset="0"/>
              </a:rPr>
              <a:t>&lt;</a:t>
            </a:r>
            <a:r>
              <a:rPr kumimoji="0" lang="zh-CN" altLang="zh-CN" sz="1000" i="0" u="none" strike="noStrike" cap="none" normalizeH="0" baseline="0" dirty="0">
                <a:ln>
                  <a:noFill/>
                </a:ln>
                <a:solidFill>
                  <a:srgbClr val="70CAA7"/>
                </a:solidFill>
                <a:effectLst/>
                <a:latin typeface="Consolas" panose="020B0609020204030204" pitchFamily="49" charset="0"/>
              </a:rPr>
              <a:t>Integer</a:t>
            </a:r>
            <a:r>
              <a:rPr kumimoji="0" lang="zh-CN" altLang="zh-CN" sz="1000" i="0" u="none" strike="noStrike" cap="none" normalizeH="0" baseline="0" dirty="0">
                <a:ln>
                  <a:noFill/>
                </a:ln>
                <a:solidFill>
                  <a:srgbClr val="A9B7C6"/>
                </a:solidFill>
                <a:effectLst/>
                <a:latin typeface="Consolas" panose="020B0609020204030204" pitchFamily="49" charset="0"/>
              </a:rPr>
              <a:t>&gt; </a:t>
            </a:r>
            <a:r>
              <a:rPr kumimoji="0" lang="zh-CN" altLang="zh-CN" sz="1000" i="0" u="none" strike="noStrike" cap="none" normalizeH="0" baseline="0" dirty="0">
                <a:ln>
                  <a:noFill/>
                </a:ln>
                <a:solidFill>
                  <a:srgbClr val="9876AA"/>
                </a:solidFill>
                <a:effectLst/>
                <a:latin typeface="Consolas" panose="020B0609020204030204" pitchFamily="49" charset="0"/>
              </a:rPr>
              <a:t>T1out</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nodes that not yet in the partial mapping, that are the origin of branches end into target graph</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a:t>
            </a:r>
            <a:r>
              <a:rPr kumimoji="0" lang="zh-CN" altLang="zh-CN" sz="1000" i="0" u="none" strike="noStrike" cap="none" normalizeH="0" baseline="0" dirty="0">
                <a:ln>
                  <a:noFill/>
                </a:ln>
                <a:solidFill>
                  <a:srgbClr val="70CAA7"/>
                </a:solidFill>
                <a:effectLst/>
                <a:latin typeface="Consolas" panose="020B0609020204030204" pitchFamily="49" charset="0"/>
              </a:rPr>
              <a:t>HashSet</a:t>
            </a:r>
            <a:r>
              <a:rPr kumimoji="0" lang="zh-CN" altLang="zh-CN" sz="1000" i="0" u="none" strike="noStrike" cap="none" normalizeH="0" baseline="0" dirty="0">
                <a:ln>
                  <a:noFill/>
                </a:ln>
                <a:solidFill>
                  <a:srgbClr val="A9B7C6"/>
                </a:solidFill>
                <a:effectLst/>
                <a:latin typeface="Consolas" panose="020B0609020204030204" pitchFamily="49" charset="0"/>
              </a:rPr>
              <a:t>&lt;</a:t>
            </a:r>
            <a:r>
              <a:rPr kumimoji="0" lang="zh-CN" altLang="zh-CN" sz="1000" i="0" u="none" strike="noStrike" cap="none" normalizeH="0" baseline="0" dirty="0">
                <a:ln>
                  <a:noFill/>
                </a:ln>
                <a:solidFill>
                  <a:srgbClr val="70CAA7"/>
                </a:solidFill>
                <a:effectLst/>
                <a:latin typeface="Consolas" panose="020B0609020204030204" pitchFamily="49" charset="0"/>
              </a:rPr>
              <a:t>Integer</a:t>
            </a:r>
            <a:r>
              <a:rPr kumimoji="0" lang="zh-CN" altLang="zh-CN" sz="1000" i="0" u="none" strike="noStrike" cap="none" normalizeH="0" baseline="0" dirty="0">
                <a:ln>
                  <a:noFill/>
                </a:ln>
                <a:solidFill>
                  <a:srgbClr val="A9B7C6"/>
                </a:solidFill>
                <a:effectLst/>
                <a:latin typeface="Consolas" panose="020B0609020204030204" pitchFamily="49" charset="0"/>
              </a:rPr>
              <a:t>&gt; </a:t>
            </a:r>
            <a:r>
              <a:rPr kumimoji="0" lang="zh-CN" altLang="zh-CN" sz="1000" i="0" u="none" strike="noStrike" cap="none" normalizeH="0" baseline="0" dirty="0">
                <a:ln>
                  <a:noFill/>
                </a:ln>
                <a:solidFill>
                  <a:srgbClr val="9876AA"/>
                </a:solidFill>
                <a:effectLst/>
                <a:latin typeface="Consolas" panose="020B0609020204030204" pitchFamily="49" charset="0"/>
              </a:rPr>
              <a:t>T2in</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nodes that not yet in the partial mapping, that are the destination of branches start from query graph</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a:t>
            </a:r>
            <a:r>
              <a:rPr kumimoji="0" lang="zh-CN" altLang="zh-CN" sz="1000" i="0" u="none" strike="noStrike" cap="none" normalizeH="0" baseline="0" dirty="0">
                <a:ln>
                  <a:noFill/>
                </a:ln>
                <a:solidFill>
                  <a:srgbClr val="70CAA7"/>
                </a:solidFill>
                <a:effectLst/>
                <a:latin typeface="Consolas" panose="020B0609020204030204" pitchFamily="49" charset="0"/>
              </a:rPr>
              <a:t>HashSet</a:t>
            </a:r>
            <a:r>
              <a:rPr kumimoji="0" lang="zh-CN" altLang="zh-CN" sz="1000" i="0" u="none" strike="noStrike" cap="none" normalizeH="0" baseline="0" dirty="0">
                <a:ln>
                  <a:noFill/>
                </a:ln>
                <a:solidFill>
                  <a:srgbClr val="A9B7C6"/>
                </a:solidFill>
                <a:effectLst/>
                <a:latin typeface="Consolas" panose="020B0609020204030204" pitchFamily="49" charset="0"/>
              </a:rPr>
              <a:t>&lt;</a:t>
            </a:r>
            <a:r>
              <a:rPr kumimoji="0" lang="zh-CN" altLang="zh-CN" sz="1000" i="0" u="none" strike="noStrike" cap="none" normalizeH="0" baseline="0" dirty="0">
                <a:ln>
                  <a:noFill/>
                </a:ln>
                <a:solidFill>
                  <a:srgbClr val="70CAA7"/>
                </a:solidFill>
                <a:effectLst/>
                <a:latin typeface="Consolas" panose="020B0609020204030204" pitchFamily="49" charset="0"/>
              </a:rPr>
              <a:t>Integer</a:t>
            </a:r>
            <a:r>
              <a:rPr kumimoji="0" lang="zh-CN" altLang="zh-CN" sz="1000" i="0" u="none" strike="noStrike" cap="none" normalizeH="0" baseline="0" dirty="0">
                <a:ln>
                  <a:noFill/>
                </a:ln>
                <a:solidFill>
                  <a:srgbClr val="A9B7C6"/>
                </a:solidFill>
                <a:effectLst/>
                <a:latin typeface="Consolas" panose="020B0609020204030204" pitchFamily="49" charset="0"/>
              </a:rPr>
              <a:t>&gt; </a:t>
            </a:r>
            <a:r>
              <a:rPr kumimoji="0" lang="zh-CN" altLang="zh-CN" sz="1000" i="0" u="none" strike="noStrike" cap="none" normalizeH="0" baseline="0" dirty="0">
                <a:ln>
                  <a:noFill/>
                </a:ln>
                <a:solidFill>
                  <a:srgbClr val="9876AA"/>
                </a:solidFill>
                <a:effectLst/>
                <a:latin typeface="Consolas" panose="020B0609020204030204" pitchFamily="49" charset="0"/>
              </a:rPr>
              <a:t>T2out</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nodes that not yet in the partial mapping, that are the origin of branches end into query graph</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a:t>
            </a:r>
            <a:r>
              <a:rPr kumimoji="0" lang="zh-CN" altLang="zh-CN" sz="1000" i="0" u="none" strike="noStrike" cap="none" normalizeH="0" baseline="0" dirty="0">
                <a:ln>
                  <a:noFill/>
                </a:ln>
                <a:solidFill>
                  <a:srgbClr val="70CAA7"/>
                </a:solidFill>
                <a:effectLst/>
                <a:latin typeface="Consolas" panose="020B0609020204030204" pitchFamily="49" charset="0"/>
              </a:rPr>
              <a:t>HashSet</a:t>
            </a:r>
            <a:r>
              <a:rPr kumimoji="0" lang="zh-CN" altLang="zh-CN" sz="1000" i="0" u="none" strike="noStrike" cap="none" normalizeH="0" baseline="0" dirty="0">
                <a:ln>
                  <a:noFill/>
                </a:ln>
                <a:solidFill>
                  <a:srgbClr val="A9B7C6"/>
                </a:solidFill>
                <a:effectLst/>
                <a:latin typeface="Consolas" panose="020B0609020204030204" pitchFamily="49" charset="0"/>
              </a:rPr>
              <a:t>&lt;</a:t>
            </a:r>
            <a:r>
              <a:rPr kumimoji="0" lang="zh-CN" altLang="zh-CN" sz="1000" i="0" u="none" strike="noStrike" cap="none" normalizeH="0" baseline="0" dirty="0">
                <a:ln>
                  <a:noFill/>
                </a:ln>
                <a:solidFill>
                  <a:srgbClr val="70CAA7"/>
                </a:solidFill>
                <a:effectLst/>
                <a:latin typeface="Consolas" panose="020B0609020204030204" pitchFamily="49" charset="0"/>
              </a:rPr>
              <a:t>Integer</a:t>
            </a:r>
            <a:r>
              <a:rPr kumimoji="0" lang="zh-CN" altLang="zh-CN" sz="1000" i="0" u="none" strike="noStrike" cap="none" normalizeH="0" baseline="0" dirty="0">
                <a:ln>
                  <a:noFill/>
                </a:ln>
                <a:solidFill>
                  <a:srgbClr val="A9B7C6"/>
                </a:solidFill>
                <a:effectLst/>
                <a:latin typeface="Consolas" panose="020B0609020204030204" pitchFamily="49" charset="0"/>
              </a:rPr>
              <a:t>&gt; </a:t>
            </a:r>
            <a:r>
              <a:rPr kumimoji="0" lang="zh-CN" altLang="zh-CN" sz="1000" i="0" u="none" strike="noStrike" cap="none" normalizeH="0" baseline="0" dirty="0">
                <a:ln>
                  <a:noFill/>
                </a:ln>
                <a:solidFill>
                  <a:srgbClr val="9876AA"/>
                </a:solidFill>
                <a:effectLst/>
                <a:latin typeface="Consolas" panose="020B0609020204030204" pitchFamily="49" charset="0"/>
              </a:rPr>
              <a:t>unmapped1</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unmapped nodes in target graph</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a:t>
            </a:r>
            <a:r>
              <a:rPr kumimoji="0" lang="zh-CN" altLang="zh-CN" sz="1000" i="0" u="none" strike="noStrike" cap="none" normalizeH="0" baseline="0" dirty="0">
                <a:ln>
                  <a:noFill/>
                </a:ln>
                <a:solidFill>
                  <a:srgbClr val="70CAA7"/>
                </a:solidFill>
                <a:effectLst/>
                <a:latin typeface="Consolas" panose="020B0609020204030204" pitchFamily="49" charset="0"/>
              </a:rPr>
              <a:t>HashSet</a:t>
            </a:r>
            <a:r>
              <a:rPr kumimoji="0" lang="zh-CN" altLang="zh-CN" sz="1000" i="0" u="none" strike="noStrike" cap="none" normalizeH="0" baseline="0" dirty="0">
                <a:ln>
                  <a:noFill/>
                </a:ln>
                <a:solidFill>
                  <a:srgbClr val="A9B7C6"/>
                </a:solidFill>
                <a:effectLst/>
                <a:latin typeface="Consolas" panose="020B0609020204030204" pitchFamily="49" charset="0"/>
              </a:rPr>
              <a:t>&lt;</a:t>
            </a:r>
            <a:r>
              <a:rPr kumimoji="0" lang="zh-CN" altLang="zh-CN" sz="1000" i="0" u="none" strike="noStrike" cap="none" normalizeH="0" baseline="0" dirty="0">
                <a:ln>
                  <a:noFill/>
                </a:ln>
                <a:solidFill>
                  <a:srgbClr val="70CAA7"/>
                </a:solidFill>
                <a:effectLst/>
                <a:latin typeface="Consolas" panose="020B0609020204030204" pitchFamily="49" charset="0"/>
              </a:rPr>
              <a:t>Integer</a:t>
            </a:r>
            <a:r>
              <a:rPr kumimoji="0" lang="zh-CN" altLang="zh-CN" sz="1000" i="0" u="none" strike="noStrike" cap="none" normalizeH="0" baseline="0" dirty="0">
                <a:ln>
                  <a:noFill/>
                </a:ln>
                <a:solidFill>
                  <a:srgbClr val="A9B7C6"/>
                </a:solidFill>
                <a:effectLst/>
                <a:latin typeface="Consolas" panose="020B0609020204030204" pitchFamily="49" charset="0"/>
              </a:rPr>
              <a:t>&gt; </a:t>
            </a:r>
            <a:r>
              <a:rPr kumimoji="0" lang="zh-CN" altLang="zh-CN" sz="1000" i="0" u="none" strike="noStrike" cap="none" normalizeH="0" baseline="0" dirty="0">
                <a:ln>
                  <a:noFill/>
                </a:ln>
                <a:solidFill>
                  <a:srgbClr val="9876AA"/>
                </a:solidFill>
                <a:effectLst/>
                <a:latin typeface="Consolas" panose="020B0609020204030204" pitchFamily="49" charset="0"/>
              </a:rPr>
              <a:t>unmapped2</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unmapped nodes in query graph</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int </a:t>
            </a:r>
            <a:r>
              <a:rPr kumimoji="0" lang="zh-CN" altLang="zh-CN" sz="1000" i="0" u="none" strike="noStrike" cap="none" normalizeH="0" baseline="0" dirty="0">
                <a:ln>
                  <a:noFill/>
                </a:ln>
                <a:solidFill>
                  <a:srgbClr val="9876AA"/>
                </a:solidFill>
                <a:effectLst/>
                <a:latin typeface="Consolas" panose="020B0609020204030204" pitchFamily="49" charset="0"/>
              </a:rPr>
              <a:t>depth </a:t>
            </a:r>
            <a:r>
              <a:rPr kumimoji="0" lang="zh-CN" altLang="zh-CN" sz="1000" i="0" u="none" strike="noStrike" cap="none" normalizeH="0" baseline="0" dirty="0">
                <a:ln>
                  <a:noFill/>
                </a:ln>
                <a:solidFill>
                  <a:srgbClr val="A9B7C6"/>
                </a:solidFill>
                <a:effectLst/>
                <a:latin typeface="Consolas" panose="020B0609020204030204" pitchFamily="49" charset="0"/>
              </a:rPr>
              <a:t>= </a:t>
            </a:r>
            <a:r>
              <a:rPr kumimoji="0" lang="zh-CN" altLang="zh-CN" sz="1000" i="0" u="none" strike="noStrike" cap="none" normalizeH="0" baseline="0" dirty="0">
                <a:ln>
                  <a:noFill/>
                </a:ln>
                <a:solidFill>
                  <a:srgbClr val="6897BB"/>
                </a:solidFill>
                <a:effectLst/>
                <a:latin typeface="Consolas" panose="020B0609020204030204" pitchFamily="49" charset="0"/>
              </a:rPr>
              <a:t>0</a:t>
            </a: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1" u="none" strike="noStrike" cap="none" normalizeH="0" baseline="0" dirty="0">
                <a:ln>
                  <a:noFill/>
                </a:ln>
                <a:solidFill>
                  <a:srgbClr val="87994B"/>
                </a:solidFill>
                <a:effectLst/>
                <a:latin typeface="Consolas" panose="020B0609020204030204" pitchFamily="49" charset="0"/>
              </a:rPr>
              <a:t>// current depth of the search tree</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br>
              <a:rPr kumimoji="0" lang="zh-CN" altLang="zh-CN" sz="1000" i="1" u="none" strike="noStrike" cap="none" normalizeH="0" baseline="0" dirty="0">
                <a:ln>
                  <a:noFill/>
                </a:ln>
                <a:solidFill>
                  <a:srgbClr val="87994B"/>
                </a:solidFill>
                <a:effectLst/>
                <a:latin typeface="Consolas" panose="020B0609020204030204" pitchFamily="49" charset="0"/>
              </a:rPr>
            </a:br>
            <a:r>
              <a:rPr kumimoji="0" lang="zh-CN" altLang="zh-CN" sz="1000" i="1" u="none" strike="noStrike" cap="none" normalizeH="0" baseline="0" dirty="0">
                <a:ln>
                  <a:noFill/>
                </a:ln>
                <a:solidFill>
                  <a:srgbClr val="87994B"/>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boolean </a:t>
            </a:r>
            <a:r>
              <a:rPr kumimoji="0" lang="zh-CN" altLang="zh-CN" sz="1000" i="0" u="none" strike="noStrike" cap="none" normalizeH="0" baseline="0" dirty="0">
                <a:ln>
                  <a:noFill/>
                </a:ln>
                <a:solidFill>
                  <a:srgbClr val="9876AA"/>
                </a:solidFill>
                <a:effectLst/>
                <a:latin typeface="Consolas" panose="020B0609020204030204" pitchFamily="49" charset="0"/>
              </a:rPr>
              <a:t>matched </a:t>
            </a:r>
            <a:r>
              <a:rPr kumimoji="0" lang="zh-CN" altLang="zh-CN" sz="1000" i="0" u="none" strike="noStrike" cap="none" normalizeH="0" baseline="0" dirty="0">
                <a:ln>
                  <a:noFill/>
                </a:ln>
                <a:solidFill>
                  <a:srgbClr val="A9B7C6"/>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false</a:t>
            </a:r>
            <a:r>
              <a:rPr kumimoji="0" lang="zh-CN" altLang="zh-CN" sz="1000" i="0" u="none" strike="noStrike" cap="none" normalizeH="0" baseline="0" dirty="0">
                <a:ln>
                  <a:noFill/>
                </a:ln>
                <a:solidFill>
                  <a:srgbClr val="CC7832"/>
                </a:solidFill>
                <a:effectLst/>
                <a:latin typeface="Consolas" panose="020B0609020204030204" pitchFamily="49" charset="0"/>
              </a:rPr>
              <a:t>;</a:t>
            </a:r>
            <a:br>
              <a:rPr kumimoji="0" lang="zh-CN" altLang="zh-CN" sz="1000" i="0" u="none" strike="noStrike" cap="none" normalizeH="0" baseline="0" dirty="0">
                <a:ln>
                  <a:noFill/>
                </a:ln>
                <a:solidFill>
                  <a:srgbClr val="CC7832"/>
                </a:solidFill>
                <a:effectLst/>
                <a:latin typeface="Consolas" panose="020B0609020204030204" pitchFamily="49" charset="0"/>
              </a:rPr>
            </a:br>
            <a:r>
              <a:rPr kumimoji="0" lang="zh-CN" altLang="zh-CN" sz="1000" i="0" u="none" strike="noStrike" cap="none" normalizeH="0" baseline="0" dirty="0">
                <a:ln>
                  <a:noFill/>
                </a:ln>
                <a:solidFill>
                  <a:srgbClr val="CC7832"/>
                </a:solidFill>
                <a:effectLst/>
                <a:latin typeface="Consolas" panose="020B0609020204030204" pitchFamily="49" charset="0"/>
              </a:rPr>
              <a:t>   </a:t>
            </a:r>
            <a:br>
              <a:rPr kumimoji="0" lang="zh-CN" altLang="zh-CN" sz="1000" i="0" u="none" strike="noStrike" cap="none" normalizeH="0" baseline="0" dirty="0">
                <a:ln>
                  <a:noFill/>
                </a:ln>
                <a:solidFill>
                  <a:srgbClr val="CC7832"/>
                </a:solidFill>
                <a:effectLst/>
                <a:latin typeface="Consolas" panose="020B0609020204030204" pitchFamily="49" charset="0"/>
              </a:rPr>
            </a:b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a:t>
            </a:r>
            <a:r>
              <a:rPr kumimoji="0" lang="zh-CN" altLang="zh-CN" sz="1000" i="0" u="none" strike="noStrike" cap="none" normalizeH="0" baseline="0" dirty="0">
                <a:ln>
                  <a:noFill/>
                </a:ln>
                <a:solidFill>
                  <a:srgbClr val="70CAA7"/>
                </a:solidFill>
                <a:effectLst/>
                <a:latin typeface="Consolas" panose="020B0609020204030204" pitchFamily="49" charset="0"/>
              </a:rPr>
              <a:t>Graph </a:t>
            </a:r>
            <a:r>
              <a:rPr kumimoji="0" lang="zh-CN" altLang="zh-CN" sz="1000" i="0" u="none" strike="noStrike" cap="none" normalizeH="0" baseline="0" dirty="0">
                <a:ln>
                  <a:noFill/>
                </a:ln>
                <a:solidFill>
                  <a:srgbClr val="9876AA"/>
                </a:solidFill>
                <a:effectLst/>
                <a:latin typeface="Consolas" panose="020B0609020204030204" pitchFamily="49" charset="0"/>
              </a:rPr>
              <a:t>targetGraph</a:t>
            </a:r>
            <a:r>
              <a:rPr kumimoji="0" lang="zh-CN" altLang="zh-CN" sz="1000" i="0" u="none" strike="noStrike" cap="none" normalizeH="0" baseline="0" dirty="0">
                <a:ln>
                  <a:noFill/>
                </a:ln>
                <a:solidFill>
                  <a:srgbClr val="CC7832"/>
                </a:solidFill>
                <a:effectLst/>
                <a:latin typeface="Consolas" panose="020B0609020204030204" pitchFamily="49" charset="0"/>
              </a:rPr>
              <a:t>;</a:t>
            </a:r>
            <a:br>
              <a:rPr kumimoji="0" lang="zh-CN" altLang="zh-CN" sz="1000" i="0" u="none" strike="noStrike" cap="none" normalizeH="0" baseline="0" dirty="0">
                <a:ln>
                  <a:noFill/>
                </a:ln>
                <a:solidFill>
                  <a:srgbClr val="CC7832"/>
                </a:solidFill>
                <a:effectLst/>
                <a:latin typeface="Consolas" panose="020B0609020204030204" pitchFamily="49" charset="0"/>
              </a:rPr>
            </a:br>
            <a:r>
              <a:rPr kumimoji="0" lang="zh-CN" altLang="zh-CN" sz="1000" i="0" u="none" strike="noStrike" cap="none" normalizeH="0" baseline="0" dirty="0">
                <a:ln>
                  <a:noFill/>
                </a:ln>
                <a:solidFill>
                  <a:srgbClr val="CC7832"/>
                </a:solidFill>
                <a:effectLst/>
                <a:latin typeface="Consolas" panose="020B0609020204030204" pitchFamily="49" charset="0"/>
              </a:rPr>
              <a:t>   </a:t>
            </a:r>
            <a:r>
              <a:rPr kumimoji="0" lang="zh-CN" altLang="zh-CN" sz="1000" i="0" u="none" strike="noStrike" cap="none" normalizeH="0" baseline="0" dirty="0">
                <a:ln>
                  <a:noFill/>
                </a:ln>
                <a:solidFill>
                  <a:srgbClr val="CC7B8E"/>
                </a:solidFill>
                <a:effectLst/>
                <a:latin typeface="Consolas" panose="020B0609020204030204" pitchFamily="49" charset="0"/>
              </a:rPr>
              <a:t>public </a:t>
            </a:r>
            <a:r>
              <a:rPr kumimoji="0" lang="zh-CN" altLang="zh-CN" sz="1000" i="0" u="none" strike="noStrike" cap="none" normalizeH="0" baseline="0" dirty="0">
                <a:ln>
                  <a:noFill/>
                </a:ln>
                <a:solidFill>
                  <a:srgbClr val="70CAA7"/>
                </a:solidFill>
                <a:effectLst/>
                <a:latin typeface="Consolas" panose="020B0609020204030204" pitchFamily="49" charset="0"/>
              </a:rPr>
              <a:t>Graph </a:t>
            </a:r>
            <a:r>
              <a:rPr kumimoji="0" lang="zh-CN" altLang="zh-CN" sz="1000" i="0" u="none" strike="noStrike" cap="none" normalizeH="0" baseline="0" dirty="0">
                <a:ln>
                  <a:noFill/>
                </a:ln>
                <a:solidFill>
                  <a:srgbClr val="9876AA"/>
                </a:solidFill>
                <a:effectLst/>
                <a:latin typeface="Consolas" panose="020B0609020204030204" pitchFamily="49" charset="0"/>
              </a:rPr>
              <a:t>queryGraph</a:t>
            </a:r>
            <a:r>
              <a:rPr kumimoji="0" lang="zh-CN" altLang="zh-CN" sz="1000" i="0" u="none" strike="noStrike" cap="none" normalizeH="0" baseline="0" dirty="0">
                <a:ln>
                  <a:noFill/>
                </a:ln>
                <a:solidFill>
                  <a:srgbClr val="CC7832"/>
                </a:solidFill>
                <a:effectLst/>
                <a:latin typeface="Consolas" panose="020B0609020204030204" pitchFamily="49" charset="0"/>
              </a:rPr>
              <a:t>;</a:t>
            </a:r>
            <a:endParaRPr kumimoji="0" lang="en-US" altLang="zh-CN" sz="100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a:solidFill>
                  <a:srgbClr val="CC7832"/>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a:solidFill>
                  <a:srgbClr val="CC7832"/>
                </a:solidFill>
                <a:latin typeface="Consolas" panose="020B0609020204030204" pitchFamily="49" charset="0"/>
              </a:rPr>
              <a:t>.</a:t>
            </a:r>
          </a:p>
        </p:txBody>
      </p:sp>
    </p:spTree>
    <p:extLst>
      <p:ext uri="{BB962C8B-B14F-4D97-AF65-F5344CB8AC3E}">
        <p14:creationId xmlns:p14="http://schemas.microsoft.com/office/powerpoint/2010/main" val="105519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48600E-3465-6ACA-7882-0050708F2AB5}"/>
              </a:ext>
            </a:extLst>
          </p:cNvPr>
          <p:cNvSpPr>
            <a:spLocks noGrp="1"/>
          </p:cNvSpPr>
          <p:nvPr>
            <p:ph type="title"/>
          </p:nvPr>
        </p:nvSpPr>
        <p:spPr/>
        <p:txBody>
          <a:bodyPr/>
          <a:lstStyle/>
          <a:p>
            <a:r>
              <a:rPr lang="en-US" altLang="zh-CN" b="1" dirty="0" err="1">
                <a:latin typeface="Times New Roman" panose="02020603050405020304" pitchFamily="18" charset="0"/>
                <a:cs typeface="Times New Roman" panose="02020603050405020304" pitchFamily="18" charset="0"/>
              </a:rPr>
              <a:t>CheckFeasibility</a:t>
            </a:r>
            <a:endParaRPr lang="zh-CN" altLang="en-US"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279339F4-7ED4-FE4F-FD99-84D04472DCAC}"/>
              </a:ext>
            </a:extLst>
          </p:cNvPr>
          <p:cNvSpPr>
            <a:spLocks noGrp="1" noChangeArrowheads="1"/>
          </p:cNvSpPr>
          <p:nvPr>
            <p:ph sz="half" idx="1"/>
          </p:nvPr>
        </p:nvSpPr>
        <p:spPr bwMode="auto">
          <a:xfrm>
            <a:off x="2545589" y="1517904"/>
            <a:ext cx="7256779" cy="47684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i="0" u="none" strike="noStrike" cap="none" normalizeH="0" baseline="0" dirty="0">
                <a:ln>
                  <a:noFill/>
                </a:ln>
                <a:solidFill>
                  <a:srgbClr val="CC7B8E"/>
                </a:solidFill>
                <a:effectLst/>
                <a:latin typeface="Consolas" panose="020B0609020204030204" pitchFamily="49" charset="0"/>
              </a:rPr>
              <a:t>private </a:t>
            </a:r>
            <a:r>
              <a:rPr kumimoji="0" lang="zh-CN" altLang="zh-CN" sz="1100" i="0" u="none" strike="noStrike" cap="none" normalizeH="0" baseline="0" dirty="0">
                <a:ln>
                  <a:noFill/>
                </a:ln>
                <a:solidFill>
                  <a:srgbClr val="70CAA7"/>
                </a:solidFill>
                <a:effectLst/>
                <a:latin typeface="Consolas" panose="020B0609020204030204" pitchFamily="49" charset="0"/>
              </a:rPr>
              <a:t>Boolean checkFeasibility</a:t>
            </a:r>
            <a:r>
              <a:rPr kumimoji="0" lang="zh-CN" altLang="zh-CN" sz="1100" i="0" u="none" strike="noStrike" cap="none" normalizeH="0" baseline="0" dirty="0">
                <a:ln>
                  <a:noFill/>
                </a:ln>
                <a:solidFill>
                  <a:srgbClr val="A9B7C6"/>
                </a:solidFill>
                <a:effectLst/>
                <a:latin typeface="Consolas" panose="020B0609020204030204" pitchFamily="49" charset="0"/>
              </a:rPr>
              <a:t>(</a:t>
            </a:r>
            <a:r>
              <a:rPr kumimoji="0" lang="zh-CN" altLang="zh-CN" sz="1100" i="0" u="none" strike="noStrike" cap="none" normalizeH="0" baseline="0" dirty="0">
                <a:ln>
                  <a:noFill/>
                </a:ln>
                <a:solidFill>
                  <a:srgbClr val="70CAA7"/>
                </a:solidFill>
                <a:effectLst/>
                <a:latin typeface="Consolas" panose="020B0609020204030204" pitchFamily="49" charset="0"/>
              </a:rPr>
              <a:t>State </a:t>
            </a:r>
            <a:r>
              <a:rPr kumimoji="0" lang="zh-CN" altLang="zh-CN" sz="1100" i="0" u="none" strike="noStrike" cap="none" normalizeH="0" baseline="0" dirty="0">
                <a:ln>
                  <a:noFill/>
                </a:ln>
                <a:solidFill>
                  <a:srgbClr val="C7C3A4"/>
                </a:solidFill>
                <a:effectLst/>
                <a:latin typeface="Consolas" panose="020B0609020204030204" pitchFamily="49" charset="0"/>
              </a:rPr>
              <a:t>state </a:t>
            </a: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int </a:t>
            </a:r>
            <a:r>
              <a:rPr kumimoji="0" lang="zh-CN" altLang="zh-CN" sz="1100" i="0" u="none" strike="noStrike" cap="none" normalizeH="0" baseline="0" dirty="0">
                <a:ln>
                  <a:noFill/>
                </a:ln>
                <a:solidFill>
                  <a:srgbClr val="C7C3A4"/>
                </a:solidFill>
                <a:effectLst/>
                <a:latin typeface="Consolas" panose="020B0609020204030204" pitchFamily="49" charset="0"/>
              </a:rPr>
              <a:t>targetNodeIndex </a:t>
            </a: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int </a:t>
            </a:r>
            <a:r>
              <a:rPr kumimoji="0" lang="zh-CN" altLang="zh-CN" sz="1100" i="0" u="none" strike="noStrike" cap="none" normalizeH="0" baseline="0" dirty="0">
                <a:ln>
                  <a:noFill/>
                </a:ln>
                <a:solidFill>
                  <a:srgbClr val="C7C3A4"/>
                </a:solidFill>
                <a:effectLst/>
                <a:latin typeface="Consolas" panose="020B0609020204030204" pitchFamily="49" charset="0"/>
              </a:rPr>
              <a:t>queryNodeIndex</a:t>
            </a:r>
            <a:r>
              <a:rPr kumimoji="0" lang="zh-CN" altLang="zh-CN" sz="1100" i="0" u="none" strike="noStrike" cap="none" normalizeH="0" baseline="0" dirty="0">
                <a:ln>
                  <a:noFill/>
                </a:ln>
                <a:solidFill>
                  <a:srgbClr val="A9B7C6"/>
                </a:solidFill>
                <a:effectLst/>
                <a:latin typeface="Consolas" panose="020B0609020204030204" pitchFamily="49" charset="0"/>
              </a:rPr>
              <a:t>) {</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1" u="none" strike="noStrike" cap="none" normalizeH="0" baseline="0" dirty="0">
                <a:ln>
                  <a:noFill/>
                </a:ln>
                <a:solidFill>
                  <a:srgbClr val="87994B"/>
                </a:solidFill>
                <a:effectLst/>
                <a:latin typeface="Consolas" panose="020B0609020204030204" pitchFamily="49" charset="0"/>
              </a:rPr>
              <a:t>// Node Label Rule</a:t>
            </a:r>
            <a:br>
              <a:rPr kumimoji="0" lang="zh-CN" altLang="zh-CN" sz="1100" i="1" u="none" strike="noStrike" cap="none" normalizeH="0" baseline="0" dirty="0">
                <a:ln>
                  <a:noFill/>
                </a:ln>
                <a:solidFill>
                  <a:srgbClr val="87994B"/>
                </a:solidFill>
                <a:effectLst/>
                <a:latin typeface="Consolas" panose="020B0609020204030204" pitchFamily="49" charset="0"/>
              </a:rPr>
            </a:br>
            <a:r>
              <a:rPr kumimoji="0" lang="zh-CN" altLang="zh-CN" sz="1100" i="1" u="none" strike="noStrike" cap="none" normalizeH="0" baseline="0" dirty="0">
                <a:ln>
                  <a:noFill/>
                </a:ln>
                <a:solidFill>
                  <a:srgbClr val="87994B"/>
                </a:solidFill>
                <a:effectLst/>
                <a:latin typeface="Consolas" panose="020B0609020204030204" pitchFamily="49" charset="0"/>
              </a:rPr>
              <a:t>   // The two nodes must have the same label</a:t>
            </a:r>
            <a:br>
              <a:rPr kumimoji="0" lang="zh-CN" altLang="zh-CN" sz="1100" i="1" u="none" strike="noStrike" cap="none" normalizeH="0" baseline="0" dirty="0">
                <a:ln>
                  <a:noFill/>
                </a:ln>
                <a:solidFill>
                  <a:srgbClr val="87994B"/>
                </a:solidFill>
                <a:effectLst/>
                <a:latin typeface="Consolas" panose="020B0609020204030204" pitchFamily="49" charset="0"/>
              </a:rPr>
            </a:br>
            <a:r>
              <a:rPr kumimoji="0" lang="zh-CN" altLang="zh-CN" sz="1100" i="1" u="none" strike="noStrike" cap="none" normalizeH="0" baseline="0" dirty="0">
                <a:ln>
                  <a:noFill/>
                </a:ln>
                <a:solidFill>
                  <a:srgbClr val="87994B"/>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if </a:t>
            </a:r>
            <a:r>
              <a:rPr kumimoji="0" lang="zh-CN" altLang="zh-CN" sz="1100" i="0" u="none" strike="noStrike" cap="none" normalizeH="0" baseline="0" dirty="0">
                <a:ln>
                  <a:noFill/>
                </a:ln>
                <a:solidFill>
                  <a:srgbClr val="A9B7C6"/>
                </a:solidFill>
                <a:effectLst/>
                <a:latin typeface="Consolas" panose="020B0609020204030204" pitchFamily="49" charset="0"/>
              </a:rPr>
              <a:t>(</a:t>
            </a:r>
            <a:r>
              <a:rPr kumimoji="0" lang="zh-CN" altLang="zh-CN" sz="1100" i="0" u="none" strike="noStrike" cap="none" normalizeH="0" baseline="0" dirty="0">
                <a:ln>
                  <a:noFill/>
                </a:ln>
                <a:solidFill>
                  <a:srgbClr val="C7C3A4"/>
                </a:solidFill>
                <a:effectLst/>
                <a:latin typeface="Consolas" panose="020B0609020204030204" pitchFamily="49" charset="0"/>
              </a:rPr>
              <a:t>state</a:t>
            </a:r>
            <a:r>
              <a:rPr kumimoji="0" lang="zh-CN" altLang="zh-CN" sz="1100" i="0" u="none" strike="noStrike" cap="none" normalizeH="0" baseline="0" dirty="0">
                <a:ln>
                  <a:noFill/>
                </a:ln>
                <a:solidFill>
                  <a:srgbClr val="A9B7C6"/>
                </a:solidFill>
                <a:effectLst/>
                <a:latin typeface="Consolas" panose="020B0609020204030204" pitchFamily="49" charset="0"/>
              </a:rPr>
              <a:t>.</a:t>
            </a:r>
            <a:r>
              <a:rPr kumimoji="0" lang="zh-CN" altLang="zh-CN" sz="1100" i="0" u="none" strike="noStrike" cap="none" normalizeH="0" baseline="0" dirty="0">
                <a:ln>
                  <a:noFill/>
                </a:ln>
                <a:solidFill>
                  <a:srgbClr val="9876AA"/>
                </a:solidFill>
                <a:effectLst/>
                <a:latin typeface="Consolas" panose="020B0609020204030204" pitchFamily="49" charset="0"/>
              </a:rPr>
              <a:t>targetGraph</a:t>
            </a:r>
            <a:r>
              <a:rPr kumimoji="0" lang="zh-CN" altLang="zh-CN" sz="1100" i="0" u="none" strike="noStrike" cap="none" normalizeH="0" baseline="0" dirty="0">
                <a:ln>
                  <a:noFill/>
                </a:ln>
                <a:solidFill>
                  <a:srgbClr val="A9B7C6"/>
                </a:solidFill>
                <a:effectLst/>
                <a:latin typeface="Consolas" panose="020B0609020204030204" pitchFamily="49" charset="0"/>
              </a:rPr>
              <a:t>.</a:t>
            </a:r>
            <a:r>
              <a:rPr kumimoji="0" lang="zh-CN" altLang="zh-CN" sz="1100" i="0" u="none" strike="noStrike" cap="none" normalizeH="0" baseline="0" dirty="0">
                <a:ln>
                  <a:noFill/>
                </a:ln>
                <a:solidFill>
                  <a:srgbClr val="9876AA"/>
                </a:solidFill>
                <a:effectLst/>
                <a:latin typeface="Consolas" panose="020B0609020204030204" pitchFamily="49" charset="0"/>
              </a:rPr>
              <a:t>nodes</a:t>
            </a:r>
            <a:r>
              <a:rPr kumimoji="0" lang="zh-CN" altLang="zh-CN" sz="1100" i="0" u="none" strike="noStrike" cap="none" normalizeH="0" baseline="0" dirty="0">
                <a:ln>
                  <a:noFill/>
                </a:ln>
                <a:solidFill>
                  <a:srgbClr val="A9B7C6"/>
                </a:solidFill>
                <a:effectLst/>
                <a:latin typeface="Consolas" panose="020B0609020204030204" pitchFamily="49" charset="0"/>
              </a:rPr>
              <a:t>.get(</a:t>
            </a:r>
            <a:r>
              <a:rPr kumimoji="0" lang="zh-CN" altLang="zh-CN" sz="1100" i="0" u="none" strike="noStrike" cap="none" normalizeH="0" baseline="0" dirty="0">
                <a:ln>
                  <a:noFill/>
                </a:ln>
                <a:solidFill>
                  <a:srgbClr val="C7C3A4"/>
                </a:solidFill>
                <a:effectLst/>
                <a:latin typeface="Consolas" panose="020B0609020204030204" pitchFamily="49" charset="0"/>
              </a:rPr>
              <a:t>targetNodeIndex</a:t>
            </a:r>
            <a:r>
              <a:rPr kumimoji="0" lang="zh-CN" altLang="zh-CN" sz="1100" i="0" u="none" strike="noStrike" cap="none" normalizeH="0" baseline="0" dirty="0">
                <a:ln>
                  <a:noFill/>
                </a:ln>
                <a:solidFill>
                  <a:srgbClr val="A9B7C6"/>
                </a:solidFill>
                <a:effectLst/>
                <a:latin typeface="Consolas" panose="020B0609020204030204" pitchFamily="49" charset="0"/>
              </a:rPr>
              <a:t>).</a:t>
            </a:r>
            <a:r>
              <a:rPr kumimoji="0" lang="zh-CN" altLang="zh-CN" sz="1100" i="0" u="none" strike="noStrike" cap="none" normalizeH="0" baseline="0" dirty="0">
                <a:ln>
                  <a:noFill/>
                </a:ln>
                <a:solidFill>
                  <a:srgbClr val="9876AA"/>
                </a:solidFill>
                <a:effectLst/>
                <a:latin typeface="Consolas" panose="020B0609020204030204" pitchFamily="49" charset="0"/>
              </a:rPr>
              <a:t>label </a:t>
            </a: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0" u="none" strike="noStrike" cap="none" normalizeH="0" baseline="0" dirty="0">
                <a:ln>
                  <a:noFill/>
                </a:ln>
                <a:solidFill>
                  <a:srgbClr val="C7C3A4"/>
                </a:solidFill>
                <a:effectLst/>
                <a:latin typeface="Consolas" panose="020B0609020204030204" pitchFamily="49" charset="0"/>
              </a:rPr>
              <a:t>state</a:t>
            </a:r>
            <a:r>
              <a:rPr kumimoji="0" lang="zh-CN" altLang="zh-CN" sz="1100" i="0" u="none" strike="noStrike" cap="none" normalizeH="0" baseline="0" dirty="0">
                <a:ln>
                  <a:noFill/>
                </a:ln>
                <a:solidFill>
                  <a:srgbClr val="A9B7C6"/>
                </a:solidFill>
                <a:effectLst/>
                <a:latin typeface="Consolas" panose="020B0609020204030204" pitchFamily="49" charset="0"/>
              </a:rPr>
              <a:t>.</a:t>
            </a:r>
            <a:r>
              <a:rPr kumimoji="0" lang="zh-CN" altLang="zh-CN" sz="1100" i="0" u="none" strike="noStrike" cap="none" normalizeH="0" baseline="0" dirty="0">
                <a:ln>
                  <a:noFill/>
                </a:ln>
                <a:solidFill>
                  <a:srgbClr val="9876AA"/>
                </a:solidFill>
                <a:effectLst/>
                <a:latin typeface="Consolas" panose="020B0609020204030204" pitchFamily="49" charset="0"/>
              </a:rPr>
              <a:t>queryGraph</a:t>
            </a:r>
            <a:r>
              <a:rPr kumimoji="0" lang="zh-CN" altLang="zh-CN" sz="1100" i="0" u="none" strike="noStrike" cap="none" normalizeH="0" baseline="0" dirty="0">
                <a:ln>
                  <a:noFill/>
                </a:ln>
                <a:solidFill>
                  <a:srgbClr val="A9B7C6"/>
                </a:solidFill>
                <a:effectLst/>
                <a:latin typeface="Consolas" panose="020B0609020204030204" pitchFamily="49" charset="0"/>
              </a:rPr>
              <a:t>.</a:t>
            </a:r>
            <a:r>
              <a:rPr kumimoji="0" lang="zh-CN" altLang="zh-CN" sz="1100" i="0" u="none" strike="noStrike" cap="none" normalizeH="0" baseline="0" dirty="0">
                <a:ln>
                  <a:noFill/>
                </a:ln>
                <a:solidFill>
                  <a:srgbClr val="9876AA"/>
                </a:solidFill>
                <a:effectLst/>
                <a:latin typeface="Consolas" panose="020B0609020204030204" pitchFamily="49" charset="0"/>
              </a:rPr>
              <a:t>nodes</a:t>
            </a:r>
            <a:r>
              <a:rPr kumimoji="0" lang="zh-CN" altLang="zh-CN" sz="1100" i="0" u="none" strike="noStrike" cap="none" normalizeH="0" baseline="0" dirty="0">
                <a:ln>
                  <a:noFill/>
                </a:ln>
                <a:solidFill>
                  <a:srgbClr val="A9B7C6"/>
                </a:solidFill>
                <a:effectLst/>
                <a:latin typeface="Consolas" panose="020B0609020204030204" pitchFamily="49" charset="0"/>
              </a:rPr>
              <a:t>.get(</a:t>
            </a:r>
            <a:r>
              <a:rPr kumimoji="0" lang="zh-CN" altLang="zh-CN" sz="1100" i="0" u="none" strike="noStrike" cap="none" normalizeH="0" baseline="0" dirty="0">
                <a:ln>
                  <a:noFill/>
                </a:ln>
                <a:solidFill>
                  <a:srgbClr val="C7C3A4"/>
                </a:solidFill>
                <a:effectLst/>
                <a:latin typeface="Consolas" panose="020B0609020204030204" pitchFamily="49" charset="0"/>
              </a:rPr>
              <a:t>queryNodeIndex</a:t>
            </a:r>
            <a:r>
              <a:rPr kumimoji="0" lang="zh-CN" altLang="zh-CN" sz="1100" i="0" u="none" strike="noStrike" cap="none" normalizeH="0" baseline="0" dirty="0">
                <a:ln>
                  <a:noFill/>
                </a:ln>
                <a:solidFill>
                  <a:srgbClr val="A9B7C6"/>
                </a:solidFill>
                <a:effectLst/>
                <a:latin typeface="Consolas" panose="020B0609020204030204" pitchFamily="49" charset="0"/>
              </a:rPr>
              <a:t>).</a:t>
            </a:r>
            <a:r>
              <a:rPr kumimoji="0" lang="zh-CN" altLang="zh-CN" sz="1100" i="0" u="none" strike="noStrike" cap="none" normalizeH="0" baseline="0" dirty="0">
                <a:ln>
                  <a:noFill/>
                </a:ln>
                <a:solidFill>
                  <a:srgbClr val="9876AA"/>
                </a:solidFill>
                <a:effectLst/>
                <a:latin typeface="Consolas" panose="020B0609020204030204" pitchFamily="49" charset="0"/>
              </a:rPr>
              <a:t>label</a:t>
            </a: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return false</a:t>
            </a:r>
            <a:r>
              <a:rPr kumimoji="0" lang="zh-CN" altLang="zh-CN" sz="1100" i="0" u="none" strike="noStrike" cap="none" normalizeH="0" baseline="0" dirty="0">
                <a:ln>
                  <a:noFill/>
                </a:ln>
                <a:solidFill>
                  <a:srgbClr val="CC7832"/>
                </a:solidFill>
                <a:effectLst/>
                <a:latin typeface="Consolas" panose="020B0609020204030204" pitchFamily="49" charset="0"/>
              </a:rPr>
              <a:t>;</a:t>
            </a:r>
            <a:br>
              <a:rPr kumimoji="0" lang="zh-CN" altLang="zh-CN" sz="1100" i="0" u="none" strike="noStrike" cap="none" normalizeH="0" baseline="0" dirty="0">
                <a:ln>
                  <a:noFill/>
                </a:ln>
                <a:solidFill>
                  <a:srgbClr val="CC7832"/>
                </a:solidFill>
                <a:effectLst/>
                <a:latin typeface="Consolas" panose="020B0609020204030204" pitchFamily="49" charset="0"/>
              </a:rPr>
            </a:b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1" u="none" strike="noStrike" cap="none" normalizeH="0" baseline="0" dirty="0">
                <a:ln>
                  <a:noFill/>
                </a:ln>
                <a:solidFill>
                  <a:srgbClr val="87994B"/>
                </a:solidFill>
                <a:effectLst/>
                <a:latin typeface="Consolas" panose="020B0609020204030204" pitchFamily="49" charset="0"/>
              </a:rPr>
              <a:t>// Predecessor Rule and Successor Rule</a:t>
            </a:r>
            <a:br>
              <a:rPr kumimoji="0" lang="zh-CN" altLang="zh-CN" sz="1100" i="1" u="none" strike="noStrike" cap="none" normalizeH="0" baseline="0" dirty="0">
                <a:ln>
                  <a:noFill/>
                </a:ln>
                <a:solidFill>
                  <a:srgbClr val="87994B"/>
                </a:solidFill>
                <a:effectLst/>
                <a:latin typeface="Consolas" panose="020B0609020204030204" pitchFamily="49" charset="0"/>
              </a:rPr>
            </a:br>
            <a:r>
              <a:rPr kumimoji="0" lang="zh-CN" altLang="zh-CN" sz="1100" i="1" u="none" strike="noStrike" cap="none" normalizeH="0" baseline="0" dirty="0">
                <a:ln>
                  <a:noFill/>
                </a:ln>
                <a:solidFill>
                  <a:srgbClr val="87994B"/>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if </a:t>
            </a:r>
            <a:r>
              <a:rPr kumimoji="0" lang="zh-CN" altLang="zh-CN" sz="1100" i="0" u="none" strike="noStrike" cap="none" normalizeH="0" baseline="0" dirty="0">
                <a:ln>
                  <a:noFill/>
                </a:ln>
                <a:solidFill>
                  <a:srgbClr val="A9B7C6"/>
                </a:solidFill>
                <a:effectLst/>
                <a:latin typeface="Consolas" panose="020B0609020204030204" pitchFamily="49" charset="0"/>
              </a:rPr>
              <a:t>(!checkPredAndSucc(</a:t>
            </a:r>
            <a:r>
              <a:rPr kumimoji="0" lang="zh-CN" altLang="zh-CN" sz="1100" i="0" u="none" strike="noStrike" cap="none" normalizeH="0" baseline="0" dirty="0">
                <a:ln>
                  <a:noFill/>
                </a:ln>
                <a:solidFill>
                  <a:srgbClr val="C7C3A4"/>
                </a:solidFill>
                <a:effectLst/>
                <a:latin typeface="Consolas" panose="020B0609020204030204" pitchFamily="49" charset="0"/>
              </a:rPr>
              <a:t>state</a:t>
            </a: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C7C3A4"/>
                </a:solidFill>
                <a:effectLst/>
                <a:latin typeface="Consolas" panose="020B0609020204030204" pitchFamily="49" charset="0"/>
              </a:rPr>
              <a:t>targetNodeIndex</a:t>
            </a: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C7C3A4"/>
                </a:solidFill>
                <a:effectLst/>
                <a:latin typeface="Consolas" panose="020B0609020204030204" pitchFamily="49" charset="0"/>
              </a:rPr>
              <a:t>queryNodeIndex</a:t>
            </a: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return false</a:t>
            </a:r>
            <a:r>
              <a:rPr kumimoji="0" lang="zh-CN" altLang="zh-CN" sz="1100" i="0" u="none" strike="noStrike" cap="none" normalizeH="0" baseline="0" dirty="0">
                <a:ln>
                  <a:noFill/>
                </a:ln>
                <a:solidFill>
                  <a:srgbClr val="CC7832"/>
                </a:solidFill>
                <a:effectLst/>
                <a:latin typeface="Consolas" panose="020B0609020204030204" pitchFamily="49" charset="0"/>
              </a:rPr>
              <a:t>;</a:t>
            </a:r>
            <a:br>
              <a:rPr kumimoji="0" lang="zh-CN" altLang="zh-CN" sz="1100" i="0" u="none" strike="noStrike" cap="none" normalizeH="0" baseline="0" dirty="0">
                <a:ln>
                  <a:noFill/>
                </a:ln>
                <a:solidFill>
                  <a:srgbClr val="CC7832"/>
                </a:solidFill>
                <a:effectLst/>
                <a:latin typeface="Consolas" panose="020B0609020204030204" pitchFamily="49" charset="0"/>
              </a:rPr>
            </a:b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1" u="none" strike="noStrike" cap="none" normalizeH="0" baseline="0" dirty="0">
                <a:ln>
                  <a:noFill/>
                </a:ln>
                <a:solidFill>
                  <a:srgbClr val="87994B"/>
                </a:solidFill>
                <a:effectLst/>
                <a:latin typeface="Consolas" panose="020B0609020204030204" pitchFamily="49" charset="0"/>
              </a:rPr>
              <a:t>// In Rule and Out Rule</a:t>
            </a:r>
            <a:br>
              <a:rPr kumimoji="0" lang="zh-CN" altLang="zh-CN" sz="1100" i="1" u="none" strike="noStrike" cap="none" normalizeH="0" baseline="0" dirty="0">
                <a:ln>
                  <a:noFill/>
                </a:ln>
                <a:solidFill>
                  <a:srgbClr val="87994B"/>
                </a:solidFill>
                <a:effectLst/>
                <a:latin typeface="Consolas" panose="020B0609020204030204" pitchFamily="49" charset="0"/>
              </a:rPr>
            </a:br>
            <a:r>
              <a:rPr kumimoji="0" lang="zh-CN" altLang="zh-CN" sz="1100" i="1" u="none" strike="noStrike" cap="none" normalizeH="0" baseline="0" dirty="0">
                <a:ln>
                  <a:noFill/>
                </a:ln>
                <a:solidFill>
                  <a:srgbClr val="87994B"/>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if </a:t>
            </a:r>
            <a:r>
              <a:rPr kumimoji="0" lang="zh-CN" altLang="zh-CN" sz="1100" i="0" u="none" strike="noStrike" cap="none" normalizeH="0" baseline="0" dirty="0">
                <a:ln>
                  <a:noFill/>
                </a:ln>
                <a:solidFill>
                  <a:srgbClr val="A9B7C6"/>
                </a:solidFill>
                <a:effectLst/>
                <a:latin typeface="Consolas" panose="020B0609020204030204" pitchFamily="49" charset="0"/>
              </a:rPr>
              <a:t>(!checkInAndOut(</a:t>
            </a:r>
            <a:r>
              <a:rPr kumimoji="0" lang="zh-CN" altLang="zh-CN" sz="1100" i="0" u="none" strike="noStrike" cap="none" normalizeH="0" baseline="0" dirty="0">
                <a:ln>
                  <a:noFill/>
                </a:ln>
                <a:solidFill>
                  <a:srgbClr val="C7C3A4"/>
                </a:solidFill>
                <a:effectLst/>
                <a:latin typeface="Consolas" panose="020B0609020204030204" pitchFamily="49" charset="0"/>
              </a:rPr>
              <a:t>state</a:t>
            </a: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C7C3A4"/>
                </a:solidFill>
                <a:effectLst/>
                <a:latin typeface="Consolas" panose="020B0609020204030204" pitchFamily="49" charset="0"/>
              </a:rPr>
              <a:t>targetNodeIndex</a:t>
            </a: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C7C3A4"/>
                </a:solidFill>
                <a:effectLst/>
                <a:latin typeface="Consolas" panose="020B0609020204030204" pitchFamily="49" charset="0"/>
              </a:rPr>
              <a:t>queryNodeIndex</a:t>
            </a: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return false</a:t>
            </a:r>
            <a:r>
              <a:rPr kumimoji="0" lang="zh-CN" altLang="zh-CN" sz="1100" i="0" u="none" strike="noStrike" cap="none" normalizeH="0" baseline="0" dirty="0">
                <a:ln>
                  <a:noFill/>
                </a:ln>
                <a:solidFill>
                  <a:srgbClr val="CC7832"/>
                </a:solidFill>
                <a:effectLst/>
                <a:latin typeface="Consolas" panose="020B0609020204030204" pitchFamily="49" charset="0"/>
              </a:rPr>
              <a:t>;</a:t>
            </a:r>
            <a:br>
              <a:rPr kumimoji="0" lang="zh-CN" altLang="zh-CN" sz="1100" i="0" u="none" strike="noStrike" cap="none" normalizeH="0" baseline="0" dirty="0">
                <a:ln>
                  <a:noFill/>
                </a:ln>
                <a:solidFill>
                  <a:srgbClr val="CC7832"/>
                </a:solidFill>
                <a:effectLst/>
                <a:latin typeface="Consolas" panose="020B0609020204030204" pitchFamily="49" charset="0"/>
              </a:rPr>
            </a:b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1" u="none" strike="noStrike" cap="none" normalizeH="0" baseline="0" dirty="0">
                <a:ln>
                  <a:noFill/>
                </a:ln>
                <a:solidFill>
                  <a:srgbClr val="87994B"/>
                </a:solidFill>
                <a:effectLst/>
                <a:latin typeface="Consolas" panose="020B0609020204030204" pitchFamily="49" charset="0"/>
              </a:rPr>
              <a:t>// New Rule</a:t>
            </a:r>
            <a:br>
              <a:rPr kumimoji="0" lang="zh-CN" altLang="zh-CN" sz="1100" i="1" u="none" strike="noStrike" cap="none" normalizeH="0" baseline="0" dirty="0">
                <a:ln>
                  <a:noFill/>
                </a:ln>
                <a:solidFill>
                  <a:srgbClr val="87994B"/>
                </a:solidFill>
                <a:effectLst/>
                <a:latin typeface="Consolas" panose="020B0609020204030204" pitchFamily="49" charset="0"/>
              </a:rPr>
            </a:br>
            <a:r>
              <a:rPr kumimoji="0" lang="zh-CN" altLang="zh-CN" sz="1100" i="1" u="none" strike="noStrike" cap="none" normalizeH="0" baseline="0" dirty="0">
                <a:ln>
                  <a:noFill/>
                </a:ln>
                <a:solidFill>
                  <a:srgbClr val="87994B"/>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if </a:t>
            </a:r>
            <a:r>
              <a:rPr kumimoji="0" lang="zh-CN" altLang="zh-CN" sz="1100" i="0" u="none" strike="noStrike" cap="none" normalizeH="0" baseline="0" dirty="0">
                <a:ln>
                  <a:noFill/>
                </a:ln>
                <a:solidFill>
                  <a:srgbClr val="A9B7C6"/>
                </a:solidFill>
                <a:effectLst/>
                <a:latin typeface="Consolas" panose="020B0609020204030204" pitchFamily="49" charset="0"/>
              </a:rPr>
              <a:t>(!checkNew(</a:t>
            </a:r>
            <a:r>
              <a:rPr kumimoji="0" lang="zh-CN" altLang="zh-CN" sz="1100" i="0" u="none" strike="noStrike" cap="none" normalizeH="0" baseline="0" dirty="0">
                <a:ln>
                  <a:noFill/>
                </a:ln>
                <a:solidFill>
                  <a:srgbClr val="C7C3A4"/>
                </a:solidFill>
                <a:effectLst/>
                <a:latin typeface="Consolas" panose="020B0609020204030204" pitchFamily="49" charset="0"/>
              </a:rPr>
              <a:t>state</a:t>
            </a: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C7C3A4"/>
                </a:solidFill>
                <a:effectLst/>
                <a:latin typeface="Consolas" panose="020B0609020204030204" pitchFamily="49" charset="0"/>
              </a:rPr>
              <a:t>targetNodeIndex</a:t>
            </a: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C7C3A4"/>
                </a:solidFill>
                <a:effectLst/>
                <a:latin typeface="Consolas" panose="020B0609020204030204" pitchFamily="49" charset="0"/>
              </a:rPr>
              <a:t>queryNodeIndex</a:t>
            </a: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return false</a:t>
            </a:r>
            <a:r>
              <a:rPr kumimoji="0" lang="zh-CN" altLang="zh-CN" sz="1100" i="0" u="none" strike="noStrike" cap="none" normalizeH="0" baseline="0" dirty="0">
                <a:ln>
                  <a:noFill/>
                </a:ln>
                <a:solidFill>
                  <a:srgbClr val="CC7832"/>
                </a:solidFill>
                <a:effectLst/>
                <a:latin typeface="Consolas" panose="020B0609020204030204" pitchFamily="49" charset="0"/>
              </a:rPr>
              <a:t>;</a:t>
            </a:r>
            <a:br>
              <a:rPr kumimoji="0" lang="zh-CN" altLang="zh-CN" sz="1100" i="0" u="none" strike="noStrike" cap="none" normalizeH="0" baseline="0" dirty="0">
                <a:ln>
                  <a:noFill/>
                </a:ln>
                <a:solidFill>
                  <a:srgbClr val="CC7832"/>
                </a:solidFill>
                <a:effectLst/>
                <a:latin typeface="Consolas" panose="020B0609020204030204" pitchFamily="49" charset="0"/>
              </a:rPr>
            </a:br>
            <a:r>
              <a:rPr kumimoji="0" lang="zh-CN" altLang="zh-CN" sz="1100" i="0" u="none" strike="noStrike" cap="none" normalizeH="0" baseline="0" dirty="0">
                <a:ln>
                  <a:noFill/>
                </a:ln>
                <a:solidFill>
                  <a:srgbClr val="CC7832"/>
                </a:solidFill>
                <a:effectLst/>
                <a:latin typeface="Consolas" panose="020B0609020204030204" pitchFamily="49" charset="0"/>
              </a:rPr>
              <a:t>   </a:t>
            </a: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br>
              <a:rPr kumimoji="0" lang="zh-CN" altLang="zh-CN" sz="1100" i="0" u="none" strike="noStrike" cap="none" normalizeH="0" baseline="0" dirty="0">
                <a:ln>
                  <a:noFill/>
                </a:ln>
                <a:solidFill>
                  <a:srgbClr val="A9B7C6"/>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   </a:t>
            </a:r>
            <a:r>
              <a:rPr kumimoji="0" lang="zh-CN" altLang="zh-CN" sz="1100" i="0" u="none" strike="noStrike" cap="none" normalizeH="0" baseline="0" dirty="0">
                <a:ln>
                  <a:noFill/>
                </a:ln>
                <a:solidFill>
                  <a:srgbClr val="CC7B8E"/>
                </a:solidFill>
                <a:effectLst/>
                <a:latin typeface="Consolas" panose="020B0609020204030204" pitchFamily="49" charset="0"/>
              </a:rPr>
              <a:t>return true</a:t>
            </a:r>
            <a:r>
              <a:rPr kumimoji="0" lang="zh-CN" altLang="zh-CN" sz="1100" i="0" u="none" strike="noStrike" cap="none" normalizeH="0" baseline="0" dirty="0">
                <a:ln>
                  <a:noFill/>
                </a:ln>
                <a:solidFill>
                  <a:srgbClr val="CC7832"/>
                </a:solidFill>
                <a:effectLst/>
                <a:latin typeface="Consolas" panose="020B0609020204030204" pitchFamily="49" charset="0"/>
              </a:rPr>
              <a:t>; </a:t>
            </a:r>
            <a:br>
              <a:rPr kumimoji="0" lang="zh-CN" altLang="zh-CN" sz="1100" i="0" u="none" strike="noStrike" cap="none" normalizeH="0" baseline="0" dirty="0">
                <a:ln>
                  <a:noFill/>
                </a:ln>
                <a:solidFill>
                  <a:srgbClr val="CC7832"/>
                </a:solidFill>
                <a:effectLst/>
                <a:latin typeface="Consolas" panose="020B0609020204030204" pitchFamily="49" charset="0"/>
              </a:rPr>
            </a:br>
            <a:r>
              <a:rPr kumimoji="0" lang="zh-CN" altLang="zh-CN" sz="1100" i="0" u="none" strike="noStrike" cap="none" normalizeH="0" baseline="0" dirty="0">
                <a:ln>
                  <a:noFill/>
                </a:ln>
                <a:solidFill>
                  <a:srgbClr val="A9B7C6"/>
                </a:solidFill>
                <a:effectLst/>
                <a:latin typeface="Consolas" panose="020B0609020204030204" pitchFamily="49" charset="0"/>
              </a:rPr>
              <a:t>}</a:t>
            </a:r>
            <a:br>
              <a:rPr kumimoji="0" lang="zh-CN" altLang="zh-CN" sz="1100" i="0" u="none" strike="noStrike" cap="none" normalizeH="0" baseline="0" dirty="0">
                <a:ln>
                  <a:noFill/>
                </a:ln>
                <a:solidFill>
                  <a:srgbClr val="A9B7C6"/>
                </a:solidFill>
                <a:effectLst/>
                <a:latin typeface="Consolas" panose="020B0609020204030204" pitchFamily="49" charset="0"/>
              </a:rPr>
            </a:br>
            <a:endParaRPr kumimoji="0" lang="zh-CN" altLang="zh-CN" sz="2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219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27FFCD8-9B83-CD74-E1C7-05D2C25E09EA}"/>
              </a:ext>
            </a:extLst>
          </p:cNvPr>
          <p:cNvSpPr>
            <a:spLocks noGrp="1"/>
          </p:cNvSpPr>
          <p:nvPr>
            <p:ph sz="half" idx="1"/>
          </p:nvPr>
        </p:nvSpPr>
        <p:spPr>
          <a:xfrm>
            <a:off x="698501" y="1700784"/>
            <a:ext cx="3217748" cy="4325111"/>
          </a:xfrm>
        </p:spPr>
        <p:txBody>
          <a:bodyPr/>
          <a:lstStyle/>
          <a:p>
            <a:r>
              <a:rPr lang="en-US" altLang="zh-CN" dirty="0"/>
              <a:t>Graph Data:</a:t>
            </a:r>
          </a:p>
          <a:p>
            <a:endParaRPr lang="zh-CN" altLang="en-US" dirty="0"/>
          </a:p>
        </p:txBody>
      </p:sp>
      <p:sp>
        <p:nvSpPr>
          <p:cNvPr id="4" name="标题 3">
            <a:extLst>
              <a:ext uri="{FF2B5EF4-FFF2-40B4-BE49-F238E27FC236}">
                <a16:creationId xmlns:a16="http://schemas.microsoft.com/office/drawing/2014/main" id="{915F04FE-D584-0F62-2232-8CF8F44D3A90}"/>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Test</a:t>
            </a:r>
            <a:endParaRPr lang="zh-CN" altLang="en-US"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A5B24CD0-F007-1468-950E-934F2AE81603}"/>
              </a:ext>
            </a:extLst>
          </p:cNvPr>
          <p:cNvPicPr>
            <a:picLocks noChangeAspect="1"/>
          </p:cNvPicPr>
          <p:nvPr/>
        </p:nvPicPr>
        <p:blipFill>
          <a:blip r:embed="rId2"/>
          <a:stretch>
            <a:fillRect/>
          </a:stretch>
        </p:blipFill>
        <p:spPr>
          <a:xfrm>
            <a:off x="4025686" y="2134644"/>
            <a:ext cx="3520868" cy="3755055"/>
          </a:xfrm>
          <a:prstGeom prst="rect">
            <a:avLst/>
          </a:prstGeom>
        </p:spPr>
      </p:pic>
      <p:pic>
        <p:nvPicPr>
          <p:cNvPr id="8" name="图片 7">
            <a:extLst>
              <a:ext uri="{FF2B5EF4-FFF2-40B4-BE49-F238E27FC236}">
                <a16:creationId xmlns:a16="http://schemas.microsoft.com/office/drawing/2014/main" id="{92D66292-A3C8-DE1F-831D-DAC2ACCFDFB9}"/>
              </a:ext>
            </a:extLst>
          </p:cNvPr>
          <p:cNvPicPr>
            <a:picLocks noChangeAspect="1"/>
          </p:cNvPicPr>
          <p:nvPr/>
        </p:nvPicPr>
        <p:blipFill>
          <a:blip r:embed="rId3"/>
          <a:stretch>
            <a:fillRect/>
          </a:stretch>
        </p:blipFill>
        <p:spPr>
          <a:xfrm>
            <a:off x="615117" y="2134643"/>
            <a:ext cx="3217747" cy="3755056"/>
          </a:xfrm>
          <a:prstGeom prst="rect">
            <a:avLst/>
          </a:prstGeom>
        </p:spPr>
      </p:pic>
      <p:sp>
        <p:nvSpPr>
          <p:cNvPr id="9" name="内容占位符 1">
            <a:extLst>
              <a:ext uri="{FF2B5EF4-FFF2-40B4-BE49-F238E27FC236}">
                <a16:creationId xmlns:a16="http://schemas.microsoft.com/office/drawing/2014/main" id="{B33B32AF-01DE-2DB2-FA27-ACF5EA75D6BC}"/>
              </a:ext>
            </a:extLst>
          </p:cNvPr>
          <p:cNvSpPr txBox="1">
            <a:spLocks/>
          </p:cNvSpPr>
          <p:nvPr/>
        </p:nvSpPr>
        <p:spPr>
          <a:xfrm>
            <a:off x="4025686" y="1700784"/>
            <a:ext cx="3217748" cy="4325111"/>
          </a:xfrm>
          <a:prstGeom prst="rect">
            <a:avLst/>
          </a:prstGeom>
        </p:spPr>
        <p:txBody>
          <a:bodyPr>
            <a:normAutofit/>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r>
              <a:rPr lang="en-US" altLang="zh-CN" dirty="0"/>
              <a:t>Query Graph Data:</a:t>
            </a:r>
          </a:p>
          <a:p>
            <a:endParaRPr lang="en-US" altLang="en-US" dirty="0"/>
          </a:p>
        </p:txBody>
      </p:sp>
      <p:pic>
        <p:nvPicPr>
          <p:cNvPr id="11" name="图片 10">
            <a:extLst>
              <a:ext uri="{FF2B5EF4-FFF2-40B4-BE49-F238E27FC236}">
                <a16:creationId xmlns:a16="http://schemas.microsoft.com/office/drawing/2014/main" id="{83ACD691-397D-3C7E-9201-A9983792B45A}"/>
              </a:ext>
            </a:extLst>
          </p:cNvPr>
          <p:cNvPicPr>
            <a:picLocks noChangeAspect="1"/>
          </p:cNvPicPr>
          <p:nvPr/>
        </p:nvPicPr>
        <p:blipFill>
          <a:blip r:embed="rId4"/>
          <a:stretch>
            <a:fillRect/>
          </a:stretch>
        </p:blipFill>
        <p:spPr>
          <a:xfrm>
            <a:off x="8084598" y="1943380"/>
            <a:ext cx="3492285" cy="4357537"/>
          </a:xfrm>
          <a:prstGeom prst="rect">
            <a:avLst/>
          </a:prstGeom>
        </p:spPr>
      </p:pic>
      <p:sp>
        <p:nvSpPr>
          <p:cNvPr id="12" name="内容占位符 1">
            <a:extLst>
              <a:ext uri="{FF2B5EF4-FFF2-40B4-BE49-F238E27FC236}">
                <a16:creationId xmlns:a16="http://schemas.microsoft.com/office/drawing/2014/main" id="{84D38365-58F2-5D00-C655-A11B8DA7D362}"/>
              </a:ext>
            </a:extLst>
          </p:cNvPr>
          <p:cNvSpPr txBox="1">
            <a:spLocks/>
          </p:cNvSpPr>
          <p:nvPr/>
        </p:nvSpPr>
        <p:spPr>
          <a:xfrm>
            <a:off x="8001213" y="1700783"/>
            <a:ext cx="3217748" cy="4325111"/>
          </a:xfrm>
          <a:prstGeom prst="rect">
            <a:avLst/>
          </a:prstGeom>
        </p:spPr>
        <p:txBody>
          <a:bodyPr>
            <a:normAutofit/>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r>
              <a:rPr lang="en-US" altLang="zh-CN" dirty="0"/>
              <a:t>Output:</a:t>
            </a:r>
          </a:p>
          <a:p>
            <a:endParaRPr lang="en-US" altLang="en-US" dirty="0"/>
          </a:p>
        </p:txBody>
      </p:sp>
    </p:spTree>
    <p:extLst>
      <p:ext uri="{BB962C8B-B14F-4D97-AF65-F5344CB8AC3E}">
        <p14:creationId xmlns:p14="http://schemas.microsoft.com/office/powerpoint/2010/main" val="227039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4624" y="2834640"/>
            <a:ext cx="8796669" cy="750305"/>
          </a:xfrm>
        </p:spPr>
        <p:txBody>
          <a:bodyPr>
            <a:noAutofit/>
          </a:bodyPr>
          <a:lstStyle/>
          <a:p>
            <a:pPr algn="ctr"/>
            <a:r>
              <a:rPr lang="en-US" altLang="zh-CN" sz="2800" dirty="0">
                <a:latin typeface="Times New Roman" panose="02020603050405020304" pitchFamily="18" charset="0"/>
                <a:cs typeface="Times New Roman" panose="02020603050405020304" pitchFamily="18" charset="0"/>
              </a:rPr>
              <a:t>AGM —</a:t>
            </a:r>
            <a:r>
              <a:rPr lang="en-US" altLang="zh-CN" sz="2400" dirty="0" err="1">
                <a:latin typeface="Times New Roman" panose="02020603050405020304" pitchFamily="18" charset="0"/>
                <a:cs typeface="Times New Roman" panose="02020603050405020304" pitchFamily="18" charset="0"/>
              </a:rPr>
              <a:t>Apriori</a:t>
            </a:r>
            <a:r>
              <a:rPr lang="en-US" altLang="zh-CN" sz="24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Based</a:t>
            </a:r>
            <a:br>
              <a:rPr lang="en-US" altLang="zh-CN" sz="2000" dirty="0">
                <a:latin typeface="Times New Roman" panose="02020603050405020304" pitchFamily="18" charset="0"/>
                <a:cs typeface="Times New Roman" panose="02020603050405020304" pitchFamily="18" charset="0"/>
              </a:rPr>
            </a:br>
            <a:r>
              <a:rPr lang="en-US" altLang="zh-CN" sz="1600" b="0" i="0" dirty="0">
                <a:effectLst/>
                <a:latin typeface="Times New Roman" panose="02020603050405020304" pitchFamily="18" charset="0"/>
                <a:cs typeface="Times New Roman" panose="02020603050405020304" pitchFamily="18" charset="0"/>
              </a:rPr>
              <a:t>An </a:t>
            </a:r>
            <a:r>
              <a:rPr lang="en-US" altLang="zh-CN" sz="1600" b="0" i="0" dirty="0" err="1">
                <a:effectLst/>
                <a:latin typeface="Times New Roman" panose="02020603050405020304" pitchFamily="18" charset="0"/>
                <a:cs typeface="Times New Roman" panose="02020603050405020304" pitchFamily="18" charset="0"/>
              </a:rPr>
              <a:t>Apriori</a:t>
            </a:r>
            <a:r>
              <a:rPr lang="en-US" altLang="zh-CN" sz="1600" b="0" i="0" dirty="0">
                <a:effectLst/>
                <a:latin typeface="Times New Roman" panose="02020603050405020304" pitchFamily="18" charset="0"/>
                <a:cs typeface="Times New Roman" panose="02020603050405020304" pitchFamily="18" charset="0"/>
              </a:rPr>
              <a:t>-Based Algorithm for Mining Frequent Substructures from </a:t>
            </a:r>
            <a:r>
              <a:rPr lang="en-US" altLang="zh-CN" sz="1600" b="0" i="0" u="none" strike="noStrike" dirty="0">
                <a:effectLst/>
                <a:latin typeface="Times New Roman" panose="02020603050405020304" pitchFamily="18" charset="0"/>
                <a:cs typeface="Times New Roman" panose="02020603050405020304" pitchFamily="18" charset="0"/>
              </a:rPr>
              <a:t>Graph Data</a:t>
            </a:r>
            <a:endParaRPr lang="zh-CN" altLang="en-US" sz="2000" dirty="0"/>
          </a:p>
        </p:txBody>
      </p:sp>
    </p:spTree>
    <p:extLst>
      <p:ext uri="{BB962C8B-B14F-4D97-AF65-F5344CB8AC3E}">
        <p14:creationId xmlns:p14="http://schemas.microsoft.com/office/powerpoint/2010/main" val="383363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270" y="1228372"/>
            <a:ext cx="3549799" cy="1302178"/>
          </a:xfrm>
        </p:spPr>
        <p:txBody>
          <a:bodyPr/>
          <a:lstStyle/>
          <a:p>
            <a:r>
              <a:rPr lang="en-US" altLang="zh-CN" dirty="0"/>
              <a:t>Content</a:t>
            </a:r>
            <a:endParaRPr lang="zh-CN" altLang="en-US" dirty="0"/>
          </a:p>
        </p:txBody>
      </p:sp>
      <p:sp>
        <p:nvSpPr>
          <p:cNvPr id="3" name="文本占位符 2"/>
          <p:cNvSpPr>
            <a:spLocks noGrp="1"/>
          </p:cNvSpPr>
          <p:nvPr>
            <p:ph type="body" sz="quarter" idx="10"/>
          </p:nvPr>
        </p:nvSpPr>
        <p:spPr/>
        <p:txBody>
          <a:bodyPr/>
          <a:lstStyle/>
          <a:p>
            <a:r>
              <a:rPr lang="en-US" altLang="zh-CN" b="1" dirty="0">
                <a:latin typeface="Times New Roman" panose="02020603050405020304" pitchFamily="18" charset="0"/>
                <a:cs typeface="Times New Roman" panose="02020603050405020304" pitchFamily="18" charset="0"/>
              </a:rPr>
              <a:t>VF2</a:t>
            </a:r>
          </a:p>
          <a:p>
            <a:r>
              <a:rPr lang="en-US" altLang="zh-CN" b="1" dirty="0">
                <a:latin typeface="Times New Roman" panose="02020603050405020304" pitchFamily="18" charset="0"/>
                <a:cs typeface="Times New Roman" panose="02020603050405020304" pitchFamily="18" charset="0"/>
              </a:rPr>
              <a:t>AGM- </a:t>
            </a:r>
            <a:r>
              <a:rPr lang="en-US" altLang="zh-CN" sz="2800" b="1" dirty="0" err="1">
                <a:latin typeface="Times New Roman" panose="02020603050405020304" pitchFamily="18" charset="0"/>
                <a:cs typeface="Times New Roman" panose="02020603050405020304" pitchFamily="18" charset="0"/>
              </a:rPr>
              <a:t>Apriori</a:t>
            </a:r>
            <a:r>
              <a:rPr lang="en-US" altLang="zh-CN" sz="2800" b="1" dirty="0">
                <a:latin typeface="Times New Roman" panose="02020603050405020304" pitchFamily="18" charset="0"/>
                <a:cs typeface="Times New Roman" panose="02020603050405020304" pitchFamily="18" charset="0"/>
              </a:rPr>
              <a:t> Based</a:t>
            </a:r>
          </a:p>
          <a:p>
            <a:r>
              <a:rPr lang="en-US" altLang="zh-CN" sz="2800" b="1" dirty="0">
                <a:latin typeface="Times New Roman" panose="02020603050405020304" pitchFamily="18" charset="0"/>
                <a:cs typeface="Times New Roman" panose="02020603050405020304" pitchFamily="18" charset="0"/>
              </a:rPr>
              <a:t>FSG</a:t>
            </a:r>
            <a:endParaRPr lang="en-US" altLang="zh-CN" b="1" dirty="0">
              <a:latin typeface="Times New Roman" panose="02020603050405020304" pitchFamily="18" charset="0"/>
              <a:cs typeface="Times New Roman" panose="02020603050405020304" pitchFamily="18" charset="0"/>
            </a:endParaRPr>
          </a:p>
          <a:p>
            <a:r>
              <a:rPr lang="en-US" altLang="zh-CN" b="1" dirty="0" err="1">
                <a:latin typeface="Times New Roman" panose="02020603050405020304" pitchFamily="18" charset="0"/>
                <a:cs typeface="Times New Roman" panose="02020603050405020304" pitchFamily="18" charset="0"/>
              </a:rPr>
              <a:t>gSpan</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42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2D26B6-0626-88FD-6162-593C942E210A}"/>
              </a:ext>
            </a:extLst>
          </p:cNvPr>
          <p:cNvSpPr>
            <a:spLocks noGrp="1"/>
          </p:cNvSpPr>
          <p:nvPr>
            <p:ph sz="half" idx="1"/>
          </p:nvPr>
        </p:nvSpPr>
        <p:spPr>
          <a:xfrm>
            <a:off x="3092314" y="2019584"/>
            <a:ext cx="6408301" cy="2818832"/>
          </a:xfrm>
        </p:spPr>
        <p:txBody>
          <a:bodyPr>
            <a:normAutofit/>
          </a:bodyPr>
          <a:lstStyle/>
          <a:p>
            <a:pPr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Title: An </a:t>
            </a:r>
            <a:r>
              <a:rPr lang="en-US" altLang="zh-CN" b="0" i="0" dirty="0" err="1">
                <a:effectLst/>
                <a:latin typeface="Times New Roman" panose="02020603050405020304" pitchFamily="18" charset="0"/>
                <a:cs typeface="Times New Roman" panose="02020603050405020304" pitchFamily="18" charset="0"/>
              </a:rPr>
              <a:t>Apriori</a:t>
            </a:r>
            <a:r>
              <a:rPr lang="en-US" altLang="zh-CN" b="0" i="0" dirty="0">
                <a:effectLst/>
                <a:latin typeface="Times New Roman" panose="02020603050405020304" pitchFamily="18" charset="0"/>
                <a:cs typeface="Times New Roman" panose="02020603050405020304" pitchFamily="18" charset="0"/>
              </a:rPr>
              <a:t>-Based Algorithm for Mining Frequent Substructures from </a:t>
            </a:r>
            <a:r>
              <a:rPr lang="en-US" altLang="zh-CN" b="0" i="0" u="none" strike="noStrike" dirty="0">
                <a:effectLst/>
                <a:latin typeface="Times New Roman" panose="02020603050405020304" pitchFamily="18" charset="0"/>
                <a:cs typeface="Times New Roman" panose="02020603050405020304" pitchFamily="18" charset="0"/>
              </a:rPr>
              <a:t>Graph Data</a:t>
            </a:r>
            <a:endParaRPr lang="en-US" altLang="zh-CN"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Authors: Akihiro </a:t>
            </a:r>
            <a:r>
              <a:rPr lang="en-US" altLang="zh-CN" b="0" i="0" dirty="0" err="1">
                <a:effectLst/>
                <a:latin typeface="Times New Roman" panose="02020603050405020304" pitchFamily="18" charset="0"/>
                <a:cs typeface="Times New Roman" panose="02020603050405020304" pitchFamily="18" charset="0"/>
              </a:rPr>
              <a:t>Inokuchi</a:t>
            </a:r>
            <a:r>
              <a:rPr lang="en-US" altLang="zh-CN" b="0" i="0" dirty="0">
                <a:effectLst/>
                <a:latin typeface="Times New Roman" panose="02020603050405020304" pitchFamily="18" charset="0"/>
                <a:cs typeface="Times New Roman" panose="02020603050405020304" pitchFamily="18" charset="0"/>
              </a:rPr>
              <a:t>, Takashi </a:t>
            </a:r>
            <a:r>
              <a:rPr lang="en-US" altLang="zh-CN" b="0" i="0" dirty="0" err="1">
                <a:effectLst/>
                <a:latin typeface="Times New Roman" panose="02020603050405020304" pitchFamily="18" charset="0"/>
                <a:cs typeface="Times New Roman" panose="02020603050405020304" pitchFamily="18" charset="0"/>
              </a:rPr>
              <a:t>Washio</a:t>
            </a:r>
            <a:r>
              <a:rPr lang="en-US" altLang="zh-CN" b="0" i="0" dirty="0">
                <a:effectLst/>
                <a:latin typeface="Times New Roman" panose="02020603050405020304" pitchFamily="18" charset="0"/>
                <a:cs typeface="Times New Roman" panose="02020603050405020304" pitchFamily="18" charset="0"/>
              </a:rPr>
              <a:t>, and Hiroshi </a:t>
            </a:r>
            <a:r>
              <a:rPr lang="en-US" altLang="zh-CN" b="0" i="0" dirty="0" err="1">
                <a:effectLst/>
                <a:latin typeface="Times New Roman" panose="02020603050405020304" pitchFamily="18" charset="0"/>
                <a:cs typeface="Times New Roman" panose="02020603050405020304" pitchFamily="18" charset="0"/>
              </a:rPr>
              <a:t>Motoda</a:t>
            </a:r>
            <a:endParaRPr lang="en-US" altLang="zh-CN"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Affiliation: I.S.I.R., Osaka University</a:t>
            </a:r>
          </a:p>
          <a:p>
            <a:pPr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Keywords: graph data, frequent substructures, adjacency matrix, association rules, </a:t>
            </a:r>
            <a:r>
              <a:rPr lang="en-US" altLang="zh-CN" b="0" i="0" dirty="0" err="1">
                <a:effectLst/>
                <a:latin typeface="Times New Roman" panose="02020603050405020304" pitchFamily="18" charset="0"/>
                <a:cs typeface="Times New Roman" panose="02020603050405020304" pitchFamily="18" charset="0"/>
              </a:rPr>
              <a:t>Apriori</a:t>
            </a:r>
            <a:r>
              <a:rPr lang="en-US" altLang="zh-CN" b="0" i="0" dirty="0">
                <a:effectLst/>
                <a:latin typeface="Times New Roman" panose="02020603050405020304" pitchFamily="18" charset="0"/>
                <a:cs typeface="Times New Roman" panose="02020603050405020304" pitchFamily="18" charset="0"/>
              </a:rPr>
              <a:t> algorithm</a:t>
            </a:r>
          </a:p>
        </p:txBody>
      </p:sp>
      <p:sp>
        <p:nvSpPr>
          <p:cNvPr id="4" name="标题 3">
            <a:extLst>
              <a:ext uri="{FF2B5EF4-FFF2-40B4-BE49-F238E27FC236}">
                <a16:creationId xmlns:a16="http://schemas.microsoft.com/office/drawing/2014/main" id="{4E758A9E-D435-34F6-5FD1-B68FE7B117A1}"/>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Basic Information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580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5A55316-AAF9-9DE5-BC2D-65F7D326582E}"/>
              </a:ext>
            </a:extLst>
          </p:cNvPr>
          <p:cNvSpPr>
            <a:spLocks noGrp="1"/>
          </p:cNvSpPr>
          <p:nvPr>
            <p:ph sz="half" idx="1"/>
          </p:nvPr>
        </p:nvSpPr>
        <p:spPr>
          <a:xfrm>
            <a:off x="698501" y="1626669"/>
            <a:ext cx="5707379" cy="4399227"/>
          </a:xfrm>
        </p:spPr>
        <p:txBody>
          <a:bodyPr>
            <a:normAutofit/>
          </a:bodyPr>
          <a:lstStyle/>
          <a:p>
            <a:pPr marL="45720" indent="0" algn="l">
              <a:buNone/>
            </a:pPr>
            <a:r>
              <a:rPr lang="en-US" altLang="zh-CN" b="1" i="0" dirty="0">
                <a:effectLst/>
                <a:latin typeface="Times New Roman" panose="02020603050405020304" pitchFamily="18" charset="0"/>
                <a:cs typeface="Times New Roman" panose="02020603050405020304" pitchFamily="18" charset="0"/>
              </a:rPr>
              <a:t>a. Background:</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This paper proposes a new approach, named </a:t>
            </a:r>
            <a:r>
              <a:rPr lang="en-US" altLang="zh-CN" b="0" i="0" dirty="0" err="1">
                <a:effectLst/>
                <a:latin typeface="Times New Roman" panose="02020603050405020304" pitchFamily="18" charset="0"/>
                <a:cs typeface="Times New Roman" panose="02020603050405020304" pitchFamily="18" charset="0"/>
              </a:rPr>
              <a:t>Apriori</a:t>
            </a:r>
            <a:r>
              <a:rPr lang="en-US" altLang="zh-CN" b="0" i="0" dirty="0">
                <a:effectLst/>
                <a:latin typeface="Times New Roman" panose="02020603050405020304" pitchFamily="18" charset="0"/>
                <a:cs typeface="Times New Roman" panose="02020603050405020304" pitchFamily="18" charset="0"/>
              </a:rPr>
              <a:t>-based graph mining (AGM), for effectively mining </a:t>
            </a:r>
            <a:r>
              <a:rPr lang="en-US" altLang="zh-CN" b="0" i="0" u="none" strike="noStrike" dirty="0">
                <a:effectLst/>
                <a:latin typeface="Times New Roman" panose="02020603050405020304" pitchFamily="18" charset="0"/>
                <a:cs typeface="Times New Roman" panose="02020603050405020304" pitchFamily="18" charset="0"/>
              </a:rPr>
              <a:t>frequent substructures</a:t>
            </a:r>
            <a:r>
              <a:rPr lang="en-US" altLang="zh-CN" b="0" i="0" dirty="0">
                <a:effectLst/>
                <a:latin typeface="Times New Roman" panose="02020603050405020304" pitchFamily="18" charset="0"/>
                <a:cs typeface="Times New Roman" panose="02020603050405020304" pitchFamily="18" charset="0"/>
              </a:rPr>
              <a:t> and </a:t>
            </a:r>
            <a:r>
              <a:rPr lang="en-US" altLang="zh-CN" b="0" i="0" u="none" strike="noStrike" dirty="0">
                <a:effectLst/>
                <a:latin typeface="Times New Roman" panose="02020603050405020304" pitchFamily="18" charset="0"/>
                <a:cs typeface="Times New Roman" panose="02020603050405020304" pitchFamily="18" charset="0"/>
              </a:rPr>
              <a:t>association rules</a:t>
            </a:r>
            <a:r>
              <a:rPr lang="en-US" altLang="zh-CN" b="0" i="0" dirty="0">
                <a:effectLst/>
                <a:latin typeface="Times New Roman" panose="02020603050405020304" pitchFamily="18" charset="0"/>
                <a:cs typeface="Times New Roman" panose="02020603050405020304" pitchFamily="18" charset="0"/>
              </a:rPr>
              <a:t> from graph structured data.</a:t>
            </a:r>
          </a:p>
          <a:p>
            <a:pPr marL="45720" indent="0" algn="l">
              <a:buNone/>
            </a:pPr>
            <a:r>
              <a:rPr lang="en-US" altLang="zh-CN" b="1" i="0" dirty="0">
                <a:effectLst/>
                <a:latin typeface="Times New Roman" panose="02020603050405020304" pitchFamily="18" charset="0"/>
                <a:cs typeface="Times New Roman" panose="02020603050405020304" pitchFamily="18" charset="0"/>
              </a:rPr>
              <a:t>b. Previous approaches, problems, and motivation:</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Previous approaches, such as adding support and confidence and performing graph-based inductive matrix transformation to generate inductive subgraphs, may miss important patterns due to their greedy </a:t>
            </a:r>
            <a:r>
              <a:rPr lang="en-US" altLang="zh-CN" b="0" i="0" u="none" strike="noStrike" dirty="0">
                <a:effectLst/>
                <a:latin typeface="Times New Roman" panose="02020603050405020304" pitchFamily="18" charset="0"/>
                <a:cs typeface="Times New Roman" panose="02020603050405020304" pitchFamily="18" charset="0"/>
              </a:rPr>
              <a:t>search strategy</a:t>
            </a:r>
            <a:r>
              <a:rPr lang="en-US" altLang="zh-CN" b="0" i="0" dirty="0">
                <a:effectLst/>
                <a:latin typeface="Times New Roman" panose="02020603050405020304" pitchFamily="18" charset="0"/>
                <a:cs typeface="Times New Roman" panose="02020603050405020304" pitchFamily="18" charset="0"/>
              </a:rPr>
              <a:t>, thus a new approach is needed.</a:t>
            </a:r>
          </a:p>
          <a:p>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3678ADB-D2AB-E78C-5919-AFF3C65742F4}"/>
              </a:ext>
            </a:extLst>
          </p:cNvPr>
          <p:cNvSpPr>
            <a:spLocks noGrp="1"/>
          </p:cNvSpPr>
          <p:nvPr>
            <p:ph sz="half" idx="2"/>
          </p:nvPr>
        </p:nvSpPr>
        <p:spPr/>
        <p:txBody>
          <a:bodyPr/>
          <a:lstStyle/>
          <a:p>
            <a:pPr marL="45720" indent="0" algn="l">
              <a:buNone/>
            </a:pPr>
            <a:r>
              <a:rPr lang="en-US" altLang="zh-CN" b="1" i="0" dirty="0">
                <a:effectLst/>
                <a:latin typeface="Times New Roman" panose="02020603050405020304" pitchFamily="18" charset="0"/>
                <a:cs typeface="Times New Roman" panose="02020603050405020304" pitchFamily="18" charset="0"/>
              </a:rPr>
              <a:t>c. Proposed approach in this paper:</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AGM approach combines the </a:t>
            </a:r>
            <a:r>
              <a:rPr lang="en-US" altLang="zh-CN" b="0" i="0" u="none" strike="noStrike" dirty="0">
                <a:effectLst/>
                <a:latin typeface="Times New Roman" panose="02020603050405020304" pitchFamily="18" charset="0"/>
                <a:cs typeface="Times New Roman" panose="02020603050405020304" pitchFamily="18" charset="0"/>
              </a:rPr>
              <a:t>mathematical graph representation</a:t>
            </a:r>
            <a:r>
              <a:rPr lang="en-US" altLang="zh-CN" b="0" i="0" dirty="0">
                <a:effectLst/>
                <a:latin typeface="Times New Roman" panose="02020603050405020304" pitchFamily="18" charset="0"/>
                <a:cs typeface="Times New Roman" panose="02020603050405020304" pitchFamily="18" charset="0"/>
              </a:rPr>
              <a:t> of the </a:t>
            </a:r>
            <a:r>
              <a:rPr lang="en-US" altLang="zh-CN" b="0" i="0" u="none" strike="noStrike" dirty="0">
                <a:effectLst/>
                <a:latin typeface="Times New Roman" panose="02020603050405020304" pitchFamily="18" charset="0"/>
                <a:cs typeface="Times New Roman" panose="02020603050405020304" pitchFamily="18" charset="0"/>
              </a:rPr>
              <a:t>adjacency matrix</a:t>
            </a:r>
            <a:r>
              <a:rPr lang="en-US" altLang="zh-CN" b="0" i="0" dirty="0">
                <a:effectLst/>
                <a:latin typeface="Times New Roman" panose="02020603050405020304" pitchFamily="18" charset="0"/>
                <a:cs typeface="Times New Roman" panose="02020603050405020304" pitchFamily="18" charset="0"/>
              </a:rPr>
              <a:t> with an extended </a:t>
            </a:r>
            <a:r>
              <a:rPr lang="en-US" altLang="zh-CN" b="0" i="0" u="none" strike="noStrike" dirty="0" err="1">
                <a:effectLst/>
                <a:latin typeface="Times New Roman" panose="02020603050405020304" pitchFamily="18" charset="0"/>
                <a:cs typeface="Times New Roman" panose="02020603050405020304" pitchFamily="18" charset="0"/>
              </a:rPr>
              <a:t>Apriori</a:t>
            </a:r>
            <a:r>
              <a:rPr lang="en-US" altLang="zh-CN" b="0" i="0" u="none" strike="noStrike" dirty="0">
                <a:effectLst/>
                <a:latin typeface="Times New Roman" panose="02020603050405020304" pitchFamily="18" charset="0"/>
                <a:cs typeface="Times New Roman" panose="02020603050405020304" pitchFamily="18" charset="0"/>
              </a:rPr>
              <a:t> algorithm</a:t>
            </a:r>
            <a:r>
              <a:rPr lang="en-US" altLang="zh-CN" b="0" i="0" dirty="0">
                <a:effectLst/>
                <a:latin typeface="Times New Roman" panose="02020603050405020304" pitchFamily="18" charset="0"/>
                <a:cs typeface="Times New Roman" panose="02020603050405020304" pitchFamily="18" charset="0"/>
              </a:rPr>
              <a:t> for basket analysis.</a:t>
            </a:r>
          </a:p>
          <a:p>
            <a:pPr marL="45720" indent="0" algn="l">
              <a:buNone/>
            </a:pPr>
            <a:r>
              <a:rPr lang="en-US" altLang="zh-CN" b="1" i="0" dirty="0">
                <a:effectLst/>
                <a:latin typeface="Times New Roman" panose="02020603050405020304" pitchFamily="18" charset="0"/>
                <a:cs typeface="Times New Roman" panose="02020603050405020304" pitchFamily="18" charset="0"/>
              </a:rPr>
              <a:t>d. Tasks and performance of the method implemented in this paper:</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AGM was evaluated on artificially simulated data and </a:t>
            </a:r>
            <a:r>
              <a:rPr lang="en-US" altLang="zh-CN" b="0" i="0" u="none" strike="noStrike" dirty="0">
                <a:effectLst/>
                <a:latin typeface="Times New Roman" panose="02020603050405020304" pitchFamily="18" charset="0"/>
                <a:cs typeface="Times New Roman" panose="02020603050405020304" pitchFamily="18" charset="0"/>
              </a:rPr>
              <a:t>cancer data</a:t>
            </a:r>
            <a:r>
              <a:rPr lang="en-US" altLang="zh-CN" b="0" i="0" dirty="0">
                <a:effectLst/>
                <a:latin typeface="Times New Roman" panose="02020603050405020304" pitchFamily="18" charset="0"/>
                <a:cs typeface="Times New Roman" panose="02020603050405020304" pitchFamily="18" charset="0"/>
              </a:rPr>
              <a:t> from the University of Oxford and NTP, demonstrating its superior performance in solving practical problems.</a:t>
            </a:r>
          </a:p>
          <a:p>
            <a:endParaRPr lang="zh-CN" altLang="en-US" dirty="0"/>
          </a:p>
        </p:txBody>
      </p:sp>
      <p:sp>
        <p:nvSpPr>
          <p:cNvPr id="4" name="标题 3">
            <a:extLst>
              <a:ext uri="{FF2B5EF4-FFF2-40B4-BE49-F238E27FC236}">
                <a16:creationId xmlns:a16="http://schemas.microsoft.com/office/drawing/2014/main" id="{B7912068-8C0E-25E6-58F8-DF96B88E1AD5}"/>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Summary</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397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FB61BF-2FD4-0599-5E46-4C1A3E1F84FF}"/>
              </a:ext>
            </a:extLst>
          </p:cNvPr>
          <p:cNvSpPr>
            <a:spLocks noGrp="1"/>
          </p:cNvSpPr>
          <p:nvPr>
            <p:ph sz="half" idx="1"/>
          </p:nvPr>
        </p:nvSpPr>
        <p:spPr/>
        <p:txBody>
          <a:bodyPr>
            <a:normAutofit/>
          </a:bodyPr>
          <a:lstStyle/>
          <a:p>
            <a:pPr marL="45720" indent="0" algn="l">
              <a:buNone/>
            </a:pPr>
            <a:r>
              <a:rPr lang="en-US" altLang="zh-CN" b="1" i="0" dirty="0">
                <a:effectLst/>
                <a:latin typeface="Times New Roman" panose="02020603050405020304" pitchFamily="18" charset="0"/>
                <a:cs typeface="Times New Roman" panose="02020603050405020304" pitchFamily="18" charset="0"/>
              </a:rPr>
              <a:t>a. Topic and features: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This paper focuses on discovering frequent substructures and association rules from </a:t>
            </a:r>
            <a:r>
              <a:rPr lang="en-US" altLang="zh-CN" b="0" i="0" u="none" strike="noStrike" dirty="0">
                <a:effectLst/>
                <a:latin typeface="Times New Roman" panose="02020603050405020304" pitchFamily="18" charset="0"/>
                <a:cs typeface="Times New Roman" panose="02020603050405020304" pitchFamily="18" charset="0"/>
              </a:rPr>
              <a:t>graph structured data</a:t>
            </a:r>
            <a:r>
              <a:rPr lang="en-US" altLang="zh-CN" b="0" i="0" dirty="0">
                <a:effectLst/>
                <a:latin typeface="Times New Roman" panose="02020603050405020304" pitchFamily="18" charset="0"/>
                <a:cs typeface="Times New Roman" panose="02020603050405020304" pitchFamily="18" charset="0"/>
              </a:rPr>
              <a:t> using computational methods.</a:t>
            </a:r>
          </a:p>
          <a:p>
            <a:pPr marL="45720" indent="0" algn="l">
              <a:buNone/>
            </a:pPr>
            <a:r>
              <a:rPr lang="en-US" altLang="zh-CN" b="1" i="0" dirty="0">
                <a:effectLst/>
                <a:latin typeface="Times New Roman" panose="02020603050405020304" pitchFamily="18" charset="0"/>
                <a:cs typeface="Times New Roman" panose="02020603050405020304" pitchFamily="18" charset="0"/>
              </a:rPr>
              <a:t>b. Historical development:</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As more and more data is transformed into unstructured and semi-structured data, finding effective </a:t>
            </a:r>
            <a:r>
              <a:rPr lang="en-US" altLang="zh-CN" b="0" i="0" u="none" strike="noStrike" dirty="0">
                <a:effectLst/>
                <a:latin typeface="Times New Roman" panose="02020603050405020304" pitchFamily="18" charset="0"/>
                <a:cs typeface="Times New Roman" panose="02020603050405020304" pitchFamily="18" charset="0"/>
              </a:rPr>
              <a:t>mining techniques</a:t>
            </a:r>
            <a:r>
              <a:rPr lang="en-US" altLang="zh-CN" b="0" i="0" dirty="0">
                <a:effectLst/>
                <a:latin typeface="Times New Roman" panose="02020603050405020304" pitchFamily="18" charset="0"/>
                <a:cs typeface="Times New Roman" panose="02020603050405020304" pitchFamily="18" charset="0"/>
              </a:rPr>
              <a:t> becomes crucial. As research progresses, some graph-based algorithms have been proposed, such as subgraph mining and inductive algorithms.</a:t>
            </a:r>
          </a:p>
          <a:p>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C95C9FF-4C8A-62B7-DF0B-5F3A8D4D4E31}"/>
              </a:ext>
            </a:extLst>
          </p:cNvPr>
          <p:cNvSpPr>
            <a:spLocks noGrp="1"/>
          </p:cNvSpPr>
          <p:nvPr>
            <p:ph sz="half" idx="2"/>
          </p:nvPr>
        </p:nvSpPr>
        <p:spPr/>
        <p:txBody>
          <a:bodyPr/>
          <a:lstStyle/>
          <a:p>
            <a:pPr marL="45720" indent="0" algn="l">
              <a:buNone/>
            </a:pPr>
            <a:r>
              <a:rPr lang="en-US" altLang="zh-CN" b="1" i="0" dirty="0">
                <a:effectLst/>
                <a:latin typeface="Times New Roman" panose="02020603050405020304" pitchFamily="18" charset="0"/>
                <a:cs typeface="Times New Roman" panose="02020603050405020304" pitchFamily="18" charset="0"/>
              </a:rPr>
              <a:t>c. Previous methods: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Previous methods include </a:t>
            </a:r>
            <a:r>
              <a:rPr lang="en-US" altLang="zh-CN" b="0" i="0" u="none" strike="noStrike" dirty="0">
                <a:effectLst/>
                <a:latin typeface="Times New Roman" panose="02020603050405020304" pitchFamily="18" charset="0"/>
                <a:cs typeface="Times New Roman" panose="02020603050405020304" pitchFamily="18" charset="0"/>
              </a:rPr>
              <a:t>subgraph mining</a:t>
            </a:r>
            <a:r>
              <a:rPr lang="en-US" altLang="zh-CN" b="0" i="0" dirty="0">
                <a:effectLst/>
                <a:latin typeface="Times New Roman" panose="02020603050405020304" pitchFamily="18" charset="0"/>
                <a:cs typeface="Times New Roman" panose="02020603050405020304" pitchFamily="18" charset="0"/>
              </a:rPr>
              <a:t> and SUBDUE, which may miss important patterns due to their greedy search strategy.</a:t>
            </a:r>
          </a:p>
          <a:p>
            <a:pPr marL="45720" indent="0" algn="l">
              <a:buNone/>
            </a:pPr>
            <a:r>
              <a:rPr lang="en-US" altLang="zh-CN" b="1" i="0" dirty="0">
                <a:effectLst/>
                <a:latin typeface="Times New Roman" panose="02020603050405020304" pitchFamily="18" charset="0"/>
                <a:cs typeface="Times New Roman" panose="02020603050405020304" pitchFamily="18" charset="0"/>
              </a:rPr>
              <a:t>d. </a:t>
            </a:r>
            <a:r>
              <a:rPr lang="en-US" altLang="zh-CN" b="1" i="0" u="none" strike="noStrike" dirty="0">
                <a:effectLst/>
                <a:latin typeface="Times New Roman" panose="02020603050405020304" pitchFamily="18" charset="0"/>
                <a:cs typeface="Times New Roman" panose="02020603050405020304" pitchFamily="18" charset="0"/>
              </a:rPr>
              <a:t>Deficiencies</a:t>
            </a:r>
            <a:r>
              <a:rPr lang="en-US" altLang="zh-CN" b="1" i="0" dirty="0">
                <a:effectLst/>
                <a:latin typeface="Times New Roman" panose="02020603050405020304" pitchFamily="18" charset="0"/>
                <a:cs typeface="Times New Roman" panose="02020603050405020304" pitchFamily="18" charset="0"/>
              </a:rPr>
              <a:t> in previous research:</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Previous methods are not efficient and cannot handle large structured data.</a:t>
            </a:r>
          </a:p>
          <a:p>
            <a:pPr marL="45720" indent="0" algn="l">
              <a:buNone/>
            </a:pPr>
            <a:r>
              <a:rPr lang="en-US" altLang="zh-CN" b="1" i="0" dirty="0">
                <a:effectLst/>
                <a:latin typeface="Times New Roman" panose="02020603050405020304" pitchFamily="18" charset="0"/>
                <a:cs typeface="Times New Roman" panose="02020603050405020304" pitchFamily="18" charset="0"/>
              </a:rPr>
              <a:t>e. Current problems to be solved:</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 new, more efficient algorithm must be found to handle </a:t>
            </a:r>
            <a:r>
              <a:rPr lang="en-US" altLang="zh-CN" b="0" i="0" u="none" strike="noStrike" dirty="0">
                <a:effectLst/>
                <a:latin typeface="Times New Roman" panose="02020603050405020304" pitchFamily="18" charset="0"/>
                <a:cs typeface="Times New Roman" panose="02020603050405020304" pitchFamily="18" charset="0"/>
              </a:rPr>
              <a:t>large structured data</a:t>
            </a:r>
            <a:r>
              <a:rPr lang="en-US" altLang="zh-CN" b="0" i="0" dirty="0">
                <a:effectLst/>
                <a:latin typeface="Times New Roman" panose="02020603050405020304" pitchFamily="18" charset="0"/>
                <a:cs typeface="Times New Roman" panose="02020603050405020304" pitchFamily="18" charset="0"/>
              </a:rPr>
              <a:t>, identify important patterns and association rules.</a:t>
            </a: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9D275956-B3BC-3315-E66C-94B610C1AD78}"/>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Background</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429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D00B82-9869-0561-18CB-7393AD181695}"/>
              </a:ext>
            </a:extLst>
          </p:cNvPr>
          <p:cNvSpPr>
            <a:spLocks noGrp="1"/>
          </p:cNvSpPr>
          <p:nvPr>
            <p:ph sz="half" idx="1"/>
          </p:nvPr>
        </p:nvSpPr>
        <p:spPr>
          <a:xfrm>
            <a:off x="698500" y="2112335"/>
            <a:ext cx="5035992" cy="3169282"/>
          </a:xfrm>
        </p:spPr>
        <p:txBody>
          <a:bodyPr>
            <a:normAutofit/>
          </a:bodyPr>
          <a:lstStyle/>
          <a:p>
            <a:pPr marL="45720" indent="0" algn="l">
              <a:buNone/>
            </a:pPr>
            <a:r>
              <a:rPr lang="en-US" altLang="zh-CN" b="0" i="0" dirty="0">
                <a:effectLst/>
                <a:latin typeface="Times New Roman" panose="02020603050405020304" pitchFamily="18" charset="0"/>
                <a:cs typeface="Times New Roman" panose="02020603050405020304" pitchFamily="18" charset="0"/>
              </a:rPr>
              <a:t>a. The theoretical basis of this research:</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AGM approach combines the </a:t>
            </a:r>
            <a:r>
              <a:rPr lang="en-US" altLang="zh-CN" b="0" i="0" u="none" strike="noStrike" dirty="0">
                <a:effectLst/>
                <a:latin typeface="Times New Roman" panose="02020603050405020304" pitchFamily="18" charset="0"/>
                <a:cs typeface="Times New Roman" panose="02020603050405020304" pitchFamily="18" charset="0"/>
              </a:rPr>
              <a:t>mathematical graph</a:t>
            </a:r>
            <a:r>
              <a:rPr lang="en-US" altLang="zh-CN" b="0" i="0" dirty="0">
                <a:effectLst/>
                <a:latin typeface="Times New Roman" panose="02020603050405020304" pitchFamily="18" charset="0"/>
                <a:cs typeface="Times New Roman" panose="02020603050405020304" pitchFamily="18" charset="0"/>
              </a:rPr>
              <a:t> representation of the adjacency matrix with an extended </a:t>
            </a:r>
            <a:r>
              <a:rPr lang="en-US" altLang="zh-CN" b="0" i="0" dirty="0" err="1">
                <a:effectLst/>
                <a:latin typeface="Times New Roman" panose="02020603050405020304" pitchFamily="18" charset="0"/>
                <a:cs typeface="Times New Roman" panose="02020603050405020304" pitchFamily="18" charset="0"/>
              </a:rPr>
              <a:t>Apriori</a:t>
            </a:r>
            <a:r>
              <a:rPr lang="en-US" altLang="zh-CN" b="0" i="0" dirty="0">
                <a:effectLst/>
                <a:latin typeface="Times New Roman" panose="02020603050405020304" pitchFamily="18" charset="0"/>
                <a:cs typeface="Times New Roman" panose="02020603050405020304" pitchFamily="18" charset="0"/>
              </a:rPr>
              <a:t> algorithm for </a:t>
            </a:r>
            <a:r>
              <a:rPr lang="en-US" altLang="zh-CN" b="0" i="0" u="none" strike="noStrike" dirty="0">
                <a:effectLst/>
                <a:latin typeface="Times New Roman" panose="02020603050405020304" pitchFamily="18" charset="0"/>
                <a:cs typeface="Times New Roman" panose="02020603050405020304" pitchFamily="18" charset="0"/>
              </a:rPr>
              <a:t>basket analysis</a:t>
            </a:r>
            <a:r>
              <a:rPr lang="en-US" altLang="zh-CN" b="0" i="0" dirty="0">
                <a:effectLst/>
                <a:latin typeface="Times New Roman" panose="02020603050405020304" pitchFamily="18" charset="0"/>
                <a:cs typeface="Times New Roman" panose="02020603050405020304" pitchFamily="18" charset="0"/>
              </a:rPr>
              <a:t> to discover frequent inductive subgraphs in graph transactional data.</a:t>
            </a:r>
          </a:p>
          <a:p>
            <a:pPr marL="45720" indent="0" algn="l">
              <a:buNone/>
            </a:pPr>
            <a:endParaRPr lang="en-US" altLang="zh-CN" b="0" i="0" dirty="0">
              <a:effectLst/>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6A3CB15F-76D9-37DC-1CEF-E7FC0BAA573B}"/>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Method</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1DAA1275-6CDC-E17E-8613-14C2BBF1359D}"/>
              </a:ext>
            </a:extLst>
          </p:cNvPr>
          <p:cNvSpPr txBox="1"/>
          <p:nvPr/>
        </p:nvSpPr>
        <p:spPr>
          <a:xfrm>
            <a:off x="5833730" y="2112335"/>
            <a:ext cx="6096000" cy="2585323"/>
          </a:xfrm>
          <a:prstGeom prst="rect">
            <a:avLst/>
          </a:prstGeom>
          <a:noFill/>
        </p:spPr>
        <p:txBody>
          <a:bodyPr wrap="square">
            <a:spAutoFit/>
          </a:bodyPr>
          <a:lstStyle/>
          <a:p>
            <a:pPr algn="l"/>
            <a:r>
              <a:rPr lang="en-US" altLang="zh-CN" b="0" i="0" dirty="0">
                <a:effectLst/>
                <a:latin typeface="Times New Roman" panose="02020603050405020304" pitchFamily="18" charset="0"/>
                <a:cs typeface="Times New Roman" panose="02020603050405020304" pitchFamily="18" charset="0"/>
              </a:rPr>
              <a:t>c. The innovation, performance, and workload of this approach compared to previous work:</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Compared to previously developed techniques, the AGM approach is a novel alternative for discovering frequent structures and performs better in terms of performance.</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This method has high efficiency in handling large structured data and can identify more important substructures that represent cancer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822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62C9DB-17B2-3766-1AFA-112EBB673254}"/>
              </a:ext>
            </a:extLst>
          </p:cNvPr>
          <p:cNvSpPr>
            <a:spLocks noGrp="1"/>
          </p:cNvSpPr>
          <p:nvPr>
            <p:ph sz="half" idx="1"/>
          </p:nvPr>
        </p:nvSpPr>
        <p:spPr>
          <a:xfrm>
            <a:off x="2293384" y="1701208"/>
            <a:ext cx="7197946" cy="4097859"/>
          </a:xfrm>
        </p:spPr>
        <p:txBody>
          <a:bodyPr>
            <a:normAutofit fontScale="92500" lnSpcReduction="20000"/>
          </a:bodyPr>
          <a:lstStyle/>
          <a:p>
            <a:pPr marL="45720" indent="0" algn="l">
              <a:buNone/>
            </a:pPr>
            <a:endParaRPr lang="en-US" altLang="zh-CN" b="0" i="0" dirty="0">
              <a:effectLst/>
              <a:latin typeface="Times New Roman" panose="02020603050405020304" pitchFamily="18" charset="0"/>
              <a:cs typeface="Times New Roman" panose="02020603050405020304" pitchFamily="18" charset="0"/>
            </a:endParaRPr>
          </a:p>
          <a:p>
            <a:pPr marL="742950" lvl="1" indent="-285750"/>
            <a:r>
              <a:rPr lang="en-US" altLang="zh-CN" b="0" i="0" dirty="0">
                <a:effectLst/>
                <a:latin typeface="Times New Roman" panose="02020603050405020304" pitchFamily="18" charset="0"/>
                <a:cs typeface="Times New Roman" panose="02020603050405020304" pitchFamily="18" charset="0"/>
              </a:rPr>
              <a:t>The algorithm generates inductive subgraphs through level-wise search using the concepts of support and confidence.</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Then, the nodes in the adjacency matrix are sorted and the matrix is transformed into its normal form through matrix transformation.</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As multiple normal forms generate equivalent inductive subgraphs, a </a:t>
            </a:r>
            <a:r>
              <a:rPr lang="en-US" altLang="zh-CN" b="0" i="0" u="none" strike="noStrike" dirty="0">
                <a:effectLst/>
                <a:latin typeface="Times New Roman" panose="02020603050405020304" pitchFamily="18" charset="0"/>
                <a:cs typeface="Times New Roman" panose="02020603050405020304" pitchFamily="18" charset="0"/>
              </a:rPr>
              <a:t>canonical form</a:t>
            </a:r>
            <a:r>
              <a:rPr lang="en-US" altLang="zh-CN" b="0" i="0" dirty="0">
                <a:effectLst/>
                <a:latin typeface="Times New Roman" panose="02020603050405020304" pitchFamily="18" charset="0"/>
                <a:cs typeface="Times New Roman" panose="02020603050405020304" pitchFamily="18" charset="0"/>
              </a:rPr>
              <a:t> is defined for these forms to calculate support.</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Then, each </a:t>
            </a:r>
            <a:r>
              <a:rPr lang="en-US" altLang="zh-CN" b="0" i="0" u="none" strike="noStrike" dirty="0">
                <a:effectLst/>
                <a:latin typeface="Times New Roman" panose="02020603050405020304" pitchFamily="18" charset="0"/>
                <a:cs typeface="Times New Roman" panose="02020603050405020304" pitchFamily="18" charset="0"/>
              </a:rPr>
              <a:t>normal form</a:t>
            </a:r>
            <a:r>
              <a:rPr lang="en-US" altLang="zh-CN" b="0" i="0" dirty="0">
                <a:effectLst/>
                <a:latin typeface="Times New Roman" panose="02020603050405020304" pitchFamily="18" charset="0"/>
                <a:cs typeface="Times New Roman" panose="02020603050405020304" pitchFamily="18" charset="0"/>
              </a:rPr>
              <a:t> is indexed to its canonical form using previously known </a:t>
            </a:r>
            <a:r>
              <a:rPr lang="en-US" altLang="zh-CN" b="0" i="0" u="none" strike="noStrike" dirty="0">
                <a:effectLst/>
                <a:latin typeface="Times New Roman" panose="02020603050405020304" pitchFamily="18" charset="0"/>
                <a:cs typeface="Times New Roman" panose="02020603050405020304" pitchFamily="18" charset="0"/>
              </a:rPr>
              <a:t>transformation matrices</a:t>
            </a:r>
            <a:r>
              <a:rPr lang="en-US" altLang="zh-CN" b="0" i="0" dirty="0">
                <a:effectLst/>
                <a:latin typeface="Times New Roman" panose="02020603050405020304" pitchFamily="18" charset="0"/>
                <a:cs typeface="Times New Roman" panose="02020603050405020304" pitchFamily="18" charset="0"/>
              </a:rPr>
              <a:t>, allowing for efficient calculation of support.</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t>
            </a:r>
            <a:r>
              <a:rPr lang="en-US" altLang="zh-CN" b="0" i="0" u="none" strike="noStrike" dirty="0">
                <a:effectLst/>
                <a:latin typeface="Times New Roman" panose="02020603050405020304" pitchFamily="18" charset="0"/>
                <a:cs typeface="Times New Roman" panose="02020603050405020304" pitchFamily="18" charset="0"/>
              </a:rPr>
              <a:t>join process</a:t>
            </a:r>
            <a:r>
              <a:rPr lang="en-US" altLang="zh-CN" b="0" i="0" dirty="0">
                <a:effectLst/>
                <a:latin typeface="Times New Roman" panose="02020603050405020304" pitchFamily="18" charset="0"/>
                <a:cs typeface="Times New Roman" panose="02020603050405020304" pitchFamily="18" charset="0"/>
              </a:rPr>
              <a:t> creates multiple Zk+1 for all possible </a:t>
            </a:r>
            <a:r>
              <a:rPr lang="en-US" altLang="zh-CN" b="0" i="0" u="none" strike="noStrike" dirty="0">
                <a:effectLst/>
                <a:latin typeface="Times New Roman" panose="02020603050405020304" pitchFamily="18" charset="0"/>
                <a:cs typeface="Times New Roman" panose="02020603050405020304" pitchFamily="18" charset="0"/>
              </a:rPr>
              <a:t>value pairs</a:t>
            </a:r>
            <a:r>
              <a:rPr lang="en-US" altLang="zh-CN" b="0" i="0" dirty="0">
                <a:effectLst/>
                <a:latin typeface="Times New Roman" panose="02020603050405020304" pitchFamily="18" charset="0"/>
                <a:cs typeface="Times New Roman" panose="02020603050405020304" pitchFamily="18" charset="0"/>
              </a:rPr>
              <a:t> and uses a bottom-up approach to transform non-normal form adjacency matrices into normal form.</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algorithm is confirmed to be effective when all subgraphs generated in the intermediate layer are in their normal form.</a:t>
            </a:r>
          </a:p>
          <a:p>
            <a:pPr marL="742950" lvl="1" indent="-285750" algn="l">
              <a:buFont typeface="Arial" panose="020B0604020202020204" pitchFamily="34" charset="0"/>
              <a:buChar char="•"/>
            </a:pPr>
            <a:r>
              <a:rPr lang="en-US" altLang="zh-CN" b="0" i="0" u="none" strike="noStrike" dirty="0">
                <a:effectLst/>
                <a:latin typeface="Times New Roman" panose="02020603050405020304" pitchFamily="18" charset="0"/>
                <a:cs typeface="Times New Roman" panose="02020603050405020304" pitchFamily="18" charset="0"/>
              </a:rPr>
              <a:t>Normalization</a:t>
            </a:r>
            <a:r>
              <a:rPr lang="en-US" altLang="zh-CN" b="0" i="0" dirty="0">
                <a:effectLst/>
                <a:latin typeface="Times New Roman" panose="02020603050405020304" pitchFamily="18" charset="0"/>
                <a:cs typeface="Times New Roman" panose="02020603050405020304" pitchFamily="18" charset="0"/>
              </a:rPr>
              <a:t> is constructed by permuting the rows and columns of the original matrix and is used to calculate the frequency of the subgraphs.</a:t>
            </a: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8B3F362B-B7D8-5F45-2E41-284742957C6C}"/>
              </a:ext>
            </a:extLst>
          </p:cNvPr>
          <p:cNvSpPr>
            <a:spLocks noGrp="1"/>
          </p:cNvSpPr>
          <p:nvPr>
            <p:ph type="title"/>
          </p:nvPr>
        </p:nvSpPr>
        <p:spPr/>
        <p:txBody>
          <a:bodyPr/>
          <a:lstStyle/>
          <a:p>
            <a:r>
              <a:rPr lang="en-US" altLang="zh-CN" sz="2800" b="1" dirty="0">
                <a:latin typeface="Times New Roman" panose="02020603050405020304" pitchFamily="18" charset="0"/>
                <a:cs typeface="Times New Roman" panose="02020603050405020304" pitchFamily="18" charset="0"/>
              </a:rPr>
              <a:t>The technical roadmap  (implemented step by step):</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234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A8CCFE2-ABED-778B-1F18-CFC1E064DCEB}"/>
              </a:ext>
            </a:extLst>
          </p:cNvPr>
          <p:cNvSpPr>
            <a:spLocks noGrp="1"/>
          </p:cNvSpPr>
          <p:nvPr>
            <p:ph sz="half" idx="1"/>
          </p:nvPr>
        </p:nvSpPr>
        <p:spPr>
          <a:xfrm>
            <a:off x="3073105" y="2147778"/>
            <a:ext cx="5893685" cy="2218660"/>
          </a:xfrm>
        </p:spPr>
        <p:txBody>
          <a:bodyPr/>
          <a:lstStyle/>
          <a:p>
            <a:pPr marL="457200" lvl="1" indent="0" algn="l">
              <a:buNone/>
            </a:pPr>
            <a:endParaRPr lang="en-US" altLang="zh-CN" dirty="0">
              <a:latin typeface="Times New Roman" panose="02020603050405020304" pitchFamily="18" charset="0"/>
              <a:cs typeface="Times New Roman" panose="02020603050405020304" pitchFamily="18" charset="0"/>
            </a:endParaRPr>
          </a:p>
          <a:p>
            <a:pPr marL="742950" lvl="1" indent="-285750"/>
            <a:r>
              <a:rPr lang="en-US" altLang="zh-CN" b="0" i="0" dirty="0">
                <a:effectLst/>
                <a:latin typeface="Times New Roman" panose="02020603050405020304" pitchFamily="18" charset="0"/>
                <a:cs typeface="Times New Roman" panose="02020603050405020304" pitchFamily="18" charset="0"/>
              </a:rPr>
              <a:t>This method has high efficiency in handling large structured data and can identify more important substructures that represent cancer.</a:t>
            </a:r>
          </a:p>
          <a:p>
            <a:pPr marL="742950" lvl="1" indent="-285750"/>
            <a:r>
              <a:rPr lang="en-US" altLang="zh-CN" dirty="0">
                <a:latin typeface="Times New Roman" panose="02020603050405020304" pitchFamily="18" charset="0"/>
                <a:cs typeface="Times New Roman" panose="02020603050405020304" pitchFamily="18" charset="0"/>
              </a:rPr>
              <a:t>T</a:t>
            </a:r>
            <a:r>
              <a:rPr lang="en-US" altLang="zh-CN" b="0" i="0" dirty="0">
                <a:effectLst/>
                <a:latin typeface="Times New Roman" panose="02020603050405020304" pitchFamily="18" charset="0"/>
                <a:cs typeface="Times New Roman" panose="02020603050405020304" pitchFamily="18" charset="0"/>
              </a:rPr>
              <a:t>he AGM approach is a novel alternative for discovering frequent structures and performs better in terms of performance.</a:t>
            </a:r>
          </a:p>
          <a:p>
            <a:pPr marL="457200" lvl="1" indent="0" algn="l">
              <a:buNone/>
            </a:pPr>
            <a:endParaRPr lang="en-US" altLang="zh-CN" b="0" i="0" dirty="0">
              <a:effectLst/>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CBB8D981-EF5F-DEB8-B386-932082E4046D}"/>
              </a:ext>
            </a:extLst>
          </p:cNvPr>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I</a:t>
            </a:r>
            <a:r>
              <a:rPr lang="en-US" altLang="zh-CN" sz="3600" b="1" i="0" dirty="0">
                <a:effectLst/>
                <a:latin typeface="Times New Roman" panose="02020603050405020304" pitchFamily="18" charset="0"/>
                <a:cs typeface="Times New Roman" panose="02020603050405020304" pitchFamily="18" charset="0"/>
              </a:rPr>
              <a:t>nnovation </a:t>
            </a:r>
            <a:r>
              <a:rPr lang="en-US" altLang="zh-CN" sz="3600" b="1" dirty="0">
                <a:latin typeface="Times New Roman" panose="02020603050405020304" pitchFamily="18" charset="0"/>
                <a:cs typeface="Times New Roman" panose="02020603050405020304" pitchFamily="18" charset="0"/>
              </a:rPr>
              <a:t>compared to previous work:</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23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2B35C3-47B3-1925-F610-98DE780061D6}"/>
              </a:ext>
            </a:extLst>
          </p:cNvPr>
          <p:cNvSpPr>
            <a:spLocks noGrp="1"/>
          </p:cNvSpPr>
          <p:nvPr>
            <p:ph sz="half" idx="1"/>
          </p:nvPr>
        </p:nvSpPr>
        <p:spPr>
          <a:xfrm>
            <a:off x="698500" y="1633756"/>
            <a:ext cx="5087619" cy="4399227"/>
          </a:xfrm>
        </p:spPr>
        <p:txBody>
          <a:bodyPr>
            <a:normAutofit/>
          </a:bodyPr>
          <a:lstStyle/>
          <a:p>
            <a:pPr marL="45720" indent="0" algn="l">
              <a:buNone/>
            </a:pPr>
            <a:r>
              <a:rPr lang="en-US" altLang="zh-CN" b="1" i="0" dirty="0">
                <a:effectLst/>
                <a:latin typeface="Times New Roman" panose="02020603050405020304" pitchFamily="18" charset="0"/>
                <a:cs typeface="Times New Roman" panose="02020603050405020304" pitchFamily="18" charset="0"/>
              </a:rPr>
              <a:t>a. Significance of the research work:</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AGM approach is an effective technique for analyzing given </a:t>
            </a:r>
            <a:r>
              <a:rPr lang="en-US" altLang="zh-CN" b="0" i="0" u="none" strike="noStrike" dirty="0">
                <a:effectLst/>
                <a:latin typeface="Times New Roman" panose="02020603050405020304" pitchFamily="18" charset="0"/>
                <a:cs typeface="Times New Roman" panose="02020603050405020304" pitchFamily="18" charset="0"/>
              </a:rPr>
              <a:t>graph datasets</a:t>
            </a:r>
            <a:r>
              <a:rPr lang="en-US" altLang="zh-CN" b="0" i="0" dirty="0">
                <a:effectLst/>
                <a:latin typeface="Times New Roman" panose="02020603050405020304" pitchFamily="18" charset="0"/>
                <a:cs typeface="Times New Roman" panose="02020603050405020304" pitchFamily="18" charset="0"/>
              </a:rPr>
              <a:t> and can be used to mine frequent induced subgraphs and their association rules.</a:t>
            </a:r>
          </a:p>
          <a:p>
            <a:pPr algn="l">
              <a:buFont typeface="Arial" panose="020B0604020202020204" pitchFamily="34" charset="0"/>
              <a:buChar char="•"/>
            </a:pPr>
            <a:r>
              <a:rPr lang="en-US" altLang="zh-CN" b="1" i="0" dirty="0">
                <a:effectLst/>
                <a:latin typeface="Times New Roman" panose="02020603050405020304" pitchFamily="18" charset="0"/>
                <a:cs typeface="Times New Roman" panose="02020603050405020304" pitchFamily="18" charset="0"/>
              </a:rPr>
              <a:t>b. Innovation, performance, and workload:</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AGM approach has controllable and feasible </a:t>
            </a:r>
            <a:r>
              <a:rPr lang="en-US" altLang="zh-CN" b="0" i="0" u="none" strike="noStrike" dirty="0">
                <a:effectLst/>
                <a:latin typeface="Times New Roman" panose="02020603050405020304" pitchFamily="18" charset="0"/>
                <a:cs typeface="Times New Roman" panose="02020603050405020304" pitchFamily="18" charset="0"/>
              </a:rPr>
              <a:t>computational complexity</a:t>
            </a:r>
            <a:r>
              <a:rPr lang="en-US" altLang="zh-CN" b="0" i="0" dirty="0">
                <a:effectLst/>
                <a:latin typeface="Times New Roman" panose="02020603050405020304" pitchFamily="18" charset="0"/>
                <a:cs typeface="Times New Roman" panose="02020603050405020304" pitchFamily="18" charset="0"/>
              </a:rPr>
              <a:t> and exhibits strong performance in practical evaluations.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Through practical evaluations, AGM exhibits strong performance under specific conditions, becoming a valuable tool for analyzing real-world data.</a:t>
            </a: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8BA22C45-2A0F-27DF-4EDE-C4DC1B64873F}"/>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Conclusion</a:t>
            </a:r>
            <a:endParaRPr lang="zh-CN" altLang="en-US"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FC044FF-D734-A3FB-9612-DC8F1D793F77}"/>
              </a:ext>
            </a:extLst>
          </p:cNvPr>
          <p:cNvSpPr txBox="1"/>
          <p:nvPr/>
        </p:nvSpPr>
        <p:spPr>
          <a:xfrm>
            <a:off x="5961321" y="1633756"/>
            <a:ext cx="5791199" cy="3416320"/>
          </a:xfrm>
          <a:prstGeom prst="rect">
            <a:avLst/>
          </a:prstGeom>
          <a:noFill/>
        </p:spPr>
        <p:txBody>
          <a:bodyPr wrap="square">
            <a:spAutoFit/>
          </a:bodyPr>
          <a:lstStyle/>
          <a:p>
            <a:pPr algn="l"/>
            <a:r>
              <a:rPr lang="en-US" altLang="zh-CN" b="1" i="0" dirty="0">
                <a:effectLst/>
                <a:latin typeface="Times New Roman" panose="02020603050405020304" pitchFamily="18" charset="0"/>
                <a:cs typeface="Times New Roman" panose="02020603050405020304" pitchFamily="18" charset="0"/>
              </a:rPr>
              <a:t>c. Research conclusions (listed points):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AGM can discover more and more specific patterns in discriminating samples, making it important for finding </a:t>
            </a:r>
            <a:r>
              <a:rPr lang="en-US" altLang="zh-CN" b="0" i="0" u="none" strike="noStrike" dirty="0">
                <a:effectLst/>
                <a:latin typeface="Times New Roman" panose="02020603050405020304" pitchFamily="18" charset="0"/>
                <a:cs typeface="Times New Roman" panose="02020603050405020304" pitchFamily="18" charset="0"/>
              </a:rPr>
              <a:t>key graph</a:t>
            </a:r>
            <a:r>
              <a:rPr lang="en-US" altLang="zh-CN" b="0" i="0" dirty="0">
                <a:effectLst/>
                <a:latin typeface="Times New Roman" panose="02020603050405020304" pitchFamily="18" charset="0"/>
                <a:cs typeface="Times New Roman" panose="02020603050405020304" pitchFamily="18" charset="0"/>
              </a:rPr>
              <a:t> pattern information.</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AGM approach provides a more advanced </a:t>
            </a:r>
            <a:r>
              <a:rPr lang="en-US" altLang="zh-CN" b="0" i="0" u="none" strike="noStrike" dirty="0">
                <a:effectLst/>
                <a:latin typeface="Times New Roman" panose="02020603050405020304" pitchFamily="18" charset="0"/>
                <a:cs typeface="Times New Roman" panose="02020603050405020304" pitchFamily="18" charset="0"/>
              </a:rPr>
              <a:t>data analysis tool</a:t>
            </a:r>
            <a:r>
              <a:rPr lang="en-US" altLang="zh-CN" b="0" i="0" dirty="0">
                <a:effectLst/>
                <a:latin typeface="Times New Roman" panose="02020603050405020304" pitchFamily="18" charset="0"/>
                <a:cs typeface="Times New Roman" panose="02020603050405020304" pitchFamily="18" charset="0"/>
              </a:rPr>
              <a:t> for mining high-level substructures using a simple and effective algorithm than existing algorithms.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application of AGM can draw </a:t>
            </a:r>
            <a:r>
              <a:rPr lang="en-US" altLang="zh-CN" b="0" i="0" u="none" strike="noStrike" dirty="0">
                <a:effectLst/>
                <a:latin typeface="Times New Roman" panose="02020603050405020304" pitchFamily="18" charset="0"/>
                <a:cs typeface="Times New Roman" panose="02020603050405020304" pitchFamily="18" charset="0"/>
              </a:rPr>
              <a:t>reaction pathways</a:t>
            </a:r>
            <a:r>
              <a:rPr lang="en-US" altLang="zh-CN" b="0" i="0" dirty="0">
                <a:effectLst/>
                <a:latin typeface="Times New Roman" panose="02020603050405020304" pitchFamily="18" charset="0"/>
                <a:cs typeface="Times New Roman" panose="02020603050405020304" pitchFamily="18" charset="0"/>
              </a:rPr>
              <a:t> and provide critical molecular information, helping to explain toxicity issues in human-made compounds.</a:t>
            </a:r>
          </a:p>
        </p:txBody>
      </p:sp>
    </p:spTree>
    <p:extLst>
      <p:ext uri="{BB962C8B-B14F-4D97-AF65-F5344CB8AC3E}">
        <p14:creationId xmlns:p14="http://schemas.microsoft.com/office/powerpoint/2010/main" val="3630611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4625" y="2843783"/>
            <a:ext cx="8417512" cy="741161"/>
          </a:xfrm>
        </p:spPr>
        <p:txBody>
          <a:bodyPr>
            <a:noAutofit/>
          </a:bodyPr>
          <a:lstStyle/>
          <a:p>
            <a:pPr algn="ctr"/>
            <a:r>
              <a:rPr lang="en-US" altLang="zh-CN" sz="3200" dirty="0">
                <a:latin typeface="Times New Roman" panose="02020603050405020304" pitchFamily="18" charset="0"/>
                <a:cs typeface="Times New Roman" panose="02020603050405020304" pitchFamily="18" charset="0"/>
              </a:rPr>
              <a:t>FSG</a:t>
            </a:r>
            <a:br>
              <a:rPr lang="en-US" altLang="zh-CN" sz="2000" dirty="0">
                <a:latin typeface="Times New Roman" panose="02020603050405020304" pitchFamily="18" charset="0"/>
                <a:cs typeface="Times New Roman" panose="02020603050405020304" pitchFamily="18" charset="0"/>
              </a:rPr>
            </a:br>
            <a:r>
              <a:rPr lang="en-US" altLang="zh-CN" sz="1600" b="0" dirty="0">
                <a:latin typeface="Times New Roman" panose="02020603050405020304" pitchFamily="18" charset="0"/>
                <a:cs typeface="Times New Roman" panose="02020603050405020304" pitchFamily="18" charset="0"/>
              </a:rPr>
              <a:t>Efficient Algorithm for Discovering Frequent Subgraphs</a:t>
            </a:r>
            <a:endParaRPr lang="zh-CN" altLang="en-US"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000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5FA2C25-4021-0465-C041-57FBDD4B51C1}"/>
              </a:ext>
            </a:extLst>
          </p:cNvPr>
          <p:cNvSpPr>
            <a:spLocks noGrp="1"/>
          </p:cNvSpPr>
          <p:nvPr>
            <p:ph sz="half" idx="1"/>
          </p:nvPr>
        </p:nvSpPr>
        <p:spPr>
          <a:xfrm>
            <a:off x="3048509" y="1673353"/>
            <a:ext cx="5985763" cy="4407408"/>
          </a:xfrm>
        </p:spPr>
        <p:txBody>
          <a:bodyPr>
            <a:normAutofit/>
          </a:bodyPr>
          <a:lstStyle/>
          <a:p>
            <a:pPr algn="l"/>
            <a:r>
              <a:rPr lang="en-US" altLang="zh-CN" b="0" i="0" dirty="0">
                <a:effectLst/>
                <a:latin typeface="Times New Roman" panose="02020603050405020304" pitchFamily="18" charset="0"/>
                <a:cs typeface="Times New Roman" panose="02020603050405020304" pitchFamily="18" charset="0"/>
              </a:rPr>
              <a:t>FSG is an improvement of the </a:t>
            </a:r>
            <a:r>
              <a:rPr lang="en-US" altLang="zh-CN" b="0" i="0" u="none" strike="noStrike" dirty="0">
                <a:effectLst/>
                <a:latin typeface="Times New Roman" panose="02020603050405020304" pitchFamily="18" charset="0"/>
                <a:cs typeface="Times New Roman" panose="02020603050405020304" pitchFamily="18" charset="0"/>
              </a:rPr>
              <a:t>AGM</a:t>
            </a:r>
            <a:r>
              <a:rPr lang="en-US" altLang="zh-CN" b="0" i="0" dirty="0">
                <a:effectLst/>
                <a:latin typeface="Times New Roman" panose="02020603050405020304" pitchFamily="18" charset="0"/>
                <a:cs typeface="Times New Roman" panose="02020603050405020304" pitchFamily="18" charset="0"/>
              </a:rPr>
              <a:t> algorithm. Like other </a:t>
            </a:r>
            <a:r>
              <a:rPr lang="en-US" altLang="zh-CN" b="0" i="0" dirty="0" err="1">
                <a:effectLst/>
                <a:latin typeface="Times New Roman" panose="02020603050405020304" pitchFamily="18" charset="0"/>
                <a:cs typeface="Times New Roman" panose="02020603050405020304" pitchFamily="18" charset="0"/>
              </a:rPr>
              <a:t>Apriori</a:t>
            </a:r>
            <a:r>
              <a:rPr lang="en-US" altLang="zh-CN" b="0" i="0" dirty="0">
                <a:effectLst/>
                <a:latin typeface="Times New Roman" panose="02020603050405020304" pitchFamily="18" charset="0"/>
                <a:cs typeface="Times New Roman" panose="02020603050405020304" pitchFamily="18" charset="0"/>
              </a:rPr>
              <a:t>-based methods, it uses a level-wise extension approach. </a:t>
            </a:r>
          </a:p>
          <a:p>
            <a:pPr algn="l"/>
            <a:r>
              <a:rPr lang="en-US" altLang="zh-CN" b="0" i="0" dirty="0">
                <a:effectLst/>
                <a:latin typeface="Times New Roman" panose="02020603050405020304" pitchFamily="18" charset="0"/>
                <a:cs typeface="Times New Roman" panose="02020603050405020304" pitchFamily="18" charset="0"/>
              </a:rPr>
              <a:t>However, its optimizations include:</a:t>
            </a:r>
          </a:p>
          <a:p>
            <a:pPr lvl="1"/>
            <a:r>
              <a:rPr lang="en-US" altLang="zh-CN" b="0" i="0" dirty="0">
                <a:effectLst/>
                <a:latin typeface="Times New Roman" panose="02020603050405020304" pitchFamily="18" charset="0"/>
                <a:cs typeface="Times New Roman" panose="02020603050405020304" pitchFamily="18" charset="0"/>
              </a:rPr>
              <a:t>Using a relatively </a:t>
            </a:r>
            <a:r>
              <a:rPr lang="en-US" altLang="zh-CN" b="0" i="0" u="none" strike="noStrike" dirty="0">
                <a:effectLst/>
                <a:latin typeface="Times New Roman" panose="02020603050405020304" pitchFamily="18" charset="0"/>
                <a:cs typeface="Times New Roman" panose="02020603050405020304" pitchFamily="18" charset="0"/>
              </a:rPr>
              <a:t>sparse graph representation</a:t>
            </a:r>
            <a:r>
              <a:rPr lang="en-US" altLang="zh-CN" b="0" i="0" dirty="0">
                <a:effectLst/>
                <a:latin typeface="Times New Roman" panose="02020603050405020304" pitchFamily="18" charset="0"/>
                <a:cs typeface="Times New Roman" panose="02020603050405020304" pitchFamily="18" charset="0"/>
              </a:rPr>
              <a:t> to minimize storage space and computation costs.</a:t>
            </a:r>
          </a:p>
          <a:p>
            <a:pPr lvl="1"/>
            <a:r>
              <a:rPr lang="en-US" altLang="zh-CN" b="0" i="0" dirty="0">
                <a:effectLst/>
                <a:latin typeface="Times New Roman" panose="02020603050405020304" pitchFamily="18" charset="0"/>
                <a:cs typeface="Times New Roman" panose="02020603050405020304" pitchFamily="18" charset="0"/>
              </a:rPr>
              <a:t>Adding one edge at a time to expand the frequent subgraphs, making candidate set generation more efficient.</a:t>
            </a:r>
          </a:p>
          <a:p>
            <a:pPr lvl="1"/>
            <a:r>
              <a:rPr lang="en-US" altLang="zh-CN" b="0" i="0" dirty="0">
                <a:effectLst/>
                <a:latin typeface="Times New Roman" panose="02020603050405020304" pitchFamily="18" charset="0"/>
                <a:cs typeface="Times New Roman" panose="02020603050405020304" pitchFamily="18" charset="0"/>
              </a:rPr>
              <a:t>Using </a:t>
            </a:r>
            <a:r>
              <a:rPr lang="en-US" altLang="zh-CN" b="0" i="0" u="none" strike="noStrike" dirty="0">
                <a:effectLst/>
                <a:latin typeface="Times New Roman" panose="02020603050405020304" pitchFamily="18" charset="0"/>
                <a:cs typeface="Times New Roman" panose="02020603050405020304" pitchFamily="18" charset="0"/>
              </a:rPr>
              <a:t>canonical labeling</a:t>
            </a:r>
            <a:r>
              <a:rPr lang="en-US" altLang="zh-CN" b="0" i="0" dirty="0">
                <a:effectLst/>
                <a:latin typeface="Times New Roman" panose="02020603050405020304" pitchFamily="18" charset="0"/>
                <a:cs typeface="Times New Roman" panose="02020603050405020304" pitchFamily="18" charset="0"/>
              </a:rPr>
              <a:t> and </a:t>
            </a:r>
            <a:r>
              <a:rPr lang="en-US" altLang="zh-CN" b="0" i="0" u="none" strike="noStrike" dirty="0">
                <a:effectLst/>
                <a:latin typeface="Times New Roman" panose="02020603050405020304" pitchFamily="18" charset="0"/>
                <a:cs typeface="Times New Roman" panose="02020603050405020304" pitchFamily="18" charset="0"/>
              </a:rPr>
              <a:t>graph isomorphism algorithms</a:t>
            </a:r>
            <a:r>
              <a:rPr lang="en-US" altLang="zh-CN" b="0" i="0" dirty="0">
                <a:effectLst/>
                <a:latin typeface="Times New Roman" panose="02020603050405020304" pitchFamily="18" charset="0"/>
                <a:cs typeface="Times New Roman" panose="02020603050405020304" pitchFamily="18" charset="0"/>
              </a:rPr>
              <a:t> that are more effective for small graphs.</a:t>
            </a:r>
          </a:p>
          <a:p>
            <a:pPr lvl="1"/>
            <a:r>
              <a:rPr lang="en-US" altLang="zh-CN" b="0" i="0" dirty="0">
                <a:effectLst/>
                <a:latin typeface="Times New Roman" panose="02020603050405020304" pitchFamily="18" charset="0"/>
                <a:cs typeface="Times New Roman" panose="02020603050405020304" pitchFamily="18" charset="0"/>
              </a:rPr>
              <a:t>Optimizing candidate set generation and implementing various measures that can be applied to large-scale graph databases.</a:t>
            </a: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3D8F798F-EA7E-02B8-2DD2-67D0CB9E91EE}"/>
              </a:ext>
            </a:extLst>
          </p:cNvPr>
          <p:cNvSpPr>
            <a:spLocks noGrp="1"/>
          </p:cNvSpPr>
          <p:nvPr>
            <p:ph type="title"/>
          </p:nvPr>
        </p:nvSpPr>
        <p:spPr>
          <a:xfrm>
            <a:off x="698500" y="466344"/>
            <a:ext cx="11664188" cy="899160"/>
          </a:xfrm>
        </p:spPr>
        <p:txBody>
          <a:bodyPr/>
          <a:lstStyle/>
          <a:p>
            <a:r>
              <a:rPr lang="en-US" altLang="zh-CN" b="1" dirty="0">
                <a:latin typeface="Times New Roman" panose="02020603050405020304" pitchFamily="18" charset="0"/>
                <a:cs typeface="Times New Roman" panose="02020603050405020304" pitchFamily="18" charset="0"/>
              </a:rPr>
              <a:t>Improvement on </a:t>
            </a:r>
            <a:r>
              <a:rPr lang="en-US" altLang="zh-CN" b="1" dirty="0" err="1">
                <a:latin typeface="Times New Roman" panose="02020603050405020304" pitchFamily="18" charset="0"/>
                <a:cs typeface="Times New Roman" panose="02020603050405020304" pitchFamily="18" charset="0"/>
              </a:rPr>
              <a:t>Apriori</a:t>
            </a:r>
            <a:r>
              <a:rPr lang="en-US" altLang="zh-CN" b="1" dirty="0">
                <a:latin typeface="Times New Roman" panose="02020603050405020304" pitchFamily="18" charset="0"/>
                <a:cs typeface="Times New Roman" panose="02020603050405020304" pitchFamily="18" charset="0"/>
              </a:rPr>
              <a:t> Method - FS-GRAF Algorithm</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628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9632BE-C691-1993-AC96-63A3242CAF96}"/>
              </a:ext>
            </a:extLst>
          </p:cNvPr>
          <p:cNvSpPr>
            <a:spLocks noGrp="1"/>
          </p:cNvSpPr>
          <p:nvPr>
            <p:ph sz="half" idx="1"/>
          </p:nvPr>
        </p:nvSpPr>
        <p:spPr>
          <a:xfrm>
            <a:off x="451612" y="1792224"/>
            <a:ext cx="6168643" cy="4096512"/>
          </a:xfrm>
        </p:spPr>
        <p:txBody>
          <a:bodyPr/>
          <a:lstStyle/>
          <a:p>
            <a:pPr algn="l"/>
            <a:r>
              <a:rPr lang="en-US" altLang="zh-CN" b="0" i="0" dirty="0">
                <a:effectLst/>
                <a:latin typeface="Times New Roman" panose="02020603050405020304" pitchFamily="18" charset="0"/>
                <a:cs typeface="Times New Roman" panose="02020603050405020304" pitchFamily="18" charset="0"/>
              </a:rPr>
              <a:t>First, enumerate all frequent 1st- and 2nd-order subgraphs. Then, iterate over them as the source of the algorithm.</a:t>
            </a:r>
          </a:p>
          <a:p>
            <a:pPr algn="l"/>
            <a:r>
              <a:rPr lang="en-US" altLang="zh-CN" b="0" i="0" dirty="0">
                <a:effectLst/>
                <a:latin typeface="Times New Roman" panose="02020603050405020304" pitchFamily="18" charset="0"/>
                <a:cs typeface="Times New Roman" panose="02020603050405020304" pitchFamily="18" charset="0"/>
              </a:rPr>
              <a:t>In each iteration, first generate </a:t>
            </a:r>
            <a:r>
              <a:rPr lang="en-US" altLang="zh-CN" b="0" i="0" u="none" strike="noStrike" dirty="0">
                <a:effectLst/>
                <a:latin typeface="Times New Roman" panose="02020603050405020304" pitchFamily="18" charset="0"/>
                <a:cs typeface="Times New Roman" panose="02020603050405020304" pitchFamily="18" charset="0"/>
              </a:rPr>
              <a:t>candidate subgraphs</a:t>
            </a:r>
            <a:r>
              <a:rPr lang="en-US" altLang="zh-CN" b="0" i="0" dirty="0">
                <a:effectLst/>
                <a:latin typeface="Times New Roman" panose="02020603050405020304" pitchFamily="18" charset="0"/>
                <a:cs typeface="Times New Roman" panose="02020603050405020304" pitchFamily="18" charset="0"/>
              </a:rPr>
              <a:t> with one more edge than the frequent subgraphs obtained in the previous iteration. </a:t>
            </a:r>
          </a:p>
          <a:p>
            <a:pPr algn="l"/>
            <a:r>
              <a:rPr lang="en-US" altLang="zh-CN" b="0" i="0" dirty="0">
                <a:effectLst/>
                <a:latin typeface="Times New Roman" panose="02020603050405020304" pitchFamily="18" charset="0"/>
                <a:cs typeface="Times New Roman" panose="02020603050405020304" pitchFamily="18" charset="0"/>
              </a:rPr>
              <a:t>Then, calculate the frequency of each candidate subgraph, exclude those that do not meet the threshold, and add the subgraphs that meet the threshold to the frequent subgraph set.</a:t>
            </a: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422CEBF8-2EF7-DBA8-2025-1C5587D6F862}"/>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Algorithm for Frequent Subgraph</a:t>
            </a:r>
            <a:endParaRPr lang="zh-CN" altLang="en-US" dirty="0"/>
          </a:p>
        </p:txBody>
      </p:sp>
      <p:pic>
        <p:nvPicPr>
          <p:cNvPr id="6" name="图片 5">
            <a:extLst>
              <a:ext uri="{FF2B5EF4-FFF2-40B4-BE49-F238E27FC236}">
                <a16:creationId xmlns:a16="http://schemas.microsoft.com/office/drawing/2014/main" id="{A049A47F-AC35-0842-1641-32FB6B6FD2FF}"/>
              </a:ext>
            </a:extLst>
          </p:cNvPr>
          <p:cNvPicPr>
            <a:picLocks noChangeAspect="1"/>
          </p:cNvPicPr>
          <p:nvPr/>
        </p:nvPicPr>
        <p:blipFill>
          <a:blip r:embed="rId2"/>
          <a:stretch>
            <a:fillRect/>
          </a:stretch>
        </p:blipFill>
        <p:spPr>
          <a:xfrm>
            <a:off x="6620255" y="2011680"/>
            <a:ext cx="5307411" cy="2834640"/>
          </a:xfrm>
          <a:prstGeom prst="rect">
            <a:avLst/>
          </a:prstGeom>
        </p:spPr>
      </p:pic>
    </p:spTree>
    <p:extLst>
      <p:ext uri="{BB962C8B-B14F-4D97-AF65-F5344CB8AC3E}">
        <p14:creationId xmlns:p14="http://schemas.microsoft.com/office/powerpoint/2010/main" val="91618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4624" y="3133061"/>
            <a:ext cx="8796669" cy="451884"/>
          </a:xfrm>
        </p:spPr>
        <p:txBody>
          <a:bodyPr>
            <a:noAutofit/>
          </a:bodyPr>
          <a:lstStyle/>
          <a:p>
            <a:pPr algn="ctr"/>
            <a:r>
              <a:rPr lang="en-US" altLang="zh-CN" sz="2800" dirty="0">
                <a:latin typeface="Times New Roman" panose="02020603050405020304" pitchFamily="18" charset="0"/>
                <a:cs typeface="Times New Roman" panose="02020603050405020304" pitchFamily="18" charset="0"/>
              </a:rPr>
              <a:t>VF2 </a:t>
            </a:r>
            <a:br>
              <a:rPr lang="en-US" altLang="zh-CN" sz="2000" dirty="0">
                <a:latin typeface="Times New Roman" panose="02020603050405020304" pitchFamily="18" charset="0"/>
                <a:cs typeface="Times New Roman" panose="02020603050405020304" pitchFamily="18" charset="0"/>
              </a:rPr>
            </a:br>
            <a:r>
              <a:rPr lang="en-US" altLang="zh-CN" sz="2000" i="0" dirty="0">
                <a:effectLst/>
                <a:latin typeface="Times New Roman" panose="02020603050405020304" pitchFamily="18" charset="0"/>
                <a:cs typeface="Times New Roman" panose="02020603050405020304" pitchFamily="18" charset="0"/>
              </a:rPr>
              <a:t>A (Sub)Graph Isomorphism Algorithm for Matching Large Graphs</a:t>
            </a:r>
            <a:endParaRPr lang="zh-CN" altLang="en-US" sz="2000" dirty="0"/>
          </a:p>
        </p:txBody>
      </p:sp>
    </p:spTree>
    <p:extLst>
      <p:ext uri="{BB962C8B-B14F-4D97-AF65-F5344CB8AC3E}">
        <p14:creationId xmlns:p14="http://schemas.microsoft.com/office/powerpoint/2010/main" val="4094146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B7F2657-6693-7CC0-3B82-F84DE4284575}"/>
              </a:ext>
            </a:extLst>
          </p:cNvPr>
          <p:cNvSpPr>
            <a:spLocks noGrp="1"/>
          </p:cNvSpPr>
          <p:nvPr>
            <p:ph type="title"/>
          </p:nvPr>
        </p:nvSpPr>
        <p:spPr>
          <a:xfrm>
            <a:off x="506476" y="107696"/>
            <a:ext cx="10795000" cy="898144"/>
          </a:xfrm>
        </p:spPr>
        <p:txBody>
          <a:bodyPr/>
          <a:lstStyle/>
          <a:p>
            <a:r>
              <a:rPr lang="en-US" altLang="zh-CN" b="1" dirty="0">
                <a:latin typeface="Times New Roman" panose="02020603050405020304" pitchFamily="18" charset="0"/>
                <a:cs typeface="Times New Roman" panose="02020603050405020304" pitchFamily="18" charset="0"/>
              </a:rPr>
              <a:t>Algorithm for Candidate Generation</a:t>
            </a:r>
            <a:endParaRPr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77A9E4B-B278-D46D-406E-E0904C46393C}"/>
                  </a:ext>
                </a:extLst>
              </p:cNvPr>
              <p:cNvSpPr txBox="1"/>
              <p:nvPr/>
            </p:nvSpPr>
            <p:spPr>
              <a:xfrm>
                <a:off x="340614" y="1152144"/>
                <a:ext cx="6398514" cy="5078313"/>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r>
                      <a:rPr lang="zh-CN" altLang="en-US" i="1" dirty="0" smtClean="0">
                        <a:latin typeface="Cambria Math" panose="02040503050406030204" pitchFamily="18" charset="0"/>
                      </a:rPr>
                      <m:t>𝐷</m:t>
                    </m:r>
                  </m:oMath>
                </a14:m>
                <a:r>
                  <a:rPr lang="zh-CN" altLang="en-US" dirty="0">
                    <a:latin typeface="Times New Roman" panose="02020603050405020304" pitchFamily="18" charset="0"/>
                    <a:cs typeface="Times New Roman" panose="02020603050405020304" pitchFamily="18" charset="0"/>
                  </a:rPr>
                  <a:t>: graph dataset</a:t>
                </a:r>
              </a:p>
              <a:p>
                <a:pPr marL="285750" indent="-285750">
                  <a:buFont typeface="Arial" panose="020B0604020202020204" pitchFamily="34" charset="0"/>
                  <a:buChar char="•"/>
                </a:pPr>
                <a14:m>
                  <m:oMath xmlns:m="http://schemas.openxmlformats.org/officeDocument/2006/math">
                    <m:r>
                      <a:rPr lang="zh-CN" altLang="en-US" i="1" dirty="0" smtClean="0">
                        <a:latin typeface="Cambria Math" panose="02040503050406030204" pitchFamily="18" charset="0"/>
                      </a:rPr>
                      <m:t>𝑡</m:t>
                    </m:r>
                  </m:oMath>
                </a14:m>
                <a:r>
                  <a:rPr lang="zh-CN" altLang="en-US" dirty="0">
                    <a:latin typeface="Times New Roman" panose="02020603050405020304" pitchFamily="18" charset="0"/>
                    <a:cs typeface="Times New Roman" panose="02020603050405020304" pitchFamily="18" charset="0"/>
                  </a:rPr>
                  <a:t>: a graph data in the dataset</a:t>
                </a:r>
              </a:p>
              <a:p>
                <a:pPr marL="285750" indent="-285750">
                  <a:buFont typeface="Arial" panose="020B0604020202020204" pitchFamily="34" charset="0"/>
                  <a:buChar char="•"/>
                </a:pPr>
                <a14:m>
                  <m:oMath xmlns:m="http://schemas.openxmlformats.org/officeDocument/2006/math">
                    <m:r>
                      <a:rPr lang="zh-CN" altLang="en-US" i="1" dirty="0" smtClean="0">
                        <a:latin typeface="Cambria Math" panose="02040503050406030204" pitchFamily="18" charset="0"/>
                      </a:rPr>
                      <m:t>𝑘</m:t>
                    </m:r>
                    <m:r>
                      <a:rPr lang="zh-CN" altLang="en-US" i="1" dirty="0" smtClean="0">
                        <a:latin typeface="Cambria Math" panose="02040503050406030204" pitchFamily="18" charset="0"/>
                      </a:rPr>
                      <m:t>−</m:t>
                    </m:r>
                    <m:r>
                      <a:rPr lang="zh-CN" altLang="en-US" i="1" dirty="0" smtClean="0">
                        <a:latin typeface="Cambria Math" panose="02040503050406030204" pitchFamily="18" charset="0"/>
                      </a:rPr>
                      <m:t>𝑠𝑢𝑏𝑔𝑟𝑎𝑝h</m:t>
                    </m:r>
                  </m:oMath>
                </a14:m>
                <a:r>
                  <a:rPr lang="zh-CN" altLang="en-US" dirty="0">
                    <a:latin typeface="Times New Roman" panose="02020603050405020304" pitchFamily="18" charset="0"/>
                    <a:cs typeface="Times New Roman" panose="02020603050405020304" pitchFamily="18" charset="0"/>
                  </a:rPr>
                  <a:t>: a (sub)graph with k edges</a:t>
                </a:r>
              </a:p>
              <a:p>
                <a:pPr marL="285750" indent="-285750">
                  <a:buFont typeface="Arial" panose="020B0604020202020204" pitchFamily="34" charset="0"/>
                  <a:buChar char="•"/>
                </a:pP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𝑔</m:t>
                        </m:r>
                      </m:e>
                      <m:sub>
                        <m:r>
                          <a:rPr lang="zh-CN" altLang="en-US" i="1" dirty="0" smtClean="0">
                            <a:latin typeface="Cambria Math" panose="02040503050406030204" pitchFamily="18" charset="0"/>
                          </a:rPr>
                          <m:t>𝑘</m:t>
                        </m:r>
                      </m:sub>
                    </m:sSub>
                  </m:oMath>
                </a14:m>
                <a:r>
                  <a:rPr lang="zh-CN" altLang="en-US" dirty="0">
                    <a:latin typeface="Times New Roman" panose="02020603050405020304" pitchFamily="18" charset="0"/>
                    <a:cs typeface="Times New Roman" panose="02020603050405020304" pitchFamily="18" charset="0"/>
                  </a:rPr>
                  <a:t>: k-order subgraph</a:t>
                </a:r>
              </a:p>
              <a:p>
                <a:pPr marL="285750" indent="-285750">
                  <a:buFont typeface="Arial" panose="020B0604020202020204" pitchFamily="34" charset="0"/>
                  <a:buChar char="•"/>
                </a:pP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𝐶</m:t>
                        </m:r>
                      </m:e>
                      <m:sub>
                        <m:r>
                          <a:rPr lang="zh-CN" altLang="en-US" i="1" dirty="0" smtClean="0">
                            <a:latin typeface="Cambria Math" panose="02040503050406030204" pitchFamily="18" charset="0"/>
                          </a:rPr>
                          <m:t>𝑘</m:t>
                        </m:r>
                      </m:sub>
                    </m:sSub>
                  </m:oMath>
                </a14:m>
                <a:r>
                  <a:rPr lang="zh-CN" altLang="en-US" dirty="0">
                    <a:latin typeface="Times New Roman" panose="02020603050405020304" pitchFamily="18" charset="0"/>
                    <a:cs typeface="Times New Roman" panose="02020603050405020304" pitchFamily="18" charset="0"/>
                  </a:rPr>
                  <a:t>: candidate set with k edges</a:t>
                </a:r>
              </a:p>
              <a:p>
                <a:pPr marL="285750" indent="-285750">
                  <a:buFont typeface="Arial" panose="020B0604020202020204" pitchFamily="34" charset="0"/>
                  <a:buChar char="•"/>
                </a:pP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𝐹</m:t>
                        </m:r>
                      </m:e>
                      <m:sub>
                        <m:r>
                          <a:rPr lang="zh-CN" altLang="en-US" i="1" dirty="0" smtClean="0">
                            <a:latin typeface="Cambria Math" panose="02040503050406030204" pitchFamily="18" charset="0"/>
                          </a:rPr>
                          <m:t>𝑘</m:t>
                        </m:r>
                      </m:sub>
                    </m:sSub>
                  </m:oMath>
                </a14:m>
                <a:r>
                  <a:rPr lang="zh-CN" altLang="en-US" dirty="0">
                    <a:latin typeface="Times New Roman" panose="02020603050405020304" pitchFamily="18" charset="0"/>
                    <a:cs typeface="Times New Roman" panose="02020603050405020304" pitchFamily="18" charset="0"/>
                  </a:rPr>
                  <a:t>: frequent subgraph with k edges</a:t>
                </a:r>
              </a:p>
              <a:p>
                <a:pPr marL="285750" indent="-285750">
                  <a:buFont typeface="Arial" panose="020B0604020202020204" pitchFamily="34" charset="0"/>
                  <a:buChar char="•"/>
                </a:pPr>
                <a14:m>
                  <m:oMath xmlns:m="http://schemas.openxmlformats.org/officeDocument/2006/math">
                    <m:r>
                      <a:rPr lang="zh-CN" altLang="en-US" i="1" dirty="0" smtClean="0">
                        <a:latin typeface="Cambria Math" panose="02040503050406030204" pitchFamily="18" charset="0"/>
                      </a:rPr>
                      <m:t>𝑓𝑠𝑔</m:t>
                    </m:r>
                    <m:r>
                      <a:rPr lang="zh-CN" altLang="en-US" i="1" dirty="0" smtClean="0">
                        <a:latin typeface="Cambria Math" panose="02040503050406030204" pitchFamily="18" charset="0"/>
                      </a:rPr>
                      <m:t>−</m:t>
                    </m:r>
                    <m:r>
                      <a:rPr lang="zh-CN" altLang="en-US" i="1" dirty="0" smtClean="0">
                        <a:latin typeface="Cambria Math" panose="02040503050406030204" pitchFamily="18" charset="0"/>
                      </a:rPr>
                      <m:t>𝑔𝑒𝑛</m:t>
                    </m:r>
                    <m:d>
                      <m:dPr>
                        <m:ctrlPr>
                          <a:rPr lang="zh-CN" altLang="en-US" i="1" dirty="0" smtClean="0">
                            <a:latin typeface="Cambria Math" panose="02040503050406030204" pitchFamily="18" charset="0"/>
                          </a:rPr>
                        </m:ctrlPr>
                      </m:dPr>
                      <m:e>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𝐹</m:t>
                            </m:r>
                          </m:e>
                          <m:sub>
                            <m:r>
                              <a:rPr lang="zh-CN" altLang="en-US" i="1" dirty="0" smtClean="0">
                                <a:latin typeface="Cambria Math" panose="02040503050406030204" pitchFamily="18" charset="0"/>
                              </a:rPr>
                              <m:t>𝑘</m:t>
                            </m:r>
                          </m:sub>
                        </m:sSub>
                      </m:e>
                    </m:d>
                  </m:oMath>
                </a14:m>
                <a:r>
                  <a:rPr lang="zh-CN" altLang="en-US" dirty="0">
                    <a:latin typeface="Times New Roman" panose="02020603050405020304" pitchFamily="18" charset="0"/>
                    <a:cs typeface="Times New Roman" panose="02020603050405020304" pitchFamily="18" charset="0"/>
                  </a:rPr>
                  <a:t>: algorithm to generate candidate set </a:t>
                </a:r>
                <a14:m>
                  <m:oMath xmlns:m="http://schemas.openxmlformats.org/officeDocument/2006/math">
                    <m:sSub>
                      <m:sSubPr>
                        <m:ctrlPr>
                          <a:rPr lang="zh-CN" altLang="en-US" i="1" dirty="0" smtClean="0">
                            <a:latin typeface="Cambria Math" panose="02040503050406030204" pitchFamily="18" charset="0"/>
                            <a:cs typeface="Times New Roman" panose="02020603050405020304" pitchFamily="18" charset="0"/>
                          </a:rPr>
                        </m:ctrlPr>
                      </m:sSubPr>
                      <m:e>
                        <m:r>
                          <a:rPr lang="zh-CN" altLang="en-US" i="1" dirty="0" smtClean="0">
                            <a:latin typeface="Cambria Math" panose="02040503050406030204" pitchFamily="18" charset="0"/>
                            <a:cs typeface="Times New Roman" panose="02020603050405020304" pitchFamily="18" charset="0"/>
                          </a:rPr>
                          <m:t>𝐶</m:t>
                        </m:r>
                      </m:e>
                      <m:sub>
                        <m:r>
                          <a:rPr lang="zh-CN" altLang="en-US" i="1" dirty="0" smtClean="0">
                            <a:latin typeface="Cambria Math" panose="02040503050406030204" pitchFamily="18" charset="0"/>
                            <a:cs typeface="Times New Roman" panose="02020603050405020304" pitchFamily="18" charset="0"/>
                          </a:rPr>
                          <m:t>𝑘</m:t>
                        </m:r>
                      </m:sub>
                    </m:sSub>
                  </m:oMath>
                </a14:m>
                <a:r>
                  <a:rPr lang="zh-CN" altLang="en-US" dirty="0">
                    <a:latin typeface="Times New Roman" panose="02020603050405020304" pitchFamily="18" charset="0"/>
                    <a:cs typeface="Times New Roman" panose="02020603050405020304" pitchFamily="18" charset="0"/>
                  </a:rPr>
                  <a:t> for frequent subgraph</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 </m:t>
                    </m:r>
                    <m:sSub>
                      <m:sSubPr>
                        <m:ctrlPr>
                          <a:rPr lang="zh-CN" altLang="en-US" i="1" dirty="0" smtClean="0">
                            <a:latin typeface="Cambria Math" panose="02040503050406030204" pitchFamily="18" charset="0"/>
                            <a:cs typeface="Times New Roman" panose="02020603050405020304" pitchFamily="18" charset="0"/>
                          </a:rPr>
                        </m:ctrlPr>
                      </m:sSubPr>
                      <m:e>
                        <m:r>
                          <a:rPr lang="zh-CN" altLang="en-US" i="1" dirty="0" smtClean="0">
                            <a:latin typeface="Cambria Math" panose="02040503050406030204" pitchFamily="18" charset="0"/>
                            <a:cs typeface="Times New Roman" panose="02020603050405020304" pitchFamily="18" charset="0"/>
                          </a:rPr>
                          <m:t>𝐹</m:t>
                        </m:r>
                      </m:e>
                      <m:sub>
                        <m:r>
                          <a:rPr lang="zh-CN" altLang="en-US" i="1" dirty="0" smtClean="0">
                            <a:latin typeface="Cambria Math" panose="02040503050406030204" pitchFamily="18" charset="0"/>
                            <a:cs typeface="Times New Roman" panose="02020603050405020304" pitchFamily="18" charset="0"/>
                          </a:rPr>
                          <m:t>𝑘</m:t>
                        </m:r>
                      </m:sub>
                    </m:sSub>
                  </m:oMath>
                </a14:m>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Pseudocode for </a:t>
                </a:r>
                <a14:m>
                  <m:oMath xmlns:m="http://schemas.openxmlformats.org/officeDocument/2006/math">
                    <m:r>
                      <a:rPr lang="zh-CN" altLang="en-US" i="1" dirty="0" smtClean="0">
                        <a:latin typeface="Cambria Math" panose="02040503050406030204" pitchFamily="18" charset="0"/>
                      </a:rPr>
                      <m:t>𝑓𝑠𝑔</m:t>
                    </m:r>
                    <m:r>
                      <a:rPr lang="zh-CN" altLang="en-US" i="1" dirty="0" smtClean="0">
                        <a:latin typeface="Cambria Math" panose="02040503050406030204" pitchFamily="18" charset="0"/>
                      </a:rPr>
                      <m:t>−</m:t>
                    </m:r>
                    <m:r>
                      <a:rPr lang="zh-CN" altLang="en-US" i="1" dirty="0" smtClean="0">
                        <a:latin typeface="Cambria Math" panose="02040503050406030204" pitchFamily="18" charset="0"/>
                      </a:rPr>
                      <m:t>𝑔𝑒𝑛</m:t>
                    </m:r>
                  </m:oMath>
                </a14:m>
                <a:r>
                  <a:rPr lang="zh-CN" altLang="en-US"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𝐹</m:t>
                        </m:r>
                      </m:e>
                      <m:sub>
                        <m:r>
                          <a:rPr lang="zh-CN" altLang="en-US" i="1" dirty="0" smtClean="0">
                            <a:latin typeface="Cambria Math" panose="02040503050406030204" pitchFamily="18" charset="0"/>
                          </a:rPr>
                          <m:t>𝑘</m:t>
                        </m:r>
                      </m:sub>
                    </m:sSub>
                  </m:oMath>
                </a14:m>
                <a:r>
                  <a:rPr lang="zh-CN" altLang="en-US"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1. Initialize an empty candidate set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𝐶</m:t>
                        </m:r>
                      </m:e>
                      <m:sub>
                        <m:r>
                          <a:rPr lang="zh-CN" altLang="en-US" i="1" dirty="0" smtClean="0">
                            <a:latin typeface="Cambria Math" panose="02040503050406030204" pitchFamily="18" charset="0"/>
                          </a:rPr>
                          <m:t>𝑘</m:t>
                        </m:r>
                      </m:sub>
                    </m:sSub>
                  </m:oMath>
                </a14:m>
                <a:r>
                  <a:rPr lang="zh-CN" altLang="en-US"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2. For each frequent subgraph g in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𝐹</m:t>
                        </m:r>
                      </m:e>
                      <m:sub>
                        <m:r>
                          <a:rPr lang="zh-CN" altLang="en-US" i="1" dirty="0" smtClean="0">
                            <a:latin typeface="Cambria Math" panose="02040503050406030204" pitchFamily="18" charset="0"/>
                          </a:rPr>
                          <m:t>𝑘</m:t>
                        </m:r>
                      </m:sub>
                    </m:sSub>
                  </m:oMath>
                </a14:m>
                <a:r>
                  <a:rPr lang="zh-CN" altLang="en-US" dirty="0">
                    <a:latin typeface="Times New Roman" panose="02020603050405020304" pitchFamily="18" charset="0"/>
                    <a:cs typeface="Times New Roman" panose="02020603050405020304" pitchFamily="18" charset="0"/>
                  </a:rPr>
                  <a:t>, do:</a:t>
                </a:r>
              </a:p>
              <a:p>
                <a:pPr lvl="1"/>
                <a:r>
                  <a:rPr lang="zh-CN" altLang="en-US" dirty="0">
                    <a:latin typeface="Times New Roman" panose="02020603050405020304" pitchFamily="18" charset="0"/>
                    <a:cs typeface="Times New Roman" panose="02020603050405020304" pitchFamily="18" charset="0"/>
                  </a:rPr>
                  <a:t>    a. For each vertex v in g, add all edges connecting v to vertices outside of g to form a set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𝐸</m:t>
                        </m:r>
                      </m:e>
                      <m:sub>
                        <m:r>
                          <a:rPr lang="zh-CN" altLang="en-US" i="1" dirty="0" smtClean="0">
                            <a:latin typeface="Cambria Math" panose="02040503050406030204" pitchFamily="18" charset="0"/>
                          </a:rPr>
                          <m:t>𝑣</m:t>
                        </m:r>
                      </m:sub>
                    </m:sSub>
                  </m:oMath>
                </a14:m>
                <a:r>
                  <a:rPr lang="zh-CN" altLang="en-US"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    b. For each pair of vertices u and v in g, add all edges between u and v to form a set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𝐸</m:t>
                        </m:r>
                      </m:e>
                      <m:sub>
                        <m:r>
                          <a:rPr lang="zh-CN" altLang="en-US" i="1" dirty="0" smtClean="0">
                            <a:latin typeface="Cambria Math" panose="02040503050406030204" pitchFamily="18" charset="0"/>
                          </a:rPr>
                          <m:t>𝑢𝑣</m:t>
                        </m:r>
                      </m:sub>
                    </m:sSub>
                    <m:r>
                      <a:rPr lang="zh-CN" altLang="en-US" i="1" dirty="0" smtClean="0">
                        <a:latin typeface="Cambria Math" panose="02040503050406030204" pitchFamily="18" charset="0"/>
                      </a:rPr>
                      <m:t>.</m:t>
                    </m:r>
                  </m:oMath>
                </a14:m>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    c. For each edge e in </a:t>
                </a:r>
                <a14:m>
                  <m:oMath xmlns:m="http://schemas.openxmlformats.org/officeDocument/2006/math">
                    <m:sSub>
                      <m:sSubPr>
                        <m:ctrlPr>
                          <a:rPr lang="zh-CN" altLang="en-US" i="1" dirty="0" smtClean="0">
                            <a:latin typeface="Cambria Math" panose="02040503050406030204" pitchFamily="18" charset="0"/>
                            <a:cs typeface="Times New Roman" panose="02020603050405020304" pitchFamily="18" charset="0"/>
                          </a:rPr>
                        </m:ctrlPr>
                      </m:sSubPr>
                      <m:e>
                        <m:r>
                          <a:rPr lang="zh-CN" altLang="en-US" i="1" dirty="0" smtClean="0">
                            <a:latin typeface="Cambria Math" panose="02040503050406030204" pitchFamily="18" charset="0"/>
                            <a:cs typeface="Times New Roman" panose="02020603050405020304" pitchFamily="18" charset="0"/>
                          </a:rPr>
                          <m:t>𝐸</m:t>
                        </m:r>
                      </m:e>
                      <m:sub>
                        <m:r>
                          <a:rPr lang="zh-CN" altLang="en-US" i="1" dirty="0" smtClean="0">
                            <a:latin typeface="Cambria Math" panose="02040503050406030204" pitchFamily="18" charset="0"/>
                            <a:cs typeface="Times New Roman" panose="02020603050405020304" pitchFamily="18" charset="0"/>
                          </a:rPr>
                          <m:t>𝑣</m:t>
                        </m:r>
                      </m:sub>
                    </m:sSub>
                    <m:r>
                      <a:rPr lang="zh-CN" altLang="en-US" i="1" dirty="0" smtClean="0">
                        <a:latin typeface="Cambria Math" panose="02040503050406030204" pitchFamily="18" charset="0"/>
                        <a:cs typeface="Times New Roman" panose="02020603050405020304" pitchFamily="18" charset="0"/>
                      </a:rPr>
                      <m:t>𝑜𝑟</m:t>
                    </m:r>
                    <m:r>
                      <a:rPr lang="zh-CN" altLang="en-US" i="1" dirty="0" smtClean="0">
                        <a:latin typeface="Cambria Math" panose="02040503050406030204" pitchFamily="18" charset="0"/>
                        <a:cs typeface="Times New Roman" panose="02020603050405020304" pitchFamily="18" charset="0"/>
                      </a:rPr>
                      <m:t> </m:t>
                    </m:r>
                    <m:sSub>
                      <m:sSubPr>
                        <m:ctrlPr>
                          <a:rPr lang="zh-CN" altLang="en-US" i="1" dirty="0" smtClean="0">
                            <a:latin typeface="Cambria Math" panose="02040503050406030204" pitchFamily="18" charset="0"/>
                            <a:cs typeface="Times New Roman" panose="02020603050405020304" pitchFamily="18" charset="0"/>
                          </a:rPr>
                        </m:ctrlPr>
                      </m:sSubPr>
                      <m:e>
                        <m:r>
                          <a:rPr lang="zh-CN" altLang="en-US" i="1" dirty="0" smtClean="0">
                            <a:latin typeface="Cambria Math" panose="02040503050406030204" pitchFamily="18" charset="0"/>
                            <a:cs typeface="Times New Roman" panose="02020603050405020304" pitchFamily="18" charset="0"/>
                          </a:rPr>
                          <m:t>𝐸</m:t>
                        </m:r>
                      </m:e>
                      <m:sub>
                        <m:r>
                          <a:rPr lang="zh-CN" altLang="en-US" i="1" dirty="0" smtClean="0">
                            <a:latin typeface="Cambria Math" panose="02040503050406030204" pitchFamily="18" charset="0"/>
                            <a:cs typeface="Times New Roman" panose="02020603050405020304" pitchFamily="18" charset="0"/>
                          </a:rPr>
                          <m:t>𝑢𝑣</m:t>
                        </m:r>
                      </m:sub>
                    </m:sSub>
                  </m:oMath>
                </a14:m>
                <a:r>
                  <a:rPr lang="zh-CN" altLang="en-US" dirty="0">
                    <a:latin typeface="Times New Roman" panose="02020603050405020304" pitchFamily="18" charset="0"/>
                    <a:cs typeface="Times New Roman" panose="02020603050405020304" pitchFamily="18" charset="0"/>
                  </a:rPr>
                  <a:t>, add g with e to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𝐶</m:t>
                        </m:r>
                      </m:e>
                      <m:sub>
                        <m:r>
                          <a:rPr lang="zh-CN" altLang="en-US" i="1" dirty="0" smtClean="0">
                            <a:latin typeface="Cambria Math" panose="02040503050406030204" pitchFamily="18" charset="0"/>
                          </a:rPr>
                          <m:t>𝑘</m:t>
                        </m:r>
                      </m:sub>
                    </m:sSub>
                    <m:r>
                      <a:rPr lang="zh-CN" altLang="en-US" i="1" dirty="0" smtClean="0">
                        <a:latin typeface="Cambria Math" panose="02040503050406030204" pitchFamily="18" charset="0"/>
                      </a:rPr>
                      <m:t>.</m:t>
                    </m:r>
                  </m:oMath>
                </a14:m>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3. Return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𝐶</m:t>
                        </m:r>
                      </m:e>
                      <m:sub>
                        <m:r>
                          <a:rPr lang="zh-CN" altLang="en-US" i="1" dirty="0" smtClean="0">
                            <a:latin typeface="Cambria Math" panose="02040503050406030204" pitchFamily="18" charset="0"/>
                          </a:rPr>
                          <m:t>𝑘</m:t>
                        </m:r>
                      </m:sub>
                    </m:sSub>
                  </m:oMath>
                </a14:m>
                <a:r>
                  <a:rPr lang="zh-CN" altLang="en-US" dirty="0">
                    <a:latin typeface="Times New Roman" panose="02020603050405020304" pitchFamily="18" charset="0"/>
                    <a:cs typeface="Times New Roman" panose="02020603050405020304" pitchFamily="18" charset="0"/>
                  </a:rPr>
                  <a:t>.</a:t>
                </a:r>
              </a:p>
            </p:txBody>
          </p:sp>
        </mc:Choice>
        <mc:Fallback>
          <p:sp>
            <p:nvSpPr>
              <p:cNvPr id="5" name="文本框 4">
                <a:extLst>
                  <a:ext uri="{FF2B5EF4-FFF2-40B4-BE49-F238E27FC236}">
                    <a16:creationId xmlns:a16="http://schemas.microsoft.com/office/drawing/2014/main" id="{077A9E4B-B278-D46D-406E-E0904C46393C}"/>
                  </a:ext>
                </a:extLst>
              </p:cNvPr>
              <p:cNvSpPr txBox="1">
                <a:spLocks noRot="1" noChangeAspect="1" noMove="1" noResize="1" noEditPoints="1" noAdjustHandles="1" noChangeArrowheads="1" noChangeShapeType="1" noTextEdit="1"/>
              </p:cNvSpPr>
              <p:nvPr/>
            </p:nvSpPr>
            <p:spPr>
              <a:xfrm>
                <a:off x="340614" y="1152144"/>
                <a:ext cx="6398514" cy="5078313"/>
              </a:xfrm>
              <a:prstGeom prst="rect">
                <a:avLst/>
              </a:prstGeom>
              <a:blipFill>
                <a:blip r:embed="rId2"/>
                <a:stretch>
                  <a:fillRect l="-857" t="-600" b="-96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BF5061B-31DE-E5E8-858A-371FD0F4AECB}"/>
              </a:ext>
            </a:extLst>
          </p:cNvPr>
          <p:cNvPicPr>
            <a:picLocks noChangeAspect="1"/>
          </p:cNvPicPr>
          <p:nvPr/>
        </p:nvPicPr>
        <p:blipFill>
          <a:blip r:embed="rId3"/>
          <a:stretch>
            <a:fillRect/>
          </a:stretch>
        </p:blipFill>
        <p:spPr>
          <a:xfrm>
            <a:off x="6739128" y="1660334"/>
            <a:ext cx="5234236" cy="3844354"/>
          </a:xfrm>
          <a:prstGeom prst="rect">
            <a:avLst/>
          </a:prstGeom>
        </p:spPr>
      </p:pic>
    </p:spTree>
    <p:extLst>
      <p:ext uri="{BB962C8B-B14F-4D97-AF65-F5344CB8AC3E}">
        <p14:creationId xmlns:p14="http://schemas.microsoft.com/office/powerpoint/2010/main" val="312105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4624" y="2670629"/>
            <a:ext cx="8796669" cy="914316"/>
          </a:xfrm>
        </p:spPr>
        <p:txBody>
          <a:bodyPr>
            <a:noAutofit/>
          </a:bodyPr>
          <a:lstStyle/>
          <a:p>
            <a:pPr algn="ctr"/>
            <a:r>
              <a:rPr lang="en-US" altLang="zh-CN" sz="3200" dirty="0" err="1">
                <a:latin typeface="Times New Roman" panose="02020603050405020304" pitchFamily="18" charset="0"/>
                <a:cs typeface="Times New Roman" panose="02020603050405020304" pitchFamily="18" charset="0"/>
              </a:rPr>
              <a:t>gSpan</a:t>
            </a:r>
            <a:r>
              <a:rPr lang="en-US" altLang="zh-CN" sz="32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endParaRPr lang="zh-CN" altLang="en-US" sz="2000" dirty="0"/>
          </a:p>
        </p:txBody>
      </p:sp>
    </p:spTree>
    <p:extLst>
      <p:ext uri="{BB962C8B-B14F-4D97-AF65-F5344CB8AC3E}">
        <p14:creationId xmlns:p14="http://schemas.microsoft.com/office/powerpoint/2010/main" val="1752119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BA22C45-2A0F-27DF-4EDE-C4DC1B64873F}"/>
              </a:ext>
            </a:extLst>
          </p:cNvPr>
          <p:cNvSpPr>
            <a:spLocks noGrp="1"/>
          </p:cNvSpPr>
          <p:nvPr>
            <p:ph type="title"/>
          </p:nvPr>
        </p:nvSpPr>
        <p:spPr/>
        <p:txBody>
          <a:bodyPr/>
          <a:lstStyle/>
          <a:p>
            <a:r>
              <a:rPr lang="zh-CN" altLang="en-US" sz="3600" b="1" dirty="0">
                <a:latin typeface="Times New Roman" panose="02020603050405020304" pitchFamily="18" charset="0"/>
                <a:cs typeface="Times New Roman" panose="02020603050405020304" pitchFamily="18" charset="0"/>
              </a:rPr>
              <a:t>Forward Edge and Backward Edge</a:t>
            </a:r>
            <a:endParaRPr lang="en-US" altLang="zh-CN" sz="3600"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174C1F54-6825-2BF6-0C38-9B69CC406BA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8155" y="1563180"/>
            <a:ext cx="4201699" cy="43989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F802AA0-6AFE-E26A-474E-520399887ADC}"/>
                  </a:ext>
                </a:extLst>
              </p:cNvPr>
              <p:cNvSpPr txBox="1"/>
              <p:nvPr/>
            </p:nvSpPr>
            <p:spPr>
              <a:xfrm>
                <a:off x="5399024" y="1365504"/>
                <a:ext cx="6094476" cy="4401205"/>
              </a:xfrm>
              <a:prstGeom prst="rect">
                <a:avLst/>
              </a:prstGeom>
              <a:noFill/>
            </p:spPr>
            <p:txBody>
              <a:bodyPr wrap="square">
                <a:spAutoFit/>
              </a:bodyPr>
              <a:lstStyle/>
              <a:p>
                <a:endParaRPr lang="zh-CN" altLang="en-US" sz="2400" b="1"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 </a:t>
                </a:r>
                <a:r>
                  <a:rPr lang="zh-CN" altLang="en-US" b="1" dirty="0">
                    <a:latin typeface="Times New Roman" panose="02020603050405020304" pitchFamily="18" charset="0"/>
                    <a:cs typeface="Times New Roman" panose="02020603050405020304" pitchFamily="18" charset="0"/>
                  </a:rPr>
                  <a:t>forward edge </a:t>
                </a:r>
                <a:r>
                  <a:rPr lang="zh-CN" altLang="en-US" dirty="0">
                    <a:latin typeface="Times New Roman" panose="02020603050405020304" pitchFamily="18" charset="0"/>
                    <a:cs typeface="Times New Roman" panose="02020603050405020304" pitchFamily="18" charset="0"/>
                  </a:rPr>
                  <a:t>is an edge that exists in the DFS tree.</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 </a:t>
                </a:r>
                <a:r>
                  <a:rPr lang="zh-CN" altLang="en-US" b="1" dirty="0">
                    <a:latin typeface="Times New Roman" panose="02020603050405020304" pitchFamily="18" charset="0"/>
                    <a:cs typeface="Times New Roman" panose="02020603050405020304" pitchFamily="18" charset="0"/>
                  </a:rPr>
                  <a:t>backward edge </a:t>
                </a:r>
                <a:r>
                  <a:rPr lang="zh-CN" altLang="en-US" dirty="0">
                    <a:latin typeface="Times New Roman" panose="02020603050405020304" pitchFamily="18" charset="0"/>
                    <a:cs typeface="Times New Roman" panose="02020603050405020304" pitchFamily="18" charset="0"/>
                  </a:rPr>
                  <a:t>is an edge that does not exist in the DFS tree.</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The nodes in the DFS tree are assigned values according to their order of generation by DFS subscripting, where </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𝒗</m:t>
                    </m:r>
                    <m:r>
                      <a:rPr lang="en-US" altLang="zh-CN" b="1" i="1" dirty="0" smtClean="0">
                        <a:latin typeface="Cambria Math" panose="02040503050406030204" pitchFamily="18" charset="0"/>
                        <a:cs typeface="Times New Roman" panose="02020603050405020304" pitchFamily="18" charset="0"/>
                      </a:rPr>
                      <m:t>𝟎</m:t>
                    </m:r>
                    <m:r>
                      <a:rPr lang="en-US" altLang="zh-CN" b="1"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is the root, and </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𝒗𝒏</m:t>
                    </m:r>
                    <m:r>
                      <a:rPr lang="en-US" altLang="zh-CN" b="1" i="1" dirty="0" smtClean="0">
                        <a:latin typeface="Cambria Math" panose="02040503050406030204" pitchFamily="18" charset="0"/>
                        <a:cs typeface="Times New Roman" panose="02020603050405020304" pitchFamily="18" charset="0"/>
                      </a:rPr>
                      <m:t>(</m:t>
                    </m:r>
                    <m:r>
                      <a:rPr lang="en-US" altLang="zh-CN" b="1" i="1" dirty="0" err="1" smtClean="0">
                        <a:latin typeface="Cambria Math" panose="02040503050406030204" pitchFamily="18" charset="0"/>
                        <a:cs typeface="Times New Roman" panose="02020603050405020304" pitchFamily="18" charset="0"/>
                      </a:rPr>
                      <m:t>𝒎𝒐𝒔𝒕𝒓𝒊𝒈𝒉𝒕</m:t>
                    </m:r>
                    <m:r>
                      <a:rPr lang="en-US" altLang="zh-CN" b="1" i="1" dirty="0" smtClean="0">
                        <a:latin typeface="Cambria Math" panose="02040503050406030204" pitchFamily="18" charset="0"/>
                        <a:cs typeface="Times New Roman" panose="02020603050405020304" pitchFamily="18" charset="0"/>
                      </a:rPr>
                      <m:t> </m:t>
                    </m:r>
                    <m:r>
                      <a:rPr lang="en-US" altLang="zh-CN" b="1" i="1" dirty="0" smtClean="0">
                        <a:latin typeface="Cambria Math" panose="02040503050406030204" pitchFamily="18" charset="0"/>
                        <a:cs typeface="Times New Roman" panose="02020603050405020304" pitchFamily="18" charset="0"/>
                      </a:rPr>
                      <m:t>𝒗𝒆𝒓𝒕𝒆𝒙</m:t>
                    </m:r>
                    <m:r>
                      <a:rPr lang="en-US" altLang="zh-CN" b="1"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is the </a:t>
                </a:r>
                <a:r>
                  <a:rPr lang="zh-CN" altLang="en-US" sz="2000" b="1" dirty="0">
                    <a:latin typeface="Times New Roman" panose="02020603050405020304" pitchFamily="18" charset="0"/>
                    <a:cs typeface="Times New Roman" panose="02020603050405020304" pitchFamily="18" charset="0"/>
                  </a:rPr>
                  <a:t>rightmost vertex.</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The path from </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𝒗</m:t>
                    </m:r>
                    <m:r>
                      <a:rPr lang="en-US" altLang="zh-CN" b="1" i="1" dirty="0" smtClean="0">
                        <a:latin typeface="Cambria Math" panose="02040503050406030204" pitchFamily="18" charset="0"/>
                        <a:cs typeface="Times New Roman" panose="02020603050405020304" pitchFamily="18" charset="0"/>
                      </a:rPr>
                      <m:t>𝟎</m:t>
                    </m:r>
                    <m:r>
                      <a:rPr lang="en-US" altLang="zh-CN"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to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𝒗𝒏</m:t>
                    </m:r>
                    <m:r>
                      <a:rPr lang="en-US" altLang="zh-CN" b="1" i="1" dirty="0">
                        <a:latin typeface="Cambria Math" panose="02040503050406030204" pitchFamily="18" charset="0"/>
                        <a:cs typeface="Times New Roman" panose="02020603050405020304" pitchFamily="18" charset="0"/>
                      </a:rPr>
                      <m:t>(</m:t>
                    </m:r>
                    <m:r>
                      <a:rPr lang="en-US" altLang="zh-CN" b="1" i="1" dirty="0" err="1">
                        <a:latin typeface="Cambria Math" panose="02040503050406030204" pitchFamily="18" charset="0"/>
                        <a:cs typeface="Times New Roman" panose="02020603050405020304" pitchFamily="18" charset="0"/>
                      </a:rPr>
                      <m:t>𝒎𝒐𝒔𝒕𝒓𝒊𝒈𝒉𝒕</m:t>
                    </m:r>
                    <m:r>
                      <a:rPr lang="en-US" altLang="zh-CN" b="1" i="1" dirty="0">
                        <a:latin typeface="Cambria Math" panose="02040503050406030204" pitchFamily="18" charset="0"/>
                        <a:cs typeface="Times New Roman" panose="02020603050405020304" pitchFamily="18" charset="0"/>
                      </a:rPr>
                      <m:t> </m:t>
                    </m:r>
                    <m:r>
                      <a:rPr lang="en-US" altLang="zh-CN" b="1" i="1" dirty="0">
                        <a:latin typeface="Cambria Math" panose="02040503050406030204" pitchFamily="18" charset="0"/>
                        <a:cs typeface="Times New Roman" panose="02020603050405020304" pitchFamily="18" charset="0"/>
                      </a:rPr>
                      <m:t>𝒗𝒆𝒓𝒕𝒆𝒙</m:t>
                    </m:r>
                    <m:r>
                      <a:rPr lang="en-US" altLang="zh-CN" b="1" i="1" dirty="0">
                        <a:latin typeface="Cambria Math" panose="02040503050406030204" pitchFamily="18" charset="0"/>
                        <a:cs typeface="Times New Roman" panose="02020603050405020304" pitchFamily="18" charset="0"/>
                      </a:rPr>
                      <m:t>) </m:t>
                    </m:r>
                  </m:oMath>
                </a14:m>
                <a:r>
                  <a:rPr lang="zh-CN" altLang="en-US"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based on DFS subscripting is called the </a:t>
                </a:r>
                <a:r>
                  <a:rPr lang="zh-CN" altLang="en-US" sz="2000" b="1" dirty="0">
                    <a:latin typeface="Times New Roman" panose="02020603050405020304" pitchFamily="18" charset="0"/>
                    <a:cs typeface="Times New Roman" panose="02020603050405020304" pitchFamily="18" charset="0"/>
                  </a:rPr>
                  <a:t>rightmost path.</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Based on DFS subscripting, each edge can be represented as:</a:t>
                </a:r>
              </a:p>
              <a:p>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m:t>
                    </m:r>
                    <m:r>
                      <a:rPr lang="en-US" altLang="zh-CN" i="1" dirty="0" err="1">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 </m:t>
                    </m:r>
                    <m:r>
                      <a:rPr lang="en-US" altLang="zh-CN" i="1" dirty="0" err="1">
                        <a:latin typeface="Cambria Math" panose="02040503050406030204" pitchFamily="18" charset="0"/>
                        <a:cs typeface="Times New Roman" panose="02020603050405020304" pitchFamily="18" charset="0"/>
                      </a:rPr>
                      <m:t>𝑗</m:t>
                    </m:r>
                    <m:r>
                      <a:rPr lang="zh-CN" altLang="en-US" i="1" dirty="0" smtClean="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𝑖</m:t>
                    </m:r>
                    <m:r>
                      <a:rPr lang="en-US" altLang="zh-CN" i="1" dirty="0" smtClean="0">
                        <a:latin typeface="Cambria Math" panose="02040503050406030204" pitchFamily="18" charset="0"/>
                        <a:cs typeface="Times New Roman" panose="02020603050405020304" pitchFamily="18" charset="0"/>
                      </a:rPr>
                      <m:t>&lt;</m:t>
                    </m:r>
                    <m:r>
                      <a:rPr lang="en-US" altLang="zh-CN" i="1" dirty="0" smtClean="0">
                        <a:latin typeface="Cambria Math" panose="02040503050406030204" pitchFamily="18" charset="0"/>
                        <a:cs typeface="Times New Roman" panose="02020603050405020304" pitchFamily="18" charset="0"/>
                      </a:rPr>
                      <m:t>𝑗</m:t>
                    </m:r>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where is a forward edge . Conversely,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𝑖</m:t>
                    </m:r>
                    <m:r>
                      <a:rPr lang="en-US" altLang="zh-CN" i="1" dirty="0" smtClean="0">
                        <a:latin typeface="Cambria Math" panose="02040503050406030204" pitchFamily="18" charset="0"/>
                        <a:cs typeface="Times New Roman" panose="02020603050405020304" pitchFamily="18" charset="0"/>
                      </a:rPr>
                      <m:t>&gt;</m:t>
                    </m:r>
                    <m:r>
                      <a:rPr lang="en-US" altLang="zh-CN" i="1" dirty="0" smtClean="0">
                        <a:latin typeface="Cambria Math" panose="02040503050406030204" pitchFamily="18" charset="0"/>
                        <a:cs typeface="Times New Roman" panose="02020603050405020304" pitchFamily="18" charset="0"/>
                      </a:rPr>
                      <m:t>𝑗</m:t>
                    </m:r>
                    <m:r>
                      <a:rPr lang="en-US" altLang="zh-CN"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is a backward edge.</a:t>
                </a:r>
              </a:p>
            </p:txBody>
          </p:sp>
        </mc:Choice>
        <mc:Fallback>
          <p:sp>
            <p:nvSpPr>
              <p:cNvPr id="8" name="文本框 7">
                <a:extLst>
                  <a:ext uri="{FF2B5EF4-FFF2-40B4-BE49-F238E27FC236}">
                    <a16:creationId xmlns:a16="http://schemas.microsoft.com/office/drawing/2014/main" id="{7F802AA0-6AFE-E26A-474E-520399887ADC}"/>
                  </a:ext>
                </a:extLst>
              </p:cNvPr>
              <p:cNvSpPr txBox="1">
                <a:spLocks noRot="1" noChangeAspect="1" noMove="1" noResize="1" noEditPoints="1" noAdjustHandles="1" noChangeArrowheads="1" noChangeShapeType="1" noTextEdit="1"/>
              </p:cNvSpPr>
              <p:nvPr/>
            </p:nvSpPr>
            <p:spPr>
              <a:xfrm>
                <a:off x="5399024" y="1365504"/>
                <a:ext cx="6094476" cy="4401205"/>
              </a:xfrm>
              <a:prstGeom prst="rect">
                <a:avLst/>
              </a:prstGeom>
              <a:blipFill>
                <a:blip r:embed="rId3"/>
                <a:stretch>
                  <a:fillRect l="-901" r="-1401" b="-124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3470F03-EBA6-6989-9F99-810CC27BD327}"/>
              </a:ext>
            </a:extLst>
          </p:cNvPr>
          <p:cNvSpPr txBox="1"/>
          <p:nvPr/>
        </p:nvSpPr>
        <p:spPr>
          <a:xfrm>
            <a:off x="2562606" y="6071616"/>
            <a:ext cx="646938" cy="369332"/>
          </a:xfrm>
          <a:prstGeom prst="rect">
            <a:avLst/>
          </a:prstGeom>
          <a:noFill/>
        </p:spPr>
        <p:txBody>
          <a:bodyPr wrap="square">
            <a:spAutoFit/>
          </a:bodyPr>
          <a:lstStyle/>
          <a:p>
            <a:r>
              <a:rPr lang="en-US" altLang="zh-CN" b="0" i="0" dirty="0">
                <a:effectLst/>
                <a:latin typeface="Times New Roman" panose="02020603050405020304" pitchFamily="18" charset="0"/>
                <a:cs typeface="Times New Roman" panose="02020603050405020304" pitchFamily="18" charset="0"/>
              </a:rPr>
              <a:t>DFS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200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80E0B300-8A04-2440-E716-4A6DF6A65538}"/>
                  </a:ext>
                </a:extLst>
              </p:cNvPr>
              <p:cNvSpPr>
                <a:spLocks noGrp="1"/>
              </p:cNvSpPr>
              <p:nvPr>
                <p:ph sz="half" idx="1"/>
              </p:nvPr>
            </p:nvSpPr>
            <p:spPr>
              <a:xfrm>
                <a:off x="698500" y="1709928"/>
                <a:ext cx="5020310" cy="3749039"/>
              </a:xfrm>
            </p:spPr>
            <p:txBody>
              <a:bodyPr>
                <a:normAutofit/>
              </a:bodyPr>
              <a:lstStyle/>
              <a:p>
                <a:r>
                  <a:rPr lang="en-US" altLang="zh-CN" sz="1800" dirty="0">
                    <a:latin typeface="Times New Roman" panose="02020603050405020304" pitchFamily="18" charset="0"/>
                    <a:cs typeface="Times New Roman" panose="02020603050405020304" pitchFamily="18" charset="0"/>
                  </a:rPr>
                  <a:t>To convert an indexed graph into a sequence of edges using DFS Code, each edge (DFS Code) is represented using a 5-tuple. The 5-tuple format is as follows: </a:t>
                </a:r>
              </a:p>
              <a:p>
                <a:pPr marL="45720" indent="0">
                  <a:buNone/>
                </a:pPr>
                <a14:m>
                  <m:oMathPara xmlns:m="http://schemas.openxmlformats.org/officeDocument/2006/math">
                    <m:oMathParaPr>
                      <m:jc m:val="centerGroup"/>
                    </m:oMathParaPr>
                    <m:oMath xmlns:m="http://schemas.openxmlformats.org/officeDocument/2006/math">
                      <m:d>
                        <m:dPr>
                          <m:ctrlPr>
                            <a:rPr lang="en-US" altLang="zh-CN" b="0" i="1" dirty="0" smtClean="0">
                              <a:solidFill>
                                <a:schemeClr val="tx1"/>
                              </a:solidFill>
                              <a:effectLst/>
                              <a:latin typeface="Cambria Math" panose="02040503050406030204" pitchFamily="18" charset="0"/>
                            </a:rPr>
                          </m:ctrlPr>
                        </m:dPr>
                        <m:e>
                          <m:r>
                            <a:rPr lang="en-US" altLang="zh-CN" b="0" i="1" dirty="0" err="1" smtClean="0">
                              <a:solidFill>
                                <a:schemeClr val="tx1"/>
                              </a:solidFill>
                              <a:effectLst/>
                              <a:latin typeface="Cambria Math" panose="02040503050406030204" pitchFamily="18" charset="0"/>
                            </a:rPr>
                            <m:t>𝑖</m:t>
                          </m:r>
                          <m:r>
                            <a:rPr lang="en-US" altLang="zh-CN" b="0" i="1" dirty="0" err="1" smtClean="0">
                              <a:solidFill>
                                <a:schemeClr val="tx1"/>
                              </a:solidFill>
                              <a:effectLst/>
                              <a:latin typeface="Cambria Math" panose="02040503050406030204" pitchFamily="18" charset="0"/>
                            </a:rPr>
                            <m:t>,</m:t>
                          </m:r>
                          <m:r>
                            <a:rPr lang="en-US" altLang="zh-CN" b="0" i="1" dirty="0" err="1" smtClean="0">
                              <a:solidFill>
                                <a:schemeClr val="tx1"/>
                              </a:solidFill>
                              <a:effectLst/>
                              <a:latin typeface="Cambria Math" panose="02040503050406030204" pitchFamily="18" charset="0"/>
                            </a:rPr>
                            <m:t>𝑗</m:t>
                          </m:r>
                          <m:r>
                            <a:rPr lang="en-US" altLang="zh-CN" b="0" i="1" dirty="0" err="1" smtClean="0">
                              <a:solidFill>
                                <a:schemeClr val="tx1"/>
                              </a:solidFill>
                              <a:effectLst/>
                              <a:latin typeface="Cambria Math" panose="02040503050406030204" pitchFamily="18" charset="0"/>
                            </a:rPr>
                            <m:t>,</m:t>
                          </m:r>
                          <m:r>
                            <a:rPr lang="en-US" altLang="zh-CN" b="0" i="1" dirty="0" err="1" smtClean="0">
                              <a:solidFill>
                                <a:schemeClr val="tx1"/>
                              </a:solidFill>
                              <a:effectLst/>
                              <a:latin typeface="Cambria Math" panose="02040503050406030204" pitchFamily="18" charset="0"/>
                            </a:rPr>
                            <m:t>𝑙𝑖</m:t>
                          </m:r>
                          <m:r>
                            <a:rPr lang="en-US" altLang="zh-CN" b="0" i="1" dirty="0" err="1" smtClean="0">
                              <a:solidFill>
                                <a:schemeClr val="tx1"/>
                              </a:solidFill>
                              <a:effectLst/>
                              <a:latin typeface="Cambria Math" panose="02040503050406030204" pitchFamily="18" charset="0"/>
                            </a:rPr>
                            <m:t>,</m:t>
                          </m:r>
                          <m:sSub>
                            <m:sSubPr>
                              <m:ctrlPr>
                                <a:rPr lang="en-US" altLang="zh-CN" b="0" i="1" dirty="0" smtClean="0">
                                  <a:solidFill>
                                    <a:schemeClr val="tx1"/>
                                  </a:solidFill>
                                  <a:effectLst/>
                                  <a:latin typeface="Cambria Math" panose="02040503050406030204" pitchFamily="18" charset="0"/>
                                </a:rPr>
                              </m:ctrlPr>
                            </m:sSubPr>
                            <m:e>
                              <m:r>
                                <a:rPr lang="en-US" altLang="zh-CN" i="1" dirty="0" err="1" smtClean="0">
                                  <a:solidFill>
                                    <a:schemeClr val="tx1"/>
                                  </a:solidFill>
                                  <a:latin typeface="Cambria Math" panose="02040503050406030204" pitchFamily="18" charset="0"/>
                                </a:rPr>
                                <m:t>𝑙</m:t>
                              </m:r>
                            </m:e>
                            <m:sub>
                              <m:r>
                                <a:rPr lang="en-US" altLang="zh-CN" b="0" i="1" dirty="0" smtClean="0">
                                  <a:solidFill>
                                    <a:schemeClr val="tx1"/>
                                  </a:solidFill>
                                  <a:latin typeface="Cambria Math" panose="02040503050406030204" pitchFamily="18" charset="0"/>
                                </a:rPr>
                                <m:t>(</m:t>
                              </m:r>
                              <m:r>
                                <a:rPr lang="en-US" altLang="zh-CN" b="0" i="1" dirty="0" smtClean="0">
                                  <a:solidFill>
                                    <a:schemeClr val="tx1"/>
                                  </a:solidFill>
                                  <a:latin typeface="Cambria Math" panose="02040503050406030204" pitchFamily="18" charset="0"/>
                                </a:rPr>
                                <m:t>𝑖</m:t>
                              </m:r>
                              <m:r>
                                <a:rPr lang="en-US" altLang="zh-CN" b="0" i="1" dirty="0" smtClean="0">
                                  <a:solidFill>
                                    <a:schemeClr val="tx1"/>
                                  </a:solidFill>
                                  <a:latin typeface="Cambria Math" panose="02040503050406030204" pitchFamily="18" charset="0"/>
                                </a:rPr>
                                <m:t>,</m:t>
                              </m:r>
                              <m:r>
                                <a:rPr lang="en-US" altLang="zh-CN" b="0" i="1" dirty="0" smtClean="0">
                                  <a:solidFill>
                                    <a:schemeClr val="tx1"/>
                                  </a:solidFill>
                                  <a:latin typeface="Cambria Math" panose="02040503050406030204" pitchFamily="18" charset="0"/>
                                </a:rPr>
                                <m:t>𝑗</m:t>
                              </m:r>
                              <m:r>
                                <a:rPr lang="en-US" altLang="zh-CN" b="0" i="1" dirty="0" smtClean="0">
                                  <a:solidFill>
                                    <a:schemeClr val="tx1"/>
                                  </a:solidFill>
                                  <a:latin typeface="Cambria Math" panose="02040503050406030204" pitchFamily="18" charset="0"/>
                                </a:rPr>
                                <m:t>)</m:t>
                              </m:r>
                            </m:sub>
                          </m:sSub>
                          <m:r>
                            <a:rPr lang="en-US" altLang="zh-CN" b="0" i="1" dirty="0" smtClean="0">
                              <a:solidFill>
                                <a:schemeClr val="tx1"/>
                              </a:solidFill>
                              <a:effectLst/>
                              <a:latin typeface="Cambria Math" panose="02040503050406030204" pitchFamily="18" charset="0"/>
                            </a:rPr>
                            <m:t>,</m:t>
                          </m:r>
                          <m:r>
                            <a:rPr lang="en-US" altLang="zh-CN" b="0" i="1" dirty="0" smtClean="0">
                              <a:solidFill>
                                <a:schemeClr val="tx1"/>
                              </a:solidFill>
                              <a:effectLst/>
                              <a:latin typeface="Cambria Math" panose="02040503050406030204" pitchFamily="18" charset="0"/>
                            </a:rPr>
                            <m:t>𝑙𝑗</m:t>
                          </m:r>
                        </m:e>
                      </m:d>
                    </m:oMath>
                  </m:oMathPara>
                </a14:m>
                <a:endParaRPr lang="en-US" altLang="zh-CN" b="0" i="0" dirty="0">
                  <a:solidFill>
                    <a:schemeClr val="tx1"/>
                  </a:solidFill>
                  <a:effectLst/>
                  <a:latin typeface="Times New Roman" panose="02020603050405020304" pitchFamily="18" charset="0"/>
                  <a:cs typeface="Times New Roman" panose="02020603050405020304" pitchFamily="18" charset="0"/>
                </a:endParaRPr>
              </a:p>
              <a:p>
                <a:pPr marL="45720" indent="0">
                  <a:buNone/>
                </a:pPr>
                <a:br>
                  <a:rPr lang="zh-CN" altLang="en-US" dirty="0">
                    <a:solidFill>
                      <a:schemeClr val="tx1"/>
                    </a:solidFill>
                    <a:latin typeface="Times New Roman" panose="02020603050405020304" pitchFamily="18" charset="0"/>
                    <a:cs typeface="Times New Roman" panose="02020603050405020304" pitchFamily="18" charset="0"/>
                  </a:rPr>
                </a:b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2" name="内容占位符 1">
                <a:extLst>
                  <a:ext uri="{FF2B5EF4-FFF2-40B4-BE49-F238E27FC236}">
                    <a16:creationId xmlns:a16="http://schemas.microsoft.com/office/drawing/2014/main" id="{80E0B300-8A04-2440-E716-4A6DF6A65538}"/>
                  </a:ext>
                </a:extLst>
              </p:cNvPr>
              <p:cNvSpPr>
                <a:spLocks noGrp="1" noRot="1" noChangeAspect="1" noMove="1" noResize="1" noEditPoints="1" noAdjustHandles="1" noChangeArrowheads="1" noChangeShapeType="1" noTextEdit="1"/>
              </p:cNvSpPr>
              <p:nvPr>
                <p:ph sz="half" idx="1"/>
              </p:nvPr>
            </p:nvSpPr>
            <p:spPr>
              <a:xfrm>
                <a:off x="698500" y="1709928"/>
                <a:ext cx="5020310" cy="3749039"/>
              </a:xfrm>
              <a:blipFill>
                <a:blip r:embed="rId2"/>
                <a:stretch>
                  <a:fillRect t="-1629" r="-1215"/>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D13749E8-7D8A-6607-FF6A-EDA17E927247}"/>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DFS Code</a:t>
            </a:r>
            <a:endParaRPr lang="zh-CN" altLang="en-US" b="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AF10082B-3EEB-778D-E9CC-C2B2D9109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692" y="1179766"/>
            <a:ext cx="5110048" cy="4827651"/>
          </a:xfrm>
          <a:prstGeom prst="rect">
            <a:avLst/>
          </a:prstGeom>
        </p:spPr>
      </p:pic>
      <p:sp>
        <p:nvSpPr>
          <p:cNvPr id="11" name="文本框 10">
            <a:extLst>
              <a:ext uri="{FF2B5EF4-FFF2-40B4-BE49-F238E27FC236}">
                <a16:creationId xmlns:a16="http://schemas.microsoft.com/office/drawing/2014/main" id="{57A4CCEA-F616-C950-4437-867BA96EF795}"/>
              </a:ext>
            </a:extLst>
          </p:cNvPr>
          <p:cNvSpPr txBox="1"/>
          <p:nvPr/>
        </p:nvSpPr>
        <p:spPr>
          <a:xfrm>
            <a:off x="1401318" y="4359902"/>
            <a:ext cx="3390138" cy="400110"/>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"DFS encoding not unique"</a:t>
            </a:r>
          </a:p>
        </p:txBody>
      </p:sp>
    </p:spTree>
    <p:extLst>
      <p:ext uri="{BB962C8B-B14F-4D97-AF65-F5344CB8AC3E}">
        <p14:creationId xmlns:p14="http://schemas.microsoft.com/office/powerpoint/2010/main" val="2406220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013CA9-54B7-60E8-9D06-83334661ADA8}"/>
              </a:ext>
            </a:extLst>
          </p:cNvPr>
          <p:cNvSpPr>
            <a:spLocks noGrp="1"/>
          </p:cNvSpPr>
          <p:nvPr>
            <p:ph sz="half" idx="1"/>
          </p:nvPr>
        </p:nvSpPr>
        <p:spPr>
          <a:xfrm>
            <a:off x="2637790" y="1545336"/>
            <a:ext cx="6725666" cy="4453128"/>
          </a:xfrm>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minimum DFS code is the encoding sequence that has the smallest linear relationship in DFS lexicographic order.</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Isomorphic subgraphs have the </a:t>
            </a:r>
            <a:r>
              <a:rPr lang="en-US" altLang="zh-CN" b="1" dirty="0">
                <a:latin typeface="Times New Roman" panose="02020603050405020304" pitchFamily="18" charset="0"/>
                <a:cs typeface="Times New Roman" panose="02020603050405020304" pitchFamily="18" charset="0"/>
              </a:rPr>
              <a:t>same minimum DFS code.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Therefore, finding isomorphic subgraphs of a graph can be transformed into </a:t>
            </a:r>
            <a:r>
              <a:rPr lang="en-US" altLang="zh-CN" b="1" dirty="0">
                <a:latin typeface="Times New Roman" panose="02020603050405020304" pitchFamily="18" charset="0"/>
                <a:cs typeface="Times New Roman" panose="02020603050405020304" pitchFamily="18" charset="0"/>
              </a:rPr>
              <a:t>finding the minimum DFS code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29B44833-64C8-31F7-69D8-49BAF873EC7C}"/>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Minimum DFS Code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520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63EC6C2-1679-2080-3E4C-319B7142DE4D}"/>
              </a:ext>
            </a:extLst>
          </p:cNvPr>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DFS Code Tree</a:t>
            </a:r>
            <a:endParaRPr lang="zh-CN" altLang="en-US" sz="36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DC088AB-58A3-AEAF-5449-9FD9D4C7B2E9}"/>
              </a:ext>
            </a:extLst>
          </p:cNvPr>
          <p:cNvSpPr txBox="1"/>
          <p:nvPr/>
        </p:nvSpPr>
        <p:spPr>
          <a:xfrm>
            <a:off x="2023490" y="1365504"/>
            <a:ext cx="8336661" cy="4616648"/>
          </a:xfrm>
          <a:prstGeom prst="rect">
            <a:avLst/>
          </a:prstGeom>
          <a:noFill/>
        </p:spPr>
        <p:txBody>
          <a:bodyPr wrap="square">
            <a:spAutoFit/>
          </a:bodyPr>
          <a:lstStyle/>
          <a:p>
            <a:pPr marL="45720" indent="0">
              <a:buNone/>
            </a:pPr>
            <a:endParaRPr lang="en-US" altLang="zh-CN" sz="1800"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DFS Code Tree — A tree generated by DFS code</a:t>
            </a:r>
          </a:p>
          <a:p>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Each vertex corresponds to a DFS code, and the parent-child relationship follows the generation order of the rightmost path, while the sibling relationship follows the DFS lexicographic order.</a:t>
            </a:r>
          </a:p>
          <a:p>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The extension of forward edges can be performed on the rightmost path, while the extension of backward edges can only be performed from the rightmost node, and both follow the generation order of DFS lexicographic.</a:t>
            </a:r>
          </a:p>
          <a:p>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By </a:t>
            </a:r>
            <a:r>
              <a:rPr lang="en-US" altLang="zh-CN" sz="1800" b="1" dirty="0">
                <a:latin typeface="Times New Roman" panose="02020603050405020304" pitchFamily="18" charset="0"/>
                <a:cs typeface="Times New Roman" panose="02020603050405020304" pitchFamily="18" charset="0"/>
              </a:rPr>
              <a:t>traversing the DFS code tree, all minimum DFS codes can be obtained</a:t>
            </a:r>
            <a:r>
              <a:rPr lang="en-US" altLang="zh-CN" sz="1800" dirty="0">
                <a:latin typeface="Times New Roman" panose="02020603050405020304" pitchFamily="18" charset="0"/>
                <a:cs typeface="Times New Roman" panose="02020603050405020304" pitchFamily="18" charset="0"/>
              </a:rPr>
              <a:t>.</a:t>
            </a:r>
          </a:p>
          <a:p>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During the generation process, if an identical subgraph is encountered but with a different DFS code, the later one is definitely not the minimum DFS code, so pruning can be performed.</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478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a:latin typeface="华文仿宋" panose="02010600040101010101" pitchFamily="2" charset="-122"/>
                <a:ea typeface="华文仿宋" panose="02010600040101010101" pitchFamily="2" charset="-122"/>
              </a:rPr>
              <a:t>The End</a:t>
            </a:r>
            <a:endParaRPr lang="zh-CN" altLang="en-US" dirty="0">
              <a:latin typeface="华文仿宋" panose="02010600040101010101" pitchFamily="2" charset="-122"/>
              <a:ea typeface="华文仿宋" panose="02010600040101010101" pitchFamily="2" charset="-122"/>
            </a:endParaRPr>
          </a:p>
        </p:txBody>
      </p:sp>
      <p:sp>
        <p:nvSpPr>
          <p:cNvPr id="3" name="文本占位符 2"/>
          <p:cNvSpPr>
            <a:spLocks noGrp="1"/>
          </p:cNvSpPr>
          <p:nvPr>
            <p:ph type="body" sz="quarter" idx="10"/>
          </p:nvPr>
        </p:nvSpPr>
        <p:spPr/>
        <p:txBody>
          <a:bodyPr/>
          <a:lstStyle/>
          <a:p>
            <a:r>
              <a:rPr lang="en-US" altLang="zh-CN" dirty="0" err="1"/>
              <a:t>QiuWentao</a:t>
            </a:r>
            <a:endParaRPr lang="zh-CN" altLang="en-US" dirty="0"/>
          </a:p>
        </p:txBody>
      </p:sp>
    </p:spTree>
    <p:extLst>
      <p:ext uri="{BB962C8B-B14F-4D97-AF65-F5344CB8AC3E}">
        <p14:creationId xmlns:p14="http://schemas.microsoft.com/office/powerpoint/2010/main" val="61869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6473" y="828419"/>
            <a:ext cx="4440570" cy="559981"/>
          </a:xfrm>
        </p:spPr>
        <p:txBody>
          <a:bodyPr/>
          <a:lstStyle/>
          <a:p>
            <a:r>
              <a:rPr lang="en-US" altLang="zh-CN" b="1" i="0" dirty="0">
                <a:effectLst/>
                <a:latin typeface="Times New Roman" panose="02020603050405020304" pitchFamily="18" charset="0"/>
                <a:cs typeface="Times New Roman" panose="02020603050405020304" pitchFamily="18" charset="0"/>
              </a:rPr>
              <a:t>Basic Information</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p:txBody>
          <a:bodyPr/>
          <a:lstStyle/>
          <a:p>
            <a:pPr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Title: A (Sub)Graph Isomorphism Algorithm for Matching Large Graphs</a:t>
            </a:r>
          </a:p>
          <a:p>
            <a:pPr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Authors: Luigi P. </a:t>
            </a:r>
            <a:r>
              <a:rPr lang="en-US" altLang="zh-CN" b="0" i="0" dirty="0" err="1">
                <a:effectLst/>
                <a:latin typeface="Times New Roman" panose="02020603050405020304" pitchFamily="18" charset="0"/>
                <a:cs typeface="Times New Roman" panose="02020603050405020304" pitchFamily="18" charset="0"/>
              </a:rPr>
              <a:t>Cordella</a:t>
            </a:r>
            <a:r>
              <a:rPr lang="en-US" altLang="zh-CN" b="0" i="0" dirty="0">
                <a:effectLst/>
                <a:latin typeface="Times New Roman" panose="02020603050405020304" pitchFamily="18" charset="0"/>
                <a:cs typeface="Times New Roman" panose="02020603050405020304" pitchFamily="18" charset="0"/>
              </a:rPr>
              <a:t>, Pasquale Foggia, Carlo Sansone, and Mario Vento</a:t>
            </a:r>
          </a:p>
          <a:p>
            <a:pPr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Affiliation: </a:t>
            </a:r>
            <a:r>
              <a:rPr lang="en-US" altLang="zh-CN" b="0" i="0" dirty="0" err="1">
                <a:effectLst/>
                <a:latin typeface="Times New Roman" panose="02020603050405020304" pitchFamily="18" charset="0"/>
                <a:cs typeface="Times New Roman" panose="02020603050405020304" pitchFamily="18" charset="0"/>
              </a:rPr>
              <a:t>Dipartimento</a:t>
            </a:r>
            <a:r>
              <a:rPr lang="en-US" altLang="zh-CN" b="0" i="0" dirty="0">
                <a:effectLst/>
                <a:latin typeface="Times New Roman" panose="02020603050405020304" pitchFamily="18" charset="0"/>
                <a:cs typeface="Times New Roman" panose="02020603050405020304" pitchFamily="18" charset="0"/>
              </a:rPr>
              <a:t> di Informatica e </a:t>
            </a:r>
            <a:r>
              <a:rPr lang="en-US" altLang="zh-CN" b="0" i="0" dirty="0" err="1">
                <a:effectLst/>
                <a:latin typeface="Times New Roman" panose="02020603050405020304" pitchFamily="18" charset="0"/>
                <a:cs typeface="Times New Roman" panose="02020603050405020304" pitchFamily="18" charset="0"/>
              </a:rPr>
              <a:t>Sistemistica</a:t>
            </a:r>
            <a:r>
              <a:rPr lang="en-US" altLang="zh-CN" b="0" i="0" dirty="0">
                <a:effectLst/>
                <a:latin typeface="Times New Roman" panose="02020603050405020304" pitchFamily="18" charset="0"/>
                <a:cs typeface="Times New Roman" panose="02020603050405020304" pitchFamily="18" charset="0"/>
              </a:rPr>
              <a:t>, </a:t>
            </a:r>
            <a:r>
              <a:rPr lang="en-US" altLang="zh-CN" b="0" i="0" dirty="0" err="1">
                <a:effectLst/>
                <a:latin typeface="Times New Roman" panose="02020603050405020304" pitchFamily="18" charset="0"/>
                <a:cs typeface="Times New Roman" panose="02020603050405020304" pitchFamily="18" charset="0"/>
              </a:rPr>
              <a:t>Universita</a:t>
            </a:r>
            <a:r>
              <a:rPr lang="en-US" altLang="zh-CN" b="0" i="0" dirty="0">
                <a:effectLst/>
                <a:latin typeface="Times New Roman" panose="02020603050405020304" pitchFamily="18" charset="0"/>
                <a:cs typeface="Times New Roman" panose="02020603050405020304" pitchFamily="18" charset="0"/>
              </a:rPr>
              <a:t>´ di Napoli \Federico II\ (Luigi P. </a:t>
            </a:r>
            <a:r>
              <a:rPr lang="en-US" altLang="zh-CN" b="0" i="0" dirty="0" err="1">
                <a:effectLst/>
                <a:latin typeface="Times New Roman" panose="02020603050405020304" pitchFamily="18" charset="0"/>
                <a:cs typeface="Times New Roman" panose="02020603050405020304" pitchFamily="18" charset="0"/>
              </a:rPr>
              <a:t>Cordella</a:t>
            </a:r>
            <a:r>
              <a:rPr lang="en-US" altLang="zh-CN"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Keywords: Graph-subgraph isomorphism, large graphs, attributed relational graphs.</a:t>
            </a:r>
          </a:p>
          <a:p>
            <a:pPr marL="4572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85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Research Background</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half" idx="2"/>
          </p:nvPr>
        </p:nvSpPr>
        <p:spPr>
          <a:xfrm>
            <a:off x="1082513" y="1552353"/>
            <a:ext cx="10166734" cy="4296333"/>
          </a:xfrm>
        </p:spPr>
        <p:txBody>
          <a:bodyPr>
            <a:normAutofit fontScale="92500"/>
          </a:bodyPr>
          <a:lstStyle/>
          <a:p>
            <a:r>
              <a:rPr lang="en-US" altLang="zh-CN" sz="1600" b="0" i="0" dirty="0">
                <a:effectLst/>
                <a:latin typeface="Times New Roman" panose="02020603050405020304" pitchFamily="18" charset="0"/>
                <a:cs typeface="Times New Roman" panose="02020603050405020304" pitchFamily="18" charset="0"/>
              </a:rPr>
              <a:t>This paper proposes a </a:t>
            </a:r>
            <a:r>
              <a:rPr lang="en-US" altLang="zh-CN" sz="1600" b="0" i="0" u="none" strike="noStrike" dirty="0">
                <a:effectLst/>
                <a:latin typeface="Times New Roman" panose="02020603050405020304" pitchFamily="18" charset="0"/>
                <a:cs typeface="Times New Roman" panose="02020603050405020304" pitchFamily="18" charset="0"/>
              </a:rPr>
              <a:t>graph isomorphism</a:t>
            </a:r>
            <a:r>
              <a:rPr lang="en-US" altLang="zh-CN" sz="1600" b="0" i="0" dirty="0">
                <a:effectLst/>
                <a:latin typeface="Times New Roman" panose="02020603050405020304" pitchFamily="18" charset="0"/>
                <a:cs typeface="Times New Roman" panose="02020603050405020304" pitchFamily="18" charset="0"/>
              </a:rPr>
              <a:t> and subgraph isomorphism algorithm that is efficient when dealing with large graphs. </a:t>
            </a:r>
          </a:p>
          <a:p>
            <a:r>
              <a:rPr lang="en-US" altLang="zh-CN" sz="1600" b="0" i="0" dirty="0">
                <a:effectLst/>
                <a:latin typeface="Times New Roman" panose="02020603050405020304" pitchFamily="18" charset="0"/>
                <a:cs typeface="Times New Roman" panose="02020603050405020304" pitchFamily="18" charset="0"/>
              </a:rPr>
              <a:t>The algorithm is a deterministic matching method suitable for verifying isomorphism and </a:t>
            </a:r>
            <a:r>
              <a:rPr lang="en-US" altLang="zh-CN" sz="1600" b="0" i="0" u="none" strike="noStrike" dirty="0">
                <a:effectLst/>
                <a:latin typeface="Times New Roman" panose="02020603050405020304" pitchFamily="18" charset="0"/>
                <a:cs typeface="Times New Roman" panose="02020603050405020304" pitchFamily="18" charset="0"/>
              </a:rPr>
              <a:t>subgraph isomorphism</a:t>
            </a:r>
            <a:r>
              <a:rPr lang="en-US" altLang="zh-CN" sz="1600" b="0" i="0" dirty="0">
                <a:effectLst/>
                <a:latin typeface="Times New Roman" panose="02020603050405020304" pitchFamily="18" charset="0"/>
                <a:cs typeface="Times New Roman" panose="02020603050405020304" pitchFamily="18" charset="0"/>
              </a:rPr>
              <a:t> and has general effectiveness because there are no constraints imposed on the topologies of the graphs. </a:t>
            </a:r>
          </a:p>
          <a:p>
            <a:r>
              <a:rPr lang="en-US" altLang="zh-CN" sz="1600" b="0" i="0" dirty="0">
                <a:effectLst/>
                <a:latin typeface="Times New Roman" panose="02020603050405020304" pitchFamily="18" charset="0"/>
                <a:cs typeface="Times New Roman" panose="02020603050405020304" pitchFamily="18" charset="0"/>
              </a:rPr>
              <a:t>The algorithm uses a </a:t>
            </a:r>
            <a:r>
              <a:rPr lang="en-US" altLang="zh-CN" sz="1600" b="0" i="0" u="none" strike="noStrike" dirty="0">
                <a:effectLst/>
                <a:latin typeface="Times New Roman" panose="02020603050405020304" pitchFamily="18" charset="0"/>
                <a:cs typeface="Times New Roman" panose="02020603050405020304" pitchFamily="18" charset="0"/>
              </a:rPr>
              <a:t>state space representation</a:t>
            </a:r>
            <a:r>
              <a:rPr lang="en-US" altLang="zh-CN" sz="1600" b="0" i="0" dirty="0">
                <a:effectLst/>
                <a:latin typeface="Times New Roman" panose="02020603050405020304" pitchFamily="18" charset="0"/>
                <a:cs typeface="Times New Roman" panose="02020603050405020304" pitchFamily="18" charset="0"/>
              </a:rPr>
              <a:t> (SSR) of the </a:t>
            </a:r>
            <a:r>
              <a:rPr lang="en-US" altLang="zh-CN" sz="1600" b="0" i="0" u="none" strike="noStrike" dirty="0">
                <a:effectLst/>
                <a:latin typeface="Times New Roman" panose="02020603050405020304" pitchFamily="18" charset="0"/>
                <a:cs typeface="Times New Roman" panose="02020603050405020304" pitchFamily="18" charset="0"/>
              </a:rPr>
              <a:t>matching process</a:t>
            </a:r>
            <a:r>
              <a:rPr lang="en-US" altLang="zh-CN" sz="1600" b="0" i="0" dirty="0">
                <a:effectLst/>
                <a:latin typeface="Times New Roman" panose="02020603050405020304" pitchFamily="18" charset="0"/>
                <a:cs typeface="Times New Roman" panose="02020603050405020304" pitchFamily="18" charset="0"/>
              </a:rPr>
              <a:t> and a set of five </a:t>
            </a:r>
            <a:r>
              <a:rPr lang="en-US" altLang="zh-CN" sz="1600" b="0" i="0" u="none" strike="noStrike" dirty="0">
                <a:effectLst/>
                <a:latin typeface="Times New Roman" panose="02020603050405020304" pitchFamily="18" charset="0"/>
                <a:cs typeface="Times New Roman" panose="02020603050405020304" pitchFamily="18" charset="0"/>
              </a:rPr>
              <a:t>feasibility rules</a:t>
            </a:r>
            <a:r>
              <a:rPr lang="en-US" altLang="zh-CN" sz="1600" b="0" i="0" dirty="0">
                <a:effectLst/>
                <a:latin typeface="Times New Roman" panose="02020603050405020304" pitchFamily="18" charset="0"/>
                <a:cs typeface="Times New Roman" panose="02020603050405020304" pitchFamily="18" charset="0"/>
              </a:rPr>
              <a:t> to prune the search tree. </a:t>
            </a:r>
          </a:p>
          <a:p>
            <a:r>
              <a:rPr lang="en-US" altLang="zh-CN" sz="1600" b="0" i="0" dirty="0">
                <a:effectLst/>
                <a:latin typeface="Times New Roman" panose="02020603050405020304" pitchFamily="18" charset="0"/>
                <a:cs typeface="Times New Roman" panose="02020603050405020304" pitchFamily="18" charset="0"/>
              </a:rPr>
              <a:t>The feasibility rules eliminate the generation of </a:t>
            </a:r>
            <a:r>
              <a:rPr lang="en-US" altLang="zh-CN" sz="1600" b="0" i="0" u="none" strike="noStrike" dirty="0">
                <a:effectLst/>
                <a:latin typeface="Times New Roman" panose="02020603050405020304" pitchFamily="18" charset="0"/>
                <a:cs typeface="Times New Roman" panose="02020603050405020304" pitchFamily="18" charset="0"/>
              </a:rPr>
              <a:t>inconsistent states</a:t>
            </a:r>
            <a:r>
              <a:rPr lang="en-US" altLang="zh-CN" sz="1600" b="0" i="0" dirty="0">
                <a:effectLst/>
                <a:latin typeface="Times New Roman" panose="02020603050405020304" pitchFamily="18" charset="0"/>
                <a:cs typeface="Times New Roman" panose="02020603050405020304" pitchFamily="18" charset="0"/>
              </a:rPr>
              <a:t> that do not lead to complete solutions and reduce the search space.</a:t>
            </a:r>
          </a:p>
          <a:p>
            <a:r>
              <a:rPr lang="en-US" altLang="zh-CN" sz="1600" b="0" i="0" dirty="0">
                <a:effectLst/>
                <a:latin typeface="Times New Roman" panose="02020603050405020304" pitchFamily="18" charset="0"/>
                <a:cs typeface="Times New Roman" panose="02020603050405020304" pitchFamily="18" charset="0"/>
              </a:rPr>
              <a:t> The algorithm has been tested on a publicly available synthetic graph database and </a:t>
            </a:r>
            <a:r>
              <a:rPr lang="en-US" altLang="zh-CN" sz="1600" b="0" i="0" u="none" strike="noStrike" dirty="0">
                <a:effectLst/>
                <a:latin typeface="Times New Roman" panose="02020603050405020304" pitchFamily="18" charset="0"/>
                <a:cs typeface="Times New Roman" panose="02020603050405020304" pitchFamily="18" charset="0"/>
              </a:rPr>
              <a:t>attributed graphs</a:t>
            </a:r>
            <a:r>
              <a:rPr lang="en-US" altLang="zh-CN" sz="1600" b="0" i="0" dirty="0">
                <a:effectLst/>
                <a:latin typeface="Times New Roman" panose="02020603050405020304" pitchFamily="18" charset="0"/>
                <a:cs typeface="Times New Roman" panose="02020603050405020304" pitchFamily="18" charset="0"/>
              </a:rPr>
              <a:t> obtained from actual applications in the technical drawing field. </a:t>
            </a:r>
          </a:p>
          <a:p>
            <a:r>
              <a:rPr lang="en-US" altLang="zh-CN" sz="1600" b="0" i="0" dirty="0">
                <a:effectLst/>
                <a:latin typeface="Times New Roman" panose="02020603050405020304" pitchFamily="18" charset="0"/>
                <a:cs typeface="Times New Roman" panose="02020603050405020304" pitchFamily="18" charset="0"/>
              </a:rPr>
              <a:t>The results confirm the effectiveness of the method, especially when dealing with large graphs. The algorithm outperforms the </a:t>
            </a:r>
            <a:r>
              <a:rPr lang="en-US" altLang="zh-CN" sz="1600" b="0" i="0" u="none" strike="noStrike" dirty="0">
                <a:effectLst/>
                <a:latin typeface="Times New Roman" panose="02020603050405020304" pitchFamily="18" charset="0"/>
                <a:cs typeface="Times New Roman" panose="02020603050405020304" pitchFamily="18" charset="0"/>
              </a:rPr>
              <a:t>Ullmann algorithm</a:t>
            </a:r>
            <a:r>
              <a:rPr lang="en-US" altLang="zh-CN" sz="1600" b="0" i="0" dirty="0">
                <a:effectLst/>
                <a:latin typeface="Times New Roman" panose="02020603050405020304" pitchFamily="18" charset="0"/>
                <a:cs typeface="Times New Roman" panose="02020603050405020304" pitchFamily="18" charset="0"/>
              </a:rPr>
              <a:t> in </a:t>
            </a:r>
            <a:r>
              <a:rPr lang="en-US" altLang="zh-CN" sz="1600" b="0" i="0" u="none" strike="noStrike" dirty="0">
                <a:effectLst/>
                <a:latin typeface="Times New Roman" panose="02020603050405020304" pitchFamily="18" charset="0"/>
                <a:cs typeface="Times New Roman" panose="02020603050405020304" pitchFamily="18" charset="0"/>
              </a:rPr>
              <a:t>matching time</a:t>
            </a:r>
            <a:r>
              <a:rPr lang="en-US" altLang="zh-CN" sz="1600" b="0" i="0" dirty="0">
                <a:effectLst/>
                <a:latin typeface="Times New Roman" panose="02020603050405020304" pitchFamily="18" charset="0"/>
                <a:cs typeface="Times New Roman" panose="02020603050405020304" pitchFamily="18" charset="0"/>
              </a:rPr>
              <a:t> and is suitable for matching graphs with thousands of nodes and branches. </a:t>
            </a:r>
          </a:p>
          <a:p>
            <a:r>
              <a:rPr lang="en-US" altLang="zh-CN" sz="1600" b="0" i="0" dirty="0">
                <a:effectLst/>
                <a:latin typeface="Times New Roman" panose="02020603050405020304" pitchFamily="18" charset="0"/>
                <a:cs typeface="Times New Roman" panose="02020603050405020304" pitchFamily="18" charset="0"/>
              </a:rPr>
              <a:t>The algorithm is an improvement over the VF algorithm (a preliminary version of the algorithm) as it reduces memory requirements.</a:t>
            </a:r>
          </a:p>
          <a:p>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12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20F392-F053-A51C-FE06-DA719F6CCBDB}"/>
              </a:ext>
            </a:extLst>
          </p:cNvPr>
          <p:cNvSpPr>
            <a:spLocks noGrp="1"/>
          </p:cNvSpPr>
          <p:nvPr>
            <p:ph sz="half" idx="1"/>
          </p:nvPr>
        </p:nvSpPr>
        <p:spPr>
          <a:xfrm>
            <a:off x="698500" y="1679944"/>
            <a:ext cx="9643434" cy="4367217"/>
          </a:xfrm>
        </p:spPr>
        <p:txBody>
          <a:bodyPr>
            <a:normAutofit/>
          </a:bodyPr>
          <a:lstStyle/>
          <a:p>
            <a:pPr marL="457200" lvl="1" indent="0" algn="l">
              <a:buNone/>
            </a:pPr>
            <a:r>
              <a:rPr lang="en-US" altLang="zh-CN" b="1" dirty="0">
                <a:latin typeface="Times New Roman" panose="02020603050405020304" pitchFamily="18" charset="0"/>
                <a:cs typeface="Times New Roman" panose="02020603050405020304" pitchFamily="18" charset="0"/>
              </a:rPr>
              <a:t>Their Problems and Motivations: </a:t>
            </a:r>
          </a:p>
          <a:p>
            <a:pPr marL="457200" lvl="1" indent="0" algn="l">
              <a:buNone/>
            </a:pPr>
            <a:r>
              <a:rPr lang="en-US" altLang="zh-CN" b="0" i="0" dirty="0">
                <a:effectLst/>
                <a:latin typeface="Times New Roman" panose="02020603050405020304" pitchFamily="18" charset="0"/>
                <a:cs typeface="Times New Roman" panose="02020603050405020304" pitchFamily="18" charset="0"/>
              </a:rPr>
              <a:t>Past methods were inefficient when dealing with </a:t>
            </a:r>
            <a:r>
              <a:rPr lang="en-US" altLang="zh-CN" b="0" i="0" u="none" strike="noStrike" dirty="0">
                <a:effectLst/>
                <a:latin typeface="Times New Roman" panose="02020603050405020304" pitchFamily="18" charset="0"/>
                <a:cs typeface="Times New Roman" panose="02020603050405020304" pitchFamily="18" charset="0"/>
              </a:rPr>
              <a:t>large graphs</a:t>
            </a:r>
            <a:r>
              <a:rPr lang="en-US" altLang="zh-CN" b="0" i="0" dirty="0">
                <a:effectLst/>
                <a:latin typeface="Times New Roman" panose="02020603050405020304" pitchFamily="18" charset="0"/>
                <a:cs typeface="Times New Roman" panose="02020603050405020304" pitchFamily="18" charset="0"/>
              </a:rPr>
              <a:t> and mostly constrained the topologies of the graphs. </a:t>
            </a:r>
          </a:p>
          <a:p>
            <a:pPr marL="457200" lvl="1" indent="0" algn="l">
              <a:buNone/>
            </a:pPr>
            <a:r>
              <a:rPr lang="en-US" altLang="zh-CN" b="0" i="0" dirty="0">
                <a:effectLst/>
                <a:latin typeface="Times New Roman" panose="02020603050405020304" pitchFamily="18" charset="0"/>
                <a:cs typeface="Times New Roman" panose="02020603050405020304" pitchFamily="18" charset="0"/>
              </a:rPr>
              <a:t>To accomplish more </a:t>
            </a:r>
            <a:r>
              <a:rPr lang="en-US" altLang="zh-CN" b="0" i="0" u="none" strike="noStrike" dirty="0">
                <a:effectLst/>
                <a:latin typeface="Times New Roman" panose="02020603050405020304" pitchFamily="18" charset="0"/>
                <a:cs typeface="Times New Roman" panose="02020603050405020304" pitchFamily="18" charset="0"/>
              </a:rPr>
              <a:t>efficient matching</a:t>
            </a:r>
            <a:r>
              <a:rPr lang="en-US" altLang="zh-CN" b="0" i="0" dirty="0">
                <a:effectLst/>
                <a:latin typeface="Times New Roman" panose="02020603050405020304" pitchFamily="18" charset="0"/>
                <a:cs typeface="Times New Roman" panose="02020603050405020304" pitchFamily="18" charset="0"/>
              </a:rPr>
              <a:t>, this paper proposes an improved algorithm that follows feasibility rules to optimize performance in different applications.</a:t>
            </a:r>
          </a:p>
          <a:p>
            <a:endParaRPr lang="zh-CN" altLang="en-US" dirty="0"/>
          </a:p>
        </p:txBody>
      </p:sp>
      <p:sp>
        <p:nvSpPr>
          <p:cNvPr id="4" name="标题 3">
            <a:extLst>
              <a:ext uri="{FF2B5EF4-FFF2-40B4-BE49-F238E27FC236}">
                <a16:creationId xmlns:a16="http://schemas.microsoft.com/office/drawing/2014/main" id="{104F2B4F-104E-46E9-8026-9853C46752D8}"/>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Past Methods </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25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F3AE78-8A04-851C-E5D9-C3845BA896C7}"/>
              </a:ext>
            </a:extLst>
          </p:cNvPr>
          <p:cNvSpPr>
            <a:spLocks noGrp="1"/>
          </p:cNvSpPr>
          <p:nvPr>
            <p:ph sz="half" idx="1"/>
          </p:nvPr>
        </p:nvSpPr>
        <p:spPr>
          <a:xfrm>
            <a:off x="698501" y="1779181"/>
            <a:ext cx="10649983" cy="4246715"/>
          </a:xfrm>
        </p:spPr>
        <p:txBody>
          <a:bodyPr>
            <a:normAutofit/>
          </a:bodyPr>
          <a:lstStyle/>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This paper proposes a </a:t>
            </a:r>
            <a:r>
              <a:rPr lang="en-US" altLang="zh-CN" b="0" i="0" u="none" strike="noStrike" dirty="0">
                <a:effectLst/>
                <a:latin typeface="Times New Roman" panose="02020603050405020304" pitchFamily="18" charset="0"/>
                <a:cs typeface="Times New Roman" panose="02020603050405020304" pitchFamily="18" charset="0"/>
              </a:rPr>
              <a:t>graph matching algorithm</a:t>
            </a:r>
            <a:r>
              <a:rPr lang="en-US" altLang="zh-CN" b="0" i="0" dirty="0">
                <a:effectLst/>
                <a:latin typeface="Times New Roman" panose="02020603050405020304" pitchFamily="18" charset="0"/>
                <a:cs typeface="Times New Roman" panose="02020603050405020304" pitchFamily="18" charset="0"/>
              </a:rPr>
              <a:t> that uses feasibility functions to explore the search graph. </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t>
            </a:r>
            <a:r>
              <a:rPr lang="en-US" altLang="zh-CN" b="0" i="0" u="none" strike="noStrike" dirty="0">
                <a:effectLst/>
                <a:latin typeface="Times New Roman" panose="02020603050405020304" pitchFamily="18" charset="0"/>
                <a:cs typeface="Times New Roman" panose="02020603050405020304" pitchFamily="18" charset="0"/>
              </a:rPr>
              <a:t>feasibility function</a:t>
            </a:r>
            <a:r>
              <a:rPr lang="en-US" altLang="zh-CN" b="0" i="0" dirty="0">
                <a:effectLst/>
                <a:latin typeface="Times New Roman" panose="02020603050405020304" pitchFamily="18" charset="0"/>
                <a:cs typeface="Times New Roman" panose="02020603050405020304" pitchFamily="18" charset="0"/>
              </a:rPr>
              <a:t> depends on two sub-functions: </a:t>
            </a:r>
            <a:r>
              <a:rPr lang="en-US" altLang="zh-CN" b="0" i="0" dirty="0" err="1">
                <a:effectLst/>
                <a:latin typeface="Times New Roman" panose="02020603050405020304" pitchFamily="18" charset="0"/>
                <a:cs typeface="Times New Roman" panose="02020603050405020304" pitchFamily="18" charset="0"/>
              </a:rPr>
              <a:t>Fsyn</a:t>
            </a:r>
            <a:r>
              <a:rPr lang="en-US" altLang="zh-CN" b="0" i="0" dirty="0">
                <a:effectLst/>
                <a:latin typeface="Times New Roman" panose="02020603050405020304" pitchFamily="18" charset="0"/>
                <a:cs typeface="Times New Roman" panose="02020603050405020304" pitchFamily="18" charset="0"/>
              </a:rPr>
              <a:t> for checking syntactic feasibility and </a:t>
            </a:r>
            <a:r>
              <a:rPr lang="en-US" altLang="zh-CN" b="0" i="0" dirty="0" err="1">
                <a:effectLst/>
                <a:latin typeface="Times New Roman" panose="02020603050405020304" pitchFamily="18" charset="0"/>
                <a:cs typeface="Times New Roman" panose="02020603050405020304" pitchFamily="18" charset="0"/>
              </a:rPr>
              <a:t>Fsem</a:t>
            </a:r>
            <a:r>
              <a:rPr lang="en-US" altLang="zh-CN" b="0" i="0" dirty="0">
                <a:effectLst/>
                <a:latin typeface="Times New Roman" panose="02020603050405020304" pitchFamily="18" charset="0"/>
                <a:cs typeface="Times New Roman" panose="02020603050405020304" pitchFamily="18" charset="0"/>
              </a:rPr>
              <a:t> for checking semantic feasibility.</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 The algorithm uses a depth-first search strategy to explore the </a:t>
            </a:r>
            <a:r>
              <a:rPr lang="en-US" altLang="zh-CN" b="0" i="0" u="none" strike="noStrike" dirty="0">
                <a:effectLst/>
                <a:latin typeface="Times New Roman" panose="02020603050405020304" pitchFamily="18" charset="0"/>
                <a:cs typeface="Times New Roman" panose="02020603050405020304" pitchFamily="18" charset="0"/>
              </a:rPr>
              <a:t>search graph</a:t>
            </a:r>
            <a:r>
              <a:rPr lang="en-US" altLang="zh-CN" b="0" i="0" dirty="0">
                <a:effectLst/>
                <a:latin typeface="Times New Roman" panose="02020603050405020304" pitchFamily="18" charset="0"/>
                <a:cs typeface="Times New Roman" panose="02020603050405020304" pitchFamily="18" charset="0"/>
              </a:rPr>
              <a:t> and includes a special process to avoid the generation of visited states. </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candidate matching set P(s) is calculated by considering the set of nodes directly connected to G1(s) and G2(s), and feasibility rules </a:t>
            </a:r>
            <a:r>
              <a:rPr lang="en-US" altLang="zh-CN" b="0" i="0" dirty="0" err="1">
                <a:effectLst/>
                <a:latin typeface="Times New Roman" panose="02020603050405020304" pitchFamily="18" charset="0"/>
                <a:cs typeface="Times New Roman" panose="02020603050405020304" pitchFamily="18" charset="0"/>
              </a:rPr>
              <a:t>Rpred</a:t>
            </a:r>
            <a:r>
              <a:rPr lang="en-US" altLang="zh-CN" b="0" i="0" dirty="0">
                <a:effectLst/>
                <a:latin typeface="Times New Roman" panose="02020603050405020304" pitchFamily="18" charset="0"/>
                <a:cs typeface="Times New Roman" panose="02020603050405020304" pitchFamily="18" charset="0"/>
              </a:rPr>
              <a:t>, </a:t>
            </a:r>
            <a:r>
              <a:rPr lang="en-US" altLang="zh-CN" b="0" i="0" dirty="0" err="1">
                <a:effectLst/>
                <a:latin typeface="Times New Roman" panose="02020603050405020304" pitchFamily="18" charset="0"/>
                <a:cs typeface="Times New Roman" panose="02020603050405020304" pitchFamily="18" charset="0"/>
              </a:rPr>
              <a:t>Rsucc</a:t>
            </a:r>
            <a:r>
              <a:rPr lang="en-US" altLang="zh-CN" b="0" i="0" dirty="0">
                <a:effectLst/>
                <a:latin typeface="Times New Roman" panose="02020603050405020304" pitchFamily="18" charset="0"/>
                <a:cs typeface="Times New Roman" panose="02020603050405020304" pitchFamily="18" charset="0"/>
              </a:rPr>
              <a:t>, Rin, Rout, and </a:t>
            </a:r>
            <a:r>
              <a:rPr lang="en-US" altLang="zh-CN" b="0" i="0" dirty="0" err="1">
                <a:effectLst/>
                <a:latin typeface="Times New Roman" panose="02020603050405020304" pitchFamily="18" charset="0"/>
                <a:cs typeface="Times New Roman" panose="02020603050405020304" pitchFamily="18" charset="0"/>
              </a:rPr>
              <a:t>Rnew</a:t>
            </a:r>
            <a:r>
              <a:rPr lang="en-US" altLang="zh-CN" b="0" i="0" dirty="0">
                <a:effectLst/>
                <a:latin typeface="Times New Roman" panose="02020603050405020304" pitchFamily="18" charset="0"/>
                <a:cs typeface="Times New Roman" panose="02020603050405020304" pitchFamily="18" charset="0"/>
              </a:rPr>
              <a:t> are introduced for </a:t>
            </a:r>
            <a:r>
              <a:rPr lang="en-US" altLang="zh-CN" b="0" i="0" u="none" strike="noStrike" dirty="0">
                <a:effectLst/>
                <a:latin typeface="Times New Roman" panose="02020603050405020304" pitchFamily="18" charset="0"/>
                <a:cs typeface="Times New Roman" panose="02020603050405020304" pitchFamily="18" charset="0"/>
              </a:rPr>
              <a:t>consistency checks</a:t>
            </a:r>
            <a:r>
              <a:rPr lang="en-US" altLang="zh-CN" b="0" i="0" dirty="0">
                <a:effectLst/>
                <a:latin typeface="Times New Roman" panose="02020603050405020304" pitchFamily="18" charset="0"/>
                <a:cs typeface="Times New Roman" panose="02020603050405020304" pitchFamily="18" charset="0"/>
              </a:rPr>
              <a:t> and pruning the search tree. </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Several implementation issues, </a:t>
            </a:r>
            <a:r>
              <a:rPr lang="en-US" altLang="zh-CN" b="0" i="0" u="none" strike="noStrike" dirty="0">
                <a:effectLst/>
                <a:latin typeface="Times New Roman" panose="02020603050405020304" pitchFamily="18" charset="0"/>
                <a:cs typeface="Times New Roman" panose="02020603050405020304" pitchFamily="18" charset="0"/>
              </a:rPr>
              <a:t>data structures</a:t>
            </a:r>
            <a:r>
              <a:rPr lang="en-US" altLang="zh-CN" b="0" i="0" dirty="0">
                <a:effectLst/>
                <a:latin typeface="Times New Roman" panose="02020603050405020304" pitchFamily="18" charset="0"/>
                <a:cs typeface="Times New Roman" panose="02020603050405020304" pitchFamily="18" charset="0"/>
              </a:rPr>
              <a:t>, and a </a:t>
            </a:r>
            <a:r>
              <a:rPr lang="en-US" altLang="zh-CN" b="0" i="0" u="none" strike="noStrike" dirty="0">
                <a:effectLst/>
                <a:latin typeface="Times New Roman" panose="02020603050405020304" pitchFamily="18" charset="0"/>
                <a:cs typeface="Times New Roman" panose="02020603050405020304" pitchFamily="18" charset="0"/>
              </a:rPr>
              <a:t>cost function</a:t>
            </a:r>
            <a:r>
              <a:rPr lang="en-US" altLang="zh-CN" b="0" i="0" dirty="0">
                <a:effectLst/>
                <a:latin typeface="Times New Roman" panose="02020603050405020304" pitchFamily="18" charset="0"/>
                <a:cs typeface="Times New Roman" panose="02020603050405020304" pitchFamily="18" charset="0"/>
              </a:rPr>
              <a:t> to quantitatively evaluate dissimilarity between two nodes or branches are discussed in the paper. </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algorithm is designed to efficiently handle large graphs, and its </a:t>
            </a:r>
            <a:r>
              <a:rPr lang="en-US" altLang="zh-CN" b="0" i="0" u="none" strike="noStrike" dirty="0">
                <a:effectLst/>
                <a:latin typeface="Times New Roman" panose="02020603050405020304" pitchFamily="18" charset="0"/>
                <a:cs typeface="Times New Roman" panose="02020603050405020304" pitchFamily="18" charset="0"/>
              </a:rPr>
              <a:t>search space</a:t>
            </a:r>
            <a:r>
              <a:rPr lang="en-US" altLang="zh-CN" b="0" i="0" dirty="0">
                <a:effectLst/>
                <a:latin typeface="Times New Roman" panose="02020603050405020304" pitchFamily="18" charset="0"/>
                <a:cs typeface="Times New Roman" panose="02020603050405020304" pitchFamily="18" charset="0"/>
              </a:rPr>
              <a:t> is reduced by pruning states that have costs greater than the best target state reached so far.</a:t>
            </a:r>
          </a:p>
        </p:txBody>
      </p:sp>
      <p:sp>
        <p:nvSpPr>
          <p:cNvPr id="4" name="标题 3">
            <a:extLst>
              <a:ext uri="{FF2B5EF4-FFF2-40B4-BE49-F238E27FC236}">
                <a16:creationId xmlns:a16="http://schemas.microsoft.com/office/drawing/2014/main" id="{69CACEE5-DF96-FD2B-52F9-51FAAC48B709}"/>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Research Method Proposed</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78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6D1B58E-8787-7260-2B6E-2D9909C0FAE6}"/>
              </a:ext>
            </a:extLst>
          </p:cNvPr>
          <p:cNvSpPr>
            <a:spLocks noGrp="1"/>
          </p:cNvSpPr>
          <p:nvPr>
            <p:ph sz="half" idx="1"/>
          </p:nvPr>
        </p:nvSpPr>
        <p:spPr>
          <a:xfrm>
            <a:off x="698500" y="2353338"/>
            <a:ext cx="10919341" cy="3544967"/>
          </a:xfrm>
        </p:spPr>
        <p:txBody>
          <a:bodyPr>
            <a:normAutofit/>
          </a:bodyPr>
          <a:lstStyle/>
          <a:p>
            <a:r>
              <a:rPr lang="en-US" altLang="zh-CN" b="0" i="0" dirty="0">
                <a:effectLst/>
                <a:latin typeface="Times New Roman" panose="02020603050405020304" pitchFamily="18" charset="0"/>
                <a:cs typeface="Times New Roman" panose="02020603050405020304" pitchFamily="18" charset="0"/>
              </a:rPr>
              <a:t>The proposed algorithm is designed for efficient matching of large graphs and can handle isomorphism and graph-subgraph isomorphism without making special assumptions. </a:t>
            </a:r>
          </a:p>
          <a:p>
            <a:r>
              <a:rPr lang="en-US" altLang="zh-CN" b="0" i="0" dirty="0">
                <a:effectLst/>
                <a:latin typeface="Times New Roman" panose="02020603050405020304" pitchFamily="18" charset="0"/>
                <a:cs typeface="Times New Roman" panose="02020603050405020304" pitchFamily="18" charset="0"/>
              </a:rPr>
              <a:t>The experimental results show that the algorithm performs better than the Ullmann algorithm in </a:t>
            </a:r>
            <a:r>
              <a:rPr lang="en-US" altLang="zh-CN" b="0" i="0" u="none" strike="noStrike" dirty="0">
                <a:effectLst/>
                <a:latin typeface="Times New Roman" panose="02020603050405020304" pitchFamily="18" charset="0"/>
                <a:cs typeface="Times New Roman" panose="02020603050405020304" pitchFamily="18" charset="0"/>
              </a:rPr>
              <a:t>matching subgraphs</a:t>
            </a:r>
            <a:r>
              <a:rPr lang="en-US" altLang="zh-CN" b="0" i="0" dirty="0">
                <a:effectLst/>
                <a:latin typeface="Times New Roman" panose="02020603050405020304" pitchFamily="18" charset="0"/>
                <a:cs typeface="Times New Roman" panose="02020603050405020304" pitchFamily="18" charset="0"/>
              </a:rPr>
              <a:t> with over 20 nodes, with the time reaching up to four orders of magnitude for subgraphs with over 100 nodes.</a:t>
            </a:r>
          </a:p>
          <a:p>
            <a:r>
              <a:rPr lang="en-US" altLang="zh-CN" b="0" i="0" dirty="0">
                <a:effectLst/>
                <a:latin typeface="Times New Roman" panose="02020603050405020304" pitchFamily="18" charset="0"/>
                <a:cs typeface="Times New Roman" panose="02020603050405020304" pitchFamily="18" charset="0"/>
              </a:rPr>
              <a:t> The paper concludes that the algorithm presents a particularly interesting achievement, as almost all algorithms proposed so far cannot simultaneously meet all necessary requirements.</a:t>
            </a: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8F793DD9-D890-EF02-544D-28FBE45F2D05}"/>
              </a:ext>
            </a:extLst>
          </p:cNvPr>
          <p:cNvSpPr>
            <a:spLocks noGrp="1"/>
          </p:cNvSpPr>
          <p:nvPr>
            <p:ph type="title"/>
          </p:nvPr>
        </p:nvSpPr>
        <p:spPr>
          <a:xfrm>
            <a:off x="698500" y="460744"/>
            <a:ext cx="11224142" cy="904760"/>
          </a:xfrm>
        </p:spPr>
        <p:txBody>
          <a:bodyPr/>
          <a:lstStyle/>
          <a:p>
            <a:r>
              <a:rPr lang="en-US" altLang="zh-CN" sz="3200" b="1" dirty="0">
                <a:latin typeface="Times New Roman" panose="02020603050405020304" pitchFamily="18" charset="0"/>
                <a:cs typeface="Times New Roman" panose="02020603050405020304" pitchFamily="18" charset="0"/>
              </a:rPr>
              <a:t>Tasks and Performance of the Method</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26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27CA925-2E00-AF15-8CA3-ECB91474DA23}"/>
              </a:ext>
            </a:extLst>
          </p:cNvPr>
          <p:cNvSpPr>
            <a:spLocks noGrp="1"/>
          </p:cNvSpPr>
          <p:nvPr>
            <p:ph sz="half" idx="1"/>
          </p:nvPr>
        </p:nvSpPr>
        <p:spPr>
          <a:xfrm>
            <a:off x="3552190" y="1612492"/>
            <a:ext cx="5087619" cy="4399227"/>
          </a:xfrm>
        </p:spPr>
        <p:txBody>
          <a:bodyPr>
            <a:normAutofit fontScale="85000" lnSpcReduction="20000"/>
          </a:bodyPr>
          <a:lstStyle/>
          <a:p>
            <a:pPr algn="l">
              <a:buFont typeface="Arial" panose="020B0604020202020204" pitchFamily="34" charset="0"/>
              <a:buChar char="•"/>
            </a:pPr>
            <a:r>
              <a:rPr lang="en-US" altLang="zh-CN" b="1" i="0" dirty="0">
                <a:effectLst/>
                <a:latin typeface="Times New Roman" panose="02020603050405020304" pitchFamily="18" charset="0"/>
                <a:cs typeface="Times New Roman" panose="02020603050405020304" pitchFamily="18" charset="0"/>
              </a:rPr>
              <a:t>a. Theme and Characteristics: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The theme of this paper is the </a:t>
            </a:r>
            <a:r>
              <a:rPr lang="en-US" altLang="zh-CN" b="0" i="0" u="none" strike="noStrike" dirty="0">
                <a:effectLst/>
                <a:latin typeface="Times New Roman" panose="02020603050405020304" pitchFamily="18" charset="0"/>
                <a:cs typeface="Times New Roman" panose="02020603050405020304" pitchFamily="18" charset="0"/>
              </a:rPr>
              <a:t>matching problem</a:t>
            </a:r>
            <a:r>
              <a:rPr lang="en-US" altLang="zh-CN" b="0" i="0" dirty="0">
                <a:effectLst/>
                <a:latin typeface="Times New Roman" panose="02020603050405020304" pitchFamily="18" charset="0"/>
                <a:cs typeface="Times New Roman" panose="02020603050405020304" pitchFamily="18" charset="0"/>
              </a:rPr>
              <a:t> of large graphs, and an improved algorithm is proposed.</a:t>
            </a:r>
          </a:p>
          <a:p>
            <a:pPr algn="l">
              <a:buFont typeface="Arial" panose="020B0604020202020204" pitchFamily="34" charset="0"/>
              <a:buChar char="•"/>
            </a:pPr>
            <a:r>
              <a:rPr lang="en-US" altLang="zh-CN" b="1" i="0" dirty="0">
                <a:effectLst/>
                <a:latin typeface="Times New Roman" panose="02020603050405020304" pitchFamily="18" charset="0"/>
                <a:cs typeface="Times New Roman" panose="02020603050405020304" pitchFamily="18" charset="0"/>
              </a:rPr>
              <a:t>b. Historical Development:</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Past </a:t>
            </a:r>
            <a:r>
              <a:rPr lang="en-US" altLang="zh-CN" b="0" i="0" u="none" strike="noStrike" dirty="0">
                <a:effectLst/>
                <a:latin typeface="Times New Roman" panose="02020603050405020304" pitchFamily="18" charset="0"/>
                <a:cs typeface="Times New Roman" panose="02020603050405020304" pitchFamily="18" charset="0"/>
              </a:rPr>
              <a:t>graph matching algorithms</a:t>
            </a:r>
            <a:r>
              <a:rPr lang="en-US" altLang="zh-CN" b="0" i="0" dirty="0">
                <a:effectLst/>
                <a:latin typeface="Times New Roman" panose="02020603050405020304" pitchFamily="18" charset="0"/>
                <a:cs typeface="Times New Roman" panose="02020603050405020304" pitchFamily="18" charset="0"/>
              </a:rPr>
              <a:t> were inefficient when dealing with large graphs.</a:t>
            </a:r>
          </a:p>
          <a:p>
            <a:pPr algn="l">
              <a:buFont typeface="Arial" panose="020B0604020202020204" pitchFamily="34" charset="0"/>
              <a:buChar char="•"/>
            </a:pPr>
            <a:r>
              <a:rPr lang="en-US" altLang="zh-CN" b="1" i="0" dirty="0">
                <a:effectLst/>
                <a:latin typeface="Times New Roman" panose="02020603050405020304" pitchFamily="18" charset="0"/>
                <a:cs typeface="Times New Roman" panose="02020603050405020304" pitchFamily="18" charset="0"/>
              </a:rPr>
              <a:t>c. Past Methods:</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Past methods usually constrained the topologies of the graphs.</a:t>
            </a:r>
          </a:p>
          <a:p>
            <a:pPr algn="l">
              <a:buFont typeface="Arial" panose="020B0604020202020204" pitchFamily="34" charset="0"/>
              <a:buChar char="•"/>
            </a:pPr>
            <a:r>
              <a:rPr lang="en-US" altLang="zh-CN" b="1" i="0" dirty="0">
                <a:effectLst/>
                <a:latin typeface="Times New Roman" panose="02020603050405020304" pitchFamily="18" charset="0"/>
                <a:cs typeface="Times New Roman" panose="02020603050405020304" pitchFamily="18" charset="0"/>
              </a:rPr>
              <a:t>d. Deficiencies in Past Research:</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Past algorithms were inefficient when dealing with large graphs.</a:t>
            </a:r>
          </a:p>
          <a:p>
            <a:pPr algn="l">
              <a:buFont typeface="Arial" panose="020B0604020202020204" pitchFamily="34" charset="0"/>
              <a:buChar char="•"/>
            </a:pPr>
            <a:r>
              <a:rPr lang="en-US" altLang="zh-CN" b="1" i="0" dirty="0">
                <a:effectLst/>
                <a:latin typeface="Times New Roman" panose="02020603050405020304" pitchFamily="18" charset="0"/>
                <a:cs typeface="Times New Roman" panose="02020603050405020304" pitchFamily="18" charset="0"/>
              </a:rPr>
              <a:t>e. Current Problems to be Solved:</a:t>
            </a:r>
          </a:p>
          <a:p>
            <a:pPr marL="742950" lvl="1" indent="-285750" algn="l">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How to improve the efficiency of matching large graphs and overcome limitations related to the topologies of the graphs?</a:t>
            </a:r>
          </a:p>
          <a:p>
            <a:endParaRPr lang="zh-CN" altLang="en-US" dirty="0">
              <a:latin typeface="Times New Roman" panose="02020603050405020304" pitchFamily="18" charset="0"/>
              <a:cs typeface="Times New Roman" panose="02020603050405020304" pitchFamily="18" charset="0"/>
            </a:endParaRPr>
          </a:p>
        </p:txBody>
      </p:sp>
      <p:sp>
        <p:nvSpPr>
          <p:cNvPr id="4" name="标题 3">
            <a:extLst>
              <a:ext uri="{FF2B5EF4-FFF2-40B4-BE49-F238E27FC236}">
                <a16:creationId xmlns:a16="http://schemas.microsoft.com/office/drawing/2014/main" id="{4BB51B7F-9F7D-51EE-E838-C99C5EA3EB1C}"/>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Background</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38118"/>
      </p:ext>
    </p:extLst>
  </p:cSld>
  <p:clrMapOvr>
    <a:masterClrMapping/>
  </p:clrMapOvr>
</p:sld>
</file>

<file path=ppt/theme/theme1.xml><?xml version="1.0" encoding="utf-8"?>
<a:theme xmlns:a="http://schemas.openxmlformats.org/drawingml/2006/main" name="teach03 16x9">
  <a:themeElements>
    <a:clrScheme name="自定义 16">
      <a:dk1>
        <a:srgbClr val="363D3D"/>
      </a:dk1>
      <a:lt1>
        <a:sysClr val="window" lastClr="FFFFFF"/>
      </a:lt1>
      <a:dk2>
        <a:srgbClr val="000000"/>
      </a:dk2>
      <a:lt2>
        <a:srgbClr val="E5E8E8"/>
      </a:lt2>
      <a:accent1>
        <a:srgbClr val="2A78A8"/>
      </a:accent1>
      <a:accent2>
        <a:srgbClr val="559937"/>
      </a:accent2>
      <a:accent3>
        <a:srgbClr val="EBCA21"/>
      </a:accent3>
      <a:accent4>
        <a:srgbClr val="EB8D21"/>
      </a:accent4>
      <a:accent5>
        <a:srgbClr val="EB5638"/>
      </a:accent5>
      <a:accent6>
        <a:srgbClr val="3AAFB2"/>
      </a:accent6>
      <a:hlink>
        <a:srgbClr val="3A9CDB"/>
      </a:hlink>
      <a:folHlink>
        <a:srgbClr val="6E54AE"/>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1515</TotalTime>
  <Words>3960</Words>
  <Application>Microsoft Office PowerPoint</Application>
  <PresentationFormat>宽屏</PresentationFormat>
  <Paragraphs>232</Paragraphs>
  <Slides>36</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华文仿宋</vt:lpstr>
      <vt:lpstr>微软雅黑</vt:lpstr>
      <vt:lpstr>Arial</vt:lpstr>
      <vt:lpstr>Calibri</vt:lpstr>
      <vt:lpstr>Cambria Math</vt:lpstr>
      <vt:lpstr>Consolas</vt:lpstr>
      <vt:lpstr>Times New Roman</vt:lpstr>
      <vt:lpstr>teach03 16x9</vt:lpstr>
      <vt:lpstr>Algorithms For (Sub)Graph Matching</vt:lpstr>
      <vt:lpstr>Content</vt:lpstr>
      <vt:lpstr>VF2  A (Sub)Graph Isomorphism Algorithm for Matching Large Graphs</vt:lpstr>
      <vt:lpstr>Basic Information</vt:lpstr>
      <vt:lpstr>Research Background</vt:lpstr>
      <vt:lpstr>Past Methods </vt:lpstr>
      <vt:lpstr>Research Method Proposed</vt:lpstr>
      <vt:lpstr>Tasks and Performance of the Method</vt:lpstr>
      <vt:lpstr>Background</vt:lpstr>
      <vt:lpstr>Method</vt:lpstr>
      <vt:lpstr>Conclusion</vt:lpstr>
      <vt:lpstr>Procedure</vt:lpstr>
      <vt:lpstr>Definition of P(s)</vt:lpstr>
      <vt:lpstr>Definition of F(s,n,m):</vt:lpstr>
      <vt:lpstr>Implementation details:</vt:lpstr>
      <vt:lpstr>State Rpresentation</vt:lpstr>
      <vt:lpstr>CheckFeasibility</vt:lpstr>
      <vt:lpstr>Test</vt:lpstr>
      <vt:lpstr>AGM —Apriori Based An Apriori-Based Algorithm for Mining Frequent Substructures from Graph Data</vt:lpstr>
      <vt:lpstr>Basic Information</vt:lpstr>
      <vt:lpstr>Summary</vt:lpstr>
      <vt:lpstr>Background</vt:lpstr>
      <vt:lpstr>Method</vt:lpstr>
      <vt:lpstr>The technical roadmap  (implemented step by step):</vt:lpstr>
      <vt:lpstr>Innovation compared to previous work:</vt:lpstr>
      <vt:lpstr>Conclusion</vt:lpstr>
      <vt:lpstr>FSG Efficient Algorithm for Discovering Frequent Subgraphs</vt:lpstr>
      <vt:lpstr>Improvement on Apriori Method - FS-GRAF Algorithm</vt:lpstr>
      <vt:lpstr>Algorithm for Frequent Subgraph</vt:lpstr>
      <vt:lpstr>Algorithm for Candidate Generation</vt:lpstr>
      <vt:lpstr>gSpan  </vt:lpstr>
      <vt:lpstr>Forward Edge and Backward Edge</vt:lpstr>
      <vt:lpstr>DFS Code</vt:lpstr>
      <vt:lpstr>Minimum DFS Code</vt:lpstr>
      <vt:lpstr>DFS Code Tree</vt:lpstr>
      <vt:lpstr>The End</vt:lpstr>
    </vt:vector>
  </TitlesOfParts>
  <Company>cmet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教务处PPT模板003</dc:title>
  <dc:creator>现代教育技术中心</dc:creator>
  <cp:keywords/>
  <cp:lastModifiedBy>oswald penguin</cp:lastModifiedBy>
  <cp:revision>204</cp:revision>
  <dcterms:created xsi:type="dcterms:W3CDTF">2019-09-05T12:12:14Z</dcterms:created>
  <dcterms:modified xsi:type="dcterms:W3CDTF">2023-05-11T06:37:57Z</dcterms:modified>
  <cp:version/>
</cp:coreProperties>
</file>