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2" r:id="rId11"/>
    <p:sldId id="265" r:id="rId12"/>
    <p:sldId id="266" r:id="rId13"/>
    <p:sldId id="267" r:id="rId14"/>
    <p:sldId id="268" r:id="rId15"/>
    <p:sldId id="269" r:id="rId16"/>
    <p:sldId id="270" r:id="rId17"/>
  </p:sldIdLst>
  <p:sldSz cx="36576000" cy="20574000"/>
  <p:notesSz cx="6858000" cy="9144000"/>
  <p:embeddedFontLst>
    <p:embeddedFont>
      <p:font typeface="Helvetica Neue" charset="0"/>
      <p:regular r:id="rId19"/>
      <p:bold r:id="rId20"/>
      <p:italic r:id="rId21"/>
      <p:boldItalic r:id="rId22"/>
    </p:embeddedFont>
    <p:embeddedFont>
      <p:font typeface="Helvetica Neue Light" panose="020B060402020202020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jzeybTOijSpiJsGu4N5j9rjnn3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4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 d="100"/>
          <a:sy n="20" d="100"/>
        </p:scale>
        <p:origin x="78"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extLst>
      <p:ext uri="{BB962C8B-B14F-4D97-AF65-F5344CB8AC3E}">
        <p14:creationId xmlns:p14="http://schemas.microsoft.com/office/powerpoint/2010/main" val="3187191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8" name="Google Shape;178;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1" name="Google Shape;201;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 name="Google Shape;74;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4" name="Google Shape;84;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 name="Google Shape;94;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5" name="Google Shape;125;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Bullets" type="tx">
  <p:cSld name="TITLE_AND_BODY">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17"/>
          <p:cNvSpPr txBox="1">
            <a:spLocks noGrp="1"/>
          </p:cNvSpPr>
          <p:nvPr>
            <p:ph type="body" idx="1"/>
          </p:nvPr>
        </p:nvSpPr>
        <p:spPr>
          <a:xfrm>
            <a:off x="2533650" y="4857753"/>
            <a:ext cx="31508700" cy="138112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8850"/>
              </a:spcBef>
              <a:spcAft>
                <a:spcPts val="0"/>
              </a:spcAft>
              <a:buClr>
                <a:srgbClr val="000000"/>
              </a:buClr>
              <a:buSzPts val="1350"/>
              <a:buChar char="•"/>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12" name="Google Shape;12;p17"/>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46"/>
        <p:cNvGrpSpPr/>
        <p:nvPr/>
      </p:nvGrpSpPr>
      <p:grpSpPr>
        <a:xfrm>
          <a:off x="0" y="0"/>
          <a:ext cx="0" cy="0"/>
          <a:chOff x="0" y="0"/>
          <a:chExt cx="0" cy="0"/>
        </a:xfrm>
      </p:grpSpPr>
      <p:sp>
        <p:nvSpPr>
          <p:cNvPr id="47" name="Google Shape;47;p26"/>
          <p:cNvSpPr>
            <a:spLocks noGrp="1"/>
          </p:cNvSpPr>
          <p:nvPr>
            <p:ph type="pic" idx="2"/>
          </p:nvPr>
        </p:nvSpPr>
        <p:spPr>
          <a:xfrm>
            <a:off x="0" y="2"/>
            <a:ext cx="36576000" cy="20574000"/>
          </a:xfrm>
          <a:prstGeom prst="rect">
            <a:avLst/>
          </a:prstGeom>
          <a:noFill/>
          <a:ln>
            <a:noFill/>
          </a:ln>
        </p:spPr>
      </p:sp>
      <p:sp>
        <p:nvSpPr>
          <p:cNvPr id="48" name="Google Shape;48;p26"/>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27"/>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3"/>
        <p:cNvGrpSpPr/>
        <p:nvPr/>
      </p:nvGrpSpPr>
      <p:grpSpPr>
        <a:xfrm>
          <a:off x="0" y="0"/>
          <a:ext cx="0" cy="0"/>
          <a:chOff x="0" y="0"/>
          <a:chExt cx="0" cy="0"/>
        </a:xfrm>
      </p:grpSpPr>
      <p:sp>
        <p:nvSpPr>
          <p:cNvPr id="14" name="Google Shape;14;p18"/>
          <p:cNvSpPr>
            <a:spLocks noGrp="1"/>
          </p:cNvSpPr>
          <p:nvPr>
            <p:ph type="pic" idx="2"/>
          </p:nvPr>
        </p:nvSpPr>
        <p:spPr>
          <a:xfrm>
            <a:off x="4688955" y="1009652"/>
            <a:ext cx="27203402" cy="13106400"/>
          </a:xfrm>
          <a:prstGeom prst="rect">
            <a:avLst/>
          </a:prstGeom>
          <a:noFill/>
          <a:ln>
            <a:noFill/>
          </a:ln>
        </p:spPr>
      </p:sp>
      <p:sp>
        <p:nvSpPr>
          <p:cNvPr id="15" name="Google Shape;15;p18"/>
          <p:cNvSpPr txBox="1">
            <a:spLocks noGrp="1"/>
          </p:cNvSpPr>
          <p:nvPr>
            <p:ph type="title"/>
          </p:nvPr>
        </p:nvSpPr>
        <p:spPr>
          <a:xfrm>
            <a:off x="952500" y="14173202"/>
            <a:ext cx="34671000" cy="30099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6" name="Google Shape;16;p18"/>
          <p:cNvSpPr txBox="1">
            <a:spLocks noGrp="1"/>
          </p:cNvSpPr>
          <p:nvPr>
            <p:ph type="body" idx="1"/>
          </p:nvPr>
        </p:nvSpPr>
        <p:spPr>
          <a:xfrm>
            <a:off x="952500" y="17278351"/>
            <a:ext cx="34671000" cy="238125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600"/>
              <a:buFont typeface="Helvetica Neue Light"/>
              <a:buNone/>
              <a:defRPr sz="6600"/>
            </a:lvl1pPr>
            <a:lvl2pPr marL="914400" lvl="1" indent="-228600" algn="ctr">
              <a:lnSpc>
                <a:spcPct val="100000"/>
              </a:lnSpc>
              <a:spcBef>
                <a:spcPts val="0"/>
              </a:spcBef>
              <a:spcAft>
                <a:spcPts val="0"/>
              </a:spcAft>
              <a:buClr>
                <a:srgbClr val="000000"/>
              </a:buClr>
              <a:buSzPts val="6600"/>
              <a:buFont typeface="Helvetica Neue Light"/>
              <a:buNone/>
              <a:defRPr sz="6600"/>
            </a:lvl2pPr>
            <a:lvl3pPr marL="1371600" lvl="2" indent="-228600" algn="ctr">
              <a:lnSpc>
                <a:spcPct val="100000"/>
              </a:lnSpc>
              <a:spcBef>
                <a:spcPts val="0"/>
              </a:spcBef>
              <a:spcAft>
                <a:spcPts val="0"/>
              </a:spcAft>
              <a:buClr>
                <a:srgbClr val="000000"/>
              </a:buClr>
              <a:buSzPts val="6600"/>
              <a:buFont typeface="Helvetica Neue Light"/>
              <a:buNone/>
              <a:defRPr sz="6600"/>
            </a:lvl3pPr>
            <a:lvl4pPr marL="1828800" lvl="3" indent="-228600" algn="ctr">
              <a:lnSpc>
                <a:spcPct val="100000"/>
              </a:lnSpc>
              <a:spcBef>
                <a:spcPts val="0"/>
              </a:spcBef>
              <a:spcAft>
                <a:spcPts val="0"/>
              </a:spcAft>
              <a:buClr>
                <a:srgbClr val="000000"/>
              </a:buClr>
              <a:buSzPts val="6600"/>
              <a:buFont typeface="Helvetica Neue Light"/>
              <a:buNone/>
              <a:defRPr sz="6600"/>
            </a:lvl4pPr>
            <a:lvl5pPr marL="2286000" lvl="4" indent="-228600" algn="ctr">
              <a:lnSpc>
                <a:spcPct val="100000"/>
              </a:lnSpc>
              <a:spcBef>
                <a:spcPts val="0"/>
              </a:spcBef>
              <a:spcAft>
                <a:spcPts val="0"/>
              </a:spcAft>
              <a:buClr>
                <a:srgbClr val="000000"/>
              </a:buClr>
              <a:buSzPts val="6600"/>
              <a:buFont typeface="Helvetica Neue Light"/>
              <a:buNone/>
              <a:defRPr sz="660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17" name="Google Shape;17;p18"/>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8"/>
        <p:cNvGrpSpPr/>
        <p:nvPr/>
      </p:nvGrpSpPr>
      <p:grpSpPr>
        <a:xfrm>
          <a:off x="0" y="0"/>
          <a:ext cx="0" cy="0"/>
          <a:chOff x="0" y="0"/>
          <a:chExt cx="0" cy="0"/>
        </a:xfrm>
      </p:grpSpPr>
      <p:sp>
        <p:nvSpPr>
          <p:cNvPr id="19" name="Google Shape;19;p19"/>
          <p:cNvSpPr txBox="1">
            <a:spLocks noGrp="1"/>
          </p:cNvSpPr>
          <p:nvPr>
            <p:ph type="title"/>
          </p:nvPr>
        </p:nvSpPr>
        <p:spPr>
          <a:xfrm>
            <a:off x="2667000" y="6800852"/>
            <a:ext cx="31242000" cy="69723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19"/>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1"/>
        <p:cNvGrpSpPr/>
        <p:nvPr/>
      </p:nvGrpSpPr>
      <p:grpSpPr>
        <a:xfrm>
          <a:off x="0" y="0"/>
          <a:ext cx="0" cy="0"/>
          <a:chOff x="0" y="0"/>
          <a:chExt cx="0" cy="0"/>
        </a:xfrm>
      </p:grpSpPr>
      <p:sp>
        <p:nvSpPr>
          <p:cNvPr id="22" name="Google Shape;22;p20"/>
          <p:cNvSpPr>
            <a:spLocks noGrp="1"/>
          </p:cNvSpPr>
          <p:nvPr>
            <p:ph type="pic" idx="2"/>
          </p:nvPr>
        </p:nvSpPr>
        <p:spPr>
          <a:xfrm>
            <a:off x="19748973" y="1657352"/>
            <a:ext cx="14287502" cy="17259300"/>
          </a:xfrm>
          <a:prstGeom prst="rect">
            <a:avLst/>
          </a:prstGeom>
          <a:noFill/>
          <a:ln>
            <a:noFill/>
          </a:ln>
        </p:spPr>
      </p:sp>
      <p:sp>
        <p:nvSpPr>
          <p:cNvPr id="23" name="Google Shape;23;p20"/>
          <p:cNvSpPr txBox="1">
            <a:spLocks noGrp="1"/>
          </p:cNvSpPr>
          <p:nvPr>
            <p:ph type="title"/>
          </p:nvPr>
        </p:nvSpPr>
        <p:spPr>
          <a:xfrm>
            <a:off x="2476503" y="1657350"/>
            <a:ext cx="15335250" cy="84201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2598"/>
              <a:buFont typeface="Helvetica Neue Light"/>
              <a:buNone/>
              <a:defRPr sz="12598"/>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4" name="Google Shape;24;p20"/>
          <p:cNvSpPr txBox="1">
            <a:spLocks noGrp="1"/>
          </p:cNvSpPr>
          <p:nvPr>
            <p:ph type="body" idx="1"/>
          </p:nvPr>
        </p:nvSpPr>
        <p:spPr>
          <a:xfrm>
            <a:off x="2476503" y="10267950"/>
            <a:ext cx="15335250" cy="86487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600"/>
              <a:buFont typeface="Helvetica Neue Light"/>
              <a:buNone/>
              <a:defRPr sz="6600"/>
            </a:lvl1pPr>
            <a:lvl2pPr marL="914400" lvl="1" indent="-228600" algn="ctr">
              <a:lnSpc>
                <a:spcPct val="100000"/>
              </a:lnSpc>
              <a:spcBef>
                <a:spcPts val="0"/>
              </a:spcBef>
              <a:spcAft>
                <a:spcPts val="0"/>
              </a:spcAft>
              <a:buClr>
                <a:srgbClr val="000000"/>
              </a:buClr>
              <a:buSzPts val="6600"/>
              <a:buFont typeface="Helvetica Neue Light"/>
              <a:buNone/>
              <a:defRPr sz="6600"/>
            </a:lvl2pPr>
            <a:lvl3pPr marL="1371600" lvl="2" indent="-228600" algn="ctr">
              <a:lnSpc>
                <a:spcPct val="100000"/>
              </a:lnSpc>
              <a:spcBef>
                <a:spcPts val="0"/>
              </a:spcBef>
              <a:spcAft>
                <a:spcPts val="0"/>
              </a:spcAft>
              <a:buClr>
                <a:srgbClr val="000000"/>
              </a:buClr>
              <a:buSzPts val="6600"/>
              <a:buFont typeface="Helvetica Neue Light"/>
              <a:buNone/>
              <a:defRPr sz="6600"/>
            </a:lvl3pPr>
            <a:lvl4pPr marL="1828800" lvl="3" indent="-228600" algn="ctr">
              <a:lnSpc>
                <a:spcPct val="100000"/>
              </a:lnSpc>
              <a:spcBef>
                <a:spcPts val="0"/>
              </a:spcBef>
              <a:spcAft>
                <a:spcPts val="0"/>
              </a:spcAft>
              <a:buClr>
                <a:srgbClr val="000000"/>
              </a:buClr>
              <a:buSzPts val="6600"/>
              <a:buFont typeface="Helvetica Neue Light"/>
              <a:buNone/>
              <a:defRPr sz="6600"/>
            </a:lvl4pPr>
            <a:lvl5pPr marL="2286000" lvl="4" indent="-228600" algn="ctr">
              <a:lnSpc>
                <a:spcPct val="100000"/>
              </a:lnSpc>
              <a:spcBef>
                <a:spcPts val="0"/>
              </a:spcBef>
              <a:spcAft>
                <a:spcPts val="0"/>
              </a:spcAft>
              <a:buClr>
                <a:srgbClr val="000000"/>
              </a:buClr>
              <a:buSzPts val="6600"/>
              <a:buFont typeface="Helvetica Neue Light"/>
              <a:buNone/>
              <a:defRPr sz="660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25" name="Google Shape;25;p20"/>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6"/>
        <p:cNvGrpSpPr/>
        <p:nvPr/>
      </p:nvGrpSpPr>
      <p:grpSpPr>
        <a:xfrm>
          <a:off x="0" y="0"/>
          <a:ext cx="0" cy="0"/>
          <a:chOff x="0" y="0"/>
          <a:chExt cx="0" cy="0"/>
        </a:xfrm>
      </p:grpSpPr>
      <p:sp>
        <p:nvSpPr>
          <p:cNvPr id="27" name="Google Shape;27;p21"/>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8" name="Google Shape;28;p21"/>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29"/>
        <p:cNvGrpSpPr/>
        <p:nvPr/>
      </p:nvGrpSpPr>
      <p:grpSpPr>
        <a:xfrm>
          <a:off x="0" y="0"/>
          <a:ext cx="0" cy="0"/>
          <a:chOff x="0" y="0"/>
          <a:chExt cx="0" cy="0"/>
        </a:xfrm>
      </p:grpSpPr>
      <p:sp>
        <p:nvSpPr>
          <p:cNvPr id="30" name="Google Shape;30;p22"/>
          <p:cNvSpPr>
            <a:spLocks noGrp="1"/>
          </p:cNvSpPr>
          <p:nvPr>
            <p:ph type="pic" idx="2"/>
          </p:nvPr>
        </p:nvSpPr>
        <p:spPr>
          <a:xfrm>
            <a:off x="19754850" y="4857753"/>
            <a:ext cx="14287500" cy="13811250"/>
          </a:xfrm>
          <a:prstGeom prst="rect">
            <a:avLst/>
          </a:prstGeom>
          <a:noFill/>
          <a:ln>
            <a:noFill/>
          </a:ln>
        </p:spPr>
      </p:sp>
      <p:sp>
        <p:nvSpPr>
          <p:cNvPr id="31" name="Google Shape;31;p22"/>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2" name="Google Shape;32;p22"/>
          <p:cNvSpPr txBox="1">
            <a:spLocks noGrp="1"/>
          </p:cNvSpPr>
          <p:nvPr>
            <p:ph type="body" idx="1"/>
          </p:nvPr>
        </p:nvSpPr>
        <p:spPr>
          <a:xfrm>
            <a:off x="2533650" y="4857753"/>
            <a:ext cx="15011400" cy="13811250"/>
          </a:xfrm>
          <a:prstGeom prst="rect">
            <a:avLst/>
          </a:prstGeom>
          <a:noFill/>
          <a:ln>
            <a:noFill/>
          </a:ln>
        </p:spPr>
        <p:txBody>
          <a:bodyPr spcFirstLastPara="1" wrap="square" lIns="50800" tIns="50800" rIns="50800" bIns="50800" anchor="ctr" anchorCtr="0">
            <a:normAutofit/>
          </a:bodyPr>
          <a:lstStyle>
            <a:lvl1pPr marL="457200" lvl="0" indent="-550068" algn="l">
              <a:lnSpc>
                <a:spcPct val="100000"/>
              </a:lnSpc>
              <a:spcBef>
                <a:spcPts val="6750"/>
              </a:spcBef>
              <a:spcAft>
                <a:spcPts val="0"/>
              </a:spcAft>
              <a:buClr>
                <a:srgbClr val="000000"/>
              </a:buClr>
              <a:buSzPts val="5063"/>
              <a:buFont typeface="Helvetica Neue Light"/>
              <a:buChar char="•"/>
              <a:defRPr sz="6750"/>
            </a:lvl1pPr>
            <a:lvl2pPr marL="914400" lvl="1" indent="-550068" algn="l">
              <a:lnSpc>
                <a:spcPct val="100000"/>
              </a:lnSpc>
              <a:spcBef>
                <a:spcPts val="6750"/>
              </a:spcBef>
              <a:spcAft>
                <a:spcPts val="0"/>
              </a:spcAft>
              <a:buClr>
                <a:srgbClr val="000000"/>
              </a:buClr>
              <a:buSzPts val="5063"/>
              <a:buFont typeface="Helvetica Neue Light"/>
              <a:buChar char="•"/>
              <a:defRPr sz="6750"/>
            </a:lvl2pPr>
            <a:lvl3pPr marL="1371600" lvl="2" indent="-550068" algn="l">
              <a:lnSpc>
                <a:spcPct val="100000"/>
              </a:lnSpc>
              <a:spcBef>
                <a:spcPts val="6750"/>
              </a:spcBef>
              <a:spcAft>
                <a:spcPts val="0"/>
              </a:spcAft>
              <a:buClr>
                <a:srgbClr val="000000"/>
              </a:buClr>
              <a:buSzPts val="5063"/>
              <a:buFont typeface="Helvetica Neue Light"/>
              <a:buChar char="•"/>
              <a:defRPr sz="6750"/>
            </a:lvl3pPr>
            <a:lvl4pPr marL="1828800" lvl="3" indent="-550068" algn="l">
              <a:lnSpc>
                <a:spcPct val="100000"/>
              </a:lnSpc>
              <a:spcBef>
                <a:spcPts val="6750"/>
              </a:spcBef>
              <a:spcAft>
                <a:spcPts val="0"/>
              </a:spcAft>
              <a:buClr>
                <a:srgbClr val="000000"/>
              </a:buClr>
              <a:buSzPts val="5063"/>
              <a:buFont typeface="Helvetica Neue Light"/>
              <a:buChar char="•"/>
              <a:defRPr sz="6750"/>
            </a:lvl4pPr>
            <a:lvl5pPr marL="2286000" lvl="4" indent="-550068" algn="l">
              <a:lnSpc>
                <a:spcPct val="100000"/>
              </a:lnSpc>
              <a:spcBef>
                <a:spcPts val="6750"/>
              </a:spcBef>
              <a:spcAft>
                <a:spcPts val="0"/>
              </a:spcAft>
              <a:buClr>
                <a:srgbClr val="000000"/>
              </a:buClr>
              <a:buSzPts val="5063"/>
              <a:buFont typeface="Helvetica Neue Light"/>
              <a:buChar char="•"/>
              <a:defRPr sz="675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33" name="Google Shape;33;p22"/>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4"/>
        <p:cNvGrpSpPr/>
        <p:nvPr/>
      </p:nvGrpSpPr>
      <p:grpSpPr>
        <a:xfrm>
          <a:off x="0" y="0"/>
          <a:ext cx="0" cy="0"/>
          <a:chOff x="0" y="0"/>
          <a:chExt cx="0" cy="0"/>
        </a:xfrm>
      </p:grpSpPr>
      <p:sp>
        <p:nvSpPr>
          <p:cNvPr id="35" name="Google Shape;35;p23"/>
          <p:cNvSpPr txBox="1">
            <a:spLocks noGrp="1"/>
          </p:cNvSpPr>
          <p:nvPr>
            <p:ph type="body" idx="1"/>
          </p:nvPr>
        </p:nvSpPr>
        <p:spPr>
          <a:xfrm>
            <a:off x="2533650" y="2667001"/>
            <a:ext cx="31508700" cy="152209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8850"/>
              </a:spcBef>
              <a:spcAft>
                <a:spcPts val="0"/>
              </a:spcAft>
              <a:buClr>
                <a:srgbClr val="000000"/>
              </a:buClr>
              <a:buSzPts val="1350"/>
              <a:buChar char="•"/>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36" name="Google Shape;36;p23"/>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37"/>
        <p:cNvGrpSpPr/>
        <p:nvPr/>
      </p:nvGrpSpPr>
      <p:grpSpPr>
        <a:xfrm>
          <a:off x="0" y="0"/>
          <a:ext cx="0" cy="0"/>
          <a:chOff x="0" y="0"/>
          <a:chExt cx="0" cy="0"/>
        </a:xfrm>
      </p:grpSpPr>
      <p:sp>
        <p:nvSpPr>
          <p:cNvPr id="38" name="Google Shape;38;p24"/>
          <p:cNvSpPr>
            <a:spLocks noGrp="1"/>
          </p:cNvSpPr>
          <p:nvPr>
            <p:ph type="pic" idx="2"/>
          </p:nvPr>
        </p:nvSpPr>
        <p:spPr>
          <a:xfrm>
            <a:off x="23641053" y="10572751"/>
            <a:ext cx="11106150" cy="8324850"/>
          </a:xfrm>
          <a:prstGeom prst="rect">
            <a:avLst/>
          </a:prstGeom>
          <a:noFill/>
          <a:ln>
            <a:noFill/>
          </a:ln>
        </p:spPr>
      </p:sp>
      <p:sp>
        <p:nvSpPr>
          <p:cNvPr id="39" name="Google Shape;39;p24"/>
          <p:cNvSpPr>
            <a:spLocks noGrp="1"/>
          </p:cNvSpPr>
          <p:nvPr>
            <p:ph type="pic" idx="3"/>
          </p:nvPr>
        </p:nvSpPr>
        <p:spPr>
          <a:xfrm>
            <a:off x="23641053" y="1695451"/>
            <a:ext cx="11106150" cy="8324850"/>
          </a:xfrm>
          <a:prstGeom prst="rect">
            <a:avLst/>
          </a:prstGeom>
          <a:noFill/>
          <a:ln>
            <a:noFill/>
          </a:ln>
        </p:spPr>
      </p:sp>
      <p:sp>
        <p:nvSpPr>
          <p:cNvPr id="40" name="Google Shape;40;p24"/>
          <p:cNvSpPr>
            <a:spLocks noGrp="1"/>
          </p:cNvSpPr>
          <p:nvPr>
            <p:ph type="pic" idx="4"/>
          </p:nvPr>
        </p:nvSpPr>
        <p:spPr>
          <a:xfrm>
            <a:off x="1809750" y="1695451"/>
            <a:ext cx="21259800" cy="17202150"/>
          </a:xfrm>
          <a:prstGeom prst="rect">
            <a:avLst/>
          </a:prstGeom>
          <a:noFill/>
          <a:ln>
            <a:noFill/>
          </a:ln>
        </p:spPr>
      </p:sp>
      <p:sp>
        <p:nvSpPr>
          <p:cNvPr id="41" name="Google Shape;41;p24"/>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sp>
        <p:nvSpPr>
          <p:cNvPr id="43" name="Google Shape;43;p25"/>
          <p:cNvSpPr txBox="1">
            <a:spLocks noGrp="1"/>
          </p:cNvSpPr>
          <p:nvPr>
            <p:ph type="body" idx="1"/>
          </p:nvPr>
        </p:nvSpPr>
        <p:spPr>
          <a:xfrm>
            <a:off x="3581403" y="13430251"/>
            <a:ext cx="29432250" cy="979755"/>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5700"/>
              <a:buFont typeface="Helvetica Neue"/>
              <a:buNone/>
              <a:defRPr sz="5700">
                <a:latin typeface="Helvetica Neue"/>
                <a:ea typeface="Helvetica Neue"/>
                <a:cs typeface="Helvetica Neue"/>
                <a:sym typeface="Helvetica Neue"/>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44" name="Google Shape;44;p25"/>
          <p:cNvSpPr txBox="1">
            <a:spLocks noGrp="1"/>
          </p:cNvSpPr>
          <p:nvPr>
            <p:ph type="body" idx="2"/>
          </p:nvPr>
        </p:nvSpPr>
        <p:spPr>
          <a:xfrm>
            <a:off x="3581403" y="9083251"/>
            <a:ext cx="29432250" cy="1302601"/>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1800"/>
              <a:buNone/>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45" name="Google Shape;45;p25"/>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 name="Google Shape;7;p16"/>
          <p:cNvSpPr txBox="1">
            <a:spLocks noGrp="1"/>
          </p:cNvSpPr>
          <p:nvPr>
            <p:ph type="body" idx="1"/>
          </p:nvPr>
        </p:nvSpPr>
        <p:spPr>
          <a:xfrm>
            <a:off x="2533650" y="4857753"/>
            <a:ext cx="31508700" cy="13811250"/>
          </a:xfrm>
          <a:prstGeom prst="rect">
            <a:avLst/>
          </a:prstGeom>
          <a:noFill/>
          <a:ln>
            <a:noFill/>
          </a:ln>
        </p:spPr>
        <p:txBody>
          <a:bodyPr spcFirstLastPara="1" wrap="square" lIns="50800" tIns="50800" rIns="50800" bIns="50800" anchor="ctr" anchorCtr="0">
            <a:normAutofit/>
          </a:bodyPr>
          <a:lstStyle>
            <a:lvl1pPr marL="457200" marR="0" lvl="0"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1pPr>
            <a:lvl2pPr marL="914400" marR="0" lvl="1"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2pPr>
            <a:lvl3pPr marL="1371600" marR="0" lvl="2"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3pPr>
            <a:lvl4pPr marL="1828800" marR="0" lvl="3"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4pPr>
            <a:lvl5pPr marL="2286000" marR="0" lvl="4"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5pPr>
            <a:lvl6pPr marL="2743200" marR="0" lvl="5"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6pPr>
            <a:lvl7pPr marL="3200400" marR="0" lvl="6"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7pPr>
            <a:lvl8pPr marL="3657600" marR="0" lvl="7"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8pPr>
            <a:lvl9pPr marL="4114800" marR="0" lvl="8"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 name="Google Shape;8;p16"/>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459786"/>
            <a:ext cx="8164094"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Introduction</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60" name="Google Shape;60;p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We've been working only with the </a:t>
            </a:r>
            <a:r>
              <a:rPr lang="en-US" sz="6400" b="1" i="0" u="none" strike="noStrike" cap="none">
                <a:solidFill>
                  <a:srgbClr val="000000"/>
                </a:solidFill>
                <a:latin typeface="Open Sans"/>
                <a:ea typeface="Open Sans"/>
                <a:cs typeface="Open Sans"/>
                <a:sym typeface="Open Sans"/>
              </a:rPr>
              <a:t>int</a:t>
            </a:r>
            <a:r>
              <a:rPr lang="en-US" sz="6400" b="0" i="0" u="none" strike="noStrike" cap="none">
                <a:solidFill>
                  <a:srgbClr val="000000"/>
                </a:solidFill>
                <a:latin typeface="Open Sans"/>
                <a:ea typeface="Open Sans"/>
                <a:cs typeface="Open Sans"/>
                <a:sym typeface="Open Sans"/>
              </a:rPr>
              <a:t> data type so far in the course.</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 this video, we'll continue to look at </a:t>
            </a:r>
            <a:r>
              <a:rPr lang="en-US" sz="6400" b="1" i="0" u="none" strike="noStrike" cap="none">
                <a:solidFill>
                  <a:srgbClr val="000000"/>
                </a:solidFill>
                <a:latin typeface="Open Sans"/>
                <a:ea typeface="Open Sans"/>
                <a:cs typeface="Open Sans"/>
                <a:sym typeface="Open Sans"/>
              </a:rPr>
              <a:t>int</a:t>
            </a:r>
            <a:r>
              <a:rPr lang="en-US" sz="6400" b="0" i="0" u="none" strike="noStrike" cap="none">
                <a:solidFill>
                  <a:srgbClr val="000000"/>
                </a:solidFill>
                <a:latin typeface="Open Sans"/>
                <a:ea typeface="Open Sans"/>
                <a:cs typeface="Open Sans"/>
                <a:sym typeface="Open Sans"/>
              </a:rPr>
              <a:t>, as well as several other </a:t>
            </a:r>
            <a:r>
              <a:rPr lang="en-US" sz="6400" i="0" u="none" strike="noStrike" cap="none">
                <a:solidFill>
                  <a:srgbClr val="000000"/>
                </a:solidFill>
                <a:latin typeface="Open Sans"/>
                <a:ea typeface="Open Sans"/>
                <a:cs typeface="Open Sans"/>
                <a:sym typeface="Open Sans"/>
              </a:rPr>
              <a:t>primitive types</a:t>
            </a:r>
            <a:r>
              <a:rPr lang="en-US" sz="6400" b="0" i="0" u="none" strike="noStrike" cap="none">
                <a:solidFill>
                  <a:srgbClr val="000000"/>
                </a:solidFill>
                <a:latin typeface="Open Sans"/>
                <a:ea typeface="Open Sans"/>
                <a:cs typeface="Open Sans"/>
                <a:sym typeface="Open Sans"/>
              </a:rPr>
              <a:t>.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We'll also introduce the wrapper class, a special category of data type, which offers additional functionality that primitive types don't.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p9"/>
          <p:cNvSpPr/>
          <p:nvPr/>
        </p:nvSpPr>
        <p:spPr>
          <a:xfrm>
            <a:off x="952498" y="459786"/>
            <a:ext cx="1092606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Wrapper Classes</a:t>
            </a:r>
            <a:endParaRPr/>
          </a:p>
        </p:txBody>
      </p:sp>
      <p:cxnSp>
        <p:nvCxnSpPr>
          <p:cNvPr id="140" name="Google Shape;140;p9"/>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41" name="Google Shape;141;p9"/>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42" name="Google Shape;142;p9"/>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43" name="Google Shape;143;p9"/>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graphicFrame>
        <p:nvGraphicFramePr>
          <p:cNvPr id="10" name="Table 6">
            <a:extLst>
              <a:ext uri="{FF2B5EF4-FFF2-40B4-BE49-F238E27FC236}">
                <a16:creationId xmlns:a16="http://schemas.microsoft.com/office/drawing/2014/main" id="{DD2A9127-4FDA-185B-EBB1-F0EA03239AC4}"/>
              </a:ext>
            </a:extLst>
          </p:cNvPr>
          <p:cNvGraphicFramePr>
            <a:graphicFrameLocks noGrp="1"/>
          </p:cNvGraphicFramePr>
          <p:nvPr/>
        </p:nvGraphicFramePr>
        <p:xfrm>
          <a:off x="12042486" y="4233795"/>
          <a:ext cx="12491029" cy="10707669"/>
        </p:xfrm>
        <a:graphic>
          <a:graphicData uri="http://schemas.openxmlformats.org/drawingml/2006/table">
            <a:tbl>
              <a:tblPr firstRow="1" bandRow="1">
                <a:tableStyleId>{5C22544A-7EE6-4342-B048-85BDC9FD1C3A}</a:tableStyleId>
              </a:tblPr>
              <a:tblGrid>
                <a:gridCol w="5295090">
                  <a:extLst>
                    <a:ext uri="{9D8B030D-6E8A-4147-A177-3AD203B41FA5}">
                      <a16:colId xmlns:a16="http://schemas.microsoft.com/office/drawing/2014/main" val="2398957492"/>
                    </a:ext>
                  </a:extLst>
                </a:gridCol>
                <a:gridCol w="7195939">
                  <a:extLst>
                    <a:ext uri="{9D8B030D-6E8A-4147-A177-3AD203B41FA5}">
                      <a16:colId xmlns:a16="http://schemas.microsoft.com/office/drawing/2014/main" val="1725977642"/>
                    </a:ext>
                  </a:extLst>
                </a:gridCol>
              </a:tblGrid>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Primitive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Wrapper Class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642865938"/>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byte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Byte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5377252"/>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short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Short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92473"/>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char</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Character</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07311"/>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int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Integer</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47380"/>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long</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Long</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3727517"/>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float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Float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3549122"/>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6062375"/>
                  </a:ext>
                </a:extLst>
              </a:tr>
              <a:tr h="1189741">
                <a:tc>
                  <a:txBody>
                    <a:bodyPr/>
                    <a:lstStyle/>
                    <a:p>
                      <a:pPr algn="ctr"/>
                      <a:r>
                        <a:rPr lang="en-US" sz="4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4117485"/>
                  </a:ext>
                </a:extLst>
              </a:tr>
            </a:tbl>
          </a:graphicData>
        </a:graphic>
      </p:graphicFrame>
      <p:sp>
        <p:nvSpPr>
          <p:cNvPr id="11" name="Rectangle 10">
            <a:extLst>
              <a:ext uri="{FF2B5EF4-FFF2-40B4-BE49-F238E27FC236}">
                <a16:creationId xmlns:a16="http://schemas.microsoft.com/office/drawing/2014/main" id="{5E888186-02F7-9741-2E73-C619181C82FA}"/>
              </a:ext>
            </a:extLst>
          </p:cNvPr>
          <p:cNvSpPr/>
          <p:nvPr/>
        </p:nvSpPr>
        <p:spPr>
          <a:xfrm>
            <a:off x="952499" y="15302742"/>
            <a:ext cx="34782670" cy="262856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wrapper classes for char and int, Character and Integer respectively, are the only two that differ in name (other than that first capitalized letter) from their primitive types.</a:t>
            </a:r>
          </a:p>
        </p:txBody>
      </p:sp>
    </p:spTree>
    <p:extLst>
      <p:ext uri="{BB962C8B-B14F-4D97-AF65-F5344CB8AC3E}">
        <p14:creationId xmlns:p14="http://schemas.microsoft.com/office/powerpoint/2010/main" val="1738619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 the code we just reviewed, we were able to use MIN_VALUE, and MAX_VALUE, on the wrapper class Integer.</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To discover the minimum and maximum range of numbers, that can be stored in an int, as we saw when we printed out these values previously:</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p:txBody>
      </p:sp>
      <p:sp>
        <p:nvSpPr>
          <p:cNvPr id="149" name="Google Shape;149;p10"/>
          <p:cNvSpPr/>
          <p:nvPr/>
        </p:nvSpPr>
        <p:spPr>
          <a:xfrm>
            <a:off x="952498" y="459786"/>
            <a:ext cx="17203427"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Integer Wrapper Class</a:t>
            </a:r>
            <a:endParaRPr/>
          </a:p>
        </p:txBody>
      </p:sp>
      <p:cxnSp>
        <p:nvCxnSpPr>
          <p:cNvPr id="150" name="Google Shape;150;p10"/>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51" name="Google Shape;151;p10"/>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52" name="Google Shape;152;p10"/>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53" name="Google Shape;153;p10"/>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pic>
        <p:nvPicPr>
          <p:cNvPr id="154" name="Google Shape;154;p10"/>
          <p:cNvPicPr preferRelativeResize="0"/>
          <p:nvPr/>
        </p:nvPicPr>
        <p:blipFill rotWithShape="1">
          <a:blip r:embed="rId4">
            <a:alphaModFix/>
          </a:blip>
          <a:srcRect/>
          <a:stretch/>
        </p:blipFill>
        <p:spPr>
          <a:xfrm>
            <a:off x="952498" y="6683958"/>
            <a:ext cx="20917337" cy="2310019"/>
          </a:xfrm>
          <a:prstGeom prst="rect">
            <a:avLst/>
          </a:prstGeom>
          <a:noFill/>
          <a:ln>
            <a:noFill/>
          </a:ln>
        </p:spPr>
      </p:pic>
      <p:pic>
        <p:nvPicPr>
          <p:cNvPr id="155" name="Google Shape;155;p10"/>
          <p:cNvPicPr preferRelativeResize="0"/>
          <p:nvPr/>
        </p:nvPicPr>
        <p:blipFill rotWithShape="1">
          <a:blip r:embed="rId5">
            <a:alphaModFix/>
          </a:blip>
          <a:srcRect/>
          <a:stretch/>
        </p:blipFill>
        <p:spPr>
          <a:xfrm>
            <a:off x="952498" y="12919202"/>
            <a:ext cx="25735181" cy="11622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p:nvPr/>
        </p:nvSpPr>
        <p:spPr>
          <a:xfrm>
            <a:off x="952498" y="459786"/>
            <a:ext cx="20500805"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Overflow and Underflow in Java</a:t>
            </a:r>
            <a:endParaRPr/>
          </a:p>
        </p:txBody>
      </p:sp>
      <p:cxnSp>
        <p:nvCxnSpPr>
          <p:cNvPr id="161" name="Google Shape;161;p1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62" name="Google Shape;162;p1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63" name="Google Shape;163;p1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64" name="Google Shape;164;p1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65" name="Google Shape;165;p1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If you try and put a value larger than the maximum value into an int, you'll create something called an Overflow situation.</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And similarly, if you try to put a value smaller than the minimum value into an int, you cause an Underflow to occur.</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These situations are also known as integer wraparounds.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p:nvPr/>
        </p:nvSpPr>
        <p:spPr>
          <a:xfrm>
            <a:off x="952498" y="459786"/>
            <a:ext cx="20500805"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Overflow and Underflow in Java</a:t>
            </a:r>
            <a:endParaRPr/>
          </a:p>
        </p:txBody>
      </p:sp>
      <p:cxnSp>
        <p:nvCxnSpPr>
          <p:cNvPr id="171" name="Google Shape;171;p1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72" name="Google Shape;172;p1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73" name="Google Shape;173;p1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74" name="Google Shape;174;p1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75" name="Google Shape;175;p12"/>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maximum value, when it overflows, wraps around to the minimum value, and just continues processing without an error.</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minimum value, when it underflows, wraps around to the maximum value, and continues processing.</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This is not usually behavior you really want, and as a developer, you need to be aware that this can happen, and choose the appropriate data type.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3"/>
          <p:cNvSpPr/>
          <p:nvPr/>
        </p:nvSpPr>
        <p:spPr>
          <a:xfrm>
            <a:off x="952498" y="571752"/>
            <a:ext cx="33845804" cy="1631216"/>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9600"/>
              <a:buFont typeface="Open Sans"/>
              <a:buNone/>
            </a:pPr>
            <a:r>
              <a:rPr lang="en-US" sz="9600" b="0" i="0" u="none" strike="noStrike" cap="none">
                <a:solidFill>
                  <a:srgbClr val="000000"/>
                </a:solidFill>
                <a:latin typeface="Open Sans"/>
                <a:ea typeface="Open Sans"/>
                <a:cs typeface="Open Sans"/>
                <a:sym typeface="Open Sans"/>
              </a:rPr>
              <a:t>When will you get an overflow? When will you get an error?</a:t>
            </a:r>
            <a:endParaRPr/>
          </a:p>
        </p:txBody>
      </p:sp>
      <p:cxnSp>
        <p:nvCxnSpPr>
          <p:cNvPr id="181" name="Google Shape;181;p1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82" name="Google Shape;182;p13"/>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83" name="Google Shape;183;p1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84" name="Google Shape;184;p1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85" name="Google Shape;185;p13"/>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An integer wraparound event, either an overflow or underflow, can occur in Java when you are using expressions that are not a simple literal value.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Java compiler doesn't attempt to evaluate the expression to determine its value, so it DOES NOT give you an error.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4"/>
          <p:cNvSpPr/>
          <p:nvPr/>
        </p:nvSpPr>
        <p:spPr>
          <a:xfrm>
            <a:off x="952498" y="571752"/>
            <a:ext cx="33845804" cy="1631216"/>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9600"/>
              <a:buFont typeface="Open Sans"/>
              <a:buNone/>
            </a:pPr>
            <a:r>
              <a:rPr lang="en-US" sz="9600" b="0" i="0" u="none" strike="noStrike" cap="none">
                <a:solidFill>
                  <a:srgbClr val="000000"/>
                </a:solidFill>
                <a:latin typeface="Open Sans"/>
                <a:ea typeface="Open Sans"/>
                <a:cs typeface="Open Sans"/>
                <a:sym typeface="Open Sans"/>
              </a:rPr>
              <a:t>When will you get an overflow? When will you get an error?</a:t>
            </a:r>
            <a:endParaRPr/>
          </a:p>
        </p:txBody>
      </p:sp>
      <p:cxnSp>
        <p:nvCxnSpPr>
          <p:cNvPr id="191" name="Google Shape;191;p1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92" name="Google Shape;192;p14"/>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93" name="Google Shape;193;p1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94" name="Google Shape;194;p14"/>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95" name="Google Shape;195;p14"/>
          <p:cNvSpPr/>
          <p:nvPr/>
        </p:nvSpPr>
        <p:spPr>
          <a:xfrm>
            <a:off x="952501" y="4285904"/>
            <a:ext cx="34782670" cy="1364540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Here are two more examples that will compile, and result in an overflow.  The second example may be surprising.  Even though we are using numeric literals in the expression, the compiler still won't try to evaluate this expression, and the code will compile, resulting in an overflow condition.</a:t>
            </a:r>
            <a:endParaRPr dirty="0"/>
          </a:p>
          <a:p>
            <a:pPr marL="0" marR="0" lvl="0" indent="0" algn="l" rtl="0">
              <a:lnSpc>
                <a:spcPct val="90000"/>
              </a:lnSpc>
              <a:spcBef>
                <a:spcPts val="5022"/>
              </a:spcBef>
              <a:spcAft>
                <a:spcPts val="0"/>
              </a:spcAft>
              <a:buClr>
                <a:srgbClr val="000000"/>
              </a:buClr>
              <a:buSzPts val="6400"/>
              <a:buFont typeface="Helvetica Neue Light"/>
              <a:buNone/>
            </a:pPr>
            <a:endParaRPr sz="6400" b="0" i="0" u="none" strike="noStrike" cap="none" dirty="0">
              <a:solidFill>
                <a:srgbClr val="000000"/>
              </a:solidFill>
              <a:latin typeface="Open Sans"/>
              <a:ea typeface="Open Sans"/>
              <a:cs typeface="Open Sans"/>
              <a:sym typeface="Open Sans"/>
            </a:endParaRPr>
          </a:p>
          <a:p>
            <a:pPr marL="0" marR="0" lvl="0" indent="0" algn="l" rtl="0">
              <a:lnSpc>
                <a:spcPct val="90000"/>
              </a:lnSpc>
              <a:spcBef>
                <a:spcPts val="5022"/>
              </a:spcBef>
              <a:spcAft>
                <a:spcPts val="0"/>
              </a:spcAft>
              <a:buClr>
                <a:srgbClr val="000000"/>
              </a:buClr>
              <a:buSzPts val="6400"/>
              <a:buFont typeface="Helvetica Neue Light"/>
              <a:buNone/>
            </a:pPr>
            <a:endParaRPr sz="6400" b="0" i="0" u="none" strike="noStrike" cap="none" dirty="0">
              <a:solidFill>
                <a:srgbClr val="000000"/>
              </a:solidFill>
              <a:latin typeface="Open Sans"/>
              <a:ea typeface="Open Sans"/>
              <a:cs typeface="Open Sans"/>
              <a:sym typeface="Open Sans"/>
            </a:endParaRPr>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If you assign a numeric literal value to a data type that is outside of the range, the compiler DOES give you an error.   We looked at a similar example previously.</a:t>
            </a:r>
            <a:endParaRPr dirty="0"/>
          </a:p>
          <a:p>
            <a:pPr marL="0" marR="0" lvl="0" indent="0" algn="l" rtl="0">
              <a:lnSpc>
                <a:spcPct val="90000"/>
              </a:lnSpc>
              <a:spcBef>
                <a:spcPts val="5022"/>
              </a:spcBef>
              <a:spcAft>
                <a:spcPts val="0"/>
              </a:spcAft>
              <a:buClr>
                <a:srgbClr val="000000"/>
              </a:buClr>
              <a:buSzPts val="6400"/>
              <a:buFont typeface="Helvetica Neue Light"/>
              <a:buNone/>
            </a:pPr>
            <a:endParaRPr sz="6400" b="0" i="0" u="none" strike="noStrike" cap="none" dirty="0">
              <a:solidFill>
                <a:srgbClr val="000000"/>
              </a:solidFill>
              <a:latin typeface="Open Sans"/>
              <a:ea typeface="Open Sans"/>
              <a:cs typeface="Open Sans"/>
              <a:sym typeface="Open Sans"/>
            </a:endParaRPr>
          </a:p>
        </p:txBody>
      </p:sp>
      <p:pic>
        <p:nvPicPr>
          <p:cNvPr id="196" name="Google Shape;196;p14"/>
          <p:cNvPicPr preferRelativeResize="0"/>
          <p:nvPr/>
        </p:nvPicPr>
        <p:blipFill rotWithShape="1">
          <a:blip r:embed="rId4">
            <a:alphaModFix/>
          </a:blip>
          <a:srcRect/>
          <a:stretch/>
        </p:blipFill>
        <p:spPr>
          <a:xfrm>
            <a:off x="952498" y="8578165"/>
            <a:ext cx="18185821" cy="941169"/>
          </a:xfrm>
          <a:prstGeom prst="rect">
            <a:avLst/>
          </a:prstGeom>
          <a:noFill/>
          <a:ln>
            <a:noFill/>
          </a:ln>
        </p:spPr>
      </p:pic>
      <p:pic>
        <p:nvPicPr>
          <p:cNvPr id="197" name="Google Shape;197;p14"/>
          <p:cNvPicPr preferRelativeResize="0"/>
          <p:nvPr/>
        </p:nvPicPr>
        <p:blipFill rotWithShape="1">
          <a:blip r:embed="rId5">
            <a:alphaModFix/>
          </a:blip>
          <a:srcRect/>
          <a:stretch/>
        </p:blipFill>
        <p:spPr>
          <a:xfrm>
            <a:off x="952498" y="9600871"/>
            <a:ext cx="15386674" cy="988275"/>
          </a:xfrm>
          <a:prstGeom prst="rect">
            <a:avLst/>
          </a:prstGeom>
          <a:noFill/>
          <a:ln>
            <a:noFill/>
          </a:ln>
        </p:spPr>
      </p:pic>
      <p:pic>
        <p:nvPicPr>
          <p:cNvPr id="198" name="Google Shape;198;p14"/>
          <p:cNvPicPr preferRelativeResize="0"/>
          <p:nvPr/>
        </p:nvPicPr>
        <p:blipFill rotWithShape="1">
          <a:blip r:embed="rId6">
            <a:alphaModFix/>
          </a:blip>
          <a:srcRect/>
          <a:stretch/>
        </p:blipFill>
        <p:spPr>
          <a:xfrm>
            <a:off x="952497" y="13841753"/>
            <a:ext cx="12838148" cy="8369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p:nvPr/>
        </p:nvSpPr>
        <p:spPr>
          <a:xfrm>
            <a:off x="952498" y="459786"/>
            <a:ext cx="33802523"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What does an underscore mean in a numeric literal?</a:t>
            </a:r>
            <a:endParaRPr/>
          </a:p>
        </p:txBody>
      </p:sp>
      <p:cxnSp>
        <p:nvCxnSpPr>
          <p:cNvPr id="204" name="Google Shape;204;p15"/>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205" name="Google Shape;205;p15"/>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206" name="Google Shape;206;p15"/>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207" name="Google Shape;207;p15"/>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208" name="Google Shape;208;p15"/>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 Java, you cannot put commas in a numeric literal.</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For example, the following is not valid syntax.</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So Java provided an alternative way to improve readability, the underscore.</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You can put the underscore anywhere you might want a comma, but you can't use an underscore at the start or end of the numeric literal.</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p:txBody>
      </p:sp>
      <p:pic>
        <p:nvPicPr>
          <p:cNvPr id="209" name="Google Shape;209;p15"/>
          <p:cNvPicPr preferRelativeResize="0"/>
          <p:nvPr/>
        </p:nvPicPr>
        <p:blipFill rotWithShape="1">
          <a:blip r:embed="rId4">
            <a:alphaModFix/>
          </a:blip>
          <a:srcRect/>
          <a:stretch/>
        </p:blipFill>
        <p:spPr>
          <a:xfrm>
            <a:off x="952497" y="7619703"/>
            <a:ext cx="17092907" cy="1060800"/>
          </a:xfrm>
          <a:prstGeom prst="rect">
            <a:avLst/>
          </a:prstGeom>
          <a:noFill/>
          <a:ln>
            <a:noFill/>
          </a:ln>
        </p:spPr>
      </p:pic>
      <p:pic>
        <p:nvPicPr>
          <p:cNvPr id="210" name="Google Shape;210;p15"/>
          <p:cNvPicPr preferRelativeResize="0"/>
          <p:nvPr/>
        </p:nvPicPr>
        <p:blipFill rotWithShape="1">
          <a:blip r:embed="rId5">
            <a:alphaModFix/>
          </a:blip>
          <a:srcRect/>
          <a:stretch/>
        </p:blipFill>
        <p:spPr>
          <a:xfrm>
            <a:off x="952497" y="10772651"/>
            <a:ext cx="17092907" cy="11208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p:nvPr/>
        </p:nvSpPr>
        <p:spPr>
          <a:xfrm>
            <a:off x="952498" y="459786"/>
            <a:ext cx="13896433"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Java's Primitive Types</a:t>
            </a:r>
            <a:endParaRPr/>
          </a:p>
        </p:txBody>
      </p:sp>
      <p:cxnSp>
        <p:nvCxnSpPr>
          <p:cNvPr id="66" name="Google Shape;66;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7" name="Google Shape;67;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8" name="Google Shape;68;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9" name="Google Shape;69;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0" name="Rectangle 9">
            <a:extLst>
              <a:ext uri="{FF2B5EF4-FFF2-40B4-BE49-F238E27FC236}">
                <a16:creationId xmlns:a16="http://schemas.microsoft.com/office/drawing/2014/main" id="{10568445-2891-2DBA-90CD-28EE01D794C0}"/>
              </a:ext>
            </a:extLst>
          </p:cNvPr>
          <p:cNvSpPr/>
          <p:nvPr/>
        </p:nvSpPr>
        <p:spPr>
          <a:xfrm>
            <a:off x="952501" y="2799188"/>
            <a:ext cx="34782670" cy="376793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Java, primitive types are the most basic data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eight primitive data types in Java are shown in the table below, listed by the type of data stored for each:</a:t>
            </a:r>
          </a:p>
        </p:txBody>
      </p:sp>
      <p:graphicFrame>
        <p:nvGraphicFramePr>
          <p:cNvPr id="11" name="Table 6">
            <a:extLst>
              <a:ext uri="{FF2B5EF4-FFF2-40B4-BE49-F238E27FC236}">
                <a16:creationId xmlns:a16="http://schemas.microsoft.com/office/drawing/2014/main" id="{76FB22D1-B07A-E167-7DE7-86783B1170B8}"/>
              </a:ext>
            </a:extLst>
          </p:cNvPr>
          <p:cNvGraphicFramePr>
            <a:graphicFrameLocks noGrp="1"/>
          </p:cNvGraphicFramePr>
          <p:nvPr>
            <p:extLst>
              <p:ext uri="{D42A27DB-BD31-4B8C-83A1-F6EECF244321}">
                <p14:modId xmlns:p14="http://schemas.microsoft.com/office/powerpoint/2010/main" val="2571862019"/>
              </p:ext>
            </p:extLst>
          </p:nvPr>
        </p:nvGraphicFramePr>
        <p:xfrm>
          <a:off x="9709158" y="6567122"/>
          <a:ext cx="17157684" cy="11179702"/>
        </p:xfrm>
        <a:graphic>
          <a:graphicData uri="http://schemas.openxmlformats.org/drawingml/2006/table">
            <a:tbl>
              <a:tblPr firstRow="1" bandRow="1">
                <a:tableStyleId>{5C22544A-7EE6-4342-B048-85BDC9FD1C3A}</a:tableStyleId>
              </a:tblPr>
              <a:tblGrid>
                <a:gridCol w="6753889">
                  <a:extLst>
                    <a:ext uri="{9D8B030D-6E8A-4147-A177-3AD203B41FA5}">
                      <a16:colId xmlns:a16="http://schemas.microsoft.com/office/drawing/2014/main" val="2398957492"/>
                    </a:ext>
                  </a:extLst>
                </a:gridCol>
                <a:gridCol w="10403795">
                  <a:extLst>
                    <a:ext uri="{9D8B030D-6E8A-4147-A177-3AD203B41FA5}">
                      <a16:colId xmlns:a16="http://schemas.microsoft.com/office/drawing/2014/main" val="1725977642"/>
                    </a:ext>
                  </a:extLst>
                </a:gridCol>
              </a:tblGrid>
              <a:tr h="2278298">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Whole number</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Real number</a:t>
                      </a:r>
                    </a:p>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(floating point or decimal)</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642865938"/>
                  </a:ext>
                </a:extLst>
              </a:tr>
              <a:tr h="4739951">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byte</a:t>
                      </a: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short</a:t>
                      </a: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int</a:t>
                      </a: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long</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float</a:t>
                      </a: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7302300"/>
                  </a:ext>
                </a:extLst>
              </a:tr>
              <a:tr h="1441930">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Single character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Boolean 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131693955"/>
                  </a:ext>
                </a:extLst>
              </a:tr>
              <a:tr h="2719523">
                <a:tc>
                  <a:txBody>
                    <a:bodyPr/>
                    <a:lstStyle/>
                    <a:p>
                      <a:pPr marL="36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char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6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176503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3"/>
          <p:cNvSpPr/>
          <p:nvPr/>
        </p:nvSpPr>
        <p:spPr>
          <a:xfrm>
            <a:off x="952498" y="459786"/>
            <a:ext cx="13896433"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Java's Primitive Types</a:t>
            </a:r>
            <a:endParaRPr/>
          </a:p>
        </p:txBody>
      </p:sp>
      <p:cxnSp>
        <p:nvCxnSpPr>
          <p:cNvPr id="77" name="Google Shape;77;p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78" name="Google Shape;78;p3"/>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79" name="Google Shape;79;p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80" name="Google Shape;80;p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81" name="Google Shape;81;p3"/>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Consider these types as the building blocks of data manipulation.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Remember that primitive data types are simply placeholders in memory for a value.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4"/>
          <p:cNvSpPr/>
          <p:nvPr/>
        </p:nvSpPr>
        <p:spPr>
          <a:xfrm>
            <a:off x="952498" y="459786"/>
            <a:ext cx="1771638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What actually is an integer?</a:t>
            </a:r>
            <a:endParaRPr/>
          </a:p>
        </p:txBody>
      </p:sp>
      <p:cxnSp>
        <p:nvCxnSpPr>
          <p:cNvPr id="87" name="Google Shape;87;p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88" name="Google Shape;88;p4"/>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89" name="Google Shape;89;p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90" name="Google Shape;90;p4"/>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91" name="Google Shape;91;p4"/>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An integer is a whole number, meaning it doesn't contain a fractional element, or a decimal.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p:nvPr/>
        </p:nvSpPr>
        <p:spPr>
          <a:xfrm>
            <a:off x="952498" y="459786"/>
            <a:ext cx="2561117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What values can we store in an integer?</a:t>
            </a:r>
            <a:endParaRPr/>
          </a:p>
        </p:txBody>
      </p:sp>
      <p:cxnSp>
        <p:nvCxnSpPr>
          <p:cNvPr id="97" name="Google Shape;97;p5"/>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98" name="Google Shape;98;p5"/>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99" name="Google Shape;99;p5"/>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00" name="Google Shape;100;p5"/>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01" name="Google Shape;101;p5"/>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There's a specified range of values allowed for the </a:t>
            </a:r>
            <a:r>
              <a:rPr lang="en-US" sz="6400" b="1" i="0" u="none" strike="noStrike" cap="none">
                <a:solidFill>
                  <a:srgbClr val="000000"/>
                </a:solidFill>
                <a:latin typeface="Open Sans"/>
                <a:ea typeface="Open Sans"/>
                <a:cs typeface="Open Sans"/>
                <a:sym typeface="Open Sans"/>
              </a:rPr>
              <a:t>int</a:t>
            </a:r>
            <a:r>
              <a:rPr lang="en-US" sz="6400" b="0" i="0" u="none" strike="noStrike" cap="none">
                <a:solidFill>
                  <a:srgbClr val="000000"/>
                </a:solidFill>
                <a:latin typeface="Open Sans"/>
                <a:ea typeface="Open Sans"/>
                <a:cs typeface="Open Sans"/>
                <a:sym typeface="Open Sans"/>
              </a:rPr>
              <a:t>, which is true for most data types.</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What this means is, that the allowable range of values is NOT infinite.</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There's a defined minimum, and maximum value, for each numeric data type, meaning you can't assign a number bigger or smaller (outside of that range).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6"/>
          <p:cNvSpPr/>
          <p:nvPr/>
        </p:nvSpPr>
        <p:spPr>
          <a:xfrm>
            <a:off x="952498" y="459786"/>
            <a:ext cx="22993474"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Using the + sign in System.out.print</a:t>
            </a:r>
            <a:endParaRPr sz="10800" b="0" i="0" u="none" strike="noStrike" cap="none">
              <a:solidFill>
                <a:srgbClr val="000000"/>
              </a:solidFill>
              <a:latin typeface="Open Sans"/>
              <a:ea typeface="Open Sans"/>
              <a:cs typeface="Open Sans"/>
              <a:sym typeface="Open Sans"/>
            </a:endParaRPr>
          </a:p>
        </p:txBody>
      </p:sp>
      <p:cxnSp>
        <p:nvCxnSpPr>
          <p:cNvPr id="107" name="Google Shape;107;p6"/>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08" name="Google Shape;108;p6"/>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09" name="Google Shape;109;p6"/>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10" name="Google Shape;110;p6"/>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11" name="Google Shape;111;p6"/>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plus sign, +,  when used in </a:t>
            </a:r>
            <a:r>
              <a:rPr lang="en-US" sz="6400" b="1" i="0" u="none" strike="noStrike" cap="none">
                <a:solidFill>
                  <a:srgbClr val="000000"/>
                </a:solidFill>
                <a:latin typeface="Open Sans"/>
                <a:ea typeface="Open Sans"/>
                <a:cs typeface="Open Sans"/>
                <a:sym typeface="Open Sans"/>
              </a:rPr>
              <a:t>System.out.print</a:t>
            </a:r>
            <a:r>
              <a:rPr lang="en-US" sz="6400" b="0" i="0" u="none" strike="noStrike" cap="none">
                <a:solidFill>
                  <a:srgbClr val="000000"/>
                </a:solidFill>
                <a:latin typeface="Open Sans"/>
                <a:ea typeface="Open Sans"/>
                <a:cs typeface="Open Sans"/>
                <a:sym typeface="Open Sans"/>
              </a:rPr>
              <a:t> will print different data types together as a single line of text.</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 the example:</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We want to print a label, before a numeric integer value.</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Whatever follows the plus sign in </a:t>
            </a:r>
            <a:r>
              <a:rPr lang="en-US" sz="6400" b="1" i="0" u="none" strike="noStrike" cap="none">
                <a:solidFill>
                  <a:srgbClr val="000000"/>
                </a:solidFill>
                <a:latin typeface="Open Sans"/>
                <a:ea typeface="Open Sans"/>
                <a:cs typeface="Open Sans"/>
                <a:sym typeface="Open Sans"/>
              </a:rPr>
              <a:t>System.out.print</a:t>
            </a:r>
            <a:r>
              <a:rPr lang="en-US" sz="6400" b="0" i="0" u="none" strike="noStrike" cap="none">
                <a:solidFill>
                  <a:srgbClr val="000000"/>
                </a:solidFill>
                <a:latin typeface="Open Sans"/>
                <a:ea typeface="Open Sans"/>
                <a:cs typeface="Open Sans"/>
                <a:sym typeface="Open Sans"/>
              </a:rPr>
              <a:t> here, is converted to a </a:t>
            </a:r>
            <a:r>
              <a:rPr lang="en-US" sz="6400" b="1" i="0" u="none" strike="noStrike" cap="none">
                <a:solidFill>
                  <a:srgbClr val="000000"/>
                </a:solidFill>
                <a:latin typeface="Open Sans"/>
                <a:ea typeface="Open Sans"/>
                <a:cs typeface="Open Sans"/>
                <a:sym typeface="Open Sans"/>
              </a:rPr>
              <a:t>String</a:t>
            </a:r>
            <a:r>
              <a:rPr lang="en-US" sz="6400" b="0" i="0" u="none" strike="noStrike" cap="none">
                <a:solidFill>
                  <a:srgbClr val="000000"/>
                </a:solidFill>
                <a:latin typeface="Open Sans"/>
                <a:ea typeface="Open Sans"/>
                <a:cs typeface="Open Sans"/>
                <a:sym typeface="Open Sans"/>
              </a:rPr>
              <a:t> by Java, and concatenated to the </a:t>
            </a:r>
            <a:r>
              <a:rPr lang="en-US" sz="6400" b="1" i="0" u="none" strike="noStrike" cap="none">
                <a:solidFill>
                  <a:srgbClr val="000000"/>
                </a:solidFill>
                <a:latin typeface="Open Sans"/>
                <a:ea typeface="Open Sans"/>
                <a:cs typeface="Open Sans"/>
                <a:sym typeface="Open Sans"/>
              </a:rPr>
              <a:t>String</a:t>
            </a:r>
            <a:r>
              <a:rPr lang="en-US" sz="6400" b="0" i="0" u="none" strike="noStrike" cap="none">
                <a:solidFill>
                  <a:srgbClr val="000000"/>
                </a:solidFill>
                <a:latin typeface="Open Sans"/>
                <a:ea typeface="Open Sans"/>
                <a:cs typeface="Open Sans"/>
                <a:sym typeface="Open Sans"/>
              </a:rPr>
              <a:t> before it.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This is perfectly valid syntax in Java.</a:t>
            </a:r>
            <a:endParaRPr/>
          </a:p>
        </p:txBody>
      </p:sp>
      <p:pic>
        <p:nvPicPr>
          <p:cNvPr id="112" name="Google Shape;112;p6"/>
          <p:cNvPicPr preferRelativeResize="0"/>
          <p:nvPr/>
        </p:nvPicPr>
        <p:blipFill rotWithShape="1">
          <a:blip r:embed="rId4">
            <a:alphaModFix/>
          </a:blip>
          <a:srcRect/>
          <a:stretch/>
        </p:blipFill>
        <p:spPr>
          <a:xfrm>
            <a:off x="2266620" y="8478567"/>
            <a:ext cx="31451762" cy="11692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7"/>
          <p:cNvSpPr/>
          <p:nvPr/>
        </p:nvSpPr>
        <p:spPr>
          <a:xfrm>
            <a:off x="952498" y="459786"/>
            <a:ext cx="4908395"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Classes</a:t>
            </a:r>
            <a:endParaRPr/>
          </a:p>
        </p:txBody>
      </p:sp>
      <p:cxnSp>
        <p:nvCxnSpPr>
          <p:cNvPr id="118" name="Google Shape;118;p7"/>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19" name="Google Shape;119;p7"/>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20" name="Google Shape;120;p7"/>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21" name="Google Shape;121;p7"/>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22" name="Google Shape;122;p7"/>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So what is a class?</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A class is a building block for object-oriented programming, and allows us to build custom data types.  We'll be talking more about classes in future videos.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p:nvPr/>
        </p:nvSpPr>
        <p:spPr>
          <a:xfrm>
            <a:off x="952498" y="459786"/>
            <a:ext cx="1092606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Wrapper Classes</a:t>
            </a:r>
            <a:endParaRPr/>
          </a:p>
        </p:txBody>
      </p:sp>
      <p:cxnSp>
        <p:nvCxnSpPr>
          <p:cNvPr id="128" name="Google Shape;128;p8"/>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29" name="Google Shape;129;p8"/>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30" name="Google Shape;130;p8"/>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31" name="Google Shape;131;p8"/>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32" name="Google Shape;132;p8"/>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Java uses the concept of a wrapper class, for all of its eight primitive data types.</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 wrapper class provides simple operations, as well as some basic information about the primitive data type, which cannot be stored on the primitive itself.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We saw that MIN_VALUE, and MAX_VALUE, are elements of this basic information, for the int data type.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p9"/>
          <p:cNvSpPr/>
          <p:nvPr/>
        </p:nvSpPr>
        <p:spPr>
          <a:xfrm>
            <a:off x="952498" y="459786"/>
            <a:ext cx="1092606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Wrapper Classes</a:t>
            </a:r>
            <a:endParaRPr/>
          </a:p>
        </p:txBody>
      </p:sp>
      <p:cxnSp>
        <p:nvCxnSpPr>
          <p:cNvPr id="140" name="Google Shape;140;p9"/>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41" name="Google Shape;141;p9"/>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42" name="Google Shape;142;p9"/>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43" name="Google Shape;143;p9"/>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9" name="Rectangle 8">
            <a:extLst>
              <a:ext uri="{FF2B5EF4-FFF2-40B4-BE49-F238E27FC236}">
                <a16:creationId xmlns:a16="http://schemas.microsoft.com/office/drawing/2014/main" id="{35DDE60B-AA72-BFC5-ADDA-40277507E0EC}"/>
              </a:ext>
            </a:extLst>
          </p:cNvPr>
          <p:cNvSpPr/>
          <p:nvPr/>
        </p:nvSpPr>
        <p:spPr>
          <a:xfrm>
            <a:off x="952501" y="2761861"/>
            <a:ext cx="34782670" cy="127324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primitive types, and their respective wrapper classes, are shown in the table below.</a:t>
            </a:r>
          </a:p>
        </p:txBody>
      </p:sp>
      <p:graphicFrame>
        <p:nvGraphicFramePr>
          <p:cNvPr id="10" name="Table 6">
            <a:extLst>
              <a:ext uri="{FF2B5EF4-FFF2-40B4-BE49-F238E27FC236}">
                <a16:creationId xmlns:a16="http://schemas.microsoft.com/office/drawing/2014/main" id="{DD2A9127-4FDA-185B-EBB1-F0EA03239AC4}"/>
              </a:ext>
            </a:extLst>
          </p:cNvPr>
          <p:cNvGraphicFramePr>
            <a:graphicFrameLocks noGrp="1"/>
          </p:cNvGraphicFramePr>
          <p:nvPr>
            <p:extLst>
              <p:ext uri="{D42A27DB-BD31-4B8C-83A1-F6EECF244321}">
                <p14:modId xmlns:p14="http://schemas.microsoft.com/office/powerpoint/2010/main" val="3633076380"/>
              </p:ext>
            </p:extLst>
          </p:nvPr>
        </p:nvGraphicFramePr>
        <p:xfrm>
          <a:off x="12042486" y="4233795"/>
          <a:ext cx="12491029" cy="10707669"/>
        </p:xfrm>
        <a:graphic>
          <a:graphicData uri="http://schemas.openxmlformats.org/drawingml/2006/table">
            <a:tbl>
              <a:tblPr firstRow="1" bandRow="1">
                <a:tableStyleId>{5C22544A-7EE6-4342-B048-85BDC9FD1C3A}</a:tableStyleId>
              </a:tblPr>
              <a:tblGrid>
                <a:gridCol w="5295090">
                  <a:extLst>
                    <a:ext uri="{9D8B030D-6E8A-4147-A177-3AD203B41FA5}">
                      <a16:colId xmlns:a16="http://schemas.microsoft.com/office/drawing/2014/main" val="2398957492"/>
                    </a:ext>
                  </a:extLst>
                </a:gridCol>
                <a:gridCol w="7195939">
                  <a:extLst>
                    <a:ext uri="{9D8B030D-6E8A-4147-A177-3AD203B41FA5}">
                      <a16:colId xmlns:a16="http://schemas.microsoft.com/office/drawing/2014/main" val="1725977642"/>
                    </a:ext>
                  </a:extLst>
                </a:gridCol>
              </a:tblGrid>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Primitive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Wrapper Class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642865938"/>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byte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Byte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5377252"/>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short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Short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92473"/>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char</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Character</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07311"/>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int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Integer</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47380"/>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long</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Long</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3727517"/>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float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Float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3549122"/>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6062375"/>
                  </a:ext>
                </a:extLst>
              </a:tr>
              <a:tr h="1189741">
                <a:tc>
                  <a:txBody>
                    <a:bodyPr/>
                    <a:lstStyle/>
                    <a:p>
                      <a:pPr algn="ctr"/>
                      <a:r>
                        <a:rPr lang="en-US" sz="4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4117485"/>
                  </a:ext>
                </a:extLst>
              </a:tr>
            </a:tbl>
          </a:graphicData>
        </a:graphic>
      </p:graphicFrame>
      <p:sp>
        <p:nvSpPr>
          <p:cNvPr id="11" name="Rectangle 10">
            <a:extLst>
              <a:ext uri="{FF2B5EF4-FFF2-40B4-BE49-F238E27FC236}">
                <a16:creationId xmlns:a16="http://schemas.microsoft.com/office/drawing/2014/main" id="{5E888186-02F7-9741-2E73-C619181C82FA}"/>
              </a:ext>
            </a:extLst>
          </p:cNvPr>
          <p:cNvSpPr/>
          <p:nvPr/>
        </p:nvSpPr>
        <p:spPr>
          <a:xfrm>
            <a:off x="952499" y="15302742"/>
            <a:ext cx="34782670" cy="262856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see there, that in general, it's pretty easy to remember the wrapper class name, for your primitive data type. It's the same name, but with an uppercase letter at the start.</a:t>
            </a: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1099</Words>
  <Application>Microsoft Office PowerPoint</Application>
  <PresentationFormat>Custom</PresentationFormat>
  <Paragraphs>144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Helvetica Neue Light</vt:lpstr>
      <vt:lpstr>Open Sans</vt:lpstr>
      <vt:lpstr>Helvetica Neue</vt:lpstr>
      <vt:lpstr>Arial</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Wai Tin Chow</cp:lastModifiedBy>
  <cp:revision>5</cp:revision>
  <dcterms:modified xsi:type="dcterms:W3CDTF">2023-07-10T02:23:59Z</dcterms:modified>
</cp:coreProperties>
</file>