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4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81DF18-0507-4F4C-A990-D84ACBD2B47B}"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3B1E5-BBE6-44DA-8C03-678A83865EB0}" type="slidenum">
              <a:rPr lang="en-IN" smtClean="0"/>
              <a:t>‹#›</a:t>
            </a:fld>
            <a:endParaRPr lang="en-IN"/>
          </a:p>
        </p:txBody>
      </p:sp>
    </p:spTree>
    <p:extLst>
      <p:ext uri="{BB962C8B-B14F-4D97-AF65-F5344CB8AC3E}">
        <p14:creationId xmlns:p14="http://schemas.microsoft.com/office/powerpoint/2010/main" val="46322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1DF18-0507-4F4C-A990-D84ACBD2B47B}"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3B1E5-BBE6-44DA-8C03-678A83865EB0}" type="slidenum">
              <a:rPr lang="en-IN" smtClean="0"/>
              <a:t>‹#›</a:t>
            </a:fld>
            <a:endParaRPr lang="en-IN"/>
          </a:p>
        </p:txBody>
      </p:sp>
    </p:spTree>
    <p:extLst>
      <p:ext uri="{BB962C8B-B14F-4D97-AF65-F5344CB8AC3E}">
        <p14:creationId xmlns:p14="http://schemas.microsoft.com/office/powerpoint/2010/main" val="2665688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1DF18-0507-4F4C-A990-D84ACBD2B47B}"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3B1E5-BBE6-44DA-8C03-678A83865EB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6230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1DF18-0507-4F4C-A990-D84ACBD2B47B}"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3B1E5-BBE6-44DA-8C03-678A83865EB0}" type="slidenum">
              <a:rPr lang="en-IN" smtClean="0"/>
              <a:t>‹#›</a:t>
            </a:fld>
            <a:endParaRPr lang="en-IN"/>
          </a:p>
        </p:txBody>
      </p:sp>
    </p:spTree>
    <p:extLst>
      <p:ext uri="{BB962C8B-B14F-4D97-AF65-F5344CB8AC3E}">
        <p14:creationId xmlns:p14="http://schemas.microsoft.com/office/powerpoint/2010/main" val="3173077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1DF18-0507-4F4C-A990-D84ACBD2B47B}"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3B1E5-BBE6-44DA-8C03-678A83865EB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394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1DF18-0507-4F4C-A990-D84ACBD2B47B}"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3B1E5-BBE6-44DA-8C03-678A83865EB0}" type="slidenum">
              <a:rPr lang="en-IN" smtClean="0"/>
              <a:t>‹#›</a:t>
            </a:fld>
            <a:endParaRPr lang="en-IN"/>
          </a:p>
        </p:txBody>
      </p:sp>
    </p:spTree>
    <p:extLst>
      <p:ext uri="{BB962C8B-B14F-4D97-AF65-F5344CB8AC3E}">
        <p14:creationId xmlns:p14="http://schemas.microsoft.com/office/powerpoint/2010/main" val="78130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1DF18-0507-4F4C-A990-D84ACBD2B47B}"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3B1E5-BBE6-44DA-8C03-678A83865EB0}" type="slidenum">
              <a:rPr lang="en-IN" smtClean="0"/>
              <a:t>‹#›</a:t>
            </a:fld>
            <a:endParaRPr lang="en-IN"/>
          </a:p>
        </p:txBody>
      </p:sp>
    </p:spTree>
    <p:extLst>
      <p:ext uri="{BB962C8B-B14F-4D97-AF65-F5344CB8AC3E}">
        <p14:creationId xmlns:p14="http://schemas.microsoft.com/office/powerpoint/2010/main" val="838062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1DF18-0507-4F4C-A990-D84ACBD2B47B}"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3B1E5-BBE6-44DA-8C03-678A83865EB0}" type="slidenum">
              <a:rPr lang="en-IN" smtClean="0"/>
              <a:t>‹#›</a:t>
            </a:fld>
            <a:endParaRPr lang="en-IN"/>
          </a:p>
        </p:txBody>
      </p:sp>
    </p:spTree>
    <p:extLst>
      <p:ext uri="{BB962C8B-B14F-4D97-AF65-F5344CB8AC3E}">
        <p14:creationId xmlns:p14="http://schemas.microsoft.com/office/powerpoint/2010/main" val="104045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1DF18-0507-4F4C-A990-D84ACBD2B47B}"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3B1E5-BBE6-44DA-8C03-678A83865EB0}" type="slidenum">
              <a:rPr lang="en-IN" smtClean="0"/>
              <a:t>‹#›</a:t>
            </a:fld>
            <a:endParaRPr lang="en-IN"/>
          </a:p>
        </p:txBody>
      </p:sp>
    </p:spTree>
    <p:extLst>
      <p:ext uri="{BB962C8B-B14F-4D97-AF65-F5344CB8AC3E}">
        <p14:creationId xmlns:p14="http://schemas.microsoft.com/office/powerpoint/2010/main" val="245328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1DF18-0507-4F4C-A990-D84ACBD2B47B}"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3B1E5-BBE6-44DA-8C03-678A83865EB0}" type="slidenum">
              <a:rPr lang="en-IN" smtClean="0"/>
              <a:t>‹#›</a:t>
            </a:fld>
            <a:endParaRPr lang="en-IN"/>
          </a:p>
        </p:txBody>
      </p:sp>
    </p:spTree>
    <p:extLst>
      <p:ext uri="{BB962C8B-B14F-4D97-AF65-F5344CB8AC3E}">
        <p14:creationId xmlns:p14="http://schemas.microsoft.com/office/powerpoint/2010/main" val="426425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81DF18-0507-4F4C-A990-D84ACBD2B47B}"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F3B1E5-BBE6-44DA-8C03-678A83865EB0}" type="slidenum">
              <a:rPr lang="en-IN" smtClean="0"/>
              <a:t>‹#›</a:t>
            </a:fld>
            <a:endParaRPr lang="en-IN"/>
          </a:p>
        </p:txBody>
      </p:sp>
    </p:spTree>
    <p:extLst>
      <p:ext uri="{BB962C8B-B14F-4D97-AF65-F5344CB8AC3E}">
        <p14:creationId xmlns:p14="http://schemas.microsoft.com/office/powerpoint/2010/main" val="3609803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81DF18-0507-4F4C-A990-D84ACBD2B47B}" type="datetimeFigureOut">
              <a:rPr lang="en-IN" smtClean="0"/>
              <a:t>11-08-2023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F3B1E5-BBE6-44DA-8C03-678A83865EB0}" type="slidenum">
              <a:rPr lang="en-IN" smtClean="0"/>
              <a:t>‹#›</a:t>
            </a:fld>
            <a:endParaRPr lang="en-IN"/>
          </a:p>
        </p:txBody>
      </p:sp>
    </p:spTree>
    <p:extLst>
      <p:ext uri="{BB962C8B-B14F-4D97-AF65-F5344CB8AC3E}">
        <p14:creationId xmlns:p14="http://schemas.microsoft.com/office/powerpoint/2010/main" val="306620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81DF18-0507-4F4C-A990-D84ACBD2B47B}" type="datetimeFigureOut">
              <a:rPr lang="en-IN" smtClean="0"/>
              <a:t>11-08-2023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F3B1E5-BBE6-44DA-8C03-678A83865EB0}" type="slidenum">
              <a:rPr lang="en-IN" smtClean="0"/>
              <a:t>‹#›</a:t>
            </a:fld>
            <a:endParaRPr lang="en-IN"/>
          </a:p>
        </p:txBody>
      </p:sp>
    </p:spTree>
    <p:extLst>
      <p:ext uri="{BB962C8B-B14F-4D97-AF65-F5344CB8AC3E}">
        <p14:creationId xmlns:p14="http://schemas.microsoft.com/office/powerpoint/2010/main" val="413336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1DF18-0507-4F4C-A990-D84ACBD2B47B}" type="datetimeFigureOut">
              <a:rPr lang="en-IN" smtClean="0"/>
              <a:t>11-08-2023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F3B1E5-BBE6-44DA-8C03-678A83865EB0}" type="slidenum">
              <a:rPr lang="en-IN" smtClean="0"/>
              <a:t>‹#›</a:t>
            </a:fld>
            <a:endParaRPr lang="en-IN"/>
          </a:p>
        </p:txBody>
      </p:sp>
    </p:spTree>
    <p:extLst>
      <p:ext uri="{BB962C8B-B14F-4D97-AF65-F5344CB8AC3E}">
        <p14:creationId xmlns:p14="http://schemas.microsoft.com/office/powerpoint/2010/main" val="129982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81DF18-0507-4F4C-A990-D84ACBD2B47B}"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F3B1E5-BBE6-44DA-8C03-678A83865EB0}" type="slidenum">
              <a:rPr lang="en-IN" smtClean="0"/>
              <a:t>‹#›</a:t>
            </a:fld>
            <a:endParaRPr lang="en-IN"/>
          </a:p>
        </p:txBody>
      </p:sp>
    </p:spTree>
    <p:extLst>
      <p:ext uri="{BB962C8B-B14F-4D97-AF65-F5344CB8AC3E}">
        <p14:creationId xmlns:p14="http://schemas.microsoft.com/office/powerpoint/2010/main" val="203252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81DF18-0507-4F4C-A990-D84ACBD2B47B}"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F3B1E5-BBE6-44DA-8C03-678A83865EB0}" type="slidenum">
              <a:rPr lang="en-IN" smtClean="0"/>
              <a:t>‹#›</a:t>
            </a:fld>
            <a:endParaRPr lang="en-IN"/>
          </a:p>
        </p:txBody>
      </p:sp>
    </p:spTree>
    <p:extLst>
      <p:ext uri="{BB962C8B-B14F-4D97-AF65-F5344CB8AC3E}">
        <p14:creationId xmlns:p14="http://schemas.microsoft.com/office/powerpoint/2010/main" val="12824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81DF18-0507-4F4C-A990-D84ACBD2B47B}" type="datetimeFigureOut">
              <a:rPr lang="en-IN" smtClean="0"/>
              <a:t>11-08-2023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F3B1E5-BBE6-44DA-8C03-678A83865EB0}" type="slidenum">
              <a:rPr lang="en-IN" smtClean="0"/>
              <a:t>‹#›</a:t>
            </a:fld>
            <a:endParaRPr lang="en-IN"/>
          </a:p>
        </p:txBody>
      </p:sp>
    </p:spTree>
    <p:extLst>
      <p:ext uri="{BB962C8B-B14F-4D97-AF65-F5344CB8AC3E}">
        <p14:creationId xmlns:p14="http://schemas.microsoft.com/office/powerpoint/2010/main" val="223670628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58FB-7BDC-6E93-6A6A-4B0C7D7A2B01}"/>
              </a:ext>
            </a:extLst>
          </p:cNvPr>
          <p:cNvSpPr>
            <a:spLocks noGrp="1"/>
          </p:cNvSpPr>
          <p:nvPr>
            <p:ph type="ctrTitle"/>
          </p:nvPr>
        </p:nvSpPr>
        <p:spPr>
          <a:xfrm>
            <a:off x="1923627" y="2101044"/>
            <a:ext cx="7766936" cy="1327956"/>
          </a:xfrm>
        </p:spPr>
        <p:txBody>
          <a:bodyPr>
            <a:normAutofit/>
          </a:bodyPr>
          <a:lstStyle/>
          <a:p>
            <a:r>
              <a:rPr lang="en-US" sz="8000" dirty="0">
                <a:solidFill>
                  <a:srgbClr val="11E4DF"/>
                </a:solidFill>
              </a:rPr>
              <a:t>WEATHER APP</a:t>
            </a:r>
            <a:endParaRPr lang="en-IN" sz="8000" dirty="0">
              <a:solidFill>
                <a:srgbClr val="11E4DF"/>
              </a:solidFill>
            </a:endParaRPr>
          </a:p>
        </p:txBody>
      </p:sp>
      <p:sp>
        <p:nvSpPr>
          <p:cNvPr id="3" name="Subtitle 2">
            <a:extLst>
              <a:ext uri="{FF2B5EF4-FFF2-40B4-BE49-F238E27FC236}">
                <a16:creationId xmlns:a16="http://schemas.microsoft.com/office/drawing/2014/main" id="{ED281F14-F60B-B647-C299-2E353EA0B1E0}"/>
              </a:ext>
            </a:extLst>
          </p:cNvPr>
          <p:cNvSpPr>
            <a:spLocks noGrp="1"/>
          </p:cNvSpPr>
          <p:nvPr>
            <p:ph type="subTitle" idx="1"/>
          </p:nvPr>
        </p:nvSpPr>
        <p:spPr>
          <a:xfrm>
            <a:off x="887307" y="5181790"/>
            <a:ext cx="7766936" cy="1096899"/>
          </a:xfrm>
        </p:spPr>
        <p:txBody>
          <a:bodyPr>
            <a:normAutofit fontScale="70000" lnSpcReduction="20000"/>
          </a:bodyPr>
          <a:lstStyle/>
          <a:p>
            <a:r>
              <a:rPr lang="en-US" sz="2800" dirty="0">
                <a:solidFill>
                  <a:srgbClr val="00B050"/>
                </a:solidFill>
              </a:rPr>
              <a:t>This is a weather application website.</a:t>
            </a:r>
          </a:p>
          <a:p>
            <a:r>
              <a:rPr lang="en-US" sz="2800" dirty="0">
                <a:solidFill>
                  <a:srgbClr val="00B050"/>
                </a:solidFill>
              </a:rPr>
              <a:t>  This website use to you know about that day weather details </a:t>
            </a:r>
            <a:r>
              <a:rPr lang="en-IN" sz="2800" dirty="0">
                <a:solidFill>
                  <a:srgbClr val="00B050"/>
                </a:solidFill>
              </a:rPr>
              <a:t>.</a:t>
            </a:r>
          </a:p>
          <a:p>
            <a:r>
              <a:rPr lang="en-IN" sz="2800" dirty="0">
                <a:solidFill>
                  <a:srgbClr val="00B050"/>
                </a:solidFill>
              </a:rPr>
              <a:t>And also you will get 5 days forecast weather details.</a:t>
            </a:r>
            <a:endParaRPr lang="en-US" sz="2800" dirty="0">
              <a:solidFill>
                <a:srgbClr val="00B050"/>
              </a:solidFill>
            </a:endParaRPr>
          </a:p>
        </p:txBody>
      </p:sp>
    </p:spTree>
    <p:extLst>
      <p:ext uri="{BB962C8B-B14F-4D97-AF65-F5344CB8AC3E}">
        <p14:creationId xmlns:p14="http://schemas.microsoft.com/office/powerpoint/2010/main" val="2928946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D5C6-2F68-6AF9-77E5-067B1E868846}"/>
              </a:ext>
            </a:extLst>
          </p:cNvPr>
          <p:cNvSpPr>
            <a:spLocks noGrp="1"/>
          </p:cNvSpPr>
          <p:nvPr>
            <p:ph type="title"/>
          </p:nvPr>
        </p:nvSpPr>
        <p:spPr/>
        <p:txBody>
          <a:bodyPr/>
          <a:lstStyle/>
          <a:p>
            <a:r>
              <a:rPr lang="en-US" dirty="0">
                <a:latin typeface="Franklin Gothic Heavy" panose="020B0903020102020204" pitchFamily="34" charset="0"/>
              </a:rPr>
              <a:t>5-Days forecast</a:t>
            </a:r>
            <a:endParaRPr lang="en-IN" dirty="0">
              <a:latin typeface="Franklin Gothic Heavy" panose="020B0903020102020204" pitchFamily="34" charset="0"/>
            </a:endParaRPr>
          </a:p>
        </p:txBody>
      </p:sp>
      <p:sp>
        <p:nvSpPr>
          <p:cNvPr id="3" name="Content Placeholder 2">
            <a:extLst>
              <a:ext uri="{FF2B5EF4-FFF2-40B4-BE49-F238E27FC236}">
                <a16:creationId xmlns:a16="http://schemas.microsoft.com/office/drawing/2014/main" id="{5D8E6A24-864E-4BF0-37DB-73F1E9B1D050}"/>
              </a:ext>
            </a:extLst>
          </p:cNvPr>
          <p:cNvSpPr>
            <a:spLocks noGrp="1"/>
          </p:cNvSpPr>
          <p:nvPr>
            <p:ph idx="1"/>
          </p:nvPr>
        </p:nvSpPr>
        <p:spPr/>
        <p:txBody>
          <a:bodyPr>
            <a:normAutofit fontScale="85000" lnSpcReduction="10000"/>
          </a:bodyPr>
          <a:lstStyle/>
          <a:p>
            <a:r>
              <a:rPr lang="en-US" b="1" dirty="0">
                <a:effectLst/>
                <a:latin typeface="Aptos" panose="020B0004020202020204" pitchFamily="34" charset="0"/>
              </a:rPr>
              <a:t>Advantages</a:t>
            </a:r>
            <a:endParaRPr lang="en-US" b="1" dirty="0">
              <a:latin typeface="Aptos" panose="020B0004020202020204" pitchFamily="34" charset="0"/>
            </a:endParaRPr>
          </a:p>
          <a:p>
            <a:pPr>
              <a:buFont typeface="Arial" panose="020B0604020202020204" pitchFamily="34" charset="0"/>
              <a:buChar char="•"/>
            </a:pPr>
            <a:r>
              <a:rPr lang="en-US" dirty="0">
                <a:effectLst/>
                <a:latin typeface="Aptos" panose="020B0004020202020204" pitchFamily="34" charset="0"/>
              </a:rPr>
              <a:t>Increased accuracy in predicting weather patterns and conditions over a longer period of time.</a:t>
            </a:r>
          </a:p>
          <a:p>
            <a:pPr>
              <a:buFont typeface="Arial" panose="020B0604020202020204" pitchFamily="34" charset="0"/>
              <a:buChar char="•"/>
            </a:pPr>
            <a:r>
              <a:rPr lang="en-US" dirty="0">
                <a:effectLst/>
                <a:latin typeface="Aptos" panose="020B0004020202020204" pitchFamily="34" charset="0"/>
              </a:rPr>
              <a:t>Ability to plan and prepare for sudden changes in weather, such as unexpected storms or temperature drops.</a:t>
            </a:r>
          </a:p>
          <a:p>
            <a:pPr>
              <a:buFont typeface="Arial" panose="020B0604020202020204" pitchFamily="34" charset="0"/>
              <a:buChar char="•"/>
            </a:pPr>
            <a:r>
              <a:rPr lang="en-US" dirty="0">
                <a:effectLst/>
                <a:latin typeface="Aptos" panose="020B0004020202020204" pitchFamily="34" charset="0"/>
              </a:rPr>
              <a:t>Opportunity to schedule outdoor activities and events with more confidence and less risk of cancellation due to weather conditions.</a:t>
            </a:r>
          </a:p>
          <a:p>
            <a:r>
              <a:rPr lang="en-US" b="1" dirty="0">
                <a:effectLst/>
                <a:latin typeface="Aptos" panose="020B0004020202020204" pitchFamily="34" charset="0"/>
              </a:rPr>
              <a:t>Features</a:t>
            </a:r>
            <a:endParaRPr lang="en-US" b="1" dirty="0">
              <a:latin typeface="Aptos" panose="020B0004020202020204" pitchFamily="34" charset="0"/>
            </a:endParaRPr>
          </a:p>
          <a:p>
            <a:r>
              <a:rPr lang="en-US" dirty="0">
                <a:effectLst/>
                <a:latin typeface="Aptos" panose="020B0004020202020204" pitchFamily="34" charset="0"/>
              </a:rPr>
              <a:t>A 5-day forecast provides a detailed prediction of weather patterns and conditions for the next five days, including temperature, humidity, wind speed, and precipitation. This information can be used to plan outdoor activities and events with more accuracy and confidence, as well as prepare for sudden changes in weather. In addition, many weather apps and websites offer customizable alerts and notifications for severe weather conditions, allowing users to stay informed and take necessary precautions. Overall, a 5-day forecast is a valuable tool for anyone who wants to stay informed and prepared for the weather ahead.</a:t>
            </a:r>
            <a:endParaRPr lang="en-US" dirty="0">
              <a:latin typeface="Aptos" panose="020B0004020202020204" pitchFamily="34" charset="0"/>
            </a:endParaRPr>
          </a:p>
          <a:p>
            <a:endParaRPr lang="en-IN" dirty="0"/>
          </a:p>
        </p:txBody>
      </p:sp>
    </p:spTree>
    <p:extLst>
      <p:ext uri="{BB962C8B-B14F-4D97-AF65-F5344CB8AC3E}">
        <p14:creationId xmlns:p14="http://schemas.microsoft.com/office/powerpoint/2010/main" val="280396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317F2-3F8A-2AFF-FF70-EB1493FAD447}"/>
              </a:ext>
            </a:extLst>
          </p:cNvPr>
          <p:cNvSpPr>
            <a:spLocks noGrp="1"/>
          </p:cNvSpPr>
          <p:nvPr>
            <p:ph type="title"/>
          </p:nvPr>
        </p:nvSpPr>
        <p:spPr>
          <a:xfrm>
            <a:off x="226568" y="237236"/>
            <a:ext cx="10058400" cy="897128"/>
          </a:xfrm>
        </p:spPr>
        <p:txBody>
          <a:bodyPr>
            <a:normAutofit/>
          </a:bodyPr>
          <a:lstStyle/>
          <a:p>
            <a:r>
              <a:rPr lang="en-IN" sz="4000" dirty="0">
                <a:latin typeface="Bernard MT Condensed" panose="02050806060905020404" pitchFamily="18" charset="0"/>
                <a:cs typeface="Arial" panose="020B0604020202020204" pitchFamily="34" charset="0"/>
              </a:rPr>
              <a:t>Modern Weather Forecasting Technologies</a:t>
            </a:r>
          </a:p>
        </p:txBody>
      </p:sp>
      <p:sp>
        <p:nvSpPr>
          <p:cNvPr id="3" name="Content Placeholder 2">
            <a:extLst>
              <a:ext uri="{FF2B5EF4-FFF2-40B4-BE49-F238E27FC236}">
                <a16:creationId xmlns:a16="http://schemas.microsoft.com/office/drawing/2014/main" id="{D79B7FA2-C16E-EC20-CCE2-612E9C32EF63}"/>
              </a:ext>
            </a:extLst>
          </p:cNvPr>
          <p:cNvSpPr>
            <a:spLocks noGrp="1"/>
          </p:cNvSpPr>
          <p:nvPr>
            <p:ph sz="half" idx="1"/>
          </p:nvPr>
        </p:nvSpPr>
        <p:spPr>
          <a:xfrm>
            <a:off x="338328" y="1290320"/>
            <a:ext cx="4754880" cy="4881880"/>
          </a:xfrm>
        </p:spPr>
        <p:txBody>
          <a:bodyPr>
            <a:normAutofit fontScale="92500" lnSpcReduction="10000"/>
          </a:bodyPr>
          <a:lstStyle/>
          <a:p>
            <a:r>
              <a:rPr lang="en-US" b="1" dirty="0">
                <a:effectLst/>
              </a:rPr>
              <a:t>Advantages of Modern Weather Forecasting Technologies</a:t>
            </a:r>
            <a:endParaRPr lang="en-US" b="1" dirty="0"/>
          </a:p>
          <a:p>
            <a:r>
              <a:rPr lang="en-US" dirty="0">
                <a:effectLst/>
                <a:latin typeface="Aptos" panose="020B0004020202020204" pitchFamily="34" charset="0"/>
              </a:rPr>
              <a:t>1. High-resolution models that provide more accurate and detailed forecasts.</a:t>
            </a:r>
            <a:endParaRPr lang="en-US" dirty="0">
              <a:latin typeface="Aptos" panose="020B0004020202020204" pitchFamily="34" charset="0"/>
            </a:endParaRPr>
          </a:p>
          <a:p>
            <a:r>
              <a:rPr lang="en-US" dirty="0">
                <a:effectLst/>
                <a:latin typeface="Aptos" panose="020B0004020202020204" pitchFamily="34" charset="0"/>
              </a:rPr>
              <a:t>2. Improved data assimilation techniques that allow for more accurate and timely updates to the forecast models.</a:t>
            </a:r>
            <a:endParaRPr lang="en-US" dirty="0">
              <a:latin typeface="Aptos" panose="020B0004020202020204" pitchFamily="34" charset="0"/>
            </a:endParaRPr>
          </a:p>
          <a:p>
            <a:r>
              <a:rPr lang="en-US" dirty="0">
                <a:effectLst/>
                <a:latin typeface="Aptos" panose="020B0004020202020204" pitchFamily="34" charset="0"/>
              </a:rPr>
              <a:t>3. Integration of machine learning algorithms that can improve forecast accuracy by analyzing large amounts of data.</a:t>
            </a:r>
            <a:endParaRPr lang="en-US" dirty="0">
              <a:latin typeface="Aptos" panose="020B0004020202020204" pitchFamily="34" charset="0"/>
            </a:endParaRPr>
          </a:p>
          <a:p>
            <a:r>
              <a:rPr lang="en-US" dirty="0">
                <a:effectLst/>
                <a:latin typeface="Aptos" panose="020B0004020202020204" pitchFamily="34" charset="0"/>
              </a:rPr>
              <a:t>4. Use of advanced sensor technologies that can provide real-time data on weather conditions.</a:t>
            </a:r>
            <a:endParaRPr lang="en-US" dirty="0">
              <a:latin typeface="Aptos" panose="020B0004020202020204" pitchFamily="34" charset="0"/>
            </a:endParaRPr>
          </a:p>
          <a:p>
            <a:r>
              <a:rPr lang="en-US" dirty="0">
                <a:effectLst/>
                <a:latin typeface="Aptos" panose="020B0004020202020204" pitchFamily="34" charset="0"/>
              </a:rPr>
              <a:t>5. Enhanced visualization tools that can help users better understand and interpret forecast data.</a:t>
            </a:r>
            <a:endParaRPr lang="en-US" dirty="0">
              <a:latin typeface="Aptos" panose="020B0004020202020204" pitchFamily="34" charset="0"/>
            </a:endParaRPr>
          </a:p>
          <a:p>
            <a:endParaRPr lang="en-IN" dirty="0"/>
          </a:p>
        </p:txBody>
      </p:sp>
      <p:sp>
        <p:nvSpPr>
          <p:cNvPr id="4" name="Content Placeholder 3">
            <a:extLst>
              <a:ext uri="{FF2B5EF4-FFF2-40B4-BE49-F238E27FC236}">
                <a16:creationId xmlns:a16="http://schemas.microsoft.com/office/drawing/2014/main" id="{B418E61B-E850-9D59-FAEC-36E1523EDA49}"/>
              </a:ext>
            </a:extLst>
          </p:cNvPr>
          <p:cNvSpPr>
            <a:spLocks noGrp="1"/>
          </p:cNvSpPr>
          <p:nvPr>
            <p:ph sz="half" idx="2"/>
          </p:nvPr>
        </p:nvSpPr>
        <p:spPr>
          <a:xfrm>
            <a:off x="5547360" y="1290320"/>
            <a:ext cx="5571744" cy="4881880"/>
          </a:xfrm>
        </p:spPr>
        <p:txBody>
          <a:bodyPr>
            <a:normAutofit fontScale="92500" lnSpcReduction="10000"/>
          </a:bodyPr>
          <a:lstStyle/>
          <a:p>
            <a:r>
              <a:rPr lang="en-US" b="1" dirty="0">
                <a:effectLst/>
              </a:rPr>
              <a:t>Features of Modern Weather Forecasting Technologies</a:t>
            </a:r>
            <a:endParaRPr lang="en-US" b="1" dirty="0"/>
          </a:p>
          <a:p>
            <a:pPr>
              <a:buFont typeface="Arial" panose="020B0604020202020204" pitchFamily="34" charset="0"/>
              <a:buChar char="•"/>
            </a:pPr>
            <a:r>
              <a:rPr lang="en-US" dirty="0">
                <a:effectLst/>
                <a:latin typeface="Aptos" panose="020B0004020202020204" pitchFamily="34" charset="0"/>
              </a:rPr>
              <a:t>High-resolution models that can provide forecasts with greater accuracy and detail.</a:t>
            </a:r>
          </a:p>
          <a:p>
            <a:pPr>
              <a:buFont typeface="Arial" panose="020B0604020202020204" pitchFamily="34" charset="0"/>
              <a:buChar char="•"/>
            </a:pPr>
            <a:r>
              <a:rPr lang="en-US" dirty="0">
                <a:effectLst/>
                <a:latin typeface="Aptos" panose="020B0004020202020204" pitchFamily="34" charset="0"/>
              </a:rPr>
              <a:t>Improved data assimilation techniques that allow for more accurate and timely updates to the forecast models.</a:t>
            </a:r>
          </a:p>
          <a:p>
            <a:pPr>
              <a:buFont typeface="Arial" panose="020B0604020202020204" pitchFamily="34" charset="0"/>
              <a:buChar char="•"/>
            </a:pPr>
            <a:r>
              <a:rPr lang="en-US" dirty="0">
                <a:effectLst/>
                <a:latin typeface="Aptos" panose="020B0004020202020204" pitchFamily="34" charset="0"/>
              </a:rPr>
              <a:t>Integration of machine learning algorithms that can improve forecast accuracy by analyzing large amounts of data.</a:t>
            </a:r>
          </a:p>
          <a:p>
            <a:pPr>
              <a:buFont typeface="Arial" panose="020B0604020202020204" pitchFamily="34" charset="0"/>
              <a:buChar char="•"/>
            </a:pPr>
            <a:r>
              <a:rPr lang="en-US" dirty="0">
                <a:effectLst/>
                <a:latin typeface="Aptos" panose="020B0004020202020204" pitchFamily="34" charset="0"/>
              </a:rPr>
              <a:t>Advanced sensor technologies that can provide real-time data on weather conditions, such as temperature, humidity, wind speed and direction, and precipitation.</a:t>
            </a:r>
          </a:p>
          <a:p>
            <a:pPr>
              <a:buFont typeface="Arial" panose="020B0604020202020204" pitchFamily="34" charset="0"/>
              <a:buChar char="•"/>
            </a:pPr>
            <a:r>
              <a:rPr lang="en-US" dirty="0">
                <a:effectLst/>
                <a:latin typeface="Aptos" panose="020B0004020202020204" pitchFamily="34" charset="0"/>
              </a:rPr>
              <a:t>Enhanced visualization tools that can help users better understand and interpret forecast data, such as interactive maps and graphs.</a:t>
            </a:r>
          </a:p>
          <a:p>
            <a:endParaRPr lang="en-IN" dirty="0"/>
          </a:p>
        </p:txBody>
      </p:sp>
    </p:spTree>
    <p:extLst>
      <p:ext uri="{BB962C8B-B14F-4D97-AF65-F5344CB8AC3E}">
        <p14:creationId xmlns:p14="http://schemas.microsoft.com/office/powerpoint/2010/main" val="330305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7BC2B01-3064-1213-3EC9-B626013819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0"/>
            <a:ext cx="12192000" cy="2880360"/>
          </a:xfrm>
        </p:spPr>
      </p:pic>
      <p:sp>
        <p:nvSpPr>
          <p:cNvPr id="6" name="Content Placeholder 5">
            <a:extLst>
              <a:ext uri="{FF2B5EF4-FFF2-40B4-BE49-F238E27FC236}">
                <a16:creationId xmlns:a16="http://schemas.microsoft.com/office/drawing/2014/main" id="{07737539-63FC-448B-CE8F-5CCAA9CAB657}"/>
              </a:ext>
            </a:extLst>
          </p:cNvPr>
          <p:cNvSpPr>
            <a:spLocks noGrp="1"/>
          </p:cNvSpPr>
          <p:nvPr>
            <p:ph sz="quarter" idx="4"/>
          </p:nvPr>
        </p:nvSpPr>
        <p:spPr>
          <a:xfrm>
            <a:off x="81280" y="2987040"/>
            <a:ext cx="11927840" cy="3728720"/>
          </a:xfrm>
        </p:spPr>
        <p:txBody>
          <a:bodyPr>
            <a:normAutofit fontScale="85000" lnSpcReduction="10000"/>
          </a:bodyPr>
          <a:lstStyle/>
          <a:p>
            <a:r>
              <a:rPr lang="en-US" b="1" dirty="0">
                <a:effectLst/>
              </a:rPr>
              <a:t>Importance of Real-Time Data Collection</a:t>
            </a:r>
            <a:endParaRPr lang="en-US" b="1" dirty="0"/>
          </a:p>
          <a:p>
            <a:r>
              <a:rPr lang="en-US" dirty="0">
                <a:effectLst/>
              </a:rPr>
              <a:t>Real-time data collection is crucial for accurate weather forecasting. It allows meteorologists to track and analyze changes in weather patterns as they happen, providing up-to-the-minute information that can be used to make more informed predictions.</a:t>
            </a:r>
            <a:endParaRPr lang="en-US" dirty="0"/>
          </a:p>
          <a:p>
            <a:r>
              <a:rPr lang="en-US" b="1" dirty="0">
                <a:effectLst/>
              </a:rPr>
              <a:t>Advantages of Real-Time Data Collection</a:t>
            </a:r>
            <a:endParaRPr lang="en-US" b="1" dirty="0"/>
          </a:p>
          <a:p>
            <a:pPr>
              <a:buFont typeface="Arial" panose="020B0604020202020204" pitchFamily="34" charset="0"/>
              <a:buChar char="•"/>
            </a:pPr>
            <a:r>
              <a:rPr lang="en-US" dirty="0">
                <a:effectLst/>
              </a:rPr>
              <a:t>Improved accuracy of forecasts, resulting in better preparedness for severe weather events.</a:t>
            </a:r>
          </a:p>
          <a:p>
            <a:pPr>
              <a:buFont typeface="Arial" panose="020B0604020202020204" pitchFamily="34" charset="0"/>
              <a:buChar char="•"/>
            </a:pPr>
            <a:r>
              <a:rPr lang="en-US" dirty="0">
                <a:effectLst/>
              </a:rPr>
              <a:t>More detailed and precise information, allowing for better decision-making in a variety of industries, such as agriculture and transportation.</a:t>
            </a:r>
          </a:p>
          <a:p>
            <a:pPr>
              <a:buFont typeface="Arial" panose="020B0604020202020204" pitchFamily="34" charset="0"/>
              <a:buChar char="•"/>
            </a:pPr>
            <a:r>
              <a:rPr lang="en-US" dirty="0">
                <a:effectLst/>
              </a:rPr>
              <a:t>Ability to track and analyze weather patterns over time, leading to improved long-term forecasting capabilities.</a:t>
            </a:r>
          </a:p>
          <a:p>
            <a:r>
              <a:rPr lang="en-US" b="1" dirty="0">
                <a:effectLst/>
              </a:rPr>
              <a:t>Features of Real-Time Data Collection</a:t>
            </a:r>
            <a:endParaRPr lang="en-US" b="1" dirty="0"/>
          </a:p>
          <a:p>
            <a:pPr>
              <a:buFont typeface="Arial" panose="020B0604020202020204" pitchFamily="34" charset="0"/>
              <a:buChar char="•"/>
            </a:pPr>
            <a:r>
              <a:rPr lang="en-US" dirty="0">
                <a:effectLst/>
              </a:rPr>
              <a:t>Satellite imagery and radar data provide a detailed view of current weather conditions.</a:t>
            </a:r>
          </a:p>
          <a:p>
            <a:pPr>
              <a:buFont typeface="Arial" panose="020B0604020202020204" pitchFamily="34" charset="0"/>
              <a:buChar char="•"/>
            </a:pPr>
            <a:r>
              <a:rPr lang="en-US" dirty="0">
                <a:effectLst/>
              </a:rPr>
              <a:t>Automated weather stations collect data on temperature, humidity, wind speed, and other key metrics in real-time.</a:t>
            </a:r>
          </a:p>
          <a:p>
            <a:pPr>
              <a:buFont typeface="Arial" panose="020B0604020202020204" pitchFamily="34" charset="0"/>
              <a:buChar char="•"/>
            </a:pPr>
            <a:r>
              <a:rPr lang="en-US" dirty="0">
                <a:effectLst/>
              </a:rPr>
              <a:t>Data visualization tools allow meteorologists to interpret and analyze large amounts of data quickly and accurately.</a:t>
            </a:r>
          </a:p>
          <a:p>
            <a:endParaRPr lang="en-IN" dirty="0"/>
          </a:p>
        </p:txBody>
      </p:sp>
    </p:spTree>
    <p:extLst>
      <p:ext uri="{BB962C8B-B14F-4D97-AF65-F5344CB8AC3E}">
        <p14:creationId xmlns:p14="http://schemas.microsoft.com/office/powerpoint/2010/main" val="3197825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5521-4C9E-BB4D-EC5A-E1BD40789562}"/>
              </a:ext>
            </a:extLst>
          </p:cNvPr>
          <p:cNvSpPr>
            <a:spLocks noGrp="1"/>
          </p:cNvSpPr>
          <p:nvPr>
            <p:ph type="title"/>
          </p:nvPr>
        </p:nvSpPr>
        <p:spPr/>
        <p:txBody>
          <a:bodyPr/>
          <a:lstStyle/>
          <a:p>
            <a:r>
              <a:rPr lang="en-US" dirty="0"/>
              <a:t>Introduction To Weather</a:t>
            </a:r>
            <a:endParaRPr lang="en-IN" dirty="0"/>
          </a:p>
        </p:txBody>
      </p:sp>
      <p:pic>
        <p:nvPicPr>
          <p:cNvPr id="7" name="Content Placeholder 6">
            <a:extLst>
              <a:ext uri="{FF2B5EF4-FFF2-40B4-BE49-F238E27FC236}">
                <a16:creationId xmlns:a16="http://schemas.microsoft.com/office/drawing/2014/main" id="{7B759B38-4FBA-1ABE-6CD5-6C431739A5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63" y="1687036"/>
            <a:ext cx="9309418" cy="3900964"/>
          </a:xfrm>
        </p:spPr>
      </p:pic>
    </p:spTree>
    <p:extLst>
      <p:ext uri="{BB962C8B-B14F-4D97-AF65-F5344CB8AC3E}">
        <p14:creationId xmlns:p14="http://schemas.microsoft.com/office/powerpoint/2010/main" val="325720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1CA86F-8E82-D457-8326-78B7EC1EDB37}"/>
              </a:ext>
            </a:extLst>
          </p:cNvPr>
          <p:cNvSpPr>
            <a:spLocks noGrp="1"/>
          </p:cNvSpPr>
          <p:nvPr>
            <p:ph type="subTitle" idx="1"/>
          </p:nvPr>
        </p:nvSpPr>
        <p:spPr>
          <a:xfrm>
            <a:off x="1060027" y="198120"/>
            <a:ext cx="7766936" cy="6461760"/>
          </a:xfrm>
        </p:spPr>
        <p:txBody>
          <a:bodyPr>
            <a:noAutofit/>
          </a:bodyPr>
          <a:lstStyle/>
          <a:p>
            <a:endParaRPr lang="en-US" dirty="0">
              <a:solidFill>
                <a:schemeClr val="accent1">
                  <a:lumMod val="75000"/>
                </a:schemeClr>
              </a:solidFill>
            </a:endParaRPr>
          </a:p>
          <a:p>
            <a:r>
              <a:rPr lang="en-US" dirty="0">
                <a:solidFill>
                  <a:schemeClr val="accent1">
                    <a:lumMod val="75000"/>
                  </a:schemeClr>
                </a:solidFill>
              </a:rPr>
              <a:t>Weather refers to the state of the atmosphere at a particular place and time. It includes temperature, humidity,</a:t>
            </a:r>
          </a:p>
          <a:p>
            <a:r>
              <a:rPr lang="en-US" dirty="0">
                <a:solidFill>
                  <a:schemeClr val="accent1">
                    <a:lumMod val="75000"/>
                  </a:schemeClr>
                </a:solidFill>
              </a:rPr>
              <a:t>precipitation, wind, and other atmospheric conditions. Understanding weather is important because it affects our daily</a:t>
            </a:r>
          </a:p>
          <a:p>
            <a:r>
              <a:rPr lang="en-US" dirty="0">
                <a:solidFill>
                  <a:schemeClr val="accent1">
                    <a:lumMod val="75000"/>
                  </a:schemeClr>
                </a:solidFill>
              </a:rPr>
              <a:t>lives in many ways.</a:t>
            </a:r>
          </a:p>
          <a:p>
            <a:r>
              <a:rPr lang="en-US" dirty="0">
                <a:solidFill>
                  <a:schemeClr val="accent1">
                    <a:lumMod val="75000"/>
                  </a:schemeClr>
                </a:solidFill>
              </a:rPr>
              <a:t>How Weather Affects Daily Life</a:t>
            </a:r>
          </a:p>
          <a:p>
            <a:r>
              <a:rPr lang="en-US" dirty="0">
                <a:solidFill>
                  <a:schemeClr val="accent1">
                    <a:lumMod val="75000"/>
                  </a:schemeClr>
                </a:solidFill>
              </a:rPr>
              <a:t>Clothing choices: People choose their clothing based on the weather conditions. For example, they wear warmer</a:t>
            </a:r>
          </a:p>
          <a:p>
            <a:r>
              <a:rPr lang="en-US" dirty="0">
                <a:solidFill>
                  <a:schemeClr val="accent1">
                    <a:lumMod val="75000"/>
                  </a:schemeClr>
                </a:solidFill>
              </a:rPr>
              <a:t>clothes in cold weather and lighter clothes in hot weather.</a:t>
            </a:r>
          </a:p>
          <a:p>
            <a:r>
              <a:rPr lang="en-US" dirty="0">
                <a:solidFill>
                  <a:schemeClr val="accent1">
                    <a:lumMod val="75000"/>
                  </a:schemeClr>
                </a:solidFill>
              </a:rPr>
              <a:t>• Outdoor activities: Weather conditions can affect outdoor activities such as sports, picnics, and camping. For</a:t>
            </a:r>
          </a:p>
          <a:p>
            <a:r>
              <a:rPr lang="en-US" dirty="0">
                <a:solidFill>
                  <a:schemeClr val="accent1">
                    <a:lumMod val="75000"/>
                  </a:schemeClr>
                </a:solidFill>
              </a:rPr>
              <a:t>example, people may cancel outdoor activities if there is a chance of thunderstorms.</a:t>
            </a:r>
          </a:p>
          <a:p>
            <a:r>
              <a:rPr lang="en-US" dirty="0">
                <a:solidFill>
                  <a:schemeClr val="accent1">
                    <a:lumMod val="75000"/>
                  </a:schemeClr>
                </a:solidFill>
              </a:rPr>
              <a:t>• Transportation: Weather conditions can affect transportation, such as flights, trains, and roads. For example, flights</a:t>
            </a:r>
          </a:p>
          <a:p>
            <a:r>
              <a:rPr lang="en-US" dirty="0">
                <a:solidFill>
                  <a:schemeClr val="accent1">
                    <a:lumMod val="75000"/>
                  </a:schemeClr>
                </a:solidFill>
              </a:rPr>
              <a:t>may be delayed or canceled due to bad weather.</a:t>
            </a:r>
          </a:p>
          <a:p>
            <a:r>
              <a:rPr lang="en-US" dirty="0">
                <a:solidFill>
                  <a:schemeClr val="accent1">
                    <a:lumMod val="75000"/>
                  </a:schemeClr>
                </a:solidFill>
              </a:rPr>
              <a:t>31°C Mostly cloudy</a:t>
            </a:r>
          </a:p>
          <a:p>
            <a:endParaRPr lang="en-IN" dirty="0">
              <a:solidFill>
                <a:schemeClr val="accent1">
                  <a:lumMod val="75000"/>
                </a:schemeClr>
              </a:solidFill>
            </a:endParaRPr>
          </a:p>
        </p:txBody>
      </p:sp>
    </p:spTree>
    <p:extLst>
      <p:ext uri="{BB962C8B-B14F-4D97-AF65-F5344CB8AC3E}">
        <p14:creationId xmlns:p14="http://schemas.microsoft.com/office/powerpoint/2010/main" val="157817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A5F8-4E12-73AB-596E-34A62D2E223D}"/>
              </a:ext>
            </a:extLst>
          </p:cNvPr>
          <p:cNvSpPr>
            <a:spLocks noGrp="1"/>
          </p:cNvSpPr>
          <p:nvPr>
            <p:ph type="ctrTitle"/>
          </p:nvPr>
        </p:nvSpPr>
        <p:spPr>
          <a:xfrm>
            <a:off x="1507067" y="508000"/>
            <a:ext cx="7766936" cy="660400"/>
          </a:xfrm>
        </p:spPr>
        <p:txBody>
          <a:bodyPr/>
          <a:lstStyle/>
          <a:p>
            <a:r>
              <a:rPr lang="en-US" sz="3600" dirty="0"/>
              <a:t>Weather Apps</a:t>
            </a:r>
            <a:endParaRPr lang="en-IN" sz="3600" dirty="0"/>
          </a:p>
        </p:txBody>
      </p:sp>
      <p:sp>
        <p:nvSpPr>
          <p:cNvPr id="3" name="Subtitle 2">
            <a:extLst>
              <a:ext uri="{FF2B5EF4-FFF2-40B4-BE49-F238E27FC236}">
                <a16:creationId xmlns:a16="http://schemas.microsoft.com/office/drawing/2014/main" id="{054CFD49-2488-5A49-69DF-EE5640A57161}"/>
              </a:ext>
            </a:extLst>
          </p:cNvPr>
          <p:cNvSpPr>
            <a:spLocks noGrp="1"/>
          </p:cNvSpPr>
          <p:nvPr>
            <p:ph type="subTitle" idx="1"/>
          </p:nvPr>
        </p:nvSpPr>
        <p:spPr>
          <a:xfrm>
            <a:off x="663787" y="1503681"/>
            <a:ext cx="7766936" cy="1503680"/>
          </a:xfrm>
        </p:spPr>
        <p:txBody>
          <a:bodyPr>
            <a:normAutofit/>
          </a:bodyPr>
          <a:lstStyle/>
          <a:p>
            <a:r>
              <a:rPr lang="en-US" dirty="0"/>
              <a:t>Weather apps are applications that provide users with up-to-date information about the weather conditions in their location or other locations around the world. These apps can be used to check current temperature, humidity, wind speed, and other weather-related data.</a:t>
            </a:r>
            <a:endParaRPr lang="en-IN" dirty="0"/>
          </a:p>
        </p:txBody>
      </p:sp>
    </p:spTree>
    <p:extLst>
      <p:ext uri="{BB962C8B-B14F-4D97-AF65-F5344CB8AC3E}">
        <p14:creationId xmlns:p14="http://schemas.microsoft.com/office/powerpoint/2010/main" val="2930435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79225-B154-11DD-2046-891537696FD9}"/>
              </a:ext>
            </a:extLst>
          </p:cNvPr>
          <p:cNvSpPr>
            <a:spLocks noGrp="1"/>
          </p:cNvSpPr>
          <p:nvPr>
            <p:ph sz="half" idx="1"/>
          </p:nvPr>
        </p:nvSpPr>
        <p:spPr>
          <a:xfrm>
            <a:off x="677334" y="609600"/>
            <a:ext cx="4184035" cy="5431761"/>
          </a:xfrm>
        </p:spPr>
        <p:txBody>
          <a:bodyPr/>
          <a:lstStyle/>
          <a:p>
            <a:r>
              <a:rPr lang="en-US" b="1" dirty="0">
                <a:solidFill>
                  <a:srgbClr val="00B050"/>
                </a:solidFill>
                <a:effectLst/>
              </a:rPr>
              <a:t>Basic Weather Apps</a:t>
            </a:r>
            <a:endParaRPr lang="en-US" b="1" dirty="0">
              <a:solidFill>
                <a:srgbClr val="00B050"/>
              </a:solidFill>
            </a:endParaRPr>
          </a:p>
          <a:p>
            <a:r>
              <a:rPr lang="en-US" dirty="0">
                <a:solidFill>
                  <a:schemeClr val="accent2">
                    <a:lumMod val="75000"/>
                  </a:schemeClr>
                </a:solidFill>
                <a:effectLst/>
              </a:rPr>
              <a:t>Basic weather apps provide users with basic information about the weather in their location or other locations of their choosing. These apps typically display current temperature, humidity, wind speed, and other weather-related data. Some basic weather apps may also include radar maps and other visualizations to help users understand the current weather conditions.</a:t>
            </a:r>
            <a:endParaRPr lang="en-US" dirty="0">
              <a:solidFill>
                <a:schemeClr val="accent2">
                  <a:lumMod val="75000"/>
                </a:schemeClr>
              </a:solidFill>
            </a:endParaRPr>
          </a:p>
          <a:p>
            <a:endParaRPr lang="en-IN" b="1" dirty="0"/>
          </a:p>
        </p:txBody>
      </p:sp>
      <p:sp>
        <p:nvSpPr>
          <p:cNvPr id="4" name="Content Placeholder 3">
            <a:extLst>
              <a:ext uri="{FF2B5EF4-FFF2-40B4-BE49-F238E27FC236}">
                <a16:creationId xmlns:a16="http://schemas.microsoft.com/office/drawing/2014/main" id="{FADEC997-470E-537F-8ED9-0692195796C3}"/>
              </a:ext>
            </a:extLst>
          </p:cNvPr>
          <p:cNvSpPr>
            <a:spLocks noGrp="1"/>
          </p:cNvSpPr>
          <p:nvPr>
            <p:ph sz="half" idx="2"/>
          </p:nvPr>
        </p:nvSpPr>
        <p:spPr>
          <a:xfrm>
            <a:off x="5089970" y="609600"/>
            <a:ext cx="4184034" cy="5431763"/>
          </a:xfrm>
        </p:spPr>
        <p:txBody>
          <a:bodyPr/>
          <a:lstStyle/>
          <a:p>
            <a:r>
              <a:rPr lang="en-US" b="1" dirty="0">
                <a:solidFill>
                  <a:srgbClr val="FF0000"/>
                </a:solidFill>
                <a:effectLst/>
              </a:rPr>
              <a:t>Advanced Weather Apps</a:t>
            </a:r>
            <a:endParaRPr lang="en-US" b="1" dirty="0">
              <a:solidFill>
                <a:srgbClr val="FF0000"/>
              </a:solidFill>
            </a:endParaRPr>
          </a:p>
          <a:p>
            <a:r>
              <a:rPr lang="en-US" dirty="0">
                <a:solidFill>
                  <a:srgbClr val="00B050"/>
                </a:solidFill>
                <a:effectLst/>
              </a:rPr>
              <a:t>Advanced weather apps provide users with more detailed information about the weather including, hourly and daily forecasts, severe weather alerts, and other important weather-related data. These apps may also include features such as weather maps, satellite imagery, and other visualizations to help users understand the current weather conditions and how they may change in the future.</a:t>
            </a:r>
            <a:endParaRPr lang="en-US" dirty="0">
              <a:solidFill>
                <a:srgbClr val="00B050"/>
              </a:solidFill>
            </a:endParaRPr>
          </a:p>
          <a:p>
            <a:endParaRPr lang="en-IN" dirty="0"/>
          </a:p>
        </p:txBody>
      </p:sp>
    </p:spTree>
    <p:extLst>
      <p:ext uri="{BB962C8B-B14F-4D97-AF65-F5344CB8AC3E}">
        <p14:creationId xmlns:p14="http://schemas.microsoft.com/office/powerpoint/2010/main" val="214862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7EEA-EC71-3665-1F06-C3C06CDDD01D}"/>
              </a:ext>
            </a:extLst>
          </p:cNvPr>
          <p:cNvSpPr>
            <a:spLocks noGrp="1"/>
          </p:cNvSpPr>
          <p:nvPr>
            <p:ph type="title"/>
          </p:nvPr>
        </p:nvSpPr>
        <p:spPr>
          <a:xfrm>
            <a:off x="677334" y="609600"/>
            <a:ext cx="8596668" cy="762000"/>
          </a:xfrm>
        </p:spPr>
        <p:txBody>
          <a:bodyPr>
            <a:normAutofit/>
          </a:bodyPr>
          <a:lstStyle/>
          <a:p>
            <a:r>
              <a:rPr lang="en-IN" dirty="0"/>
              <a:t>Weather Phenomena</a:t>
            </a:r>
          </a:p>
        </p:txBody>
      </p:sp>
      <p:sp>
        <p:nvSpPr>
          <p:cNvPr id="3" name="Content Placeholder 2">
            <a:extLst>
              <a:ext uri="{FF2B5EF4-FFF2-40B4-BE49-F238E27FC236}">
                <a16:creationId xmlns:a16="http://schemas.microsoft.com/office/drawing/2014/main" id="{1A4BCC7A-1F5C-CC5F-005E-489094554A16}"/>
              </a:ext>
            </a:extLst>
          </p:cNvPr>
          <p:cNvSpPr>
            <a:spLocks noGrp="1"/>
          </p:cNvSpPr>
          <p:nvPr>
            <p:ph sz="half" idx="1"/>
          </p:nvPr>
        </p:nvSpPr>
        <p:spPr>
          <a:xfrm>
            <a:off x="677334" y="1371600"/>
            <a:ext cx="4184035" cy="4669761"/>
          </a:xfrm>
        </p:spPr>
        <p:txBody>
          <a:bodyPr/>
          <a:lstStyle/>
          <a:p>
            <a:r>
              <a:rPr lang="en-US" b="1" dirty="0">
                <a:effectLst/>
              </a:rPr>
              <a:t>Thunderstorms</a:t>
            </a:r>
            <a:endParaRPr lang="en-US" b="1" dirty="0"/>
          </a:p>
          <a:p>
            <a:r>
              <a:rPr lang="en-US" dirty="0">
                <a:effectLst/>
              </a:rPr>
              <a:t>Thunderstorms are caused by the rapid upward movement of warm, moist air. This movement can create instability in the atmosphere, leading to the formation of thunderclouds. Thunderstorms are often accompanied by lightning, heavy rain, and strong winds.</a:t>
            </a:r>
            <a:endParaRPr lang="en-US" dirty="0"/>
          </a:p>
          <a:p>
            <a:endParaRPr lang="en-IN" dirty="0"/>
          </a:p>
        </p:txBody>
      </p:sp>
      <p:sp>
        <p:nvSpPr>
          <p:cNvPr id="4" name="Content Placeholder 3">
            <a:extLst>
              <a:ext uri="{FF2B5EF4-FFF2-40B4-BE49-F238E27FC236}">
                <a16:creationId xmlns:a16="http://schemas.microsoft.com/office/drawing/2014/main" id="{99B5C475-D39B-1537-7307-1333F6AF602E}"/>
              </a:ext>
            </a:extLst>
          </p:cNvPr>
          <p:cNvSpPr>
            <a:spLocks noGrp="1"/>
          </p:cNvSpPr>
          <p:nvPr>
            <p:ph sz="half" idx="2"/>
          </p:nvPr>
        </p:nvSpPr>
        <p:spPr>
          <a:xfrm>
            <a:off x="5089970" y="1371601"/>
            <a:ext cx="4184034" cy="4669762"/>
          </a:xfrm>
        </p:spPr>
        <p:txBody>
          <a:bodyPr/>
          <a:lstStyle/>
          <a:p>
            <a:r>
              <a:rPr lang="en-US" b="1" dirty="0">
                <a:effectLst/>
              </a:rPr>
              <a:t>Hurricanes</a:t>
            </a:r>
            <a:endParaRPr lang="en-US" b="1" dirty="0"/>
          </a:p>
          <a:p>
            <a:r>
              <a:rPr lang="en-US" dirty="0">
                <a:effectLst/>
              </a:rPr>
              <a:t>Hurricanes are large, rotating storms that form over warm ocean waters. They are characterized by strong winds, heavy rain, and storm surges that can cause significant damage to coastal areas. Hurricane season typically runs from June to November in the Atlantic and from May to November in the Pacific</a:t>
            </a:r>
            <a:endParaRPr lang="en-US" dirty="0"/>
          </a:p>
          <a:p>
            <a:endParaRPr lang="en-IN" dirty="0"/>
          </a:p>
        </p:txBody>
      </p:sp>
    </p:spTree>
    <p:extLst>
      <p:ext uri="{BB962C8B-B14F-4D97-AF65-F5344CB8AC3E}">
        <p14:creationId xmlns:p14="http://schemas.microsoft.com/office/powerpoint/2010/main" val="329213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210A-C338-0EA5-3526-F4B3B6911DD4}"/>
              </a:ext>
            </a:extLst>
          </p:cNvPr>
          <p:cNvSpPr>
            <a:spLocks noGrp="1"/>
          </p:cNvSpPr>
          <p:nvPr>
            <p:ph type="title"/>
          </p:nvPr>
        </p:nvSpPr>
        <p:spPr>
          <a:xfrm>
            <a:off x="677334" y="609600"/>
            <a:ext cx="8596668" cy="873760"/>
          </a:xfrm>
        </p:spPr>
        <p:txBody>
          <a:bodyPr/>
          <a:lstStyle/>
          <a:p>
            <a:r>
              <a:rPr lang="en-US" dirty="0"/>
              <a:t>Current Weather Details</a:t>
            </a:r>
            <a:endParaRPr lang="en-IN" dirty="0"/>
          </a:p>
        </p:txBody>
      </p:sp>
      <p:sp>
        <p:nvSpPr>
          <p:cNvPr id="3" name="Content Placeholder 2">
            <a:extLst>
              <a:ext uri="{FF2B5EF4-FFF2-40B4-BE49-F238E27FC236}">
                <a16:creationId xmlns:a16="http://schemas.microsoft.com/office/drawing/2014/main" id="{E8DFAD35-EC2D-D82C-21A6-E2DAAE05B295}"/>
              </a:ext>
            </a:extLst>
          </p:cNvPr>
          <p:cNvSpPr>
            <a:spLocks noGrp="1"/>
          </p:cNvSpPr>
          <p:nvPr>
            <p:ph sz="half" idx="1"/>
          </p:nvPr>
        </p:nvSpPr>
        <p:spPr>
          <a:xfrm>
            <a:off x="677334" y="1635760"/>
            <a:ext cx="4184035" cy="4405601"/>
          </a:xfrm>
        </p:spPr>
        <p:txBody>
          <a:bodyPr/>
          <a:lstStyle/>
          <a:p>
            <a:r>
              <a:rPr lang="en-US" b="1" dirty="0">
                <a:effectLst/>
              </a:rPr>
              <a:t>Today's Weather Headline</a:t>
            </a:r>
            <a:endParaRPr lang="en-US" b="1" dirty="0"/>
          </a:p>
          <a:p>
            <a:r>
              <a:rPr lang="en-US" dirty="0">
                <a:effectLst/>
              </a:rPr>
              <a:t>A brief description of today's weather conditions and any notable events.</a:t>
            </a:r>
            <a:endParaRPr lang="en-US" dirty="0"/>
          </a:p>
          <a:p>
            <a:endParaRPr lang="en-IN" dirty="0"/>
          </a:p>
        </p:txBody>
      </p:sp>
      <p:sp>
        <p:nvSpPr>
          <p:cNvPr id="4" name="Content Placeholder 3">
            <a:extLst>
              <a:ext uri="{FF2B5EF4-FFF2-40B4-BE49-F238E27FC236}">
                <a16:creationId xmlns:a16="http://schemas.microsoft.com/office/drawing/2014/main" id="{0395AD36-8B9A-D98F-1D08-F34927C891CA}"/>
              </a:ext>
            </a:extLst>
          </p:cNvPr>
          <p:cNvSpPr>
            <a:spLocks noGrp="1"/>
          </p:cNvSpPr>
          <p:nvPr>
            <p:ph sz="half" idx="2"/>
          </p:nvPr>
        </p:nvSpPr>
        <p:spPr>
          <a:xfrm>
            <a:off x="5089970" y="1635761"/>
            <a:ext cx="4184034" cy="4405602"/>
          </a:xfrm>
        </p:spPr>
        <p:txBody>
          <a:bodyPr/>
          <a:lstStyle/>
          <a:p>
            <a:r>
              <a:rPr lang="en-US" b="1" dirty="0">
                <a:effectLst/>
              </a:rPr>
              <a:t>Current Conditions</a:t>
            </a:r>
          </a:p>
          <a:p>
            <a:r>
              <a:rPr lang="en-US" b="1" dirty="0"/>
              <a:t>Location: </a:t>
            </a:r>
            <a:r>
              <a:rPr lang="en-US" b="1" dirty="0" err="1"/>
              <a:t>xxxxxx</a:t>
            </a:r>
            <a:endParaRPr lang="en-US" b="1" dirty="0"/>
          </a:p>
          <a:p>
            <a:r>
              <a:rPr lang="en-US" dirty="0">
                <a:effectLst/>
              </a:rPr>
              <a:t>Temperature: XX degrees</a:t>
            </a:r>
            <a:endParaRPr lang="en-US" dirty="0"/>
          </a:p>
          <a:p>
            <a:r>
              <a:rPr lang="en-US" dirty="0">
                <a:effectLst/>
              </a:rPr>
              <a:t>Humidity: XX%</a:t>
            </a:r>
            <a:endParaRPr lang="en-US" dirty="0"/>
          </a:p>
          <a:p>
            <a:r>
              <a:rPr lang="en-US" dirty="0">
                <a:effectLst/>
              </a:rPr>
              <a:t>Wind: XX mph</a:t>
            </a:r>
            <a:endParaRPr lang="en-US" dirty="0"/>
          </a:p>
          <a:p>
            <a:pPr marL="0" indent="0">
              <a:buNone/>
            </a:pPr>
            <a:endParaRPr lang="en-US" dirty="0"/>
          </a:p>
        </p:txBody>
      </p:sp>
    </p:spTree>
    <p:extLst>
      <p:ext uri="{BB962C8B-B14F-4D97-AF65-F5344CB8AC3E}">
        <p14:creationId xmlns:p14="http://schemas.microsoft.com/office/powerpoint/2010/main" val="131974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5711-4FBC-A97D-7C52-C49CFA31A61A}"/>
              </a:ext>
            </a:extLst>
          </p:cNvPr>
          <p:cNvSpPr>
            <a:spLocks noGrp="1"/>
          </p:cNvSpPr>
          <p:nvPr>
            <p:ph type="title"/>
          </p:nvPr>
        </p:nvSpPr>
        <p:spPr>
          <a:xfrm>
            <a:off x="184956" y="207038"/>
            <a:ext cx="8596668" cy="609600"/>
          </a:xfrm>
        </p:spPr>
        <p:txBody>
          <a:bodyPr>
            <a:normAutofit fontScale="90000"/>
          </a:bodyPr>
          <a:lstStyle/>
          <a:p>
            <a:r>
              <a:rPr lang="en-US" dirty="0"/>
              <a:t>Weekly weather details</a:t>
            </a:r>
            <a:endParaRPr lang="en-IN" dirty="0"/>
          </a:p>
        </p:txBody>
      </p:sp>
      <p:pic>
        <p:nvPicPr>
          <p:cNvPr id="6" name="Content Placeholder 5">
            <a:extLst>
              <a:ext uri="{FF2B5EF4-FFF2-40B4-BE49-F238E27FC236}">
                <a16:creationId xmlns:a16="http://schemas.microsoft.com/office/drawing/2014/main" id="{B394A296-F1F0-56C3-15D5-C5425A804E8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4956" y="816638"/>
            <a:ext cx="8288484" cy="3735042"/>
          </a:xfrm>
        </p:spPr>
      </p:pic>
      <p:sp>
        <p:nvSpPr>
          <p:cNvPr id="4" name="Content Placeholder 3">
            <a:extLst>
              <a:ext uri="{FF2B5EF4-FFF2-40B4-BE49-F238E27FC236}">
                <a16:creationId xmlns:a16="http://schemas.microsoft.com/office/drawing/2014/main" id="{4E4BB15F-6994-F529-7C76-CFAF7D7390E1}"/>
              </a:ext>
            </a:extLst>
          </p:cNvPr>
          <p:cNvSpPr>
            <a:spLocks noGrp="1"/>
          </p:cNvSpPr>
          <p:nvPr>
            <p:ph sz="half" idx="2"/>
          </p:nvPr>
        </p:nvSpPr>
        <p:spPr>
          <a:xfrm>
            <a:off x="482980" y="4686921"/>
            <a:ext cx="8288484" cy="2058642"/>
          </a:xfrm>
        </p:spPr>
        <p:txBody>
          <a:bodyPr>
            <a:normAutofit/>
          </a:bodyPr>
          <a:lstStyle/>
          <a:p>
            <a:r>
              <a:rPr lang="en-US" b="1" dirty="0">
                <a:effectLst/>
              </a:rPr>
              <a:t>Overview</a:t>
            </a:r>
            <a:endParaRPr lang="en-US" b="1" dirty="0"/>
          </a:p>
          <a:p>
            <a:r>
              <a:rPr lang="en-US" dirty="0">
                <a:effectLst/>
              </a:rPr>
              <a:t>The upcoming week is expected to be mostly sunny with a few scattered showers. Temperatures will remain consistent in the mid-70s during the day and mid-60s at night. However, there is a chance of thunderstorms on Wednesday and Thursday. Please stay tuned for updates and take necessary precautions if you plan to be outdoors during these times.</a:t>
            </a:r>
            <a:endParaRPr lang="en-US" dirty="0"/>
          </a:p>
          <a:p>
            <a:endParaRPr lang="en-IN" dirty="0"/>
          </a:p>
        </p:txBody>
      </p:sp>
    </p:spTree>
    <p:extLst>
      <p:ext uri="{BB962C8B-B14F-4D97-AF65-F5344CB8AC3E}">
        <p14:creationId xmlns:p14="http://schemas.microsoft.com/office/powerpoint/2010/main" val="3991742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C5C4-F3E7-D7E9-5635-8A4CE38CC6D1}"/>
              </a:ext>
            </a:extLst>
          </p:cNvPr>
          <p:cNvSpPr>
            <a:spLocks noGrp="1"/>
          </p:cNvSpPr>
          <p:nvPr>
            <p:ph type="title"/>
          </p:nvPr>
        </p:nvSpPr>
        <p:spPr>
          <a:xfrm>
            <a:off x="106071" y="392598"/>
            <a:ext cx="9607661" cy="1513643"/>
          </a:xfrm>
        </p:spPr>
        <p:txBody>
          <a:bodyPr>
            <a:normAutofit fontScale="90000"/>
          </a:bodyPr>
          <a:lstStyle/>
          <a:p>
            <a:r>
              <a:rPr lang="en-US" sz="2400" b="1" dirty="0">
                <a:effectLst/>
                <a:latin typeface="Franklin Gothic Heavy" panose="020B0903020102020204" pitchFamily="34" charset="0"/>
              </a:rPr>
              <a:t>5-Day Weather Forecast</a:t>
            </a:r>
            <a:br>
              <a:rPr lang="en-US" sz="2400" b="1" dirty="0">
                <a:effectLst/>
                <a:latin typeface="Franklin Gothic Heavy" panose="020B0903020102020204" pitchFamily="34" charset="0"/>
              </a:rPr>
            </a:br>
            <a:br>
              <a:rPr lang="en-US" sz="2400" b="1" dirty="0">
                <a:latin typeface="Franklin Gothic Heavy" panose="020B0903020102020204" pitchFamily="34" charset="0"/>
              </a:rPr>
            </a:br>
            <a:r>
              <a:rPr lang="en-US" sz="1800" dirty="0">
                <a:effectLst/>
                <a:latin typeface="Franklin Gothic Heavy" panose="020B0903020102020204" pitchFamily="34" charset="0"/>
              </a:rPr>
              <a:t>Get the latest weather updates with our 5-day forecast. Stay informed about temperature, precipitation, and wind speed to plan your week ahead.</a:t>
            </a:r>
            <a:br>
              <a:rPr lang="en-US" sz="2400" dirty="0"/>
            </a:br>
            <a:endParaRPr lang="en-IN" sz="2400" dirty="0"/>
          </a:p>
        </p:txBody>
      </p:sp>
      <p:sp>
        <p:nvSpPr>
          <p:cNvPr id="3" name="Text Placeholder 2">
            <a:extLst>
              <a:ext uri="{FF2B5EF4-FFF2-40B4-BE49-F238E27FC236}">
                <a16:creationId xmlns:a16="http://schemas.microsoft.com/office/drawing/2014/main" id="{19D07FFC-3C74-7654-263C-DE59CE1AC824}"/>
              </a:ext>
            </a:extLst>
          </p:cNvPr>
          <p:cNvSpPr>
            <a:spLocks noGrp="1"/>
          </p:cNvSpPr>
          <p:nvPr>
            <p:ph type="body" idx="1"/>
          </p:nvPr>
        </p:nvSpPr>
        <p:spPr>
          <a:xfrm>
            <a:off x="4165600" y="2326641"/>
            <a:ext cx="4003040" cy="2407920"/>
          </a:xfrm>
        </p:spPr>
        <p:txBody>
          <a:bodyPr/>
          <a:lstStyle/>
          <a:p>
            <a:r>
              <a:rPr lang="en-US" b="1" dirty="0">
                <a:effectLst/>
              </a:rPr>
              <a:t>Precipitation</a:t>
            </a:r>
            <a:endParaRPr lang="en-US" b="1" dirty="0"/>
          </a:p>
          <a:p>
            <a:r>
              <a:rPr lang="en-US" dirty="0">
                <a:effectLst/>
              </a:rPr>
              <a:t>Our forecast includes information on precipitation, including the chance of rain or snow, so you can plan outdoor activities accordingly.</a:t>
            </a:r>
            <a:endParaRPr lang="en-US" dirty="0"/>
          </a:p>
          <a:p>
            <a:endParaRPr lang="en-IN" dirty="0"/>
          </a:p>
        </p:txBody>
      </p:sp>
      <p:sp>
        <p:nvSpPr>
          <p:cNvPr id="4" name="Content Placeholder 3">
            <a:extLst>
              <a:ext uri="{FF2B5EF4-FFF2-40B4-BE49-F238E27FC236}">
                <a16:creationId xmlns:a16="http://schemas.microsoft.com/office/drawing/2014/main" id="{55F1228B-12E6-4149-131F-DA227ADEBBD6}"/>
              </a:ext>
            </a:extLst>
          </p:cNvPr>
          <p:cNvSpPr>
            <a:spLocks noGrp="1"/>
          </p:cNvSpPr>
          <p:nvPr>
            <p:ph sz="half" idx="2"/>
          </p:nvPr>
        </p:nvSpPr>
        <p:spPr>
          <a:xfrm>
            <a:off x="386080" y="2326640"/>
            <a:ext cx="3779520" cy="3778843"/>
          </a:xfrm>
        </p:spPr>
        <p:txBody>
          <a:bodyPr/>
          <a:lstStyle/>
          <a:p>
            <a:r>
              <a:rPr lang="en-US" b="1" dirty="0">
                <a:effectLst/>
              </a:rPr>
              <a:t>Temperature</a:t>
            </a:r>
            <a:endParaRPr lang="en-US" b="1" dirty="0"/>
          </a:p>
          <a:p>
            <a:r>
              <a:rPr lang="en-US" dirty="0">
                <a:effectLst/>
              </a:rPr>
              <a:t>Our 5-day forecast provides accurate temperature readings for each day, so you can plan your wardrobe accordingly.</a:t>
            </a:r>
            <a:endParaRPr lang="en-US" dirty="0"/>
          </a:p>
          <a:p>
            <a:endParaRPr lang="en-IN" dirty="0"/>
          </a:p>
        </p:txBody>
      </p:sp>
      <p:sp>
        <p:nvSpPr>
          <p:cNvPr id="6" name="Content Placeholder 5">
            <a:extLst>
              <a:ext uri="{FF2B5EF4-FFF2-40B4-BE49-F238E27FC236}">
                <a16:creationId xmlns:a16="http://schemas.microsoft.com/office/drawing/2014/main" id="{3A59B081-FE6B-2E1D-626E-027341F7D752}"/>
              </a:ext>
            </a:extLst>
          </p:cNvPr>
          <p:cNvSpPr>
            <a:spLocks noGrp="1"/>
          </p:cNvSpPr>
          <p:nvPr>
            <p:ph sz="quarter" idx="4"/>
          </p:nvPr>
        </p:nvSpPr>
        <p:spPr>
          <a:xfrm>
            <a:off x="8168640" y="2326640"/>
            <a:ext cx="3881120" cy="3602962"/>
          </a:xfrm>
        </p:spPr>
        <p:txBody>
          <a:bodyPr/>
          <a:lstStyle/>
          <a:p>
            <a:r>
              <a:rPr lang="en-US" b="1" dirty="0">
                <a:effectLst/>
              </a:rPr>
              <a:t>Wind Speed</a:t>
            </a:r>
            <a:endParaRPr lang="en-US" b="1" dirty="0"/>
          </a:p>
          <a:p>
            <a:r>
              <a:rPr lang="en-US" dirty="0">
                <a:effectLst/>
              </a:rPr>
              <a:t>Our forecast includes information on wind speed, so you can plan outdoor activities accordingly and stay safe during inclement weather.</a:t>
            </a:r>
            <a:endParaRPr lang="en-US" dirty="0"/>
          </a:p>
          <a:p>
            <a:endParaRPr lang="en-IN" dirty="0"/>
          </a:p>
        </p:txBody>
      </p:sp>
    </p:spTree>
    <p:extLst>
      <p:ext uri="{BB962C8B-B14F-4D97-AF65-F5344CB8AC3E}">
        <p14:creationId xmlns:p14="http://schemas.microsoft.com/office/powerpoint/2010/main" val="25687428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TotalTime>
  <Words>1177</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Bernard MT Condensed</vt:lpstr>
      <vt:lpstr>Franklin Gothic Heavy</vt:lpstr>
      <vt:lpstr>Trebuchet MS</vt:lpstr>
      <vt:lpstr>Wingdings 3</vt:lpstr>
      <vt:lpstr>Facet</vt:lpstr>
      <vt:lpstr>WEATHER APP</vt:lpstr>
      <vt:lpstr>Introduction To Weather</vt:lpstr>
      <vt:lpstr>PowerPoint Presentation</vt:lpstr>
      <vt:lpstr>Weather Apps</vt:lpstr>
      <vt:lpstr>PowerPoint Presentation</vt:lpstr>
      <vt:lpstr>Weather Phenomena</vt:lpstr>
      <vt:lpstr>Current Weather Details</vt:lpstr>
      <vt:lpstr>Weekly weather details</vt:lpstr>
      <vt:lpstr>5-Day Weather Forecast  Get the latest weather updates with our 5-day forecast. Stay informed about temperature, precipitation, and wind speed to plan your week ahead. </vt:lpstr>
      <vt:lpstr>5-Days forecast</vt:lpstr>
      <vt:lpstr>Modern Weather Forecasting Technologies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APP</dc:title>
  <dc:creator>Nagireddygari Gopalreddy</dc:creator>
  <cp:lastModifiedBy>Nagireddygari Gopalreddy</cp:lastModifiedBy>
  <cp:revision>3</cp:revision>
  <dcterms:created xsi:type="dcterms:W3CDTF">2023-08-11T14:31:34Z</dcterms:created>
  <dcterms:modified xsi:type="dcterms:W3CDTF">2023-08-11T15:49:28Z</dcterms:modified>
</cp:coreProperties>
</file>