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</p:sldIdLst>
  <p:sldSz cx="12192000" cy="6858000"/>
  <p:notesSz cx="6858000" cy="9144000"/>
  <p:embeddedFontLst>
    <p:embeddedFont>
      <p:font typeface="Arial Black" panose="020B0A04020102020204" pitchFamily="34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jNpaH+OQW1PwqegNu63/wFG5Mj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ashishsom@learnbay.c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27648" y="656245"/>
            <a:ext cx="11368561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6000" dirty="0">
                <a:solidFill>
                  <a:schemeClr val="accent1"/>
                </a:solidFill>
                <a:latin typeface="Arial Black"/>
              </a:rPr>
              <a:t>“Predicting Coupon Acceptance on E-commerce Platforms”</a:t>
            </a:r>
            <a:r>
              <a:rPr lang="en-IN" sz="6000" dirty="0">
                <a:solidFill>
                  <a:schemeClr val="accent1"/>
                </a:solidFill>
                <a:latin typeface="Arial Black"/>
                <a:sym typeface="Arial Black"/>
              </a:rPr>
              <a:t> </a:t>
            </a:r>
            <a:r>
              <a:rPr lang="en-IN" sz="6000" b="0" i="0" u="none" strike="noStrike" cap="none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(</a:t>
            </a:r>
            <a:r>
              <a:rPr lang="en-IN" sz="6000" b="0" i="0" u="none" strike="noStrike" cap="none" dirty="0" err="1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repeated_batch</a:t>
            </a:r>
            <a:r>
              <a:rPr lang="en-IN" sz="6000" b="0" i="0" u="none" strike="noStrike" cap="none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)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Date:14-03-2024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body" idx="1"/>
          </p:nvPr>
        </p:nvSpPr>
        <p:spPr>
          <a:xfrm>
            <a:off x="672661" y="1629104"/>
            <a:ext cx="11067393" cy="450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spcBef>
                <a:spcPts val="0"/>
              </a:spcBef>
              <a:buSzPts val="2800"/>
              <a:buNone/>
            </a:pPr>
            <a:r>
              <a:rPr lang="en-US" dirty="0"/>
              <a:t>The goal of this project is to leverage machine learning techniques to analyze driving scenarios and user attributes collected from an e-commerce website. By accurately predicting whether users will accept coupons during their journeys, the aim is to optimize coupon distribution strategies and enhance user engagement with the platform's offerings.</a:t>
            </a:r>
          </a:p>
          <a:p>
            <a:pPr marL="0" indent="0" algn="just">
              <a:spcBef>
                <a:spcPts val="0"/>
              </a:spcBef>
              <a:buSzPts val="2800"/>
              <a:buNone/>
            </a:pPr>
            <a:r>
              <a:rPr lang="en-IN" dirty="0"/>
              <a:t> The survey describes different driving scenarios including the user’s destination, current time, weather, passenger, coupon attributes, user attributes, and contextual attributes, and then asks the user whether he/she will accept the coupon or not.</a:t>
            </a:r>
          </a:p>
          <a:p>
            <a:pPr marL="228600" lvl="0" indent="-228600">
              <a:spcBef>
                <a:spcPts val="0"/>
              </a:spcBef>
              <a:buSzPts val="2800"/>
            </a:pPr>
            <a:endParaRPr dirty="0"/>
          </a:p>
        </p:txBody>
      </p:sp>
      <p:sp>
        <p:nvSpPr>
          <p:cNvPr id="90" name="Google Shape;90;p2"/>
          <p:cNvSpPr/>
          <p:nvPr/>
        </p:nvSpPr>
        <p:spPr>
          <a:xfrm>
            <a:off x="2679117" y="224384"/>
            <a:ext cx="749365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0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Problem Statement</a:t>
            </a:r>
            <a:endParaRPr sz="5400" b="0" i="0" u="none" strike="noStrike" cap="none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body" idx="1"/>
          </p:nvPr>
        </p:nvSpPr>
        <p:spPr>
          <a:xfrm>
            <a:off x="1376165" y="1121790"/>
            <a:ext cx="10162243" cy="549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b="1"/>
              <a:t>1. Gender:</a:t>
            </a:r>
            <a:r>
              <a:rPr lang="en-IN"/>
              <a:t> Female, Male</a:t>
            </a:r>
            <a:br>
              <a:rPr lang="en-IN"/>
            </a:br>
            <a:r>
              <a:rPr lang="en-IN" b="1"/>
              <a:t>2. Age:</a:t>
            </a:r>
            <a:r>
              <a:rPr lang="en-IN"/>
              <a:t> 21, 46, 26, 31, 41, 50plus, 36, below21</a:t>
            </a:r>
            <a:br>
              <a:rPr lang="en-IN"/>
            </a:br>
            <a:r>
              <a:rPr lang="en-IN" b="1"/>
              <a:t>3. Marital Status:</a:t>
            </a:r>
            <a:r>
              <a:rPr lang="en-IN"/>
              <a:t> Unmarried partner, Single, Married partner, Divorced, Widowed</a:t>
            </a:r>
            <a:br>
              <a:rPr lang="en-IN"/>
            </a:br>
            <a:r>
              <a:rPr lang="en-IN" b="1"/>
              <a:t>4. has_Children:</a:t>
            </a:r>
            <a:r>
              <a:rPr lang="en-IN"/>
              <a:t> 1: has children, 0: No children</a:t>
            </a:r>
            <a:br>
              <a:rPr lang="en-IN"/>
            </a:br>
            <a:r>
              <a:rPr lang="en-IN" b="1"/>
              <a:t>5. Education:</a:t>
            </a:r>
            <a:r>
              <a:rPr lang="en-IN"/>
              <a:t> Some colleges — no degree, bachelor’s degree, Associates degree, High School Graduate, Graduate degree (Master or Doctorate), Some High School</a:t>
            </a:r>
            <a:br>
              <a:rPr lang="en-IN"/>
            </a:br>
            <a:r>
              <a:rPr lang="en-IN" b="1"/>
              <a:t>6. Occupation:</a:t>
            </a:r>
            <a:r>
              <a:rPr lang="en-IN"/>
              <a:t> Traveller’s occupation</a:t>
            </a:r>
            <a:r>
              <a:rPr lang="en-IN" b="1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b="1"/>
              <a:t>7. Income:</a:t>
            </a:r>
            <a:r>
              <a:rPr lang="en-IN"/>
              <a:t> income of the traveler</a:t>
            </a:r>
            <a:br>
              <a:rPr lang="en-IN"/>
            </a:br>
            <a:r>
              <a:rPr lang="en-IN" b="1"/>
              <a:t>8. Car:</a:t>
            </a:r>
            <a:r>
              <a:rPr lang="en-IN"/>
              <a:t> Description of vehicle driven by the traveller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1225485" y="490551"/>
            <a:ext cx="1051088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Dictionary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Data Dictionary</a:t>
            </a:r>
            <a:endParaRPr b="1"/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xfrm>
            <a:off x="838200" y="1357460"/>
            <a:ext cx="10515600" cy="528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9. Bar:</a:t>
            </a:r>
            <a:r>
              <a:rPr lang="en-IN" dirty="0"/>
              <a:t> how many times does the </a:t>
            </a:r>
            <a:r>
              <a:rPr lang="en-IN" dirty="0" err="1"/>
              <a:t>traveler</a:t>
            </a:r>
            <a:r>
              <a:rPr lang="en-IN" dirty="0"/>
              <a:t> go to a bar every month? </a:t>
            </a:r>
            <a:endParaRPr lang="en-IN" b="1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10. Coffee House:</a:t>
            </a:r>
            <a:r>
              <a:rPr lang="en-IN" dirty="0"/>
              <a:t> how many times does the user go to a coffeehouse every month? </a:t>
            </a:r>
            <a:br>
              <a:rPr lang="en-IN" dirty="0"/>
            </a:br>
            <a:r>
              <a:rPr lang="en-IN" b="1" dirty="0"/>
              <a:t>11. Carry Away:</a:t>
            </a:r>
            <a:r>
              <a:rPr lang="en-IN" dirty="0"/>
              <a:t> how many times does the user get takeaway food every month? </a:t>
            </a:r>
            <a:br>
              <a:rPr lang="en-IN" dirty="0"/>
            </a:br>
            <a:r>
              <a:rPr lang="en-IN" b="1" dirty="0"/>
              <a:t>12. RestaurantLessThan20:</a:t>
            </a:r>
            <a:r>
              <a:rPr lang="en-IN" dirty="0"/>
              <a:t> how many times does the user go to a restaurant with an average expense per person of less than $20 every month? </a:t>
            </a:r>
            <a:br>
              <a:rPr lang="en-IN" dirty="0"/>
            </a:br>
            <a:r>
              <a:rPr lang="en-IN" b="1" dirty="0"/>
              <a:t>13. Restaurant20To50:</a:t>
            </a:r>
            <a:r>
              <a:rPr lang="en-IN" dirty="0"/>
              <a:t> how many times does the user go to a restaurant with an average expense per person of $20 — $50 every month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14. Destination:</a:t>
            </a:r>
            <a:r>
              <a:rPr lang="en-IN" dirty="0"/>
              <a:t> destination of </a:t>
            </a:r>
            <a:r>
              <a:rPr lang="en-IN" dirty="0" err="1"/>
              <a:t>traveler</a:t>
            </a:r>
            <a:br>
              <a:rPr lang="en-IN" dirty="0"/>
            </a:br>
            <a:r>
              <a:rPr lang="en-IN" b="1" dirty="0"/>
              <a:t>15. Passenger:</a:t>
            </a:r>
            <a:r>
              <a:rPr lang="en-IN" dirty="0"/>
              <a:t> who are the passengers in the car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16. Weather:</a:t>
            </a:r>
            <a:r>
              <a:rPr lang="en-IN" dirty="0"/>
              <a:t> weather when the user is driving (Sunny, Rainy, Snowy)</a:t>
            </a:r>
            <a:br>
              <a:rPr lang="en-IN" dirty="0"/>
            </a:br>
            <a:r>
              <a:rPr lang="en-IN" b="1" dirty="0"/>
              <a:t>17. Temperature:</a:t>
            </a:r>
            <a:r>
              <a:rPr lang="en-IN" dirty="0"/>
              <a:t> temperature in Fahrenheit when the user is driving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18. Coupon:</a:t>
            </a:r>
            <a:r>
              <a:rPr lang="en-IN" dirty="0"/>
              <a:t> Type of Coupon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Data Dictionary</a:t>
            </a:r>
            <a:endParaRPr b="1"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838200" y="1357460"/>
            <a:ext cx="10515600" cy="528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19. Expiration: </a:t>
            </a:r>
            <a:r>
              <a:rPr lang="en-IN" dirty="0"/>
              <a:t>Validity of Coupon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20. toCoupon_GEQ5min:</a:t>
            </a:r>
            <a:r>
              <a:rPr lang="en-IN" dirty="0"/>
              <a:t> driving distance to the restaurant/cafe/bar for using the coupon is greater than 5 minutes (0,1)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21. toCoupon_GEQ15min:</a:t>
            </a:r>
            <a:r>
              <a:rPr lang="en-IN" dirty="0"/>
              <a:t> driving distance to the restaurant/cafe/bar for using the coupon is greater than 15 minutes (0,1)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22. toCoupon_GEQ25min:</a:t>
            </a:r>
            <a:r>
              <a:rPr lang="en-IN" dirty="0"/>
              <a:t> driving distance to the restaurant/cafe/bar for using the coupon is greater than 25 minutes (0,1)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23. </a:t>
            </a:r>
            <a:r>
              <a:rPr lang="en-IN" b="1" dirty="0" err="1"/>
              <a:t>direction_same</a:t>
            </a:r>
            <a:r>
              <a:rPr lang="en-IN" b="1" dirty="0"/>
              <a:t>:</a:t>
            </a:r>
            <a:r>
              <a:rPr lang="en-IN" dirty="0"/>
              <a:t> whether the restaurant/cafe/bar is in the same direction as the </a:t>
            </a:r>
            <a:r>
              <a:rPr lang="en-IN" dirty="0" err="1"/>
              <a:t>traveler’s</a:t>
            </a:r>
            <a:r>
              <a:rPr lang="en-IN" dirty="0"/>
              <a:t> current destination (0,1)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24. </a:t>
            </a:r>
            <a:r>
              <a:rPr lang="en-IN" b="1" dirty="0" err="1"/>
              <a:t>direction_opp</a:t>
            </a:r>
            <a:r>
              <a:rPr lang="en-IN" b="1" dirty="0"/>
              <a:t>:</a:t>
            </a:r>
            <a:r>
              <a:rPr lang="en-IN" dirty="0"/>
              <a:t> whether the restaurant/cafe/bar is in the opposite direction as the user’s current destination (0,1)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IN" dirty="0">
                <a:solidFill>
                  <a:srgbClr val="FF0000"/>
                </a:solidFill>
              </a:rPr>
              <a:t>25. Accept(Y/N?)- Target column( whether user will accept the coupon or not?)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Arial Black"/>
                <a:ea typeface="Arial Black"/>
                <a:cs typeface="Arial Black"/>
                <a:sym typeface="Arial Black"/>
              </a:rPr>
              <a:t>No_of_columns – 24 Nos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Arial Black"/>
                <a:ea typeface="Arial Black"/>
                <a:cs typeface="Arial Black"/>
                <a:sym typeface="Arial Black"/>
              </a:rPr>
              <a:t>No_of_Rows – 12684 Nos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3533226" y="224384"/>
            <a:ext cx="578543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0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Data Structure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3860231" y="804863"/>
            <a:ext cx="4785862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 Black"/>
              <a:buNone/>
            </a:pPr>
            <a:r>
              <a:rPr lang="en-IN" sz="5400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Instructions</a:t>
            </a:r>
            <a:endParaRPr sz="5400" b="0" cap="none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019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The dataset will be given through a drive link going to be shared in your project batch group on the Learnbay app.</a:t>
            </a:r>
          </a:p>
          <a:p>
            <a:pPr marL="228600" lvl="0" indent="-2019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You have to submit the project with a Ppt presentation by Sunday 24</a:t>
            </a:r>
            <a:r>
              <a:rPr lang="en-IN" baseline="30000" dirty="0"/>
              <a:t>th</a:t>
            </a:r>
            <a:r>
              <a:rPr lang="en-IN" dirty="0"/>
              <a:t> March 2024.</a:t>
            </a:r>
            <a:endParaRPr dirty="0"/>
          </a:p>
          <a:p>
            <a:pPr marL="228600" lvl="0" indent="-2019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Kindly submit your ‘</a:t>
            </a:r>
            <a:r>
              <a:rPr lang="en-IN" dirty="0" err="1"/>
              <a:t>XYZ.ipynb</a:t>
            </a:r>
            <a:r>
              <a:rPr lang="en-IN" dirty="0"/>
              <a:t>’ file and ‘XYZ.ppt’ to sagar</a:t>
            </a:r>
            <a:r>
              <a:rPr lang="en-IN" u="sng" dirty="0">
                <a:solidFill>
                  <a:schemeClr val="hlink"/>
                </a:solidFill>
                <a:hlinkClick r:id="rId3"/>
              </a:rPr>
              <a:t>@learnbay.co</a:t>
            </a:r>
            <a:r>
              <a:rPr lang="en-IN" dirty="0"/>
              <a:t> within the timeframe, submission of the project after the due date will be considered disqualified. Late submission will be considered with a valid reason.</a:t>
            </a:r>
            <a:endParaRPr dirty="0"/>
          </a:p>
          <a:p>
            <a:pPr marL="228600" lvl="0" indent="-2019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After submission of the project you’ll get a link to book a time for the project presentation.</a:t>
            </a:r>
            <a:endParaRPr dirty="0"/>
          </a:p>
          <a:p>
            <a:pPr marL="228600" lvl="0" indent="-2019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If you missed your date of presentation, you will get the chance to present this current project in the next project slot.</a:t>
            </a: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7A9E8E-0A47-4613-8943-5C6DF2920355}"/>
              </a:ext>
            </a:extLst>
          </p:cNvPr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539E87-60A3-49B9-9751-7948A91D5070}"/>
              </a:ext>
            </a:extLst>
          </p:cNvPr>
          <p:cNvSpPr/>
          <p:nvPr/>
        </p:nvSpPr>
        <p:spPr>
          <a:xfrm>
            <a:off x="5978819" y="2732690"/>
            <a:ext cx="21036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F67B-FCA9-4F18-944D-ED2B8429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Selection of feedback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96F99-DC10-4B98-B239-B29A5E4FF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Selection of candidates will be based on their </a:t>
            </a:r>
            <a:r>
              <a:rPr lang="en-US" b="1" dirty="0"/>
              <a:t>approach to building a model,  presentation skills(Storytelling skills), and subject knowledge points(a mock round)(Questions related to ML and Python for Data Science, SQL &amp; Power BI/Tableau for Analytics.</a:t>
            </a:r>
            <a:endParaRPr lang="en-US" dirty="0"/>
          </a:p>
          <a:p>
            <a:pPr fontAlgn="base"/>
            <a:r>
              <a:rPr lang="en-US" b="1" dirty="0"/>
              <a:t>Note: you need to score 80% to clear this round.</a:t>
            </a:r>
          </a:p>
          <a:p>
            <a:pPr fontAlgn="base"/>
            <a:r>
              <a:rPr lang="en-US" dirty="0"/>
              <a:t>Once the presentation is done every candidate will get their feedback during the session and outcome and score via mail with the status of whether they are selected or not.</a:t>
            </a:r>
          </a:p>
          <a:p>
            <a:pPr fontAlgn="base"/>
            <a:r>
              <a:rPr lang="en-US" dirty="0"/>
              <a:t>Selected candidates’ data will be shared with the placement team for 1 on 1 resume session.</a:t>
            </a:r>
          </a:p>
          <a:p>
            <a:pPr fontAlgn="base"/>
            <a:r>
              <a:rPr lang="en-US" dirty="0"/>
              <a:t>Candidates who are not selected in this process will be carried forward to the next project.</a:t>
            </a:r>
          </a:p>
          <a:p>
            <a:pPr fontAlgn="base"/>
            <a:r>
              <a:rPr lang="en-US" dirty="0"/>
              <a:t>Kindly do not book multiple slots, if found it shall considered as cancelled. If any change in the slot date and time kindly inform or cancel the previous slot.</a:t>
            </a:r>
          </a:p>
          <a:p>
            <a:pPr fontAlgn="base"/>
            <a:r>
              <a:rPr lang="en-US" dirty="0"/>
              <a:t>If you are absent or unable to present on the day of the presentation, in that case getting another will be subject to availability.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74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930</Words>
  <Application>Microsoft Office PowerPoint</Application>
  <PresentationFormat>Widescreen</PresentationFormat>
  <Paragraphs>43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 Black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Data Dictionary</vt:lpstr>
      <vt:lpstr>Data Dictionary</vt:lpstr>
      <vt:lpstr>PowerPoint Presentation</vt:lpstr>
      <vt:lpstr>Instructions</vt:lpstr>
      <vt:lpstr>Selection of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</dc:creator>
  <cp:lastModifiedBy>STANLEY</cp:lastModifiedBy>
  <cp:revision>4</cp:revision>
  <dcterms:created xsi:type="dcterms:W3CDTF">2022-11-21T05:42:27Z</dcterms:created>
  <dcterms:modified xsi:type="dcterms:W3CDTF">2024-03-14T12:24:07Z</dcterms:modified>
</cp:coreProperties>
</file>